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3" r:id="rId3"/>
    <p:sldId id="294" r:id="rId4"/>
    <p:sldId id="295" r:id="rId5"/>
    <p:sldId id="298" r:id="rId6"/>
    <p:sldId id="279" r:id="rId7"/>
    <p:sldId id="281" r:id="rId8"/>
    <p:sldId id="299" r:id="rId9"/>
    <p:sldId id="300" r:id="rId10"/>
    <p:sldId id="302" r:id="rId11"/>
    <p:sldId id="305" r:id="rId12"/>
    <p:sldId id="326" r:id="rId13"/>
    <p:sldId id="327" r:id="rId14"/>
    <p:sldId id="328" r:id="rId15"/>
    <p:sldId id="329" r:id="rId16"/>
    <p:sldId id="330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07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662" autoAdjust="0"/>
  </p:normalViewPr>
  <p:slideViewPr>
    <p:cSldViewPr>
      <p:cViewPr varScale="1">
        <p:scale>
          <a:sx n="54" d="100"/>
          <a:sy n="54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C012C-6C2F-4432-A6B4-82A66FB95845}" type="datetimeFigureOut">
              <a:rPr lang="en-NZ" smtClean="0"/>
              <a:pPr/>
              <a:t>10/03/2016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B7A29-9116-42EB-AF1F-2A1B3AF8E7B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9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veweave.com/BCK5R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veweave.com/WKLTs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iveweave.com/eQnMZZ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NZ" smtClean="0"/>
              <a:t/>
            </a:r>
            <a:br>
              <a:rPr lang="en-NZ" smtClean="0"/>
            </a:br>
            <a:r>
              <a:rPr lang="en-NZ" smtClean="0"/>
              <a:t>bootstrap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Web 3 2015</a:t>
            </a:r>
          </a:p>
        </p:txBody>
      </p:sp>
    </p:spTree>
    <p:extLst>
      <p:ext uri="{BB962C8B-B14F-4D97-AF65-F5344CB8AC3E}">
        <p14:creationId xmlns:p14="http://schemas.microsoft.com/office/powerpoint/2010/main" val="10092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Mobile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5362"/>
          </a:xfrm>
        </p:spPr>
        <p:txBody>
          <a:bodyPr/>
          <a:lstStyle/>
          <a:p>
            <a:r>
              <a:rPr lang="en-US" dirty="0"/>
              <a:t>To ensure proper rendering and touch zooming, </a:t>
            </a:r>
            <a:r>
              <a:rPr lang="en-US" b="1" dirty="0"/>
              <a:t>add the viewport meta tag</a:t>
            </a:r>
            <a:r>
              <a:rPr lang="en-US" dirty="0"/>
              <a:t> to your &lt;head</a:t>
            </a:r>
            <a:r>
              <a:rPr lang="en-US" dirty="0" smtClean="0"/>
              <a:t>&gt; element</a:t>
            </a:r>
          </a:p>
          <a:p>
            <a:pPr lvl="1"/>
            <a:endParaRPr lang="en-NZ" dirty="0"/>
          </a:p>
          <a:p>
            <a:pPr lvl="1"/>
            <a:endParaRPr lang="en-US" dirty="0" smtClean="0"/>
          </a:p>
          <a:p>
            <a:endParaRPr lang="en-NZ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14"/>
          <a:stretch/>
        </p:blipFill>
        <p:spPr bwMode="auto">
          <a:xfrm>
            <a:off x="609599" y="2438400"/>
            <a:ext cx="811585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2724" y="32004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NZ" dirty="0" smtClean="0"/>
          </a:p>
          <a:p>
            <a:r>
              <a:rPr lang="en-US" dirty="0" smtClean="0"/>
              <a:t>You can disable zooming capabilities on mobile devices by adding user-scalable=no to the viewport meta tag </a:t>
            </a:r>
          </a:p>
          <a:p>
            <a:pPr lvl="1"/>
            <a:r>
              <a:rPr lang="en-US" dirty="0" smtClean="0"/>
              <a:t>This disables zooming, meaning users are only able to scroll, and results in your site feeling a bit more like a native application</a:t>
            </a:r>
          </a:p>
          <a:p>
            <a:pPr lvl="1"/>
            <a:endParaRPr lang="en-US" dirty="0" smtClean="0"/>
          </a:p>
          <a:p>
            <a:endParaRPr lang="en-NZ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257800"/>
            <a:ext cx="822222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99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Grid Options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46181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28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Bootstrap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12 column grid</a:t>
            </a:r>
          </a:p>
          <a:p>
            <a:r>
              <a:rPr lang="en-NZ" dirty="0" smtClean="0"/>
              <a:t>Defined through CSS classes</a:t>
            </a:r>
          </a:p>
          <a:p>
            <a:r>
              <a:rPr lang="en-NZ" dirty="0" smtClean="0"/>
              <a:t>3 key concepts</a:t>
            </a:r>
          </a:p>
          <a:p>
            <a:pPr lvl="1"/>
            <a:r>
              <a:rPr lang="en-NZ" dirty="0" smtClean="0"/>
              <a:t>Containers</a:t>
            </a:r>
          </a:p>
          <a:p>
            <a:pPr lvl="1"/>
            <a:r>
              <a:rPr lang="en-NZ" dirty="0" smtClean="0"/>
              <a:t>rows</a:t>
            </a:r>
          </a:p>
          <a:p>
            <a:pPr lvl="1"/>
            <a:r>
              <a:rPr lang="en-NZ" dirty="0" smtClean="0"/>
              <a:t>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1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Bootstrap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Control layout</a:t>
            </a:r>
          </a:p>
          <a:p>
            <a:r>
              <a:rPr lang="en-NZ" dirty="0" smtClean="0"/>
              <a:t>Adds padding by default</a:t>
            </a:r>
          </a:p>
          <a:p>
            <a:r>
              <a:rPr lang="en-NZ" dirty="0" smtClean="0"/>
              <a:t>2 types</a:t>
            </a:r>
          </a:p>
          <a:p>
            <a:pPr lvl="1"/>
            <a:r>
              <a:rPr lang="en-NZ" dirty="0" smtClean="0"/>
              <a:t>Fluid</a:t>
            </a:r>
          </a:p>
          <a:p>
            <a:pPr lvl="1"/>
            <a:r>
              <a:rPr lang="en-NZ" dirty="0" smtClean="0"/>
              <a:t>Fixed-width</a:t>
            </a:r>
          </a:p>
          <a:p>
            <a:pPr lvl="2"/>
            <a:r>
              <a:rPr lang="en-NZ" dirty="0" smtClean="0"/>
              <a:t>Shows a specific size depending on the size of the viewport</a:t>
            </a:r>
          </a:p>
          <a:p>
            <a:pPr lvl="2"/>
            <a:r>
              <a:rPr lang="en-NZ" dirty="0" smtClean="0"/>
              <a:t>Adjusts to media query breakpoints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6439594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6477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liveweave.com/BCK5Re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Bootstrap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Allow you to create horizontal groups of columns</a:t>
            </a:r>
          </a:p>
          <a:p>
            <a:r>
              <a:rPr lang="en-NZ" dirty="0" smtClean="0"/>
              <a:t>Always need to be placed inside a container</a:t>
            </a:r>
          </a:p>
          <a:p>
            <a:r>
              <a:rPr lang="en-NZ" dirty="0" smtClean="0"/>
              <a:t>If you use a row container you need to include columns</a:t>
            </a:r>
          </a:p>
          <a:p>
            <a:r>
              <a:rPr lang="en-NZ" dirty="0" smtClean="0"/>
              <a:t>Gets rid of container 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8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Bootstrap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foundation of any </a:t>
            </a:r>
            <a:r>
              <a:rPr lang="en-NZ" dirty="0" err="1" smtClean="0"/>
              <a:t>bootstrapp</a:t>
            </a:r>
            <a:r>
              <a:rPr lang="en-NZ" dirty="0" smtClean="0"/>
              <a:t> layout</a:t>
            </a:r>
          </a:p>
          <a:p>
            <a:r>
              <a:rPr lang="en-NZ" dirty="0"/>
              <a:t>12 columns per row</a:t>
            </a:r>
          </a:p>
          <a:p>
            <a:r>
              <a:rPr lang="en-NZ" dirty="0" smtClean="0"/>
              <a:t>30px gutters</a:t>
            </a:r>
          </a:p>
          <a:p>
            <a:pPr lvl="1"/>
            <a:r>
              <a:rPr lang="en-NZ" dirty="0" smtClean="0"/>
              <a:t>15px on each side</a:t>
            </a:r>
          </a:p>
          <a:p>
            <a:r>
              <a:rPr lang="en-NZ" dirty="0" smtClean="0"/>
              <a:t>Use col-SIZE-SPAN</a:t>
            </a:r>
          </a:p>
          <a:p>
            <a:pPr lvl="1"/>
            <a:r>
              <a:rPr lang="en-NZ" dirty="0" smtClean="0"/>
              <a:t>The size specifies at which point the layout stacks</a:t>
            </a:r>
          </a:p>
          <a:p>
            <a:pPr lvl="1"/>
            <a:r>
              <a:rPr lang="en-NZ" dirty="0" smtClean="0"/>
              <a:t>The span specifies how many columns the element wants to take</a:t>
            </a:r>
          </a:p>
          <a:p>
            <a:r>
              <a:rPr lang="en-NZ" dirty="0" smtClean="0"/>
              <a:t>&gt;12 columns wrap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42194"/>
            <a:ext cx="4724400" cy="241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6477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liveweave.com/WKLTs6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Using multiple column classes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971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liveweave.com/eQnMZZ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6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Stacked-to-horizontal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08"/>
          <a:stretch/>
        </p:blipFill>
        <p:spPr bwMode="auto">
          <a:xfrm>
            <a:off x="352425" y="1600200"/>
            <a:ext cx="8439150" cy="67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14" y="2286000"/>
            <a:ext cx="3103312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95525"/>
            <a:ext cx="478035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34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Stacked-to-horizontal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8" y="1371600"/>
            <a:ext cx="84201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60" y="3276600"/>
            <a:ext cx="41148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8" y="3295357"/>
            <a:ext cx="385344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73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422027" cy="140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3505200"/>
            <a:ext cx="41243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/>
          <a:stretch/>
        </p:blipFill>
        <p:spPr bwMode="auto">
          <a:xfrm>
            <a:off x="762000" y="2729132"/>
            <a:ext cx="3343275" cy="412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99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Website Front-end development can be a painful process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CSS based layouts are difficult to create and maintain and don’t render uniformly across different browsers</a:t>
            </a:r>
          </a:p>
        </p:txBody>
      </p:sp>
    </p:spTree>
    <p:extLst>
      <p:ext uri="{BB962C8B-B14F-4D97-AF65-F5344CB8AC3E}">
        <p14:creationId xmlns:p14="http://schemas.microsoft.com/office/powerpoint/2010/main" val="36613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95400"/>
            <a:ext cx="8420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73" y="3429000"/>
            <a:ext cx="4114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667000"/>
            <a:ext cx="398641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70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Example: Column wrapping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01" y="1257300"/>
            <a:ext cx="7058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35528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466125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622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Offsetting columns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219200"/>
            <a:ext cx="84582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581400"/>
            <a:ext cx="4114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6" y="3048000"/>
            <a:ext cx="4119154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96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Nesting columns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80" y="1600200"/>
            <a:ext cx="64008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38600"/>
            <a:ext cx="41243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4" y="3012538"/>
            <a:ext cx="4303488" cy="354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44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Alignment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76423"/>
            <a:ext cx="843073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05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Lists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64231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640695" cy="19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08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Tables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05" y="1447800"/>
            <a:ext cx="54006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4281414"/>
            <a:ext cx="54006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353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Forms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/>
          <a:stretch/>
        </p:blipFill>
        <p:spPr bwMode="auto">
          <a:xfrm>
            <a:off x="76200" y="1828800"/>
            <a:ext cx="6140401" cy="426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3"/>
          <a:stretch/>
        </p:blipFill>
        <p:spPr bwMode="auto">
          <a:xfrm>
            <a:off x="6248400" y="2409825"/>
            <a:ext cx="259470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710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sizing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" y="1752600"/>
            <a:ext cx="78221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833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56709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19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Solution – Twitter Bootstrap</a:t>
            </a:r>
          </a:p>
        </p:txBody>
      </p:sp>
      <p:pic>
        <p:nvPicPr>
          <p:cNvPr id="409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06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19330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1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Images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44762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517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</a:t>
            </a:r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dirty="0" smtClean="0"/>
              <a:t>Showing </a:t>
            </a:r>
            <a:r>
              <a:rPr lang="en-US" dirty="0"/>
              <a:t>and hiding content by device via media </a:t>
            </a:r>
            <a:r>
              <a:rPr lang="en-US" dirty="0" smtClean="0"/>
              <a:t>query</a:t>
            </a:r>
          </a:p>
          <a:p>
            <a:r>
              <a:rPr lang="en-US" dirty="0"/>
              <a:t>Use a single or combination of the available classes for toggling content across viewport breakpoints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344598" cy="375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458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Glyphicons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/>
              <a:t>Includes over 250 glyphs in font format from the </a:t>
            </a:r>
            <a:r>
              <a:rPr lang="en-US" dirty="0" err="1"/>
              <a:t>Glyphicon</a:t>
            </a:r>
            <a:r>
              <a:rPr lang="en-US" dirty="0"/>
              <a:t> Halflings set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86813"/>
            <a:ext cx="5343525" cy="427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334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1"/>
          <a:stretch/>
        </p:blipFill>
        <p:spPr bwMode="auto">
          <a:xfrm>
            <a:off x="533400" y="2138288"/>
            <a:ext cx="7829196" cy="369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635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Dropdowns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7431"/>
            <a:ext cx="793806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090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Putting It All Together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79023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32" y="457200"/>
            <a:ext cx="3900487" cy="280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08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Twitter Bootstrap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 smtClean="0"/>
              <a:t>Sleek, intuitive, and powerful </a:t>
            </a:r>
            <a:r>
              <a:rPr lang="en-US" dirty="0">
                <a:solidFill>
                  <a:srgbClr val="FF0000"/>
                </a:solidFill>
              </a:rPr>
              <a:t>mobile first </a:t>
            </a:r>
            <a:r>
              <a:rPr lang="en-US" dirty="0"/>
              <a:t>front-end </a:t>
            </a:r>
            <a:r>
              <a:rPr lang="en-US" dirty="0" smtClean="0"/>
              <a:t>framework </a:t>
            </a:r>
            <a:r>
              <a:rPr lang="en-GB" altLang="en-US" dirty="0" smtClean="0"/>
              <a:t>for faster and easier web development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Very easy to use and based on latest Web Development Standards for screen and form design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Very lightweight – it can be as little as just one CSS and one JS file</a:t>
            </a:r>
          </a:p>
          <a:p>
            <a:pPr eaLnBrk="1" hangingPunct="1"/>
            <a:endParaRPr lang="en-GB" altLang="en-US" dirty="0"/>
          </a:p>
          <a:p>
            <a:r>
              <a:rPr lang="en-US" dirty="0" smtClean="0"/>
              <a:t>It </a:t>
            </a:r>
            <a:r>
              <a:rPr lang="en-US" dirty="0"/>
              <a:t>does things easier and </a:t>
            </a:r>
            <a:r>
              <a:rPr lang="en-US" dirty="0" smtClean="0"/>
              <a:t>faster</a:t>
            </a:r>
          </a:p>
          <a:p>
            <a:endParaRPr lang="en-NZ" altLang="en-US" dirty="0"/>
          </a:p>
          <a:p>
            <a:r>
              <a:rPr lang="en-US" dirty="0"/>
              <a:t>All you have to do is just place the right HTML mark-up at correct place with the correct predefined </a:t>
            </a:r>
            <a:r>
              <a:rPr lang="en-US" dirty="0" smtClean="0"/>
              <a:t>classes</a:t>
            </a:r>
            <a:endParaRPr lang="en-GB" altLang="en-US" dirty="0"/>
          </a:p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8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Twitter </a:t>
            </a:r>
            <a:r>
              <a:rPr lang="en-US" dirty="0"/>
              <a:t>Bootstrap is largely dependent on </a:t>
            </a:r>
            <a:r>
              <a:rPr lang="en-US" dirty="0" smtClean="0"/>
              <a:t>a 12 column grid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Suppose you want two large equal divisions inside the body of your </a:t>
            </a:r>
            <a:r>
              <a:rPr lang="en-US" dirty="0" smtClean="0"/>
              <a:t>index.html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have to give a </a:t>
            </a:r>
            <a:r>
              <a:rPr lang="en-US" dirty="0" smtClean="0"/>
              <a:t>specific class name of size 6 to </a:t>
            </a:r>
            <a:r>
              <a:rPr lang="en-US" dirty="0"/>
              <a:t>each of div element.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tells Bootstrap to make two equal divisions that should span six grids on each </a:t>
            </a:r>
            <a:r>
              <a:rPr lang="en-US" dirty="0" smtClean="0"/>
              <a:t>side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/>
              <a:t>Similar to 960 grid system</a:t>
            </a:r>
          </a:p>
          <a:p>
            <a:r>
              <a:rPr lang="en-US" dirty="0" smtClean="0"/>
              <a:t>Bootstrap has </a:t>
            </a:r>
            <a:r>
              <a:rPr lang="en-US" dirty="0"/>
              <a:t>a set of predefined classes for each </a:t>
            </a:r>
            <a:r>
              <a:rPr lang="en-US" dirty="0" smtClean="0"/>
              <a:t>element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to give appropriate classes to each when </a:t>
            </a:r>
            <a:r>
              <a:rPr lang="en-US" dirty="0" smtClean="0"/>
              <a:t>needed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6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Customise and download</a:t>
            </a:r>
          </a:p>
        </p:txBody>
      </p:sp>
      <p:pic>
        <p:nvPicPr>
          <p:cNvPr id="614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4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Bootstrap Components</a:t>
            </a: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19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www.webdesignglasgow.eu</a:t>
            </a:r>
          </a:p>
        </p:txBody>
      </p:sp>
    </p:spTree>
    <p:extLst>
      <p:ext uri="{BB962C8B-B14F-4D97-AF65-F5344CB8AC3E}">
        <p14:creationId xmlns:p14="http://schemas.microsoft.com/office/powerpoint/2010/main" val="20565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</a:t>
            </a:r>
            <a:r>
              <a:rPr lang="en-US" dirty="0" smtClean="0"/>
              <a:t>CDN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1"/>
          <a:stretch/>
        </p:blipFill>
        <p:spPr bwMode="auto">
          <a:xfrm>
            <a:off x="152401" y="2057400"/>
            <a:ext cx="8686800" cy="314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09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Downloaded Bootstrap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61"/>
          <a:stretch/>
        </p:blipFill>
        <p:spPr bwMode="auto">
          <a:xfrm>
            <a:off x="1295400" y="1524000"/>
            <a:ext cx="5410201" cy="511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50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1202</TotalTime>
  <Words>407</Words>
  <Application>Microsoft Office PowerPoint</Application>
  <PresentationFormat>On-screen Show (4:3)</PresentationFormat>
  <Paragraphs>97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Clarity</vt:lpstr>
      <vt:lpstr> bootstrap</vt:lpstr>
      <vt:lpstr>The Problem</vt:lpstr>
      <vt:lpstr>The Solution – Twitter Bootstrap</vt:lpstr>
      <vt:lpstr>Twitter Bootstrap</vt:lpstr>
      <vt:lpstr>How it Works</vt:lpstr>
      <vt:lpstr>Customise and download</vt:lpstr>
      <vt:lpstr>Bootstrap Components</vt:lpstr>
      <vt:lpstr>Bootstrap CDN</vt:lpstr>
      <vt:lpstr>Downloaded Bootstrap</vt:lpstr>
      <vt:lpstr>Mobile First</vt:lpstr>
      <vt:lpstr>Grid Options</vt:lpstr>
      <vt:lpstr>Bootstrap Grid System</vt:lpstr>
      <vt:lpstr>Bootstrap containers</vt:lpstr>
      <vt:lpstr>Bootstrap rows</vt:lpstr>
      <vt:lpstr>Bootstrap columns</vt:lpstr>
      <vt:lpstr>Using multiple column classes</vt:lpstr>
      <vt:lpstr>Example: Stacked-to-horizontal</vt:lpstr>
      <vt:lpstr>Example: Stacked-to-horizontal</vt:lpstr>
      <vt:lpstr>Example</vt:lpstr>
      <vt:lpstr>Example</vt:lpstr>
      <vt:lpstr>Example: Column wrapping</vt:lpstr>
      <vt:lpstr>Offsetting columns</vt:lpstr>
      <vt:lpstr>Nesting columns</vt:lpstr>
      <vt:lpstr>Alignment classes</vt:lpstr>
      <vt:lpstr>Lists</vt:lpstr>
      <vt:lpstr>Tables</vt:lpstr>
      <vt:lpstr>Forms</vt:lpstr>
      <vt:lpstr>Column sizing</vt:lpstr>
      <vt:lpstr>Buttons</vt:lpstr>
      <vt:lpstr>Buttons</vt:lpstr>
      <vt:lpstr>Images</vt:lpstr>
      <vt:lpstr>Responsive utilities</vt:lpstr>
      <vt:lpstr>Glyphicons</vt:lpstr>
      <vt:lpstr>Example</vt:lpstr>
      <vt:lpstr>Dropdowns</vt:lpstr>
      <vt:lpstr>Putting It All Together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the Mobile Web</dc:title>
  <dc:creator>Patricia</dc:creator>
  <cp:lastModifiedBy>Default-User</cp:lastModifiedBy>
  <cp:revision>371</cp:revision>
  <dcterms:created xsi:type="dcterms:W3CDTF">2006-08-16T00:00:00Z</dcterms:created>
  <dcterms:modified xsi:type="dcterms:W3CDTF">2016-03-10T02:32:16Z</dcterms:modified>
</cp:coreProperties>
</file>