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49" r:id="rId3"/>
    <p:sldId id="382" r:id="rId4"/>
    <p:sldId id="384" r:id="rId5"/>
    <p:sldId id="387" r:id="rId6"/>
    <p:sldId id="348" r:id="rId7"/>
    <p:sldId id="350" r:id="rId8"/>
    <p:sldId id="351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266" r:id="rId20"/>
    <p:sldId id="275" r:id="rId21"/>
    <p:sldId id="367" r:id="rId22"/>
    <p:sldId id="376" r:id="rId23"/>
    <p:sldId id="375" r:id="rId24"/>
    <p:sldId id="390" r:id="rId25"/>
    <p:sldId id="368" r:id="rId26"/>
    <p:sldId id="369" r:id="rId27"/>
    <p:sldId id="370" r:id="rId28"/>
    <p:sldId id="371" r:id="rId29"/>
    <p:sldId id="372" r:id="rId30"/>
    <p:sldId id="377" r:id="rId31"/>
    <p:sldId id="378" r:id="rId32"/>
    <p:sldId id="379" r:id="rId33"/>
    <p:sldId id="380" r:id="rId34"/>
    <p:sldId id="381" r:id="rId35"/>
    <p:sldId id="311" r:id="rId36"/>
    <p:sldId id="309" r:id="rId37"/>
    <p:sldId id="312" r:id="rId38"/>
    <p:sldId id="373" r:id="rId39"/>
    <p:sldId id="374" r:id="rId40"/>
    <p:sldId id="3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50629" autoAdjust="0"/>
  </p:normalViewPr>
  <p:slideViewPr>
    <p:cSldViewPr>
      <p:cViewPr varScale="1">
        <p:scale>
          <a:sx n="57" d="100"/>
          <a:sy n="57" d="100"/>
        </p:scale>
        <p:origin x="-31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1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pPr/>
              <a:t>15/03/2016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275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275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275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745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86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548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01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990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56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69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628650" lvl="1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628650" lvl="1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iveweave.com/0JZq6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Introduction to JavaScript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Web3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48000" cy="2590800"/>
          </a:xfrm>
        </p:spPr>
        <p:txBody>
          <a:bodyPr/>
          <a:lstStyle/>
          <a:p>
            <a:r>
              <a:rPr lang="en-US" dirty="0"/>
              <a:t>JavaScript layers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9600"/>
            <a:ext cx="544726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0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876800"/>
          </a:xfrm>
        </p:spPr>
        <p:txBody>
          <a:bodyPr>
            <a:normAutofit/>
          </a:bodyPr>
          <a:lstStyle/>
          <a:p>
            <a:r>
              <a:rPr lang="en-NZ" dirty="0" smtClean="0"/>
              <a:t>Presentation layer: </a:t>
            </a:r>
            <a:r>
              <a:rPr lang="en-NZ" dirty="0" smtClean="0"/>
              <a:t> focuses </a:t>
            </a:r>
            <a:r>
              <a:rPr lang="en-NZ" dirty="0" smtClean="0"/>
              <a:t>on the display of information</a:t>
            </a:r>
          </a:p>
          <a:p>
            <a:pPr lvl="1"/>
            <a:r>
              <a:rPr lang="en-NZ" dirty="0" smtClean="0"/>
              <a:t>Changes in </a:t>
            </a:r>
            <a:r>
              <a:rPr lang="en-NZ" dirty="0" smtClean="0"/>
              <a:t>the HTML of a page which results </a:t>
            </a:r>
            <a:r>
              <a:rPr lang="en-NZ" dirty="0" smtClean="0"/>
              <a:t>in changes </a:t>
            </a:r>
            <a:r>
              <a:rPr lang="en-NZ" dirty="0" smtClean="0"/>
              <a:t>visible to the user</a:t>
            </a:r>
          </a:p>
          <a:p>
            <a:endParaRPr lang="en-NZ" dirty="0" smtClean="0"/>
          </a:p>
          <a:p>
            <a:r>
              <a:rPr lang="en-NZ" dirty="0" smtClean="0"/>
              <a:t>Validation </a:t>
            </a:r>
            <a:r>
              <a:rPr lang="en-NZ" dirty="0" smtClean="0"/>
              <a:t>layer: </a:t>
            </a:r>
            <a:r>
              <a:rPr lang="en-NZ" dirty="0" smtClean="0"/>
              <a:t>validate </a:t>
            </a:r>
            <a:r>
              <a:rPr lang="en-NZ" dirty="0" smtClean="0"/>
              <a:t>logical aspects of the user experience</a:t>
            </a:r>
          </a:p>
          <a:p>
            <a:pPr lvl="1"/>
            <a:r>
              <a:rPr lang="en-NZ" dirty="0" smtClean="0"/>
              <a:t>Validating a form to make sure the email entered is </a:t>
            </a:r>
            <a:r>
              <a:rPr lang="en-NZ" dirty="0" smtClean="0"/>
              <a:t>valid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Asynchronous layers: </a:t>
            </a:r>
            <a:r>
              <a:rPr lang="en-NZ" dirty="0" smtClean="0"/>
              <a:t>route </a:t>
            </a:r>
            <a:r>
              <a:rPr lang="en-NZ" dirty="0" smtClean="0"/>
              <a:t>requests to </a:t>
            </a:r>
            <a:r>
              <a:rPr lang="en-NZ" dirty="0" smtClean="0"/>
              <a:t>server </a:t>
            </a:r>
            <a:r>
              <a:rPr lang="en-NZ" dirty="0" smtClean="0"/>
              <a:t>in the background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certain events are triggered</a:t>
            </a:r>
            <a:r>
              <a:rPr lang="en-US" dirty="0" smtClean="0"/>
              <a:t>, the </a:t>
            </a:r>
            <a:r>
              <a:rPr lang="en-US" dirty="0"/>
              <a:t>JavaScript sends the HTTP requests to the server, but while waiting </a:t>
            </a:r>
            <a:r>
              <a:rPr lang="en-US" dirty="0" smtClean="0"/>
              <a:t>for the </a:t>
            </a:r>
            <a:r>
              <a:rPr lang="en-US" dirty="0"/>
              <a:t>response, the rest of the application functions normally, and the browser isn’t </a:t>
            </a:r>
            <a:r>
              <a:rPr lang="en-US" dirty="0" smtClean="0"/>
              <a:t>in a </a:t>
            </a:r>
            <a:r>
              <a:rPr lang="en-US" dirty="0"/>
              <a:t>loading </a:t>
            </a:r>
            <a:r>
              <a:rPr lang="en-US" dirty="0" smtClean="0"/>
              <a:t>state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/>
              <a:t>When </a:t>
            </a:r>
            <a:r>
              <a:rPr lang="en-US" dirty="0" smtClean="0"/>
              <a:t>response </a:t>
            </a:r>
            <a:r>
              <a:rPr lang="en-US" dirty="0"/>
              <a:t>arrives JavaScript </a:t>
            </a:r>
            <a:r>
              <a:rPr lang="en-US" dirty="0" smtClean="0"/>
              <a:t>(</a:t>
            </a:r>
            <a:r>
              <a:rPr lang="en-US" dirty="0"/>
              <a:t>perhaps) </a:t>
            </a:r>
            <a:r>
              <a:rPr lang="en-US" dirty="0" smtClean="0"/>
              <a:t>updates </a:t>
            </a:r>
            <a:r>
              <a:rPr lang="en-US" dirty="0"/>
              <a:t>a </a:t>
            </a:r>
            <a:r>
              <a:rPr lang="en-US" dirty="0" smtClean="0"/>
              <a:t>portion of </a:t>
            </a:r>
            <a:r>
              <a:rPr lang="en-US" dirty="0"/>
              <a:t>the </a:t>
            </a:r>
            <a:r>
              <a:rPr lang="en-US" dirty="0" smtClean="0"/>
              <a:t>page</a:t>
            </a:r>
            <a:endParaRPr lang="en-US" dirty="0" smtClean="0"/>
          </a:p>
          <a:p>
            <a:endParaRPr lang="en-N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Users without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Too often website designers believe (erroneously) that </a:t>
            </a:r>
            <a:r>
              <a:rPr lang="en-US" dirty="0" smtClean="0"/>
              <a:t> users </a:t>
            </a:r>
            <a:r>
              <a:rPr lang="en-US" dirty="0"/>
              <a:t>without JavaScript </a:t>
            </a:r>
            <a:r>
              <a:rPr lang="en-US" dirty="0" smtClean="0"/>
              <a:t>are somehow </a:t>
            </a:r>
            <a:r>
              <a:rPr lang="en-US" dirty="0"/>
              <a:t>relics of a forgotten age</a:t>
            </a:r>
            <a:endParaRPr lang="en-US" dirty="0" smtClean="0"/>
          </a:p>
          <a:p>
            <a:r>
              <a:rPr lang="en-US" dirty="0" smtClean="0"/>
              <a:t>However, Users </a:t>
            </a:r>
            <a:r>
              <a:rPr lang="en-US" dirty="0"/>
              <a:t>have a myriad of reasons for not using </a:t>
            </a:r>
            <a:r>
              <a:rPr lang="en-US" dirty="0" smtClean="0"/>
              <a:t>JavaScript</a:t>
            </a:r>
          </a:p>
          <a:p>
            <a:pPr lvl="1"/>
            <a:r>
              <a:rPr lang="en-NZ" dirty="0" smtClean="0"/>
              <a:t>Web crawler: a client running on behalf of a search engine to download your side so that it can be indexed</a:t>
            </a:r>
          </a:p>
          <a:p>
            <a:pPr lvl="2"/>
            <a:r>
              <a:rPr lang="en-NZ" dirty="0" smtClean="0"/>
              <a:t>These automated software agents tend to not interpret JavaScript</a:t>
            </a:r>
          </a:p>
          <a:p>
            <a:pPr lvl="1"/>
            <a:r>
              <a:rPr lang="en-NZ" dirty="0" smtClean="0"/>
              <a:t>Browser plug-in: a piece of software that works within the browser that might interfere with JavaScript</a:t>
            </a:r>
          </a:p>
          <a:p>
            <a:pPr lvl="1"/>
            <a:r>
              <a:rPr lang="en-NZ" dirty="0" smtClean="0"/>
              <a:t>Text based client</a:t>
            </a:r>
          </a:p>
          <a:p>
            <a:pPr lvl="2"/>
            <a:r>
              <a:rPr lang="en-NZ" dirty="0" smtClean="0"/>
              <a:t>Widely deployed on Web servers which are often accessed using a command line interface</a:t>
            </a:r>
          </a:p>
          <a:p>
            <a:pPr lvl="1"/>
            <a:r>
              <a:rPr lang="en-NZ" dirty="0" smtClean="0"/>
              <a:t>Visually disabled clients that use special browsing software to read the content of a webpage out loud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</a:t>
            </a:r>
            <a:r>
              <a:rPr lang="en-US" b="1" dirty="0" err="1"/>
              <a:t>NoScript</a:t>
            </a:r>
            <a:r>
              <a:rPr lang="en-US" b="1" dirty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may want to make use of a simple mechanism to show </a:t>
            </a:r>
            <a:r>
              <a:rPr lang="en-US" dirty="0" smtClean="0"/>
              <a:t>users with no JavaScript special </a:t>
            </a:r>
            <a:r>
              <a:rPr lang="en-US" dirty="0"/>
              <a:t>HTML </a:t>
            </a:r>
            <a:r>
              <a:rPr lang="en-US" dirty="0" smtClean="0"/>
              <a:t>content that </a:t>
            </a:r>
            <a:r>
              <a:rPr lang="en-US" dirty="0"/>
              <a:t>will not be seen by those with </a:t>
            </a:r>
            <a:r>
              <a:rPr lang="en-US" dirty="0" smtClean="0"/>
              <a:t>JavaScript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mechanism is the HTML </a:t>
            </a:r>
            <a:r>
              <a:rPr lang="en-US" dirty="0" smtClean="0"/>
              <a:t>tag &lt;</a:t>
            </a:r>
            <a:r>
              <a:rPr lang="en-US" dirty="0" err="1"/>
              <a:t>noscript</a:t>
            </a:r>
            <a:r>
              <a:rPr lang="en-US" dirty="0"/>
              <a:t>&gt;. Any text between the opening and closing tags will only be displayed </a:t>
            </a:r>
            <a:r>
              <a:rPr lang="en-US" dirty="0" smtClean="0"/>
              <a:t>to users </a:t>
            </a:r>
            <a:r>
              <a:rPr lang="en-US" dirty="0"/>
              <a:t>without the ability to load </a:t>
            </a:r>
            <a:r>
              <a:rPr lang="en-US" dirty="0" smtClean="0"/>
              <a:t>JavaScript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 of adding functional replacements for those without </a:t>
            </a:r>
            <a:r>
              <a:rPr lang="en-US" dirty="0" smtClean="0"/>
              <a:t>JavaScript is </a:t>
            </a:r>
            <a:r>
              <a:rPr lang="en-US" dirty="0"/>
              <a:t>also referred to as </a:t>
            </a:r>
            <a:r>
              <a:rPr lang="en-US" b="1" dirty="0"/>
              <a:t>fail-safe </a:t>
            </a:r>
            <a:r>
              <a:rPr lang="en-US" b="1" dirty="0" smtClean="0"/>
              <a:t>design</a:t>
            </a:r>
            <a:endParaRPr lang="en-US" dirty="0"/>
          </a:p>
          <a:p>
            <a:pPr lvl="1"/>
            <a:r>
              <a:rPr lang="en-US" sz="1800" dirty="0" smtClean="0"/>
              <a:t>Means </a:t>
            </a:r>
            <a:r>
              <a:rPr lang="en-US" sz="1800" dirty="0"/>
              <a:t>that when a plan (such as displaying a fancy JavaScript </a:t>
            </a:r>
            <a:r>
              <a:rPr lang="en-US" sz="1800" dirty="0" smtClean="0"/>
              <a:t>popup calendar </a:t>
            </a:r>
            <a:r>
              <a:rPr lang="en-US" sz="1800" dirty="0"/>
              <a:t>widget) fails (because for instance JavaScript is not enabled), then </a:t>
            </a:r>
            <a:r>
              <a:rPr lang="en-US" sz="1800" dirty="0" smtClean="0"/>
              <a:t>the system’s </a:t>
            </a:r>
            <a:r>
              <a:rPr lang="en-US" sz="1800" dirty="0"/>
              <a:t>design will still work (for instance, by allowing the user to simply type </a:t>
            </a:r>
            <a:r>
              <a:rPr lang="en-US" sz="1800" dirty="0" smtClean="0"/>
              <a:t>in a </a:t>
            </a:r>
            <a:r>
              <a:rPr lang="en-US" sz="1800" dirty="0"/>
              <a:t>date inside a text box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Graceful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develop your site for the abilities of current </a:t>
            </a:r>
            <a:r>
              <a:rPr lang="en-US" dirty="0" smtClean="0"/>
              <a:t>browsers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those users who </a:t>
            </a:r>
            <a:r>
              <a:rPr lang="en-US" dirty="0" smtClean="0"/>
              <a:t>are not </a:t>
            </a:r>
            <a:r>
              <a:rPr lang="en-US" dirty="0"/>
              <a:t>using current browsers, you might provide an alternate site or pages for </a:t>
            </a:r>
            <a:r>
              <a:rPr lang="en-US" dirty="0" smtClean="0"/>
              <a:t>those using </a:t>
            </a:r>
            <a:r>
              <a:rPr lang="en-US" dirty="0"/>
              <a:t>older browsers that lack the JavaScript (or CSS or HTML5) used on the </a:t>
            </a:r>
            <a:r>
              <a:rPr lang="en-US" dirty="0" smtClean="0"/>
              <a:t>main </a:t>
            </a:r>
            <a:r>
              <a:rPr lang="en-US" dirty="0" smtClean="0"/>
              <a:t>site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here is that the site is “degraded” (i.e., loses </a:t>
            </a:r>
            <a:r>
              <a:rPr lang="en-US" dirty="0" smtClean="0"/>
              <a:t> capability</a:t>
            </a:r>
            <a:r>
              <a:rPr lang="en-US" dirty="0"/>
              <a:t>) “gracefully</a:t>
            </a:r>
            <a:r>
              <a:rPr lang="en-US" dirty="0" smtClean="0"/>
              <a:t>” (</a:t>
            </a:r>
            <a:r>
              <a:rPr lang="en-US" dirty="0"/>
              <a:t>i.e., without pop-up JavaScript error codes or without condescending messages </a:t>
            </a:r>
            <a:r>
              <a:rPr lang="en-US" dirty="0" smtClean="0"/>
              <a:t>telling users </a:t>
            </a:r>
            <a:r>
              <a:rPr lang="en-US" dirty="0"/>
              <a:t>to upgrade their browsers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7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Progressive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Opposite approach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developer creates the site using CSS</a:t>
            </a:r>
            <a:r>
              <a:rPr lang="en-US" dirty="0" smtClean="0"/>
              <a:t>, JavaScript</a:t>
            </a:r>
            <a:r>
              <a:rPr lang="en-US" dirty="0"/>
              <a:t>, and HTML features that are supported by all browsers of a certain </a:t>
            </a:r>
            <a:r>
              <a:rPr lang="en-US" dirty="0" smtClean="0"/>
              <a:t>age or </a:t>
            </a:r>
            <a:r>
              <a:rPr lang="en-US" dirty="0" smtClean="0"/>
              <a:t>newer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that baseline site, </a:t>
            </a:r>
            <a:r>
              <a:rPr lang="en-US" dirty="0" smtClean="0"/>
              <a:t>the developers </a:t>
            </a:r>
            <a:r>
              <a:rPr lang="en-US" dirty="0"/>
              <a:t>can now </a:t>
            </a:r>
            <a:r>
              <a:rPr lang="en-US" dirty="0" smtClean="0"/>
              <a:t> progressively</a:t>
            </a:r>
            <a:r>
              <a:rPr lang="en-US" dirty="0"/>
              <a:t>” (i.e., for each browser) “enhance” (i.e., </a:t>
            </a:r>
            <a:r>
              <a:rPr lang="en-US" dirty="0" smtClean="0"/>
              <a:t>add functionality</a:t>
            </a:r>
            <a:r>
              <a:rPr lang="en-US" dirty="0"/>
              <a:t>) to their site based on the capabilities of the users’ </a:t>
            </a:r>
            <a:r>
              <a:rPr lang="en-US" dirty="0" smtClean="0"/>
              <a:t>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4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429000" cy="3352800"/>
          </a:xfrm>
        </p:spPr>
        <p:txBody>
          <a:bodyPr/>
          <a:lstStyle/>
          <a:p>
            <a:r>
              <a:rPr lang="en-US" dirty="0"/>
              <a:t>Example of graceful degradation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60" y="152400"/>
            <a:ext cx="4933640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1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429000" cy="3352800"/>
          </a:xfrm>
        </p:spPr>
        <p:txBody>
          <a:bodyPr/>
          <a:lstStyle/>
          <a:p>
            <a:r>
              <a:rPr lang="en-US" dirty="0"/>
              <a:t>Example of Progressive Enhancements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30542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83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Where to place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In-line JavaScript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Embedded JavaScript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External JavaScript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562600"/>
            <a:ext cx="5781675" cy="10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3802063"/>
            <a:ext cx="3352800" cy="98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95324" y="2409134"/>
            <a:ext cx="7686675" cy="35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9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Core Language Properties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Dynamic: </a:t>
            </a:r>
            <a:r>
              <a:rPr lang="en-NZ" dirty="0"/>
              <a:t>not compiled, but parsed and interpreted at </a:t>
            </a:r>
            <a:r>
              <a:rPr lang="en-NZ" dirty="0" smtClean="0"/>
              <a:t>runtime </a:t>
            </a:r>
          </a:p>
          <a:p>
            <a:pPr lvl="2"/>
            <a:r>
              <a:rPr lang="en-NZ" b="1" i="1" dirty="0" smtClean="0"/>
              <a:t>The </a:t>
            </a:r>
            <a:r>
              <a:rPr lang="en-NZ" b="1" i="1" dirty="0"/>
              <a:t>order</a:t>
            </a:r>
            <a:r>
              <a:rPr lang="en-NZ" b="1" dirty="0"/>
              <a:t> </a:t>
            </a:r>
            <a:r>
              <a:rPr lang="en-NZ" dirty="0"/>
              <a:t>of script modules </a:t>
            </a:r>
            <a:r>
              <a:rPr lang="en-NZ" dirty="0" smtClean="0"/>
              <a:t>matters</a:t>
            </a:r>
          </a:p>
          <a:p>
            <a:pPr lvl="2"/>
            <a:r>
              <a:rPr lang="en-NZ" dirty="0"/>
              <a:t>P</a:t>
            </a:r>
            <a:r>
              <a:rPr lang="en-NZ" dirty="0" smtClean="0"/>
              <a:t>erformance </a:t>
            </a:r>
            <a:r>
              <a:rPr lang="en-NZ" dirty="0"/>
              <a:t>tuning is very important (so that users aren’t staring at an empty screen while your JavaScript is processed</a:t>
            </a:r>
            <a:r>
              <a:rPr lang="en-NZ" dirty="0" smtClean="0"/>
              <a:t>)</a:t>
            </a:r>
            <a:endParaRPr lang="en-NZ" dirty="0"/>
          </a:p>
          <a:p>
            <a:r>
              <a:rPr lang="en-NZ" dirty="0" smtClean="0"/>
              <a:t>Loosely typed: </a:t>
            </a:r>
            <a:r>
              <a:rPr lang="en-NZ" dirty="0"/>
              <a:t>data types are pretty irrelevant. Variables are all declared as type </a:t>
            </a:r>
            <a:r>
              <a:rPr lang="en-NZ" i="1" dirty="0" err="1"/>
              <a:t>var</a:t>
            </a:r>
            <a:r>
              <a:rPr lang="en-NZ" dirty="0"/>
              <a:t> and the actual data type of the contents of a variable can change during </a:t>
            </a:r>
            <a:r>
              <a:rPr lang="en-NZ" dirty="0" smtClean="0"/>
              <a:t>execution</a:t>
            </a:r>
          </a:p>
          <a:p>
            <a:endParaRPr lang="en-NZ" dirty="0" smtClean="0"/>
          </a:p>
          <a:p>
            <a:r>
              <a:rPr lang="en-NZ" dirty="0" smtClean="0"/>
              <a:t>Functional: </a:t>
            </a:r>
            <a:r>
              <a:rPr lang="en-NZ" dirty="0"/>
              <a:t>Functions are first class objects. You can have a </a:t>
            </a:r>
            <a:r>
              <a:rPr lang="en-NZ" dirty="0" err="1"/>
              <a:t>var</a:t>
            </a:r>
            <a:r>
              <a:rPr lang="en-NZ" dirty="0"/>
              <a:t> that holds a function and you can pass it around as needed. This makes all delegate-style work very </a:t>
            </a:r>
            <a:r>
              <a:rPr lang="en-NZ" dirty="0" smtClean="0"/>
              <a:t>easy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85315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It refers to the client machine </a:t>
            </a:r>
            <a:r>
              <a:rPr lang="en-NZ" dirty="0" smtClean="0"/>
              <a:t>(the </a:t>
            </a:r>
            <a:r>
              <a:rPr lang="en-NZ" dirty="0" smtClean="0"/>
              <a:t>browser) running code locally rather than relying on the server to execute code and return the result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5975"/>
          <a:stretch/>
        </p:blipFill>
        <p:spPr bwMode="auto">
          <a:xfrm>
            <a:off x="1244600" y="2743200"/>
            <a:ext cx="63792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2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Basic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C-like</a:t>
            </a:r>
          </a:p>
          <a:p>
            <a:pPr lvl="1"/>
            <a:r>
              <a:rPr lang="en-NZ" dirty="0"/>
              <a:t>All operators, comparators and flow of control constructs are as for traditional C-family languages.</a:t>
            </a:r>
          </a:p>
          <a:p>
            <a:r>
              <a:rPr lang="en-US" dirty="0" smtClean="0"/>
              <a:t>Everything </a:t>
            </a:r>
            <a:r>
              <a:rPr lang="en-US" dirty="0"/>
              <a:t>is type </a:t>
            </a:r>
            <a:r>
              <a:rPr lang="en-US" dirty="0" smtClean="0"/>
              <a:t>sensitive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scope of variables </a:t>
            </a:r>
            <a:r>
              <a:rPr lang="en-US" dirty="0" smtClean="0"/>
              <a:t>inside </a:t>
            </a:r>
            <a:r>
              <a:rPr lang="en-US" dirty="0"/>
              <a:t>blocks is not </a:t>
            </a:r>
            <a:r>
              <a:rPr lang="en-US" dirty="0" smtClean="0"/>
              <a:t>supported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This means </a:t>
            </a:r>
            <a:r>
              <a:rPr lang="en-US" dirty="0" smtClean="0"/>
              <a:t>variables declared </a:t>
            </a:r>
            <a:r>
              <a:rPr lang="en-US" dirty="0"/>
              <a:t>inside a loop may be accessible outside of the loop, counter to </a:t>
            </a:r>
            <a:r>
              <a:rPr lang="en-US" dirty="0" smtClean="0"/>
              <a:t>what one </a:t>
            </a:r>
            <a:r>
              <a:rPr lang="en-US" dirty="0"/>
              <a:t>would </a:t>
            </a:r>
            <a:r>
              <a:rPr lang="en-US" dirty="0" smtClean="0"/>
              <a:t>expect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a === operator, which tests not only for equality but </a:t>
            </a:r>
            <a:r>
              <a:rPr lang="en-US" dirty="0" smtClean="0"/>
              <a:t>type equivalence</a:t>
            </a:r>
            <a:endParaRPr lang="en-US" dirty="0"/>
          </a:p>
          <a:p>
            <a:r>
              <a:rPr lang="en-US" dirty="0" smtClean="0"/>
              <a:t>Null </a:t>
            </a:r>
            <a:r>
              <a:rPr lang="en-US" dirty="0"/>
              <a:t>and undefined are two distinctly different states for a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 smtClean="0"/>
              <a:t>Semicolons </a:t>
            </a:r>
            <a:r>
              <a:rPr lang="en-US" dirty="0"/>
              <a:t>are not required, but are permitted (and encouraged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no integer type, only number, which means floating-point </a:t>
            </a:r>
            <a:r>
              <a:rPr lang="en-US" dirty="0" smtClean="0"/>
              <a:t>rounding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</a:t>
            </a:r>
            <a:r>
              <a:rPr lang="en-NZ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r>
              <a:rPr lang="en-US" b="1" dirty="0"/>
              <a:t>Variables </a:t>
            </a:r>
            <a:r>
              <a:rPr lang="en-US" dirty="0"/>
              <a:t>in JavaScript are </a:t>
            </a:r>
            <a:r>
              <a:rPr lang="en-US" b="1" dirty="0"/>
              <a:t>dynamically typed</a:t>
            </a:r>
            <a:r>
              <a:rPr lang="en-US" dirty="0"/>
              <a:t>, meaning a variable can be an integer</a:t>
            </a:r>
            <a:r>
              <a:rPr lang="en-US" dirty="0" smtClean="0"/>
              <a:t>, and </a:t>
            </a:r>
            <a:r>
              <a:rPr lang="en-US" dirty="0"/>
              <a:t>then later a string, then later an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This </a:t>
            </a:r>
            <a:r>
              <a:rPr lang="en-US" dirty="0"/>
              <a:t>simplifies </a:t>
            </a:r>
            <a:r>
              <a:rPr lang="en-US" dirty="0" smtClean="0"/>
              <a:t>variable declarations</a:t>
            </a:r>
            <a:r>
              <a:rPr lang="en-US" dirty="0"/>
              <a:t>, so that we do not require the familiar type fields like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char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String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Instead</a:t>
            </a:r>
            <a:r>
              <a:rPr lang="en-US" dirty="0"/>
              <a:t>, to declare a variable x, we use the </a:t>
            </a:r>
            <a:r>
              <a:rPr lang="en-US" dirty="0" err="1"/>
              <a:t>var</a:t>
            </a:r>
            <a:r>
              <a:rPr lang="en-US" dirty="0"/>
              <a:t> keyword, the name, and </a:t>
            </a:r>
            <a:r>
              <a:rPr lang="en-US" dirty="0" smtClean="0"/>
              <a:t>a semicolon </a:t>
            </a:r>
          </a:p>
          <a:p>
            <a:r>
              <a:rPr lang="en-US" dirty="0" smtClean="0"/>
              <a:t>If </a:t>
            </a:r>
            <a:r>
              <a:rPr lang="en-US" dirty="0"/>
              <a:t>we specify no value, then (being </a:t>
            </a:r>
            <a:r>
              <a:rPr lang="en-US" dirty="0" err="1"/>
              <a:t>typeless</a:t>
            </a:r>
            <a:r>
              <a:rPr lang="en-US" dirty="0"/>
              <a:t>) </a:t>
            </a:r>
            <a:r>
              <a:rPr lang="en-US" dirty="0" smtClean="0"/>
              <a:t>the default </a:t>
            </a:r>
            <a:r>
              <a:rPr lang="en-US" dirty="0"/>
              <a:t>value is </a:t>
            </a:r>
            <a:r>
              <a:rPr lang="en-US" dirty="0" smtClean="0"/>
              <a:t>undefined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2" y="5219700"/>
            <a:ext cx="72535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10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There are </a:t>
            </a:r>
            <a:r>
              <a:rPr lang="en-US" sz="2800" dirty="0"/>
              <a:t>a couple types of variables that you may encounter as you’re learning JavaScript: </a:t>
            </a:r>
            <a:endParaRPr lang="en-US" sz="2800" dirty="0" smtClean="0"/>
          </a:p>
          <a:p>
            <a:pPr lvl="1"/>
            <a:r>
              <a:rPr lang="en-US" b="1" dirty="0" smtClean="0"/>
              <a:t>local variables: </a:t>
            </a:r>
            <a:r>
              <a:rPr lang="en-US" dirty="0" smtClean="0"/>
              <a:t>Local </a:t>
            </a:r>
            <a:r>
              <a:rPr lang="en-US" dirty="0"/>
              <a:t>variables are defined within a function and can be used only within that </a:t>
            </a:r>
            <a:r>
              <a:rPr lang="en-US" dirty="0" smtClean="0"/>
              <a:t>function. </a:t>
            </a:r>
            <a:r>
              <a:rPr lang="en-US" dirty="0"/>
              <a:t>Local variables are always prefaced using “ </a:t>
            </a:r>
            <a:r>
              <a:rPr lang="en-US" dirty="0" err="1"/>
              <a:t>var</a:t>
            </a:r>
            <a:r>
              <a:rPr lang="en-US" dirty="0"/>
              <a:t> ” when they’re defined</a:t>
            </a:r>
            <a:r>
              <a:rPr lang="en-US" dirty="0" smtClean="0"/>
              <a:t>. </a:t>
            </a:r>
          </a:p>
          <a:p>
            <a:pPr lvl="1"/>
            <a:r>
              <a:rPr lang="en-US" b="1" dirty="0"/>
              <a:t>global </a:t>
            </a:r>
            <a:r>
              <a:rPr lang="en-US" b="1" dirty="0" smtClean="0"/>
              <a:t>variables</a:t>
            </a:r>
          </a:p>
          <a:p>
            <a:pPr lvl="1"/>
            <a:endParaRPr lang="en-US" dirty="0" smtClean="0"/>
          </a:p>
          <a:p>
            <a:r>
              <a:rPr lang="en-NZ" sz="2800" dirty="0"/>
              <a:t>JavaScript’s primitive data types </a:t>
            </a:r>
            <a:r>
              <a:rPr lang="en-NZ" sz="2800" dirty="0" smtClean="0"/>
              <a:t>are</a:t>
            </a:r>
          </a:p>
          <a:p>
            <a:pPr lvl="1"/>
            <a:r>
              <a:rPr lang="en-NZ" dirty="0" smtClean="0"/>
              <a:t>Number</a:t>
            </a:r>
          </a:p>
          <a:p>
            <a:pPr lvl="1"/>
            <a:r>
              <a:rPr lang="en-NZ" dirty="0" smtClean="0"/>
              <a:t>String</a:t>
            </a:r>
          </a:p>
          <a:p>
            <a:pPr lvl="1"/>
            <a:r>
              <a:rPr lang="en-NZ" dirty="0" smtClean="0"/>
              <a:t>Boolean</a:t>
            </a:r>
          </a:p>
          <a:p>
            <a:pPr lvl="1"/>
            <a:r>
              <a:rPr lang="en-NZ" dirty="0" smtClean="0"/>
              <a:t>null </a:t>
            </a:r>
          </a:p>
          <a:p>
            <a:pPr lvl="1"/>
            <a:r>
              <a:rPr lang="en-NZ" dirty="0" smtClean="0"/>
              <a:t>Undefined</a:t>
            </a:r>
          </a:p>
          <a:p>
            <a:pPr lvl="1"/>
            <a:r>
              <a:rPr lang="en-NZ" dirty="0" smtClean="0"/>
              <a:t>Everything </a:t>
            </a:r>
            <a:r>
              <a:rPr lang="en-NZ" dirty="0"/>
              <a:t>else is an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Types 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NZ" dirty="0" smtClean="0"/>
              <a:t>Again, data types are not specified</a:t>
            </a:r>
          </a:p>
          <a:p>
            <a:endParaRPr lang="en-NZ" dirty="0" smtClean="0"/>
          </a:p>
          <a:p>
            <a:pPr marL="182880" lvl="1"/>
            <a:r>
              <a:rPr lang="en-NZ" dirty="0"/>
              <a:t>When we declare bob, we don’t say </a:t>
            </a:r>
            <a:r>
              <a:rPr lang="en-NZ" dirty="0" err="1"/>
              <a:t>int</a:t>
            </a:r>
            <a:r>
              <a:rPr lang="en-NZ" dirty="0"/>
              <a:t> or string or anything like that. It is just </a:t>
            </a:r>
            <a:r>
              <a:rPr lang="en-NZ" dirty="0" smtClean="0"/>
              <a:t>var. </a:t>
            </a:r>
          </a:p>
          <a:p>
            <a:pPr marL="457200" lvl="2"/>
            <a:r>
              <a:rPr lang="en-NZ" dirty="0" smtClean="0"/>
              <a:t>This entails some risks</a:t>
            </a:r>
          </a:p>
          <a:p>
            <a:pPr marL="182880" lvl="1"/>
            <a:endParaRPr lang="en-NZ" dirty="0" smtClean="0"/>
          </a:p>
          <a:p>
            <a:pPr marL="182880" lvl="1"/>
            <a:r>
              <a:rPr lang="en-NZ" dirty="0" smtClean="0"/>
              <a:t>We </a:t>
            </a:r>
            <a:r>
              <a:rPr lang="en-NZ" dirty="0"/>
              <a:t>can assign pretty much any value we want to bob</a:t>
            </a:r>
            <a:r>
              <a:rPr lang="en-NZ" dirty="0" smtClean="0"/>
              <a:t>. </a:t>
            </a:r>
          </a:p>
          <a:p>
            <a:pPr marL="182880" lvl="1"/>
            <a:endParaRPr lang="en-NZ" dirty="0" smtClean="0"/>
          </a:p>
          <a:p>
            <a:pPr marL="182880" lvl="1"/>
            <a:r>
              <a:rPr lang="en-NZ" dirty="0" smtClean="0"/>
              <a:t>After </a:t>
            </a:r>
            <a:r>
              <a:rPr lang="en-NZ" dirty="0"/>
              <a:t>we have assigned a value, that’s when the system figures out what type bob is, and behaves accordingly</a:t>
            </a:r>
            <a:r>
              <a:rPr lang="en-NZ" dirty="0" smtClean="0"/>
              <a:t>.  </a:t>
            </a:r>
          </a:p>
          <a:p>
            <a:pPr marL="182880" lvl="1"/>
            <a:endParaRPr lang="en-NZ" dirty="0" smtClean="0"/>
          </a:p>
          <a:p>
            <a:pPr marL="182880" lvl="1"/>
            <a:r>
              <a:rPr lang="en-NZ" dirty="0" smtClean="0"/>
              <a:t>If </a:t>
            </a:r>
            <a:r>
              <a:rPr lang="en-NZ" dirty="0"/>
              <a:t>we assign a new value of a different type, then bob becomes that type</a:t>
            </a:r>
            <a:r>
              <a:rPr lang="en-NZ" dirty="0" smtClean="0"/>
              <a:t>. </a:t>
            </a:r>
          </a:p>
          <a:p>
            <a:pPr marL="182880" lvl="1"/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16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Types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1" y="4689157"/>
            <a:ext cx="2476500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39" y="5005863"/>
            <a:ext cx="2438399" cy="14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14" y="5005863"/>
            <a:ext cx="2402314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/>
          </a:bodyPr>
          <a:lstStyle/>
          <a:p>
            <a:pPr marL="182880" lvl="1"/>
            <a:r>
              <a:rPr lang="en-NZ" dirty="0" smtClean="0"/>
              <a:t>In </a:t>
            </a:r>
            <a:r>
              <a:rPr lang="en-NZ" dirty="0"/>
              <a:t>this example we see how the interpretation of the + operator depends on the current data type of the </a:t>
            </a:r>
            <a:r>
              <a:rPr lang="en-NZ" dirty="0" smtClean="0"/>
              <a:t>variable</a:t>
            </a:r>
          </a:p>
          <a:p>
            <a:pPr marL="182880" lvl="1"/>
            <a:endParaRPr lang="en-NZ" dirty="0" smtClean="0"/>
          </a:p>
          <a:p>
            <a:pPr marL="182880" lvl="1"/>
            <a:r>
              <a:rPr lang="en-NZ" dirty="0" smtClean="0"/>
              <a:t>If </a:t>
            </a:r>
            <a:r>
              <a:rPr lang="en-NZ" dirty="0"/>
              <a:t>bob is (holds) an </a:t>
            </a:r>
            <a:r>
              <a:rPr lang="en-NZ" dirty="0" err="1"/>
              <a:t>int</a:t>
            </a:r>
            <a:r>
              <a:rPr lang="en-NZ" dirty="0"/>
              <a:t>, + is addition. If bob is (holds) a string, + is concatenation</a:t>
            </a:r>
            <a:r>
              <a:rPr lang="en-NZ" dirty="0" smtClean="0"/>
              <a:t>.</a:t>
            </a:r>
          </a:p>
          <a:p>
            <a:pPr marL="182880" lvl="1"/>
            <a:endParaRPr lang="en-NZ" dirty="0" smtClean="0"/>
          </a:p>
          <a:p>
            <a:pPr marL="182880" lvl="1"/>
            <a:r>
              <a:rPr lang="en-NZ" dirty="0"/>
              <a:t>Note that the function doesn’t have a return type either (we would use ‘void’ in C# or C++). That is typical of loosely-typed </a:t>
            </a:r>
            <a:r>
              <a:rPr lang="en-NZ" dirty="0" smtClean="0"/>
              <a:t>languages</a:t>
            </a:r>
            <a:endParaRPr lang="en-NZ" dirty="0"/>
          </a:p>
          <a:p>
            <a:pPr marL="182880" lvl="1"/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145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Ability </a:t>
            </a:r>
            <a:r>
              <a:rPr lang="en-US" sz="2000" dirty="0"/>
              <a:t>to distill things down </a:t>
            </a:r>
            <a:r>
              <a:rPr lang="en-US" sz="2000" dirty="0" smtClean="0"/>
              <a:t>to Boolean </a:t>
            </a:r>
            <a:r>
              <a:rPr lang="en-US" sz="2000" dirty="0"/>
              <a:t>statements where something is either true or </a:t>
            </a:r>
            <a:r>
              <a:rPr lang="en-US" sz="2000" dirty="0" smtClean="0"/>
              <a:t>false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perators familiar </a:t>
            </a:r>
            <a:r>
              <a:rPr lang="en-US" sz="2000" dirty="0"/>
              <a:t>to those of you who have programmed in PHP</a:t>
            </a:r>
            <a:r>
              <a:rPr lang="en-US" sz="2000" dirty="0" smtClean="0"/>
              <a:t>, C</a:t>
            </a:r>
            <a:r>
              <a:rPr lang="en-US" sz="2000" dirty="0"/>
              <a:t>, or </a:t>
            </a:r>
            <a:r>
              <a:rPr lang="en-US" sz="2000" dirty="0" smtClean="0"/>
              <a:t>Java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/>
          <a:stretch/>
        </p:blipFill>
        <p:spPr bwMode="auto">
          <a:xfrm>
            <a:off x="919161" y="3124200"/>
            <a:ext cx="748896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74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Used to combine several comparison operators</a:t>
            </a:r>
          </a:p>
          <a:p>
            <a:r>
              <a:rPr lang="en-NZ" dirty="0" smtClean="0"/>
              <a:t>Build complicated expressions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r="1443"/>
          <a:stretch/>
        </p:blipFill>
        <p:spPr bwMode="auto">
          <a:xfrm>
            <a:off x="42333" y="3276600"/>
            <a:ext cx="902546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633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</a:t>
            </a:r>
            <a:r>
              <a:rPr lang="en-NZ" dirty="0" smtClean="0"/>
              <a:t>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Syntax </a:t>
            </a:r>
            <a:r>
              <a:rPr lang="en-US" dirty="0"/>
              <a:t>is almost identical to that of PHP, Java, or </a:t>
            </a:r>
            <a:r>
              <a:rPr lang="en-US" dirty="0" smtClean="0"/>
              <a:t>C</a:t>
            </a:r>
          </a:p>
          <a:p>
            <a:r>
              <a:rPr lang="en-US" dirty="0"/>
              <a:t>T</a:t>
            </a:r>
            <a:r>
              <a:rPr lang="en-US" dirty="0" smtClean="0"/>
              <a:t>he condition to </a:t>
            </a:r>
            <a:r>
              <a:rPr lang="en-US" dirty="0"/>
              <a:t>test is contained within ( ) brackets with the body contained in { } blocks.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61026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</a:t>
            </a:r>
            <a:r>
              <a:rPr lang="en-NZ" dirty="0" smtClean="0"/>
              <a:t>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267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 conditionals, loops use the ( ) and { } blocks to define the condition and </a:t>
            </a:r>
            <a:r>
              <a:rPr lang="en-US" dirty="0" smtClean="0"/>
              <a:t>the body </a:t>
            </a:r>
            <a:r>
              <a:rPr lang="en-US" dirty="0"/>
              <a:t>of the </a:t>
            </a:r>
            <a:r>
              <a:rPr lang="en-US" dirty="0" smtClean="0"/>
              <a:t>loop</a:t>
            </a:r>
          </a:p>
          <a:p>
            <a:r>
              <a:rPr lang="en-US" dirty="0"/>
              <a:t>The most basic loop is the while loop, which loops until the condition is not met</a:t>
            </a:r>
            <a:r>
              <a:rPr lang="en-US" dirty="0" smtClean="0"/>
              <a:t>.</a:t>
            </a:r>
          </a:p>
          <a:p>
            <a:r>
              <a:rPr lang="en-US" dirty="0"/>
              <a:t>Loops normally initialize a </a:t>
            </a:r>
            <a:r>
              <a:rPr lang="en-US" b="1" dirty="0"/>
              <a:t>loop control variable </a:t>
            </a:r>
            <a:r>
              <a:rPr lang="en-US" dirty="0"/>
              <a:t>before the loop, use it in the condition</a:t>
            </a:r>
            <a:r>
              <a:rPr lang="en-US" dirty="0" smtClean="0"/>
              <a:t>, and </a:t>
            </a:r>
            <a:r>
              <a:rPr lang="en-US" dirty="0"/>
              <a:t>modify it within the loop.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for loop </a:t>
            </a:r>
            <a:r>
              <a:rPr lang="en-US" dirty="0"/>
              <a:t>combines the common components of a loop: initialization, condition</a:t>
            </a:r>
            <a:r>
              <a:rPr lang="en-US" dirty="0" smtClean="0"/>
              <a:t>, and </a:t>
            </a:r>
            <a:r>
              <a:rPr lang="en-US" dirty="0"/>
              <a:t>post-loop operation into one statement.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401036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3" y="4953000"/>
            <a:ext cx="4853781" cy="106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0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</a:t>
            </a:r>
            <a:r>
              <a:rPr lang="en-NZ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Functions </a:t>
            </a:r>
            <a:r>
              <a:rPr lang="en-US" dirty="0"/>
              <a:t>are the building block for modular code in </a:t>
            </a:r>
            <a:r>
              <a:rPr lang="en-US" dirty="0" smtClean="0"/>
              <a:t>JavaScript</a:t>
            </a:r>
          </a:p>
          <a:p>
            <a:r>
              <a:rPr lang="en-US" dirty="0"/>
              <a:t>They are defined by </a:t>
            </a:r>
            <a:r>
              <a:rPr lang="en-US" dirty="0" smtClean="0"/>
              <a:t>using the </a:t>
            </a:r>
            <a:r>
              <a:rPr lang="en-US" dirty="0"/>
              <a:t>reserved word </a:t>
            </a:r>
            <a:r>
              <a:rPr lang="en-US" b="1" dirty="0"/>
              <a:t>function</a:t>
            </a:r>
            <a:r>
              <a:rPr lang="en-US" dirty="0"/>
              <a:t> and then the function name and (optional)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/>
              <a:t>Since JavaScript is dynamically typed, functions do not require a return type, nor </a:t>
            </a:r>
            <a:r>
              <a:rPr lang="en-US" dirty="0" smtClean="0"/>
              <a:t>do the </a:t>
            </a:r>
            <a:r>
              <a:rPr lang="en-US" dirty="0"/>
              <a:t>parameters require </a:t>
            </a:r>
            <a:r>
              <a:rPr lang="en-US" dirty="0" smtClean="0"/>
              <a:t>type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429064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943600"/>
            <a:ext cx="494071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79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Historical note about Client-side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Besides JavaScript, there </a:t>
            </a:r>
            <a:r>
              <a:rPr lang="en-US" sz="2000" dirty="0"/>
              <a:t>are two other noteworthy client-side approaches to web </a:t>
            </a:r>
            <a:r>
              <a:rPr lang="en-US" sz="2000" dirty="0" smtClean="0"/>
              <a:t>programming</a:t>
            </a:r>
          </a:p>
          <a:p>
            <a:pPr lvl="1"/>
            <a:r>
              <a:rPr lang="en-US" b="1" dirty="0" smtClean="0"/>
              <a:t>Adobe </a:t>
            </a:r>
            <a:r>
              <a:rPr lang="en-US" b="1" dirty="0"/>
              <a:t>Flash</a:t>
            </a:r>
            <a:r>
              <a:rPr lang="en-US" dirty="0"/>
              <a:t>, </a:t>
            </a:r>
            <a:r>
              <a:rPr lang="en-US" dirty="0" smtClean="0"/>
              <a:t>vector based drawing </a:t>
            </a:r>
            <a:r>
              <a:rPr lang="en-US" dirty="0"/>
              <a:t>and animation program, a video file format, and a software </a:t>
            </a:r>
            <a:r>
              <a:rPr lang="en-US" dirty="0" smtClean="0"/>
              <a:t>platform that </a:t>
            </a:r>
            <a:r>
              <a:rPr lang="en-US" dirty="0"/>
              <a:t>has its own JavaScript-like programming language called </a:t>
            </a:r>
            <a:r>
              <a:rPr lang="en-US" b="1" dirty="0" err="1"/>
              <a:t>ActionScript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marL="445770" lvl="1" indent="-171450"/>
            <a:r>
              <a:rPr lang="en-US" b="1" dirty="0" smtClean="0"/>
              <a:t>Java </a:t>
            </a:r>
            <a:r>
              <a:rPr lang="en-US" b="1" dirty="0"/>
              <a:t>applets</a:t>
            </a:r>
            <a:r>
              <a:rPr lang="en-US" dirty="0"/>
              <a:t>. </a:t>
            </a:r>
            <a:endParaRPr lang="en-US" dirty="0" smtClean="0"/>
          </a:p>
          <a:p>
            <a:pPr marL="720090" lvl="2" indent="-171450"/>
            <a:r>
              <a:rPr lang="en-US" dirty="0" smtClean="0"/>
              <a:t>An </a:t>
            </a:r>
            <a:r>
              <a:rPr lang="en-US" b="1" dirty="0" smtClean="0"/>
              <a:t>applet </a:t>
            </a:r>
            <a:r>
              <a:rPr lang="en-US" dirty="0"/>
              <a:t>is a term that refers to a small application that performs a relatively </a:t>
            </a:r>
            <a:r>
              <a:rPr lang="en-US" dirty="0" smtClean="0"/>
              <a:t>small task</a:t>
            </a:r>
            <a:r>
              <a:rPr lang="en-US" dirty="0"/>
              <a:t>. </a:t>
            </a:r>
            <a:endParaRPr lang="en-US" dirty="0" smtClean="0"/>
          </a:p>
          <a:p>
            <a:pPr marL="720090" lvl="2" indent="-171450"/>
            <a:r>
              <a:rPr lang="en-US" dirty="0" smtClean="0"/>
              <a:t>Java </a:t>
            </a:r>
            <a:r>
              <a:rPr lang="en-US" dirty="0"/>
              <a:t>applets are written using the Java programming language and are </a:t>
            </a:r>
            <a:r>
              <a:rPr lang="en-US" dirty="0" smtClean="0"/>
              <a:t>separate objects </a:t>
            </a:r>
            <a:r>
              <a:rPr lang="en-US" dirty="0"/>
              <a:t>that are included within an HTML document via the &lt;applet&gt; tag</a:t>
            </a:r>
            <a:r>
              <a:rPr lang="en-US" dirty="0" smtClean="0"/>
              <a:t>, downloaded</a:t>
            </a:r>
            <a:r>
              <a:rPr lang="en-US" dirty="0"/>
              <a:t>, and then passed on to a Java plug-in. </a:t>
            </a:r>
            <a:endParaRPr lang="en-US" dirty="0" smtClean="0"/>
          </a:p>
          <a:p>
            <a:pPr marL="720090" lvl="2" indent="-171450"/>
            <a:r>
              <a:rPr lang="en-US" dirty="0" smtClean="0"/>
              <a:t>This </a:t>
            </a:r>
            <a:r>
              <a:rPr lang="en-US" dirty="0"/>
              <a:t>plug-in then passes on </a:t>
            </a:r>
            <a:r>
              <a:rPr lang="en-US" dirty="0" smtClean="0"/>
              <a:t>the execution </a:t>
            </a:r>
            <a:r>
              <a:rPr lang="en-US" dirty="0"/>
              <a:t>of the applet outside the browser to the Java Runtime Environment (JRE</a:t>
            </a:r>
            <a:r>
              <a:rPr lang="en-US" dirty="0" smtClean="0"/>
              <a:t>) that </a:t>
            </a:r>
            <a:r>
              <a:rPr lang="en-US" dirty="0"/>
              <a:t>is installed on the client’s machine.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068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Anonymous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I have declared a </a:t>
            </a:r>
            <a:r>
              <a:rPr lang="en-US" dirty="0" err="1"/>
              <a:t>var</a:t>
            </a:r>
            <a:r>
              <a:rPr lang="en-US" dirty="0"/>
              <a:t> called “</a:t>
            </a:r>
            <a:r>
              <a:rPr lang="en-US" dirty="0" err="1"/>
              <a:t>functionHolder</a:t>
            </a:r>
            <a:r>
              <a:rPr lang="en-US" dirty="0"/>
              <a:t>”. Naturally, it is </a:t>
            </a:r>
            <a:r>
              <a:rPr lang="en-US" dirty="0" err="1" smtClean="0"/>
              <a:t>untyped</a:t>
            </a:r>
            <a:endParaRPr lang="en-US" dirty="0"/>
          </a:p>
          <a:p>
            <a:r>
              <a:rPr lang="en-US" dirty="0"/>
              <a:t>I have also declared a function with one statement, the call to </a:t>
            </a:r>
            <a:r>
              <a:rPr lang="en-US" dirty="0" smtClean="0"/>
              <a:t>alert</a:t>
            </a:r>
            <a:endParaRPr lang="en-US" dirty="0"/>
          </a:p>
          <a:p>
            <a:r>
              <a:rPr lang="en-US" dirty="0"/>
              <a:t>This function has no name – just the keyword and the </a:t>
            </a:r>
            <a:r>
              <a:rPr lang="en-US" dirty="0" smtClean="0"/>
              <a:t>brackets</a:t>
            </a:r>
            <a:endParaRPr lang="en-US" dirty="0"/>
          </a:p>
          <a:p>
            <a:r>
              <a:rPr lang="en-US" dirty="0"/>
              <a:t>The function is therefore “anonymous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The function is assigned to the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/>
              <a:t>In C# and C++, we assign things to variables – </a:t>
            </a:r>
            <a:r>
              <a:rPr lang="en-US" dirty="0" err="1"/>
              <a:t>ints</a:t>
            </a:r>
            <a:r>
              <a:rPr lang="en-US" dirty="0"/>
              <a:t>, strings, class instances, arrays, etc. – but not functions. In those languages, functions are chunks of code, they are not things. But in JavaScript, functions are things, just like </a:t>
            </a:r>
            <a:r>
              <a:rPr lang="en-US" dirty="0" err="1"/>
              <a:t>ints</a:t>
            </a:r>
            <a:r>
              <a:rPr lang="en-US" dirty="0"/>
              <a:t> or class instances. You can think of them as little machines, if you like, that execute the code they </a:t>
            </a:r>
            <a:r>
              <a:rPr lang="en-US" dirty="0" smtClean="0"/>
              <a:t>contain 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b="19669"/>
          <a:stretch/>
        </p:blipFill>
        <p:spPr bwMode="auto">
          <a:xfrm>
            <a:off x="473826" y="5721928"/>
            <a:ext cx="7772400" cy="111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19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1"/>
          <a:stretch/>
        </p:blipFill>
        <p:spPr bwMode="auto">
          <a:xfrm>
            <a:off x="2661544" y="523874"/>
            <a:ext cx="6486525" cy="1055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9" y="1905000"/>
            <a:ext cx="3933825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9" y="3505200"/>
            <a:ext cx="402512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95800" cy="4953000"/>
          </a:xfrm>
        </p:spPr>
        <p:txBody>
          <a:bodyPr>
            <a:normAutofit fontScale="85000" lnSpcReduction="10000"/>
          </a:bodyPr>
          <a:lstStyle/>
          <a:p>
            <a:pPr marL="171450" indent="-171450"/>
            <a:r>
              <a:rPr lang="en-NZ" dirty="0"/>
              <a:t>So once you have a function stuffed in a variable, what can you do with it? It’s a function, so naturally, you can call </a:t>
            </a:r>
            <a:r>
              <a:rPr lang="en-NZ" dirty="0" smtClean="0"/>
              <a:t>it</a:t>
            </a:r>
            <a:endParaRPr lang="en-NZ" dirty="0"/>
          </a:p>
          <a:p>
            <a:pPr marL="171450" lvl="0" indent="-171450"/>
            <a:r>
              <a:rPr lang="en-NZ" dirty="0" smtClean="0"/>
              <a:t>Let’s </a:t>
            </a:r>
            <a:r>
              <a:rPr lang="en-NZ" dirty="0"/>
              <a:t>now write another function (a named one) and inside it, use the </a:t>
            </a:r>
            <a:r>
              <a:rPr lang="en-NZ" dirty="0" err="1"/>
              <a:t>functionHolder</a:t>
            </a:r>
            <a:r>
              <a:rPr lang="en-NZ" dirty="0"/>
              <a:t> variable to call that anonymous function it </a:t>
            </a:r>
            <a:r>
              <a:rPr lang="en-NZ" dirty="0" smtClean="0"/>
              <a:t>holds</a:t>
            </a:r>
            <a:endParaRPr lang="en-NZ" dirty="0"/>
          </a:p>
          <a:p>
            <a:pPr marL="171450" lvl="0" indent="-171450"/>
            <a:r>
              <a:rPr lang="en-NZ" dirty="0"/>
              <a:t>There it is. </a:t>
            </a:r>
            <a:r>
              <a:rPr lang="en-NZ" dirty="0" err="1"/>
              <a:t>functionHolder</a:t>
            </a:r>
            <a:r>
              <a:rPr lang="en-NZ" dirty="0"/>
              <a:t> is a variable, like x or </a:t>
            </a:r>
            <a:r>
              <a:rPr lang="en-NZ" dirty="0" err="1"/>
              <a:t>myName</a:t>
            </a:r>
            <a:r>
              <a:rPr lang="en-NZ" dirty="0"/>
              <a:t>. We usually use variables in expressions or assign things to them and so </a:t>
            </a:r>
            <a:r>
              <a:rPr lang="en-NZ" dirty="0" smtClean="0"/>
              <a:t>forth</a:t>
            </a:r>
            <a:endParaRPr lang="en-NZ" dirty="0"/>
          </a:p>
          <a:p>
            <a:pPr marL="171450" lvl="0" indent="-171450"/>
            <a:r>
              <a:rPr lang="en-NZ" dirty="0"/>
              <a:t>But since </a:t>
            </a:r>
            <a:r>
              <a:rPr lang="en-NZ" dirty="0" err="1"/>
              <a:t>functionHolder</a:t>
            </a:r>
            <a:r>
              <a:rPr lang="en-NZ" dirty="0"/>
              <a:t> is currently holding a function object, we can call it, just as though it was the name of a </a:t>
            </a:r>
            <a:r>
              <a:rPr lang="en-NZ" dirty="0" smtClean="0"/>
              <a:t>function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9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Functions – what happens here? 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105025"/>
            <a:ext cx="8620125" cy="264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693675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5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123106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17682" r="23039" b="34580"/>
          <a:stretch/>
        </p:blipFill>
        <p:spPr bwMode="auto">
          <a:xfrm>
            <a:off x="6267795" y="0"/>
            <a:ext cx="2876205" cy="1729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2859578"/>
            <a:ext cx="8839200" cy="3693622"/>
          </a:xfrm>
        </p:spPr>
        <p:txBody>
          <a:bodyPr>
            <a:normAutofit fontScale="85000" lnSpcReduction="10000"/>
          </a:bodyPr>
          <a:lstStyle/>
          <a:p>
            <a:pPr marL="171450" indent="-171450"/>
            <a:r>
              <a:rPr lang="en-NZ" dirty="0" smtClean="0"/>
              <a:t>Let </a:t>
            </a:r>
            <a:r>
              <a:rPr lang="en-NZ" dirty="0"/>
              <a:t>everything be the same except the length property access has changed to Length. </a:t>
            </a:r>
            <a:endParaRPr lang="en-NZ" dirty="0" smtClean="0"/>
          </a:p>
          <a:p>
            <a:pPr marL="171450" indent="-171450"/>
            <a:r>
              <a:rPr lang="en-NZ" dirty="0" smtClean="0"/>
              <a:t>The </a:t>
            </a:r>
            <a:r>
              <a:rPr lang="en-NZ" dirty="0"/>
              <a:t>variable </a:t>
            </a:r>
            <a:r>
              <a:rPr lang="en-NZ" dirty="0" err="1"/>
              <a:t>inputLength</a:t>
            </a:r>
            <a:r>
              <a:rPr lang="en-NZ" dirty="0"/>
              <a:t> is assigned the result of a failed property access (Length instead of length). </a:t>
            </a:r>
            <a:endParaRPr lang="en-NZ" dirty="0" smtClean="0"/>
          </a:p>
          <a:p>
            <a:pPr marL="171450" indent="-171450"/>
            <a:r>
              <a:rPr lang="en-NZ" dirty="0" smtClean="0"/>
              <a:t>As </a:t>
            </a:r>
            <a:r>
              <a:rPr lang="en-NZ" dirty="0"/>
              <a:t>far as JavaScript is concerned, that just means it wasn’t assigned a good value. So it is “undefined”. But that’s not a big deal to JavaScript, really, because it’s not terribly fussy about what you put in its variables</a:t>
            </a:r>
            <a:r>
              <a:rPr lang="en-NZ" dirty="0" smtClean="0"/>
              <a:t>.</a:t>
            </a:r>
          </a:p>
          <a:p>
            <a:pPr marL="171450" indent="-171450"/>
            <a:r>
              <a:rPr lang="en-NZ" dirty="0" smtClean="0"/>
              <a:t>What </a:t>
            </a:r>
            <a:r>
              <a:rPr lang="en-NZ" dirty="0"/>
              <a:t>might we expect to happen? </a:t>
            </a:r>
            <a:endParaRPr lang="en-NZ" dirty="0" smtClean="0"/>
          </a:p>
          <a:p>
            <a:pPr marL="171450" indent="-171450"/>
            <a:r>
              <a:rPr lang="en-NZ" dirty="0" smtClean="0"/>
              <a:t>One </a:t>
            </a:r>
            <a:r>
              <a:rPr lang="en-NZ" dirty="0"/>
              <a:t>thing that won’t happen is a compilation error. Why not? (JavaScript is not compiled).</a:t>
            </a:r>
          </a:p>
          <a:p>
            <a:pPr marL="171450" indent="-171450"/>
            <a:r>
              <a:rPr lang="en-NZ" b="1" i="1" dirty="0"/>
              <a:t>THIS IS A BIG PROBLEM</a:t>
            </a:r>
            <a:r>
              <a:rPr lang="en-NZ" b="1" dirty="0"/>
              <a:t> with JavaScript. Typos are not caught. You have to hunt them down.</a:t>
            </a:r>
          </a:p>
          <a:p>
            <a:pPr marL="171450" indent="-171450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70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Examples</a:t>
            </a: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386013"/>
            <a:ext cx="8896350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Examples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72751"/>
            <a:ext cx="3876675" cy="252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26" y="2667000"/>
            <a:ext cx="3889974" cy="251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0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Basic Syntax Example</a:t>
            </a:r>
            <a:endParaRPr lang="en-NZ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5867400" cy="2651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52892"/>
            <a:ext cx="3600450" cy="235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83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Errors Using Try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browser’s JavaScript engine encounters an error, it will </a:t>
            </a:r>
            <a:r>
              <a:rPr lang="en-US" i="1" dirty="0"/>
              <a:t>throw </a:t>
            </a:r>
            <a:r>
              <a:rPr lang="en-US" dirty="0" smtClean="0"/>
              <a:t>an </a:t>
            </a:r>
            <a:r>
              <a:rPr lang="en-US" b="1" dirty="0" smtClean="0"/>
              <a:t>exception</a:t>
            </a:r>
            <a:r>
              <a:rPr lang="en-US" dirty="0"/>
              <a:t>. These exceptions interrupt the regular, sequential execution of the </a:t>
            </a:r>
            <a:r>
              <a:rPr lang="en-US" dirty="0" smtClean="0"/>
              <a:t>program and </a:t>
            </a:r>
            <a:r>
              <a:rPr lang="en-US" dirty="0"/>
              <a:t>can stop the JavaScript engine altogether.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optionally catch </a:t>
            </a:r>
            <a:r>
              <a:rPr lang="en-US" dirty="0"/>
              <a:t>these errors preventing disruption of the program using the </a:t>
            </a:r>
            <a:r>
              <a:rPr lang="en-US" b="1" dirty="0"/>
              <a:t>try–catch block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52672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328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Throwing Your Own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try-catch can be used exclusively to catch built-in JavaScript errors,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try-catch </a:t>
            </a:r>
            <a:r>
              <a:rPr lang="en-US" dirty="0" smtClean="0"/>
              <a:t>can </a:t>
            </a:r>
            <a:r>
              <a:rPr lang="en-US" dirty="0"/>
              <a:t>also be used by your programs, to throw your own messages.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/>
              <a:t>throw</a:t>
            </a:r>
            <a:r>
              <a:rPr lang="en-US" dirty="0"/>
              <a:t> </a:t>
            </a:r>
            <a:r>
              <a:rPr lang="en-US" dirty="0" smtClean="0"/>
              <a:t>keyword stops </a:t>
            </a:r>
            <a:r>
              <a:rPr lang="en-US" dirty="0"/>
              <a:t>normal sequential execution, just like the built-in </a:t>
            </a:r>
            <a:r>
              <a:rPr lang="en-US" dirty="0" smtClean="0"/>
              <a:t>exceptions</a:t>
            </a:r>
          </a:p>
          <a:p>
            <a:r>
              <a:rPr lang="en-US" dirty="0"/>
              <a:t>any object can be thrown</a:t>
            </a:r>
            <a:r>
              <a:rPr lang="en-US" dirty="0" smtClean="0"/>
              <a:t>, although </a:t>
            </a:r>
            <a:r>
              <a:rPr lang="en-US" dirty="0"/>
              <a:t>in practice a string usually suffices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39637"/>
            <a:ext cx="4274714" cy="241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53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Historical note about Client-side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1450" indent="-171450"/>
            <a:r>
              <a:rPr lang="en-US" sz="2400" dirty="0" smtClean="0"/>
              <a:t>Both </a:t>
            </a:r>
            <a:r>
              <a:rPr lang="en-US" sz="2400" dirty="0"/>
              <a:t>Flash plug-ins and Java applets </a:t>
            </a:r>
            <a:r>
              <a:rPr lang="en-US" sz="2400" dirty="0" smtClean="0"/>
              <a:t>have lost support </a:t>
            </a:r>
            <a:r>
              <a:rPr lang="en-US" sz="2400" dirty="0"/>
              <a:t>by major players </a:t>
            </a:r>
            <a:r>
              <a:rPr lang="en-US" sz="2400" dirty="0" smtClean="0"/>
              <a:t>for </a:t>
            </a:r>
            <a:r>
              <a:rPr lang="en-US" dirty="0" smtClean="0"/>
              <a:t>a </a:t>
            </a:r>
            <a:r>
              <a:rPr lang="en-US" dirty="0"/>
              <a:t>number of </a:t>
            </a:r>
            <a:r>
              <a:rPr lang="en-US" dirty="0" smtClean="0"/>
              <a:t>reasons </a:t>
            </a:r>
          </a:p>
          <a:p>
            <a:pPr marL="445770" lvl="1" indent="-171450"/>
            <a:r>
              <a:rPr lang="en-US" dirty="0" smtClean="0"/>
              <a:t>Java </a:t>
            </a:r>
            <a:r>
              <a:rPr lang="en-US" dirty="0"/>
              <a:t>applets require the JVM be installed and up </a:t>
            </a:r>
            <a:r>
              <a:rPr lang="en-US" dirty="0" smtClean="0"/>
              <a:t>to date</a:t>
            </a:r>
            <a:r>
              <a:rPr lang="en-US" dirty="0"/>
              <a:t>, </a:t>
            </a:r>
            <a:endParaRPr lang="en-US" dirty="0" smtClean="0"/>
          </a:p>
          <a:p>
            <a:pPr marL="445770" lvl="1" indent="-171450"/>
            <a:r>
              <a:rPr lang="en-US" dirty="0" smtClean="0"/>
              <a:t>Not supported by Apple’s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smtClean="0"/>
              <a:t>powering iPhones </a:t>
            </a:r>
            <a:r>
              <a:rPr lang="en-US" dirty="0"/>
              <a:t>and </a:t>
            </a:r>
            <a:r>
              <a:rPr lang="en-US" dirty="0" err="1" smtClean="0"/>
              <a:t>iPads</a:t>
            </a:r>
            <a:endParaRPr lang="en-US" dirty="0" smtClean="0"/>
          </a:p>
          <a:p>
            <a:pPr marL="445770" lvl="1" indent="-171450"/>
            <a:r>
              <a:rPr lang="en-US" dirty="0" smtClean="0"/>
              <a:t>Flash and </a:t>
            </a:r>
            <a:r>
              <a:rPr lang="en-US" dirty="0"/>
              <a:t>Java applets also require frequent updates, which can annoy the user </a:t>
            </a:r>
            <a:r>
              <a:rPr lang="en-US" dirty="0" smtClean="0"/>
              <a:t>and present </a:t>
            </a:r>
            <a:r>
              <a:rPr lang="en-US" dirty="0"/>
              <a:t>security </a:t>
            </a:r>
            <a:r>
              <a:rPr lang="en-US" dirty="0" smtClean="0"/>
              <a:t>risks</a:t>
            </a:r>
          </a:p>
          <a:p>
            <a:pPr marL="445770" lvl="1" indent="-171450"/>
            <a:r>
              <a:rPr lang="en-US" dirty="0" smtClean="0"/>
              <a:t> </a:t>
            </a:r>
            <a:endParaRPr lang="en-US" dirty="0" smtClean="0"/>
          </a:p>
          <a:p>
            <a:pPr marL="171450" indent="-171450"/>
            <a:r>
              <a:rPr lang="en-US" sz="2400" dirty="0" smtClean="0"/>
              <a:t>With </a:t>
            </a:r>
            <a:r>
              <a:rPr lang="en-US" sz="2400" dirty="0"/>
              <a:t>the universal adoption of JavaScript and HTML5</a:t>
            </a:r>
            <a:r>
              <a:rPr lang="en-US" sz="2400" dirty="0" smtClean="0"/>
              <a:t>, </a:t>
            </a:r>
            <a:r>
              <a:rPr lang="en-US" dirty="0" smtClean="0"/>
              <a:t>JavaScript </a:t>
            </a:r>
            <a:r>
              <a:rPr lang="en-US" dirty="0"/>
              <a:t>remains the most dynamic and important client-side scripting </a:t>
            </a:r>
            <a:r>
              <a:rPr lang="en-US" dirty="0" smtClean="0"/>
              <a:t>language for </a:t>
            </a:r>
            <a:r>
              <a:rPr lang="en-US" dirty="0"/>
              <a:t>the modern web </a:t>
            </a:r>
            <a:r>
              <a:rPr lang="en-US" dirty="0" smtClean="0"/>
              <a:t>developer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252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1548" y="3244334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http://liveweave.com/0JZq6p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distinct programming language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81174"/>
            <a:ext cx="862271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3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JavaScript: client-side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Object oriented: </a:t>
            </a:r>
          </a:p>
          <a:p>
            <a:pPr lvl="1"/>
            <a:r>
              <a:rPr lang="en-NZ" dirty="0" smtClean="0"/>
              <a:t>almost everything in the language is an object</a:t>
            </a:r>
          </a:p>
          <a:p>
            <a:pPr lvl="1"/>
            <a:r>
              <a:rPr lang="en-NZ" dirty="0"/>
              <a:t>it doesn’t have classes per se, it has </a:t>
            </a:r>
            <a:r>
              <a:rPr lang="en-NZ" i="1" dirty="0"/>
              <a:t>objects</a:t>
            </a:r>
            <a:r>
              <a:rPr lang="en-NZ" dirty="0"/>
              <a:t> which encapsulate data properties and methods, and implement a form of </a:t>
            </a:r>
            <a:r>
              <a:rPr lang="en-NZ" dirty="0" smtClean="0"/>
              <a:t>inheritance</a:t>
            </a:r>
          </a:p>
          <a:p>
            <a:r>
              <a:rPr lang="en-NZ" dirty="0" smtClean="0"/>
              <a:t>Dynamically typed: </a:t>
            </a:r>
          </a:p>
          <a:p>
            <a:pPr lvl="1"/>
            <a:r>
              <a:rPr lang="en-NZ" dirty="0" smtClean="0"/>
              <a:t>Variables can be easily converted from one data type to another</a:t>
            </a:r>
          </a:p>
          <a:p>
            <a:r>
              <a:rPr lang="en-NZ" dirty="0" smtClean="0"/>
              <a:t>Runs inside the browser</a:t>
            </a:r>
          </a:p>
          <a:p>
            <a:r>
              <a:rPr lang="en-NZ" dirty="0" smtClean="0"/>
              <a:t>JavaScript </a:t>
            </a:r>
            <a:r>
              <a:rPr lang="en-NZ" dirty="0" smtClean="0"/>
              <a:t>provides </a:t>
            </a:r>
            <a:r>
              <a:rPr lang="en-NZ" dirty="0"/>
              <a:t>real-time in-browser access to all the elements of an html page, and allows us to add, remove and modify those elements, both content and format (via CSS) </a:t>
            </a:r>
            <a:r>
              <a:rPr lang="en-NZ" b="1" i="1" dirty="0"/>
              <a:t>without contacting the server</a:t>
            </a:r>
            <a:r>
              <a:rPr lang="en-NZ" dirty="0"/>
              <a:t>.</a:t>
            </a:r>
            <a:endParaRPr lang="en-NZ" dirty="0" smtClean="0"/>
          </a:p>
          <a:p>
            <a:r>
              <a:rPr lang="en-NZ" dirty="0" smtClean="0"/>
              <a:t>With JavaScript you can:</a:t>
            </a:r>
          </a:p>
          <a:p>
            <a:pPr lvl="1"/>
            <a:r>
              <a:rPr lang="en-NZ" dirty="0" smtClean="0"/>
              <a:t>Animate, Move, Transition, Hide and Show parts of the page rather than refresh an entire page from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7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Advantages of 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Processing can be offloaded from the server to client machines</a:t>
            </a:r>
          </a:p>
          <a:p>
            <a:pPr lvl="1"/>
            <a:r>
              <a:rPr lang="en-NZ" dirty="0" smtClean="0"/>
              <a:t>Reducing the load on the server</a:t>
            </a:r>
          </a:p>
          <a:p>
            <a:r>
              <a:rPr lang="en-NZ" dirty="0" smtClean="0"/>
              <a:t>The browser can respond more rapidly to user events than a request to a remote server ever could</a:t>
            </a:r>
          </a:p>
          <a:p>
            <a:pPr lvl="1"/>
            <a:r>
              <a:rPr lang="en-NZ" dirty="0" smtClean="0"/>
              <a:t>This improves user experience</a:t>
            </a:r>
          </a:p>
          <a:p>
            <a:r>
              <a:rPr lang="en-NZ" dirty="0" smtClean="0"/>
              <a:t>JavaScript can interact with the downloaded HTML in a way that the server cannot</a:t>
            </a:r>
          </a:p>
          <a:p>
            <a:pPr lvl="1"/>
            <a:r>
              <a:rPr lang="en-NZ" dirty="0" smtClean="0"/>
              <a:t>This creates a user experience more like desktop software than simple HTML ever could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3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Disadvantages of 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NZ" dirty="0" smtClean="0"/>
              <a:t>There is no warranty that the client has JavaScript enabled</a:t>
            </a:r>
          </a:p>
          <a:p>
            <a:pPr lvl="1"/>
            <a:r>
              <a:rPr lang="en-NZ" dirty="0" smtClean="0"/>
              <a:t>Any required functionality should be housed on the server, despite the possibility that it could be offloaded to the client</a:t>
            </a:r>
          </a:p>
          <a:p>
            <a:r>
              <a:rPr lang="en-NZ" dirty="0" smtClean="0"/>
              <a:t>The variety of browsers and operating systems make it difficult to test for all potential client configurations</a:t>
            </a:r>
          </a:p>
          <a:p>
            <a:pPr lvl="1"/>
            <a:r>
              <a:rPr lang="en-NZ" dirty="0" smtClean="0"/>
              <a:t>What works in one browser, may generate an error in another</a:t>
            </a:r>
          </a:p>
          <a:p>
            <a:r>
              <a:rPr lang="en-NZ" dirty="0" smtClean="0"/>
              <a:t>JavaScript heavy web applications can be complicated to read and maintain</a:t>
            </a:r>
          </a:p>
          <a:p>
            <a:pPr lvl="1"/>
            <a:r>
              <a:rPr lang="en-NZ" dirty="0" smtClean="0"/>
              <a:t>In line JavaScript embed in HTML has the distinct disadvantage of blending HTML and JavaScript together, which decreases code readability and increases the difficulty of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3200400"/>
          </a:xfrm>
        </p:spPr>
        <p:txBody>
          <a:bodyPr>
            <a:normAutofit/>
          </a:bodyPr>
          <a:lstStyle/>
          <a:p>
            <a:r>
              <a:rPr lang="en-US" dirty="0"/>
              <a:t>When designing software to solve a problem, it is often helpful to abstract </a:t>
            </a:r>
            <a:r>
              <a:rPr lang="en-US" dirty="0" smtClean="0"/>
              <a:t>the solution </a:t>
            </a:r>
            <a:r>
              <a:rPr lang="en-US" dirty="0"/>
              <a:t>a little bit to help build a cognitive model in your mind that you can </a:t>
            </a:r>
            <a:r>
              <a:rPr lang="en-US" dirty="0" smtClean="0"/>
              <a:t>then implement</a:t>
            </a:r>
          </a:p>
          <a:p>
            <a:r>
              <a:rPr lang="en-US" dirty="0"/>
              <a:t>Perhaps the most common way of articulating such a cognitive model </a:t>
            </a:r>
            <a:r>
              <a:rPr lang="en-US" dirty="0" smtClean="0"/>
              <a:t>is via </a:t>
            </a:r>
            <a:r>
              <a:rPr lang="en-US" dirty="0"/>
              <a:t>the term </a:t>
            </a:r>
            <a:r>
              <a:rPr lang="en-US" b="1" dirty="0" smtClean="0"/>
              <a:t>layer</a:t>
            </a:r>
          </a:p>
          <a:p>
            <a:r>
              <a:rPr lang="en-US" dirty="0"/>
              <a:t>In object-oriented programming, a software </a:t>
            </a:r>
            <a:r>
              <a:rPr lang="en-US" b="1" dirty="0"/>
              <a:t>layer </a:t>
            </a:r>
            <a:r>
              <a:rPr lang="en-US" dirty="0"/>
              <a:t>is a way </a:t>
            </a:r>
            <a:r>
              <a:rPr lang="en-US" dirty="0" smtClean="0"/>
              <a:t>of conceptually </a:t>
            </a:r>
            <a:r>
              <a:rPr lang="en-US" dirty="0"/>
              <a:t>grouping programming classes that have </a:t>
            </a:r>
            <a:r>
              <a:rPr lang="en-US" dirty="0" smtClean="0"/>
              <a:t>similar </a:t>
            </a:r>
            <a:r>
              <a:rPr lang="en-US" dirty="0"/>
              <a:t>functionality </a:t>
            </a:r>
            <a:r>
              <a:rPr lang="en-US" dirty="0" smtClean="0"/>
              <a:t>and dependencies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 b="2386"/>
          <a:stretch/>
        </p:blipFill>
        <p:spPr bwMode="auto">
          <a:xfrm>
            <a:off x="5552245" y="4343400"/>
            <a:ext cx="3591755" cy="249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5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3025</TotalTime>
  <Words>2416</Words>
  <Application>Microsoft Office PowerPoint</Application>
  <PresentationFormat>On-screen Show (4:3)</PresentationFormat>
  <Paragraphs>222</Paragraphs>
  <Slides>40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Introduction to JavaScript</vt:lpstr>
      <vt:lpstr>Client side scripting</vt:lpstr>
      <vt:lpstr>Historical note about Client-side languages</vt:lpstr>
      <vt:lpstr>Historical note about Client-side languages</vt:lpstr>
      <vt:lpstr>A distinct programming language</vt:lpstr>
      <vt:lpstr>JavaScript: client-side scripting</vt:lpstr>
      <vt:lpstr>Advantages of Client side scripting</vt:lpstr>
      <vt:lpstr>Disadvantages of Client side scripting</vt:lpstr>
      <vt:lpstr>JavaScript design principles</vt:lpstr>
      <vt:lpstr>JavaScript layers</vt:lpstr>
      <vt:lpstr>JavaScript layers</vt:lpstr>
      <vt:lpstr>Users without JavaScript</vt:lpstr>
      <vt:lpstr>The &lt;NoScript&gt; Tag</vt:lpstr>
      <vt:lpstr>Graceful degradation</vt:lpstr>
      <vt:lpstr>Progressive enhancement</vt:lpstr>
      <vt:lpstr>Example of graceful degradation</vt:lpstr>
      <vt:lpstr>Example of Progressive Enhancements</vt:lpstr>
      <vt:lpstr>Where to place JavaScript code</vt:lpstr>
      <vt:lpstr>Core Language Properties</vt:lpstr>
      <vt:lpstr>Basic Syntax</vt:lpstr>
      <vt:lpstr>Variables</vt:lpstr>
      <vt:lpstr>Variables </vt:lpstr>
      <vt:lpstr>Data Types </vt:lpstr>
      <vt:lpstr>Data Types</vt:lpstr>
      <vt:lpstr>Comparison operators</vt:lpstr>
      <vt:lpstr>Logical operators</vt:lpstr>
      <vt:lpstr>Conditionals</vt:lpstr>
      <vt:lpstr>Loops</vt:lpstr>
      <vt:lpstr>Functions</vt:lpstr>
      <vt:lpstr>Anonymous Functions</vt:lpstr>
      <vt:lpstr>Functions</vt:lpstr>
      <vt:lpstr>Functions – what happens here? </vt:lpstr>
      <vt:lpstr>Functions</vt:lpstr>
      <vt:lpstr>Functions</vt:lpstr>
      <vt:lpstr>More Examples</vt:lpstr>
      <vt:lpstr>More Examples</vt:lpstr>
      <vt:lpstr>Basic Syntax Example</vt:lpstr>
      <vt:lpstr>Errors Using Try and Catch</vt:lpstr>
      <vt:lpstr>Throwing Your Own Exceptions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431</cp:revision>
  <dcterms:created xsi:type="dcterms:W3CDTF">2006-08-16T00:00:00Z</dcterms:created>
  <dcterms:modified xsi:type="dcterms:W3CDTF">2016-03-15T01:06:25Z</dcterms:modified>
</cp:coreProperties>
</file>