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430" r:id="rId3"/>
    <p:sldId id="431" r:id="rId4"/>
    <p:sldId id="432" r:id="rId5"/>
    <p:sldId id="433" r:id="rId6"/>
    <p:sldId id="369" r:id="rId7"/>
    <p:sldId id="370" r:id="rId8"/>
    <p:sldId id="371" r:id="rId9"/>
    <p:sldId id="372" r:id="rId10"/>
    <p:sldId id="422" r:id="rId11"/>
    <p:sldId id="390" r:id="rId12"/>
    <p:sldId id="391" r:id="rId13"/>
    <p:sldId id="396" r:id="rId14"/>
    <p:sldId id="392" r:id="rId15"/>
    <p:sldId id="397" r:id="rId16"/>
    <p:sldId id="398" r:id="rId17"/>
    <p:sldId id="393" r:id="rId18"/>
    <p:sldId id="395" r:id="rId19"/>
    <p:sldId id="376" r:id="rId20"/>
    <p:sldId id="377" r:id="rId21"/>
    <p:sldId id="379" r:id="rId22"/>
    <p:sldId id="381" r:id="rId23"/>
    <p:sldId id="382" r:id="rId24"/>
    <p:sldId id="383" r:id="rId25"/>
    <p:sldId id="399" r:id="rId26"/>
    <p:sldId id="400" r:id="rId27"/>
    <p:sldId id="384" r:id="rId28"/>
    <p:sldId id="385" r:id="rId29"/>
    <p:sldId id="386" r:id="rId30"/>
    <p:sldId id="388" r:id="rId31"/>
    <p:sldId id="389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4" r:id="rId40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66095" autoAdjust="0"/>
  </p:normalViewPr>
  <p:slideViewPr>
    <p:cSldViewPr>
      <p:cViewPr varScale="1">
        <p:scale>
          <a:sx n="72" d="100"/>
          <a:sy n="72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62F1-DE13-4B44-B7B6-4EB7D7DC217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78C23-0B8F-43EF-AE35-834045C9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22/03/2016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209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209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66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83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060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16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025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761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301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429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21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212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13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0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371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Before and after.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083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Before and after.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083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212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dropboxusercontent.com/u/10089854/domExampl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 smtClean="0"/>
              <a:t>dom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Another very useful selector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7" y="3657600"/>
            <a:ext cx="72016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45676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querySelector</a:t>
            </a:r>
            <a:r>
              <a:rPr lang="en-US" dirty="0"/>
              <a:t>() allows selection of Dom element based on CSS </a:t>
            </a:r>
            <a:r>
              <a:rPr lang="en-US" dirty="0" smtClean="0"/>
              <a:t>selectors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DOM tree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7384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5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In the DOM, each element </a:t>
            </a:r>
            <a:r>
              <a:rPr lang="en-US" sz="2000" dirty="0" smtClean="0"/>
              <a:t>within </a:t>
            </a:r>
            <a:r>
              <a:rPr lang="en-US" sz="2000" dirty="0"/>
              <a:t>the HTML document is called a </a:t>
            </a:r>
            <a:r>
              <a:rPr lang="en-US" sz="2000" b="1" dirty="0" smtClean="0"/>
              <a:t>node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If the DOM </a:t>
            </a:r>
            <a:r>
              <a:rPr lang="en-US" sz="2000" dirty="0"/>
              <a:t>is a tree, then each node is an individual </a:t>
            </a:r>
            <a:r>
              <a:rPr lang="en-US" sz="2000" dirty="0" smtClean="0"/>
              <a:t>branch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are element nodes</a:t>
            </a:r>
            <a:r>
              <a:rPr lang="en-US" sz="2000" dirty="0" smtClean="0"/>
              <a:t>, text </a:t>
            </a:r>
            <a:r>
              <a:rPr lang="en-US" sz="2000" dirty="0"/>
              <a:t>nodes, and attribute </a:t>
            </a:r>
            <a:r>
              <a:rPr lang="en-US" sz="2000" dirty="0" smtClean="0"/>
              <a:t>nodes</a:t>
            </a:r>
            <a:endParaRPr lang="en-US" sz="2000" dirty="0"/>
          </a:p>
          <a:p>
            <a:r>
              <a:rPr lang="en-US" sz="2000" dirty="0"/>
              <a:t>All nodes in the DOM share a common set of properties and </a:t>
            </a:r>
            <a:r>
              <a:rPr lang="en-US" sz="2000" dirty="0" smtClean="0"/>
              <a:t>methods </a:t>
            </a:r>
            <a:endParaRPr lang="en-US" sz="2000" dirty="0"/>
          </a:p>
          <a:p>
            <a:r>
              <a:rPr lang="en-US" sz="2000" dirty="0" smtClean="0"/>
              <a:t>Most tasks in </a:t>
            </a:r>
            <a:r>
              <a:rPr lang="en-US" sz="2000" dirty="0"/>
              <a:t>JavaScript involve finding a node, </a:t>
            </a:r>
            <a:r>
              <a:rPr lang="en-US" sz="2000" dirty="0" smtClean="0"/>
              <a:t>and then </a:t>
            </a:r>
            <a:r>
              <a:rPr lang="en-US" sz="2000" dirty="0"/>
              <a:t>accessing or modifying it via those properties and methods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477000" cy="307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68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Element node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type of object returned by the method </a:t>
            </a:r>
            <a:r>
              <a:rPr lang="en-US" dirty="0" err="1"/>
              <a:t>document.getElementById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represents an HTML </a:t>
            </a:r>
            <a:r>
              <a:rPr lang="en-US" dirty="0" smtClean="0"/>
              <a:t>element in </a:t>
            </a:r>
            <a:r>
              <a:rPr lang="en-US" dirty="0"/>
              <a:t>the hierarchy, contained between the opening &lt;&gt; and closing &lt;/&gt; tags for </a:t>
            </a:r>
            <a:r>
              <a:rPr lang="en-US" dirty="0" smtClean="0"/>
              <a:t>this element</a:t>
            </a:r>
          </a:p>
          <a:p>
            <a:r>
              <a:rPr lang="en-US" dirty="0" smtClean="0"/>
              <a:t>An </a:t>
            </a:r>
            <a:r>
              <a:rPr lang="en-US" dirty="0"/>
              <a:t>element can itself contain </a:t>
            </a:r>
            <a:r>
              <a:rPr lang="en-US" dirty="0" smtClean="0"/>
              <a:t>more elements</a:t>
            </a:r>
            <a:endParaRPr lang="en-US" dirty="0"/>
          </a:p>
          <a:p>
            <a:r>
              <a:rPr lang="en-US" dirty="0"/>
              <a:t>Since IDs must be unique in an HTML document, </a:t>
            </a:r>
            <a:r>
              <a:rPr lang="en-US" dirty="0" err="1"/>
              <a:t>getElementByID</a:t>
            </a:r>
            <a:r>
              <a:rPr lang="en-US" dirty="0"/>
              <a:t>() returns </a:t>
            </a:r>
            <a:r>
              <a:rPr lang="en-US" dirty="0" smtClean="0"/>
              <a:t>a single </a:t>
            </a:r>
            <a:r>
              <a:rPr lang="en-US" dirty="0"/>
              <a:t>node, rather than a set of results which is the case with other selector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7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essential node object properties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5839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2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More essential node object properties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72354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50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specific HTML DOM element properties for certain tag types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209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90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essential document object methods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7127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638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err="1" smtClean="0"/>
              <a:t>getElementsByName</a:t>
            </a:r>
            <a:r>
              <a:rPr lang="en-NZ" dirty="0" smtClean="0"/>
              <a:t>(</a:t>
            </a:r>
            <a:r>
              <a:rPr lang="en-NZ" i="1" dirty="0" smtClean="0"/>
              <a:t>name)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95658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Relationship between HTML tags and </a:t>
            </a:r>
            <a:r>
              <a:rPr lang="en-US" sz="2800" dirty="0" err="1"/>
              <a:t>getElementByID</a:t>
            </a:r>
            <a:r>
              <a:rPr lang="en-US" sz="2800" dirty="0"/>
              <a:t>() and </a:t>
            </a:r>
            <a:r>
              <a:rPr lang="en-US" sz="2800" dirty="0" err="1"/>
              <a:t>getElementsByTagName</a:t>
            </a:r>
            <a:r>
              <a:rPr lang="en-US" sz="2800" dirty="0"/>
              <a:t>()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4972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96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Selecting DOM nodes</a:t>
            </a:r>
            <a:endParaRPr lang="en-NZ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366"/>
            <a:ext cx="3476625" cy="4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276600" cy="44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5257800"/>
          </a:xfrm>
        </p:spPr>
        <p:txBody>
          <a:bodyPr>
            <a:noAutofit/>
          </a:bodyPr>
          <a:lstStyle/>
          <a:p>
            <a:r>
              <a:rPr lang="en-NZ" sz="2000" dirty="0"/>
              <a:t>One of the great strengths of JavaScript is that it allows us to </a:t>
            </a:r>
            <a:r>
              <a:rPr lang="en-NZ" sz="2000" b="1" dirty="0"/>
              <a:t>modify the web page</a:t>
            </a:r>
            <a:r>
              <a:rPr lang="en-NZ" sz="2000" dirty="0"/>
              <a:t> from the browser (i.e. without having to request new HTML from the server)</a:t>
            </a:r>
          </a:p>
          <a:p>
            <a:r>
              <a:rPr lang="en-US" sz="2000" dirty="0" smtClean="0"/>
              <a:t>To programmatically access </a:t>
            </a:r>
            <a:r>
              <a:rPr lang="en-US" sz="2000" dirty="0"/>
              <a:t>the elements and attributes within the </a:t>
            </a:r>
            <a:r>
              <a:rPr lang="en-US" sz="2000" dirty="0" smtClean="0"/>
              <a:t>HTML a </a:t>
            </a:r>
            <a:r>
              <a:rPr lang="en-US" sz="2000" dirty="0"/>
              <a:t>programming interface (API) called the </a:t>
            </a:r>
            <a:r>
              <a:rPr lang="en-US" sz="2000" b="1" dirty="0"/>
              <a:t>Document Object </a:t>
            </a:r>
            <a:r>
              <a:rPr lang="en-US" sz="2000" b="1" dirty="0" smtClean="0"/>
              <a:t>Model </a:t>
            </a:r>
            <a:r>
              <a:rPr lang="en-US" sz="2000" dirty="0" smtClean="0"/>
              <a:t>is used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HTML DOM is a standard </a:t>
            </a:r>
            <a:r>
              <a:rPr lang="en-US" sz="2000" b="1" dirty="0"/>
              <a:t>object</a:t>
            </a:r>
            <a:r>
              <a:rPr lang="en-US" sz="2000" dirty="0"/>
              <a:t> model </a:t>
            </a:r>
            <a:r>
              <a:rPr lang="en-US" sz="2000" dirty="0" smtClean="0"/>
              <a:t> and</a:t>
            </a:r>
            <a:r>
              <a:rPr lang="en-US" sz="2000" dirty="0"/>
              <a:t> </a:t>
            </a:r>
            <a:r>
              <a:rPr lang="en-US" sz="2000" b="1" dirty="0"/>
              <a:t>programming interface</a:t>
            </a:r>
            <a:r>
              <a:rPr lang="en-US" sz="2000" dirty="0"/>
              <a:t> for HTML. It defines:</a:t>
            </a:r>
          </a:p>
          <a:p>
            <a:pPr lvl="1"/>
            <a:r>
              <a:rPr lang="en-US" sz="1800" dirty="0"/>
              <a:t>The HTML elements as </a:t>
            </a:r>
            <a:r>
              <a:rPr lang="en-US" sz="1800" b="1" dirty="0"/>
              <a:t>objects</a:t>
            </a:r>
            <a:endParaRPr lang="en-US" sz="1800" dirty="0"/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properties</a:t>
            </a:r>
            <a:r>
              <a:rPr lang="en-US" sz="1800" dirty="0"/>
              <a:t> of all HTML elements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methods</a:t>
            </a:r>
            <a:r>
              <a:rPr lang="en-US" sz="1800" dirty="0"/>
              <a:t> to access all HTML elements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events</a:t>
            </a:r>
            <a:r>
              <a:rPr lang="en-US" sz="1800" dirty="0"/>
              <a:t> for all HTML elements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HTML DOM is a standard for how to get, change, add, or delete HTML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5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Selecting DOM nodes</a:t>
            </a:r>
            <a:endParaRPr lang="en-NZ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13057"/>
            <a:ext cx="2376256" cy="30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6413"/>
            <a:ext cx="6096000" cy="462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3375"/>
            <a:ext cx="61722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172200"/>
            <a:ext cx="7884763" cy="470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16211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/>
              <a:t>getElementById</a:t>
            </a:r>
            <a:r>
              <a:rPr lang="en-NZ" sz="1600" dirty="0"/>
              <a:t>: </a:t>
            </a:r>
            <a:r>
              <a:rPr lang="en-NZ" sz="1600" dirty="0" err="1"/>
              <a:t>var</a:t>
            </a:r>
            <a:r>
              <a:rPr lang="en-NZ" sz="1600" dirty="0"/>
              <a:t> </a:t>
            </a:r>
            <a:r>
              <a:rPr lang="en-NZ" sz="1600" dirty="0" err="1"/>
              <a:t>animalList</a:t>
            </a:r>
            <a:r>
              <a:rPr lang="en-NZ" sz="1600" dirty="0"/>
              <a:t> holds (a pointer to) the first </a:t>
            </a:r>
            <a:r>
              <a:rPr lang="en-NZ" sz="1600" dirty="0" err="1"/>
              <a:t>ul</a:t>
            </a:r>
            <a:r>
              <a:rPr lang="en-NZ" sz="1600" dirty="0"/>
              <a:t> node.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4332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allListItems</a:t>
            </a:r>
            <a:r>
              <a:rPr lang="en-NZ" dirty="0"/>
              <a:t> holds all the </a:t>
            </a:r>
            <a:r>
              <a:rPr lang="en-NZ" dirty="0" err="1"/>
              <a:t>li’s</a:t>
            </a:r>
            <a:r>
              <a:rPr lang="en-NZ" dirty="0"/>
              <a:t>, animals and cities.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5715000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Note that you can chain these selectors. </a:t>
            </a:r>
            <a:r>
              <a:rPr lang="en-NZ" sz="1400" dirty="0" err="1"/>
              <a:t>Var</a:t>
            </a:r>
            <a:r>
              <a:rPr lang="en-NZ" sz="1400" dirty="0"/>
              <a:t> </a:t>
            </a:r>
            <a:r>
              <a:rPr lang="en-NZ" sz="1400" dirty="0" err="1"/>
              <a:t>animalListItems</a:t>
            </a:r>
            <a:r>
              <a:rPr lang="en-NZ" sz="1400" dirty="0"/>
              <a:t> holds only the animals, not the cities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99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Caution!!</a:t>
            </a:r>
            <a:endParaRPr lang="en-N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6" y="3790950"/>
            <a:ext cx="8001000" cy="44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9718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4196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b="1" i="1" dirty="0"/>
              <a:t>Be very careful when using these methods to traverse the DOM, because they are sensitive to white space in the html.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For example, these two HTML fragments look the same in the browser, but in the DOM, they are different.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top one has 11 child nodes, 5 li and 6 line feeds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bottom one has only the 5 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895474"/>
            <a:ext cx="2505654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00200"/>
            <a:ext cx="6429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4196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Remember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These objects are &lt;li&gt; and when you print them, you see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We need to access </a:t>
            </a:r>
            <a:r>
              <a:rPr lang="en-NZ" b="1" i="1" dirty="0"/>
              <a:t>the text in the &lt;li&gt;, </a:t>
            </a:r>
            <a:r>
              <a:rPr lang="en-NZ" dirty="0"/>
              <a:t>which is its child (i.e. the child of the &lt;li&gt; 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Even when we get that child, we need to specify that we want its value, because text fragments are also nodes.</a:t>
            </a:r>
          </a:p>
        </p:txBody>
      </p:sp>
    </p:spTree>
    <p:extLst>
      <p:ext uri="{BB962C8B-B14F-4D97-AF65-F5344CB8AC3E}">
        <p14:creationId xmlns:p14="http://schemas.microsoft.com/office/powerpoint/2010/main" val="31085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62186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30" y="4295775"/>
            <a:ext cx="28575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676400"/>
            <a:ext cx="64103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14800"/>
            <a:ext cx="223706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114800"/>
            <a:ext cx="2185987" cy="204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" y="62116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Note that the </a:t>
            </a:r>
            <a:r>
              <a:rPr lang="en-NZ" dirty="0" err="1"/>
              <a:t>nodeValue</a:t>
            </a:r>
            <a:r>
              <a:rPr lang="en-NZ" dirty="0"/>
              <a:t> property is writable.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a DOM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introductory JavaScript textbooks the </a:t>
            </a:r>
            <a:r>
              <a:rPr lang="en-US" dirty="0" err="1"/>
              <a:t>document.write</a:t>
            </a:r>
            <a:r>
              <a:rPr lang="en-US" dirty="0"/>
              <a:t>() method is used </a:t>
            </a:r>
            <a:r>
              <a:rPr lang="en-US" dirty="0" smtClean="0"/>
              <a:t>to create </a:t>
            </a:r>
            <a:r>
              <a:rPr lang="en-US" dirty="0"/>
              <a:t>output </a:t>
            </a:r>
            <a:r>
              <a:rPr lang="en-US" dirty="0" smtClean="0"/>
              <a:t>at the bottom of the HTML </a:t>
            </a:r>
            <a:r>
              <a:rPr lang="en-US" dirty="0"/>
              <a:t>page from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The </a:t>
            </a:r>
            <a:r>
              <a:rPr lang="en-US" dirty="0"/>
              <a:t>modern JavaScript programmer will </a:t>
            </a:r>
            <a:r>
              <a:rPr lang="en-US" dirty="0" smtClean="0"/>
              <a:t>want to </a:t>
            </a:r>
            <a:r>
              <a:rPr lang="en-US" dirty="0"/>
              <a:t>write to the HTML </a:t>
            </a:r>
            <a:r>
              <a:rPr lang="en-US" dirty="0" smtClean="0"/>
              <a:t>page in </a:t>
            </a:r>
            <a:r>
              <a:rPr lang="en-US" dirty="0"/>
              <a:t>a particular </a:t>
            </a:r>
            <a:r>
              <a:rPr lang="en-US" dirty="0" smtClean="0"/>
              <a:t>location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2208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029200"/>
            <a:ext cx="84726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04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and element’s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modify the style associated with a particular block.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add </a:t>
            </a:r>
            <a:r>
              <a:rPr lang="en-US" dirty="0" smtClean="0"/>
              <a:t>or remove </a:t>
            </a:r>
            <a:r>
              <a:rPr lang="en-US" dirty="0"/>
              <a:t>any style using the style or </a:t>
            </a:r>
            <a:r>
              <a:rPr lang="en-US" dirty="0" err="1"/>
              <a:t>className</a:t>
            </a:r>
            <a:r>
              <a:rPr lang="en-US" dirty="0"/>
              <a:t> property of the Element node</a:t>
            </a:r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429000"/>
            <a:ext cx="781673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796471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20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the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NZ" dirty="0" err="1" smtClean="0"/>
              <a:t>appendChild</a:t>
            </a:r>
            <a:r>
              <a:rPr lang="en-NZ" i="1" dirty="0" smtClean="0"/>
              <a:t>(</a:t>
            </a:r>
            <a:r>
              <a:rPr lang="en-NZ" i="1" dirty="0" err="1" smtClean="0"/>
              <a:t>elementNode</a:t>
            </a:r>
            <a:r>
              <a:rPr lang="en-NZ" i="1" dirty="0" smtClean="0"/>
              <a:t>):</a:t>
            </a:r>
          </a:p>
          <a:p>
            <a:pPr lvl="1">
              <a:spcAft>
                <a:spcPts val="600"/>
              </a:spcAft>
            </a:pPr>
            <a:r>
              <a:rPr lang="en-NZ" sz="2400" dirty="0" smtClean="0"/>
              <a:t>Invoked on the element to which you wish to add the child</a:t>
            </a:r>
          </a:p>
          <a:p>
            <a:pPr lvl="1">
              <a:spcAft>
                <a:spcPts val="600"/>
              </a:spcAft>
            </a:pPr>
            <a:r>
              <a:rPr lang="en-NZ" sz="2400" i="1" dirty="0" err="1" smtClean="0"/>
              <a:t>elementNode</a:t>
            </a:r>
            <a:r>
              <a:rPr lang="en-NZ" sz="2400" dirty="0" smtClean="0"/>
              <a:t> becomes the last child of the target element</a:t>
            </a:r>
          </a:p>
          <a:p>
            <a:pPr>
              <a:spcAft>
                <a:spcPts val="600"/>
              </a:spcAft>
            </a:pPr>
            <a:r>
              <a:rPr lang="en-NZ" sz="2800" dirty="0" smtClean="0"/>
              <a:t>This is the </a:t>
            </a:r>
            <a:r>
              <a:rPr lang="en-NZ" sz="2800" dirty="0"/>
              <a:t>real power – adding nodes to, or removing nodes from the DOM at runtime.</a:t>
            </a:r>
          </a:p>
          <a:p>
            <a:pPr>
              <a:spcAft>
                <a:spcPts val="600"/>
              </a:spcAft>
            </a:pPr>
            <a:endParaRPr lang="en-NZ" sz="2800" dirty="0" smtClean="0"/>
          </a:p>
          <a:p>
            <a:pPr lvl="1"/>
            <a:endParaRPr lang="en-NZ" i="1" dirty="0"/>
          </a:p>
          <a:p>
            <a:pPr lvl="1"/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901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the DOM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00200"/>
            <a:ext cx="71151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9" y="4824548"/>
            <a:ext cx="1524000" cy="146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30" y="4798422"/>
            <a:ext cx="1690896" cy="146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1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the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removeChild</a:t>
            </a:r>
            <a:r>
              <a:rPr lang="en-NZ" dirty="0" smtClean="0"/>
              <a:t>(n)</a:t>
            </a:r>
          </a:p>
          <a:p>
            <a:r>
              <a:rPr lang="en-NZ" dirty="0" err="1" smtClean="0"/>
              <a:t>replaceChild</a:t>
            </a:r>
            <a:r>
              <a:rPr lang="en-NZ" dirty="0" smtClean="0"/>
              <a:t>(</a:t>
            </a:r>
            <a:r>
              <a:rPr lang="en-NZ" dirty="0" err="1" smtClean="0"/>
              <a:t>newNode</a:t>
            </a:r>
            <a:r>
              <a:rPr lang="en-NZ" dirty="0" smtClean="0"/>
              <a:t>, 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87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NZ" dirty="0"/>
          </a:p>
        </p:txBody>
      </p:sp>
      <p:pic>
        <p:nvPicPr>
          <p:cNvPr id="6146" name="Picture 2" descr="Typical structure of a DOM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8260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clipular.com/c/5825814324051968.png?k=EzaVzhImlG4p20NAFPrgKxW3kK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0582" r="15352" b="1698"/>
          <a:stretch/>
        </p:blipFill>
        <p:spPr bwMode="auto">
          <a:xfrm>
            <a:off x="545269" y="0"/>
            <a:ext cx="7989131" cy="69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en-NZ" dirty="0"/>
              <a:t>Note that every time you modify the DOM, the browser has to </a:t>
            </a:r>
            <a:r>
              <a:rPr lang="en-NZ" dirty="0" err="1"/>
              <a:t>recompute</a:t>
            </a:r>
            <a:r>
              <a:rPr lang="en-NZ" dirty="0"/>
              <a:t> and </a:t>
            </a:r>
            <a:r>
              <a:rPr lang="en-NZ" dirty="0" err="1"/>
              <a:t>rerender</a:t>
            </a:r>
            <a:r>
              <a:rPr lang="en-NZ" dirty="0"/>
              <a:t> the page representation. This can damage performance</a:t>
            </a:r>
            <a:r>
              <a:rPr lang="en-NZ" dirty="0" smtClean="0"/>
              <a:t>.</a:t>
            </a:r>
          </a:p>
          <a:p>
            <a:pPr marL="171450" indent="-171450"/>
            <a:endParaRPr lang="en-NZ" dirty="0"/>
          </a:p>
          <a:p>
            <a:pPr marL="171450" indent="-171450"/>
            <a:r>
              <a:rPr lang="en-NZ" dirty="0" smtClean="0"/>
              <a:t>If you can do the same with CSS, always use CSS</a:t>
            </a:r>
          </a:p>
        </p:txBody>
      </p:sp>
    </p:spTree>
    <p:extLst>
      <p:ext uri="{BB962C8B-B14F-4D97-AF65-F5344CB8AC3E}">
        <p14:creationId xmlns:p14="http://schemas.microsoft.com/office/powerpoint/2010/main" val="3132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22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istory.go</a:t>
            </a:r>
            <a:r>
              <a:rPr lang="en-US" dirty="0" smtClean="0"/>
              <a:t>(-2)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istory.back</a:t>
            </a:r>
            <a:r>
              <a:rPr lang="en-US" dirty="0" smtClean="0"/>
              <a:t>()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istroy.forward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0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ocation.replace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http://www.google.com</a:t>
            </a:r>
            <a:r>
              <a:rPr lang="en-US" dirty="0" smtClean="0"/>
              <a:t>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ocation.href</a:t>
            </a:r>
            <a:r>
              <a:rPr lang="en-US" dirty="0" smtClean="0"/>
              <a:t> = </a:t>
            </a:r>
            <a:r>
              <a:rPr lang="en-US" dirty="0" smtClean="0">
                <a:hlinkClick r:id="rId2"/>
              </a:rPr>
              <a:t>http://www.google.com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55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avigator.appName</a:t>
            </a:r>
            <a:endParaRPr lang="en-US" dirty="0" smtClean="0"/>
          </a:p>
          <a:p>
            <a:r>
              <a:rPr lang="en-US" dirty="0" err="1" smtClean="0"/>
              <a:t>navigator.userAgent</a:t>
            </a:r>
            <a:endParaRPr lang="en-US" dirty="0" smtClean="0"/>
          </a:p>
          <a:p>
            <a:endParaRPr lang="en-US" dirty="0"/>
          </a:p>
          <a:p>
            <a:r>
              <a:rPr lang="nl-NL" dirty="0"/>
              <a:t>Mozilla/5.0 (Windows NT 6.3; WOW64; Trident/7.0; .NET4.0E; .NET4.0C; .</a:t>
            </a:r>
            <a:r>
              <a:rPr lang="nl-NL"/>
              <a:t>NET </a:t>
            </a:r>
            <a:r>
              <a:rPr lang="nl-NL" smtClean="0"/>
              <a:t>CLR 3.5.30729</a:t>
            </a:r>
            <a:r>
              <a:rPr lang="nl-NL" dirty="0"/>
              <a:t>; .NET CLR 2.0.50727; .NET CLR 3.0.30729; rv:11.0) like Gecko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avigator.geolocation.getCurrentPosition</a:t>
            </a:r>
            <a:r>
              <a:rPr lang="en-US" dirty="0" smtClean="0"/>
              <a:t>(success, </a:t>
            </a:r>
            <a:r>
              <a:rPr lang="en-US" dirty="0" err="1" smtClean="0"/>
              <a:t>geoError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4648200" cy="237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34" y="5410200"/>
            <a:ext cx="659388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7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screen.width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creen.height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9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30912"/>
            <a:ext cx="5776813" cy="1438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3" y="4375977"/>
            <a:ext cx="8372817" cy="16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2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dl.dropboxusercontent.com/u/10089854/domExample/index.html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NZ" dirty="0"/>
              <a:t>The browser doesn’t use the HTML representation of the page when rendering and managing it. </a:t>
            </a:r>
            <a:endParaRPr lang="en-NZ" dirty="0" smtClean="0"/>
          </a:p>
          <a:p>
            <a:pPr marL="171450" indent="-171450"/>
            <a:r>
              <a:rPr lang="en-NZ" dirty="0" smtClean="0"/>
              <a:t>Rather</a:t>
            </a:r>
            <a:r>
              <a:rPr lang="en-NZ" dirty="0"/>
              <a:t>, it parses the HTML and builds a complex hierarchical data object that represents the structure and the content of the page.</a:t>
            </a:r>
          </a:p>
          <a:p>
            <a:pPr marL="171450" indent="-171450"/>
            <a:r>
              <a:rPr lang="en-NZ" dirty="0"/>
              <a:t>This structure is a tree. </a:t>
            </a:r>
            <a:endParaRPr lang="en-NZ" dirty="0" smtClean="0"/>
          </a:p>
          <a:p>
            <a:pPr marL="171450" indent="-171450"/>
            <a:r>
              <a:rPr lang="en-NZ" dirty="0" smtClean="0"/>
              <a:t>Each </a:t>
            </a:r>
            <a:r>
              <a:rPr lang="en-NZ" dirty="0"/>
              <a:t>element (including the HTML element itself) is a node. </a:t>
            </a:r>
            <a:endParaRPr lang="en-NZ" dirty="0" smtClean="0"/>
          </a:p>
          <a:p>
            <a:pPr marL="171450" indent="-171450"/>
            <a:r>
              <a:rPr lang="en-NZ" dirty="0" smtClean="0"/>
              <a:t>The </a:t>
            </a:r>
            <a:r>
              <a:rPr lang="en-NZ" dirty="0"/>
              <a:t>contents of elements are their children. </a:t>
            </a:r>
            <a:endParaRPr lang="en-NZ" dirty="0" smtClean="0"/>
          </a:p>
          <a:p>
            <a:pPr marL="171450" indent="-171450"/>
            <a:r>
              <a:rPr lang="en-NZ" dirty="0" smtClean="0"/>
              <a:t>Multiple </a:t>
            </a:r>
            <a:r>
              <a:rPr lang="en-NZ" dirty="0"/>
              <a:t>elements contained within a single containing element are siblings. And so on.</a:t>
            </a:r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4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/>
            <a:r>
              <a:rPr lang="en-NZ" dirty="0" smtClean="0"/>
              <a:t>Note </a:t>
            </a:r>
            <a:r>
              <a:rPr lang="en-NZ" dirty="0"/>
              <a:t>that HTML has a naturally hierarchical structure: The &lt;html&gt; is the root node, and it contains two children, head and body. They in turn contain children. For example, the body </a:t>
            </a:r>
            <a:r>
              <a:rPr lang="en-NZ" dirty="0" smtClean="0"/>
              <a:t>can have two </a:t>
            </a:r>
            <a:r>
              <a:rPr lang="en-NZ" dirty="0"/>
              <a:t>children, an h1 and a &lt;p&gt;. The p </a:t>
            </a:r>
            <a:r>
              <a:rPr lang="en-NZ" dirty="0" smtClean="0"/>
              <a:t>can have children of its own, </a:t>
            </a:r>
            <a:r>
              <a:rPr lang="en-NZ" dirty="0"/>
              <a:t>a text fragment, an &lt;</a:t>
            </a:r>
            <a:r>
              <a:rPr lang="en-NZ" dirty="0" err="1"/>
              <a:t>i</a:t>
            </a:r>
            <a:r>
              <a:rPr lang="en-NZ" dirty="0"/>
              <a:t>&gt; (itself an element containing one text fragment child) and another text </a:t>
            </a:r>
            <a:r>
              <a:rPr lang="en-NZ" dirty="0" smtClean="0"/>
              <a:t>fragment for instance.</a:t>
            </a:r>
            <a:endParaRPr lang="en-NZ" dirty="0"/>
          </a:p>
          <a:p>
            <a:pPr marL="171450" indent="-171450"/>
            <a:r>
              <a:rPr lang="en-NZ" dirty="0" smtClean="0"/>
              <a:t>Note </a:t>
            </a:r>
            <a:r>
              <a:rPr lang="en-NZ" dirty="0"/>
              <a:t>that </a:t>
            </a:r>
            <a:r>
              <a:rPr lang="en-NZ" b="1" i="1" dirty="0"/>
              <a:t>leaf nodes </a:t>
            </a:r>
            <a:r>
              <a:rPr lang="en-NZ" dirty="0"/>
              <a:t>are always content: text, an </a:t>
            </a:r>
            <a:r>
              <a:rPr lang="en-NZ" dirty="0" err="1"/>
              <a:t>img</a:t>
            </a:r>
            <a:r>
              <a:rPr lang="en-NZ" dirty="0"/>
              <a:t> or an input control. </a:t>
            </a:r>
            <a:r>
              <a:rPr lang="en-NZ" b="1" i="1" dirty="0"/>
              <a:t>Internal nodes </a:t>
            </a:r>
            <a:r>
              <a:rPr lang="en-NZ" dirty="0"/>
              <a:t>are always elements.</a:t>
            </a:r>
          </a:p>
          <a:p>
            <a:pPr marL="171450" indent="-171450"/>
            <a:r>
              <a:rPr lang="en-NZ" dirty="0"/>
              <a:t>Working with the DOM involves selecting elements of this tree, traversing this tree, processing elements of this tree, and adding and deleting elements from this tree.</a:t>
            </a:r>
          </a:p>
          <a:p>
            <a:pPr marL="171450" indent="-171450"/>
            <a:r>
              <a:rPr lang="en-NZ" dirty="0"/>
              <a:t>Each time you modify the DOM (the structure and/or the content), the browser </a:t>
            </a:r>
            <a:r>
              <a:rPr lang="en-NZ" dirty="0" err="1"/>
              <a:t>rerenders</a:t>
            </a:r>
            <a:r>
              <a:rPr lang="en-NZ" dirty="0"/>
              <a:t> it. No server contact to get fresh HTML is </a:t>
            </a:r>
            <a:r>
              <a:rPr lang="en-NZ" dirty="0" smtClean="0"/>
              <a:t>required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Modifying the Web Page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972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00" y="63373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*</a:t>
            </a:r>
            <a:r>
              <a:rPr lang="en-NZ" sz="1400" dirty="0"/>
              <a:t>I have styled the div inline here, just so you can see the style on the same page. Never do this for real. Always put your CSS in a separate </a:t>
            </a:r>
            <a:r>
              <a:rPr lang="en-NZ" sz="1400" dirty="0" smtClean="0"/>
              <a:t>file</a:t>
            </a:r>
            <a:endParaRPr lang="en-NZ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73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the Web Page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200275"/>
            <a:ext cx="55340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the Web Page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54" y="2671763"/>
            <a:ext cx="7595946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810000" y="1981200"/>
            <a:ext cx="3048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1981200"/>
            <a:ext cx="3048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10400" y="1981200"/>
            <a:ext cx="3048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209800" y="3886200"/>
            <a:ext cx="5334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52800" y="3886200"/>
            <a:ext cx="5334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Modifying the Web Page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38400"/>
            <a:ext cx="3964812" cy="259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87" y="2438400"/>
            <a:ext cx="39648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4804</TotalTime>
  <Words>1052</Words>
  <Application>Microsoft Office PowerPoint</Application>
  <PresentationFormat>On-screen Show (4:3)</PresentationFormat>
  <Paragraphs>129</Paragraphs>
  <Slides>39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the dom</vt:lpstr>
      <vt:lpstr>The DOM</vt:lpstr>
      <vt:lpstr>The DOM</vt:lpstr>
      <vt:lpstr>The DOM</vt:lpstr>
      <vt:lpstr>The DOM</vt:lpstr>
      <vt:lpstr>Modifying the Web Page</vt:lpstr>
      <vt:lpstr>Modifying the Web Page</vt:lpstr>
      <vt:lpstr>Modifying the Web Page</vt:lpstr>
      <vt:lpstr>Modifying the Web Page</vt:lpstr>
      <vt:lpstr>Another very useful selector</vt:lpstr>
      <vt:lpstr>DOM tree</vt:lpstr>
      <vt:lpstr>Nodes</vt:lpstr>
      <vt:lpstr>Element node object</vt:lpstr>
      <vt:lpstr>Some essential node object properties</vt:lpstr>
      <vt:lpstr>More essential node object properties</vt:lpstr>
      <vt:lpstr>Some specific HTML DOM element properties for certain tag types</vt:lpstr>
      <vt:lpstr>Some essential document object methods</vt:lpstr>
      <vt:lpstr>Relationship between HTML tags and getElementByID() and getElementsByTagName()</vt:lpstr>
      <vt:lpstr>Selecting DOM nodes</vt:lpstr>
      <vt:lpstr>Selecting DOM nodes</vt:lpstr>
      <vt:lpstr>Caution!!</vt:lpstr>
      <vt:lpstr>Example</vt:lpstr>
      <vt:lpstr>Example</vt:lpstr>
      <vt:lpstr>Example</vt:lpstr>
      <vt:lpstr>Modifying a DOM element</vt:lpstr>
      <vt:lpstr>Changing and element’s style</vt:lpstr>
      <vt:lpstr>Modifying the DOM</vt:lpstr>
      <vt:lpstr>Modifying the DOM</vt:lpstr>
      <vt:lpstr>Modifying the DOM</vt:lpstr>
      <vt:lpstr>PowerPoint Presentation</vt:lpstr>
      <vt:lpstr>Performance</vt:lpstr>
      <vt:lpstr>The Window Object</vt:lpstr>
      <vt:lpstr>History object</vt:lpstr>
      <vt:lpstr>Location object</vt:lpstr>
      <vt:lpstr>Navigator Object</vt:lpstr>
      <vt:lpstr>Geolocation Object</vt:lpstr>
      <vt:lpstr>Screen Object</vt:lpstr>
      <vt:lpstr>Feature Detection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323</cp:revision>
  <cp:lastPrinted>2016-03-22T05:05:14Z</cp:lastPrinted>
  <dcterms:created xsi:type="dcterms:W3CDTF">2006-08-16T00:00:00Z</dcterms:created>
  <dcterms:modified xsi:type="dcterms:W3CDTF">2016-03-22T05:10:18Z</dcterms:modified>
</cp:coreProperties>
</file>