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61" r:id="rId4"/>
    <p:sldId id="262" r:id="rId5"/>
    <p:sldId id="258" r:id="rId6"/>
    <p:sldId id="259" r:id="rId7"/>
    <p:sldId id="263" r:id="rId8"/>
    <p:sldId id="260" r:id="rId9"/>
    <p:sldId id="257" r:id="rId10"/>
    <p:sldId id="270" r:id="rId11"/>
    <p:sldId id="271" r:id="rId12"/>
    <p:sldId id="272" r:id="rId13"/>
    <p:sldId id="273" r:id="rId14"/>
    <p:sldId id="274" r:id="rId15"/>
    <p:sldId id="267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86" autoAdjust="0"/>
  </p:normalViewPr>
  <p:slideViewPr>
    <p:cSldViewPr>
      <p:cViewPr>
        <p:scale>
          <a:sx n="44" d="100"/>
          <a:sy n="44" d="100"/>
        </p:scale>
        <p:origin x="-356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012C-6C2F-4432-A6B4-82A66FB95845}" type="datetimeFigureOut">
              <a:rPr lang="en-NZ" smtClean="0"/>
              <a:pPr/>
              <a:t>12/04/2016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7A29-9116-42EB-AF1F-2A1B3AF8E7B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9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veweave.com/JLxkv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AJAX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Web 3 2015</a:t>
            </a:r>
          </a:p>
        </p:txBody>
      </p:sp>
    </p:spTree>
    <p:extLst>
      <p:ext uri="{BB962C8B-B14F-4D97-AF65-F5344CB8AC3E}">
        <p14:creationId xmlns:p14="http://schemas.microsoft.com/office/powerpoint/2010/main" val="1009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AJAX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876800"/>
          </a:xfrm>
        </p:spPr>
        <p:txBody>
          <a:bodyPr/>
          <a:lstStyle/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Google Suggest</a:t>
            </a:r>
          </a:p>
          <a:p>
            <a:r>
              <a:rPr lang="en-US" dirty="0" smtClean="0"/>
              <a:t>Gmail</a:t>
            </a:r>
            <a:endParaRPr lang="en-US" dirty="0"/>
          </a:p>
        </p:txBody>
      </p:sp>
      <p:pic>
        <p:nvPicPr>
          <p:cNvPr id="1026" name="Picture 2" descr="http://tctechcrunch2011.files.wordpress.com/2010/04/googlesuggestlo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775472" cy="274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dvancedcustomfields.com/wp-content/uploads/2013/11/acf-google-maps-field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64" y="4593594"/>
            <a:ext cx="3432175" cy="18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mgur.com/1pEOAb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3505200"/>
            <a:ext cx="4691743" cy="26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3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</a:t>
            </a:r>
            <a:r>
              <a:rPr lang="en-US" dirty="0" err="1" smtClean="0"/>
              <a:t>XMLHhttpRequest</a:t>
            </a:r>
            <a:r>
              <a:rPr lang="en-US" dirty="0" smtClean="0"/>
              <a:t>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dirty="0"/>
              <a:t>This line creates an </a:t>
            </a:r>
            <a:r>
              <a:rPr lang="en-US" dirty="0" err="1"/>
              <a:t>XMLHttpRequest</a:t>
            </a:r>
            <a:r>
              <a:rPr lang="en-US" dirty="0"/>
              <a:t> object, which you can use to connect to, and request </a:t>
            </a:r>
            <a:r>
              <a:rPr lang="en-US" dirty="0" smtClean="0"/>
              <a:t>and receive </a:t>
            </a:r>
            <a:r>
              <a:rPr lang="en-US" dirty="0"/>
              <a:t>data from, a server.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62400"/>
            <a:ext cx="879737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876800"/>
          </a:xfrm>
        </p:spPr>
        <p:txBody>
          <a:bodyPr>
            <a:normAutofit/>
          </a:bodyPr>
          <a:lstStyle/>
          <a:p>
            <a:r>
              <a:rPr lang="en-US" dirty="0"/>
              <a:t>Once you create the </a:t>
            </a:r>
            <a:r>
              <a:rPr lang="en-US" dirty="0" err="1"/>
              <a:t>XMLHttpRequest</a:t>
            </a:r>
            <a:r>
              <a:rPr lang="en-US" dirty="0"/>
              <a:t> object, you are ready to start requesting data with it. </a:t>
            </a:r>
            <a:endParaRPr lang="en-US" dirty="0" smtClean="0"/>
          </a:p>
          <a:p>
            <a:r>
              <a:rPr lang="en-US" dirty="0" smtClean="0"/>
              <a:t>The first step </a:t>
            </a:r>
            <a:r>
              <a:rPr lang="en-US" dirty="0"/>
              <a:t>in this process is to call the open() method to initialize the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This </a:t>
            </a:r>
            <a:r>
              <a:rPr lang="en-US" dirty="0"/>
              <a:t>method accepts three arguments. </a:t>
            </a:r>
            <a:endParaRPr lang="en-US" dirty="0" smtClean="0"/>
          </a:p>
          <a:p>
            <a:pPr lvl="1"/>
            <a:r>
              <a:rPr lang="en-US" dirty="0" err="1" smtClean="0"/>
              <a:t>requestType</a:t>
            </a:r>
            <a:r>
              <a:rPr lang="en-US" dirty="0"/>
              <a:t>, is a string value consisting of </a:t>
            </a:r>
            <a:r>
              <a:rPr lang="en-US" dirty="0" smtClean="0"/>
              <a:t>the  type </a:t>
            </a:r>
            <a:r>
              <a:rPr lang="en-US" dirty="0"/>
              <a:t>of request to make. The value can be either GET or POST.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argument is the URL </a:t>
            </a:r>
            <a:r>
              <a:rPr lang="en-US" dirty="0" smtClean="0"/>
              <a:t>to send </a:t>
            </a:r>
            <a:r>
              <a:rPr lang="en-US" dirty="0"/>
              <a:t>the request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third is an optional true or false value indicating whether the </a:t>
            </a:r>
            <a:r>
              <a:rPr lang="en-US" dirty="0" smtClean="0"/>
              <a:t>request should </a:t>
            </a:r>
            <a:r>
              <a:rPr lang="en-US" dirty="0"/>
              <a:t>be made in asynchronous or synchronous mode</a:t>
            </a:r>
            <a:r>
              <a:rPr lang="en-US" dirty="0" smtClean="0"/>
              <a:t>.</a:t>
            </a:r>
          </a:p>
          <a:p>
            <a:r>
              <a:rPr lang="en-US" dirty="0"/>
              <a:t>Requests made in synchronous mode halt all JavaScript code from executing until a response </a:t>
            </a:r>
            <a:r>
              <a:rPr lang="en-US" dirty="0" smtClean="0"/>
              <a:t>is received </a:t>
            </a:r>
            <a:r>
              <a:rPr lang="en-US" dirty="0"/>
              <a:t>from the server.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9" y="6147252"/>
            <a:ext cx="8589441" cy="6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1771"/>
            <a:ext cx="28194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Status Property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81000"/>
            <a:ext cx="91440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</a:t>
            </a:r>
            <a:r>
              <a:rPr lang="en-US" dirty="0" err="1"/>
              <a:t>XMLHttpRequest</a:t>
            </a:r>
            <a:r>
              <a:rPr lang="en-US" dirty="0"/>
              <a:t> object has a status property.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property contains the HTTP status </a:t>
            </a:r>
            <a:r>
              <a:rPr lang="en-US" dirty="0" smtClean="0"/>
              <a:t>code sent </a:t>
            </a:r>
            <a:r>
              <a:rPr lang="en-US" dirty="0"/>
              <a:t>with the server’s response.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returns a status of 200 for a successful request, and one </a:t>
            </a:r>
            <a:r>
              <a:rPr lang="en-US" dirty="0" smtClean="0"/>
              <a:t>of 404 </a:t>
            </a:r>
            <a:r>
              <a:rPr lang="en-US" dirty="0"/>
              <a:t>if it cannot find the requested file.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1657693"/>
            <a:ext cx="8565696" cy="520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2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Asynchronous requests add </a:t>
            </a:r>
            <a:r>
              <a:rPr lang="en-US" dirty="0"/>
              <a:t>some complexity to your code because you have to handle </a:t>
            </a:r>
            <a:r>
              <a:rPr lang="en-US" dirty="0" smtClean="0"/>
              <a:t>the </a:t>
            </a:r>
            <a:r>
              <a:rPr lang="en-US" dirty="0" err="1" smtClean="0"/>
              <a:t>readystatechange</a:t>
            </a:r>
            <a:r>
              <a:rPr lang="en-US" dirty="0" smtClean="0"/>
              <a:t> </a:t>
            </a:r>
            <a:r>
              <a:rPr lang="en-US" dirty="0"/>
              <a:t>event.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asynchronous requests, the </a:t>
            </a:r>
            <a:r>
              <a:rPr lang="en-US" dirty="0" err="1"/>
              <a:t>XMLHttpRequest</a:t>
            </a:r>
            <a:r>
              <a:rPr lang="en-US" dirty="0"/>
              <a:t> object exposes </a:t>
            </a:r>
            <a:r>
              <a:rPr lang="en-US" dirty="0" smtClean="0"/>
              <a:t>a </a:t>
            </a:r>
            <a:r>
              <a:rPr lang="en-US" dirty="0" err="1" smtClean="0"/>
              <a:t>readyState</a:t>
            </a:r>
            <a:r>
              <a:rPr lang="en-US" dirty="0" smtClean="0"/>
              <a:t> </a:t>
            </a:r>
            <a:r>
              <a:rPr lang="en-US" dirty="0"/>
              <a:t>property, which holds a numeric value; each value refers to a specific state in a </a:t>
            </a:r>
            <a:r>
              <a:rPr lang="en-US" dirty="0" smtClean="0"/>
              <a:t>request’s life span</a:t>
            </a:r>
          </a:p>
          <a:p>
            <a:pPr lvl="1"/>
            <a:r>
              <a:rPr lang="en-US" dirty="0" smtClean="0"/>
              <a:t>0: </a:t>
            </a:r>
            <a:r>
              <a:rPr lang="en-US" dirty="0"/>
              <a:t>The object has been created, but the open() method hasn’t been called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The open() method has been called, but the request hasn’t been sent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The request has been sent; headers and status are received and available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A response has been received from the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4: The requested data has been fully received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readystatechange</a:t>
            </a:r>
            <a:r>
              <a:rPr lang="en-US" dirty="0"/>
              <a:t> event fires every time the </a:t>
            </a:r>
            <a:r>
              <a:rPr lang="en-US" dirty="0" err="1"/>
              <a:t>readyState</a:t>
            </a:r>
            <a:r>
              <a:rPr lang="en-US" dirty="0"/>
              <a:t> property changes, calling </a:t>
            </a:r>
            <a:r>
              <a:rPr lang="en-US" dirty="0" smtClean="0"/>
              <a:t>the </a:t>
            </a:r>
            <a:r>
              <a:rPr lang="en-US" dirty="0" err="1" smtClean="0"/>
              <a:t>onreadystatechange</a:t>
            </a:r>
            <a:r>
              <a:rPr lang="en-US" dirty="0" smtClean="0"/>
              <a:t> </a:t>
            </a:r>
            <a:r>
              <a:rPr lang="en-US" dirty="0"/>
              <a:t>event handler.</a:t>
            </a:r>
          </a:p>
        </p:txBody>
      </p:sp>
    </p:spTree>
    <p:extLst>
      <p:ext uri="{BB962C8B-B14F-4D97-AF65-F5344CB8AC3E}">
        <p14:creationId xmlns:p14="http://schemas.microsoft.com/office/powerpoint/2010/main" val="29021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685800"/>
            <a:ext cx="82581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314" y="457200"/>
            <a:ext cx="6019800" cy="1143000"/>
          </a:xfrm>
        </p:spPr>
        <p:txBody>
          <a:bodyPr/>
          <a:lstStyle/>
          <a:p>
            <a:r>
              <a:rPr lang="en-NZ" dirty="0" smtClean="0"/>
              <a:t>Ajax with </a:t>
            </a:r>
            <a:r>
              <a:rPr lang="en-NZ" dirty="0" err="1" smtClean="0"/>
              <a:t>XMLHttpRequest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6324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liveweave.com/JLxkvf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Security issues with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JavaScript cannot access scripts or </a:t>
            </a:r>
            <a:r>
              <a:rPr lang="en-US" dirty="0" smtClean="0"/>
              <a:t>documents from </a:t>
            </a:r>
            <a:r>
              <a:rPr lang="en-US" dirty="0"/>
              <a:t>a different origin.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security measure that browser makers adhere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The </a:t>
            </a:r>
            <a:r>
              <a:rPr lang="en-US" dirty="0"/>
              <a:t>same‐origin policy dictates </a:t>
            </a:r>
            <a:r>
              <a:rPr lang="en-US" dirty="0" smtClean="0"/>
              <a:t>that two </a:t>
            </a:r>
            <a:r>
              <a:rPr lang="en-US" dirty="0"/>
              <a:t>pages are of the same origin only if the protocol (HTTP), port (the default is 80), and host </a:t>
            </a:r>
            <a:r>
              <a:rPr lang="en-US" dirty="0" smtClean="0"/>
              <a:t>are the same</a:t>
            </a:r>
            <a:endParaRPr lang="en-US" dirty="0"/>
          </a:p>
          <a:p>
            <a:r>
              <a:rPr lang="en-US" dirty="0"/>
              <a:t>Consider the following two pages: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://www.site.com/folder/mypage1.htm.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://www.site.com/folder10/mypage2.htm.</a:t>
            </a:r>
          </a:p>
          <a:p>
            <a:r>
              <a:rPr lang="en-US" dirty="0"/>
              <a:t>According to the same‐origin policy, these two pages are of the same origin. They share the </a:t>
            </a:r>
            <a:r>
              <a:rPr lang="en-US" dirty="0" smtClean="0"/>
              <a:t>same host </a:t>
            </a:r>
            <a:r>
              <a:rPr lang="en-US" dirty="0"/>
              <a:t>(www.site.com), use the same protocol (HTTP), and are accessed on the same port (none </a:t>
            </a:r>
            <a:r>
              <a:rPr lang="en-US" dirty="0" smtClean="0"/>
              <a:t>is specified</a:t>
            </a:r>
            <a:r>
              <a:rPr lang="en-US" dirty="0"/>
              <a:t>; therefore, they both use 80).</a:t>
            </a:r>
          </a:p>
        </p:txBody>
      </p:sp>
    </p:spTree>
    <p:extLst>
      <p:ext uri="{BB962C8B-B14F-4D97-AF65-F5344CB8AC3E}">
        <p14:creationId xmlns:p14="http://schemas.microsoft.com/office/powerpoint/2010/main" val="257078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Same‐Origin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Now consider the next two pages: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://www.site.com/folder/mypage1.htm.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://www.site.com/folder/mypage2.htm.</a:t>
            </a:r>
          </a:p>
          <a:p>
            <a:r>
              <a:rPr lang="en-US" dirty="0"/>
              <a:t>These two pages are not of the same origin.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host is the same, but their protocols and ports are</a:t>
            </a:r>
          </a:p>
          <a:p>
            <a:r>
              <a:rPr lang="en-US" dirty="0"/>
              <a:t>different. </a:t>
            </a:r>
            <a:endParaRPr lang="en-US" dirty="0" smtClean="0"/>
          </a:p>
          <a:p>
            <a:pPr lvl="1"/>
            <a:r>
              <a:rPr lang="en-US" dirty="0" smtClean="0"/>
              <a:t>Page </a:t>
            </a:r>
            <a:r>
              <a:rPr lang="en-US" dirty="0"/>
              <a:t>1 uses HTTP (port </a:t>
            </a:r>
            <a:r>
              <a:rPr lang="en-US" dirty="0" smtClean="0"/>
              <a:t>80)</a:t>
            </a:r>
          </a:p>
          <a:p>
            <a:pPr lvl="1"/>
            <a:r>
              <a:rPr lang="en-US" dirty="0" smtClean="0"/>
              <a:t>Page </a:t>
            </a:r>
            <a:r>
              <a:rPr lang="en-US" dirty="0"/>
              <a:t>2 uses HTTPS (port 443).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difference, </a:t>
            </a:r>
            <a:r>
              <a:rPr lang="en-US" dirty="0" smtClean="0"/>
              <a:t>though slight</a:t>
            </a:r>
            <a:r>
              <a:rPr lang="en-US" dirty="0"/>
              <a:t>, is enough to give the two pages two separate origins.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JavaScript on one of </a:t>
            </a:r>
            <a:r>
              <a:rPr lang="en-US" dirty="0" smtClean="0"/>
              <a:t>these pages </a:t>
            </a:r>
            <a:r>
              <a:rPr lang="en-US" dirty="0"/>
              <a:t>cannot access the other page.</a:t>
            </a:r>
          </a:p>
        </p:txBody>
      </p:sp>
    </p:spTree>
    <p:extLst>
      <p:ext uri="{BB962C8B-B14F-4D97-AF65-F5344CB8AC3E}">
        <p14:creationId xmlns:p14="http://schemas.microsoft.com/office/powerpoint/2010/main" val="216062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Same‐Origin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of this policy, an </a:t>
            </a:r>
            <a:r>
              <a:rPr lang="en-US" dirty="0" err="1"/>
              <a:t>XMLHttpRequest</a:t>
            </a:r>
            <a:r>
              <a:rPr lang="en-US" dirty="0"/>
              <a:t> object cannot retrieve any file or </a:t>
            </a:r>
            <a:r>
              <a:rPr lang="en-US" dirty="0" smtClean="0"/>
              <a:t>document from </a:t>
            </a:r>
            <a:r>
              <a:rPr lang="en-US" dirty="0"/>
              <a:t>a different origin by default.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is, however, a legitimate need for cross‐origin requests, </a:t>
            </a:r>
            <a:r>
              <a:rPr lang="en-US" dirty="0" smtClean="0"/>
              <a:t>and the </a:t>
            </a:r>
            <a:r>
              <a:rPr lang="en-US" dirty="0"/>
              <a:t>W3C responded with the Cross‐Origin Resource Sharing (CORS) specification</a:t>
            </a:r>
            <a:r>
              <a:rPr lang="en-US" dirty="0" smtClean="0"/>
              <a:t>.</a:t>
            </a:r>
          </a:p>
          <a:p>
            <a:r>
              <a:rPr lang="en-US" dirty="0"/>
              <a:t>The CORS specification defines how browsers and servers communicate with one another </a:t>
            </a:r>
            <a:r>
              <a:rPr lang="en-US" dirty="0" smtClean="0"/>
              <a:t>when sending </a:t>
            </a:r>
            <a:r>
              <a:rPr lang="en-US" dirty="0"/>
              <a:t>requests across origins</a:t>
            </a:r>
            <a:r>
              <a:rPr lang="en-US" dirty="0" smtClean="0"/>
              <a:t>.</a:t>
            </a:r>
          </a:p>
          <a:p>
            <a:r>
              <a:rPr lang="en-US" dirty="0"/>
              <a:t>For CORS to work, the browser must send a custom HTTP </a:t>
            </a:r>
            <a:r>
              <a:rPr lang="en-US" dirty="0" smtClean="0"/>
              <a:t>header called </a:t>
            </a:r>
            <a:r>
              <a:rPr lang="en-US" dirty="0"/>
              <a:t>Origin that contains the protocol, domain name, and port of the page making the request</a:t>
            </a:r>
            <a:r>
              <a:rPr lang="en-US" dirty="0" smtClean="0"/>
              <a:t>.</a:t>
            </a:r>
          </a:p>
          <a:p>
            <a:r>
              <a:rPr lang="en-US" dirty="0"/>
              <a:t>When the server responds to a CORS request, it must also send a custom header </a:t>
            </a:r>
            <a:r>
              <a:rPr lang="en-US" dirty="0" smtClean="0"/>
              <a:t>called Access‐Control‐Allow‐Origin</a:t>
            </a:r>
            <a:r>
              <a:rPr lang="en-US" dirty="0"/>
              <a:t>, and it must contain the same origin specified in the </a:t>
            </a:r>
            <a:r>
              <a:rPr lang="en-US" dirty="0" smtClean="0"/>
              <a:t>request’s Origin </a:t>
            </a:r>
            <a:r>
              <a:rPr lang="en-US" dirty="0"/>
              <a:t>header</a:t>
            </a:r>
            <a:r>
              <a:rPr lang="en-US" dirty="0" smtClean="0"/>
              <a:t>.</a:t>
            </a:r>
          </a:p>
          <a:p>
            <a:r>
              <a:rPr lang="en-US" dirty="0"/>
              <a:t>If this header is missing, or if the origins don’t match, the browser doesn’t process the request.</a:t>
            </a:r>
          </a:p>
          <a:p>
            <a:r>
              <a:rPr lang="en-US" dirty="0"/>
              <a:t>Alternatively, the server can include the Access‐Control‐Allow‐Origin header with a value of </a:t>
            </a:r>
            <a:r>
              <a:rPr lang="en-US" dirty="0" smtClean="0"/>
              <a:t>*, signifying </a:t>
            </a:r>
            <a:r>
              <a:rPr lang="en-US" dirty="0"/>
              <a:t>that all origins are accepted.</a:t>
            </a:r>
          </a:p>
        </p:txBody>
      </p:sp>
    </p:spTree>
    <p:extLst>
      <p:ext uri="{BB962C8B-B14F-4D97-AF65-F5344CB8AC3E}">
        <p14:creationId xmlns:p14="http://schemas.microsoft.com/office/powerpoint/2010/main" val="42015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its inception, the Internet has used a transaction‐like communication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 </a:t>
            </a:r>
            <a:r>
              <a:rPr lang="en-US" dirty="0" smtClean="0"/>
              <a:t>browser sends </a:t>
            </a:r>
            <a:r>
              <a:rPr lang="en-US" dirty="0"/>
              <a:t>a request to a server, which sends a response back to the browser, which (re)loads </a:t>
            </a:r>
            <a:r>
              <a:rPr lang="en-US" dirty="0" smtClean="0"/>
              <a:t>the page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typical HTTP communication, and it was designed to be this way.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this </a:t>
            </a:r>
            <a:r>
              <a:rPr lang="en-US" dirty="0" smtClean="0"/>
              <a:t>model is </a:t>
            </a:r>
            <a:r>
              <a:rPr lang="en-US" dirty="0"/>
              <a:t>rather cumbersome for developers, because it requires web applications to consist of </a:t>
            </a:r>
            <a:r>
              <a:rPr lang="en-US" dirty="0" smtClean="0"/>
              <a:t>several pages</a:t>
            </a:r>
            <a:r>
              <a:rPr lang="en-US" dirty="0"/>
              <a:t>. The resulting user experience becomes disjointed and interrupted due to these </a:t>
            </a:r>
            <a:r>
              <a:rPr lang="en-US" dirty="0" smtClean="0"/>
              <a:t>separate page </a:t>
            </a:r>
            <a:r>
              <a:rPr lang="en-US" dirty="0"/>
              <a:t>loads.</a:t>
            </a:r>
          </a:p>
          <a:p>
            <a:r>
              <a:rPr lang="en-US" dirty="0"/>
              <a:t>In the early 2000s, a movement began to look for and develop new techniques to enhance </a:t>
            </a:r>
            <a:r>
              <a:rPr lang="en-US" dirty="0" smtClean="0"/>
              <a:t>the user’s experience</a:t>
            </a:r>
          </a:p>
          <a:p>
            <a:r>
              <a:rPr lang="en-US" dirty="0" smtClean="0"/>
              <a:t>The idea was to </a:t>
            </a:r>
            <a:r>
              <a:rPr lang="en-US" dirty="0"/>
              <a:t>make web applications behave more like conventional applications. </a:t>
            </a:r>
            <a:endParaRPr lang="en-US" dirty="0" smtClean="0"/>
          </a:p>
          <a:p>
            <a:r>
              <a:rPr lang="en-US" dirty="0" smtClean="0"/>
              <a:t>These</a:t>
            </a:r>
            <a:r>
              <a:rPr lang="en-US" dirty="0"/>
              <a:t> </a:t>
            </a:r>
            <a:r>
              <a:rPr lang="en-US" dirty="0" smtClean="0"/>
              <a:t>new </a:t>
            </a:r>
            <a:r>
              <a:rPr lang="en-US" dirty="0"/>
              <a:t>techniques offered the performance and usability usually associated with </a:t>
            </a:r>
            <a:r>
              <a:rPr lang="en-US" dirty="0" smtClean="0"/>
              <a:t>conventional desktop </a:t>
            </a:r>
            <a:r>
              <a:rPr lang="en-US" dirty="0"/>
              <a:t>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9568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AJAX stands for </a:t>
            </a:r>
            <a:r>
              <a:rPr lang="en-US" b="1" dirty="0"/>
              <a:t>A</a:t>
            </a:r>
            <a:r>
              <a:rPr lang="en-US" dirty="0"/>
              <a:t>synchronous </a:t>
            </a:r>
            <a:r>
              <a:rPr lang="en-US" b="1" dirty="0"/>
              <a:t>Ja</a:t>
            </a:r>
            <a:r>
              <a:rPr lang="en-US" dirty="0"/>
              <a:t>vaScript and </a:t>
            </a:r>
            <a:r>
              <a:rPr lang="en-US" b="1" dirty="0" smtClean="0"/>
              <a:t>X</a:t>
            </a:r>
            <a:r>
              <a:rPr lang="en-US" dirty="0" smtClean="0"/>
              <a:t>ML</a:t>
            </a:r>
          </a:p>
          <a:p>
            <a:r>
              <a:rPr lang="en-US" dirty="0" smtClean="0"/>
              <a:t>AJAX </a:t>
            </a:r>
            <a:r>
              <a:rPr lang="en-US" dirty="0"/>
              <a:t>is a </a:t>
            </a:r>
            <a:r>
              <a:rPr lang="en-US" dirty="0" smtClean="0"/>
              <a:t>modern technique </a:t>
            </a:r>
            <a:r>
              <a:rPr lang="en-US" dirty="0"/>
              <a:t>for creating better, faster, and more interactive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Conventional web applications transmit information to and from the server using synchronous requests. It means you fill out a form, hit submit, and get directed to a new page with new information from the </a:t>
            </a:r>
            <a:r>
              <a:rPr lang="en-US" dirty="0" smtClean="0"/>
              <a:t>server</a:t>
            </a:r>
          </a:p>
          <a:p>
            <a:r>
              <a:rPr lang="en-US" dirty="0"/>
              <a:t>With AJAX, when you hit submit, JavaScript will make a request to the server, interpret the results, and update the current </a:t>
            </a:r>
            <a:r>
              <a:rPr lang="en-US" dirty="0" smtClean="0"/>
              <a:t>screen (the DOM really) BUT until the screen is updated the </a:t>
            </a:r>
            <a:r>
              <a:rPr lang="en-US" dirty="0"/>
              <a:t>user can continue to use the application while the client program requests information from the server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234980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Synchronous (Classic Web-Application Model)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3" y="1905000"/>
            <a:ext cx="8557394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2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</a:t>
            </a:r>
            <a:r>
              <a:rPr lang="en-US" dirty="0"/>
              <a:t>synchronous non-AJAX page</a:t>
            </a:r>
            <a:br>
              <a:rPr lang="en-US" dirty="0"/>
            </a:br>
            <a:r>
              <a:rPr lang="en-US" dirty="0"/>
              <a:t>request-response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"/>
          <a:stretch/>
        </p:blipFill>
        <p:spPr bwMode="auto">
          <a:xfrm>
            <a:off x="1295400" y="1676400"/>
            <a:ext cx="6477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3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971800" cy="3048000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 HTTP request-response loop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5" y="0"/>
            <a:ext cx="625214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3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Asynchronous (AJAX Web-Application Model)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76400"/>
            <a:ext cx="8839200" cy="496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17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0"/>
            <a:ext cx="6238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4290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AJAX based data requests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1772" y="4147456"/>
            <a:ext cx="4974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-Ajax </a:t>
            </a:r>
            <a:r>
              <a:rPr lang="en-US" sz="2200" dirty="0"/>
              <a:t>allows client‐side JavaScript to request and receive data from a server </a:t>
            </a:r>
            <a:r>
              <a:rPr lang="en-US" sz="2200" dirty="0" smtClean="0"/>
              <a:t>without refreshing </a:t>
            </a:r>
            <a:r>
              <a:rPr lang="en-US" sz="2200" dirty="0"/>
              <a:t>the web page. </a:t>
            </a:r>
            <a:endParaRPr lang="en-US" sz="2200" dirty="0" smtClean="0"/>
          </a:p>
          <a:p>
            <a:r>
              <a:rPr lang="en-US" sz="2200" dirty="0" smtClean="0"/>
              <a:t>-This </a:t>
            </a:r>
            <a:r>
              <a:rPr lang="en-US" sz="2200" dirty="0"/>
              <a:t>technique enables the developer to create an application </a:t>
            </a:r>
            <a:r>
              <a:rPr lang="en-US" sz="2200" dirty="0" smtClean="0"/>
              <a:t>that uninterrupted</a:t>
            </a:r>
            <a:r>
              <a:rPr lang="en-US" sz="2200" dirty="0"/>
              <a:t>, making only portions of the page reload with new data.</a:t>
            </a:r>
          </a:p>
        </p:txBody>
      </p:sp>
    </p:spTree>
    <p:extLst>
      <p:ext uri="{BB962C8B-B14F-4D97-AF65-F5344CB8AC3E}">
        <p14:creationId xmlns:p14="http://schemas.microsoft.com/office/powerpoint/2010/main" val="7633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Javascript</a:t>
            </a:r>
            <a:r>
              <a:rPr lang="en-NZ" dirty="0" smtClean="0"/>
              <a:t> and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AJAX is a web browser technology independent of web server </a:t>
            </a:r>
            <a:r>
              <a:rPr lang="en-US" dirty="0" smtClean="0"/>
              <a:t>software</a:t>
            </a:r>
          </a:p>
          <a:p>
            <a:endParaRPr lang="en-US" dirty="0" smtClean="0"/>
          </a:p>
          <a:p>
            <a:r>
              <a:rPr lang="en-US" dirty="0" smtClean="0"/>
              <a:t>AJAX responsiveness </a:t>
            </a:r>
            <a:r>
              <a:rPr lang="en-US" dirty="0"/>
              <a:t>is created </a:t>
            </a:r>
            <a:r>
              <a:rPr lang="en-US" dirty="0" smtClean="0"/>
              <a:t>via asynchronous data </a:t>
            </a:r>
            <a:r>
              <a:rPr lang="en-US" dirty="0"/>
              <a:t>requests </a:t>
            </a:r>
            <a:r>
              <a:rPr lang="en-US" dirty="0" smtClean="0"/>
              <a:t>using JavaScript </a:t>
            </a:r>
            <a:r>
              <a:rPr lang="en-US" b="1" dirty="0" err="1" smtClean="0"/>
              <a:t>XMLHttpRequest</a:t>
            </a:r>
            <a:r>
              <a:rPr lang="en-US" b="1" dirty="0" smtClean="0"/>
              <a:t>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r>
              <a:rPr lang="en-US" dirty="0"/>
              <a:t>AJAX provides web authors with a way to avoid the visual and temporal </a:t>
            </a:r>
            <a:r>
              <a:rPr lang="en-US" dirty="0" smtClean="0"/>
              <a:t>deficiencies of </a:t>
            </a:r>
            <a:r>
              <a:rPr lang="en-US" dirty="0"/>
              <a:t>normal HTTP </a:t>
            </a:r>
            <a:r>
              <a:rPr lang="en-US" dirty="0" smtClean="0"/>
              <a:t>interactions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AJAX web pages, it is possible </a:t>
            </a:r>
            <a:r>
              <a:rPr lang="en-US" dirty="0" smtClean="0"/>
              <a:t>to update </a:t>
            </a:r>
            <a:r>
              <a:rPr lang="en-US" dirty="0"/>
              <a:t>sections of a page by making special requests of the server in the background</a:t>
            </a:r>
            <a:r>
              <a:rPr lang="en-US" dirty="0" smtClean="0"/>
              <a:t>, creating </a:t>
            </a:r>
            <a:r>
              <a:rPr lang="en-US" dirty="0"/>
              <a:t>the illusion of </a:t>
            </a:r>
            <a:r>
              <a:rPr lang="en-US" dirty="0" smtClean="0"/>
              <a:t>continuity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1601</TotalTime>
  <Words>1015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 AJAX</vt:lpstr>
      <vt:lpstr>Introduction</vt:lpstr>
      <vt:lpstr>AJAX</vt:lpstr>
      <vt:lpstr>Synchronous (Classic Web-Application Model) </vt:lpstr>
      <vt:lpstr>Normal synchronous non-AJAX page request-response loop</vt:lpstr>
      <vt:lpstr>Normal HTTP request-response loop</vt:lpstr>
      <vt:lpstr>Asynchronous (AJAX Web-Application Model)</vt:lpstr>
      <vt:lpstr>Asynchronous AJAX based data requests</vt:lpstr>
      <vt:lpstr>Javascript and AJAX</vt:lpstr>
      <vt:lpstr>Notable AJAX Applications</vt:lpstr>
      <vt:lpstr>Creating an XMLHhttpRequest Object</vt:lpstr>
      <vt:lpstr>Using the XMLHttpRequest Object</vt:lpstr>
      <vt:lpstr>Status Property</vt:lpstr>
      <vt:lpstr>Asynchronous Requests</vt:lpstr>
      <vt:lpstr>Ajax with XMLHttpRequest</vt:lpstr>
      <vt:lpstr>Security issues with Ajax</vt:lpstr>
      <vt:lpstr>The Same‐Origin Policy</vt:lpstr>
      <vt:lpstr>The Same‐Origin Policy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the Mobile Web</dc:title>
  <dc:creator>Patricia</dc:creator>
  <cp:lastModifiedBy>Default-User</cp:lastModifiedBy>
  <cp:revision>396</cp:revision>
  <dcterms:created xsi:type="dcterms:W3CDTF">2006-08-16T00:00:00Z</dcterms:created>
  <dcterms:modified xsi:type="dcterms:W3CDTF">2016-04-11T23:24:33Z</dcterms:modified>
</cp:coreProperties>
</file>