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378" r:id="rId3"/>
    <p:sldId id="337" r:id="rId4"/>
    <p:sldId id="361" r:id="rId5"/>
    <p:sldId id="338" r:id="rId6"/>
    <p:sldId id="362" r:id="rId7"/>
    <p:sldId id="307" r:id="rId8"/>
    <p:sldId id="379" r:id="rId9"/>
    <p:sldId id="395" r:id="rId10"/>
    <p:sldId id="396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386" r:id="rId19"/>
    <p:sldId id="405" r:id="rId20"/>
    <p:sldId id="308" r:id="rId21"/>
    <p:sldId id="341" r:id="rId22"/>
    <p:sldId id="375" r:id="rId23"/>
    <p:sldId id="376" r:id="rId24"/>
    <p:sldId id="377" r:id="rId25"/>
    <p:sldId id="342" r:id="rId26"/>
    <p:sldId id="357" r:id="rId27"/>
    <p:sldId id="356" r:id="rId28"/>
    <p:sldId id="390" r:id="rId29"/>
    <p:sldId id="349" r:id="rId30"/>
    <p:sldId id="320" r:id="rId31"/>
    <p:sldId id="392" r:id="rId32"/>
    <p:sldId id="406" r:id="rId3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0384" autoAdjust="0"/>
    <p:restoredTop sz="76571" autoAdjust="0"/>
  </p:normalViewPr>
  <p:slideViewPr>
    <p:cSldViewPr>
      <p:cViewPr>
        <p:scale>
          <a:sx n="75" d="100"/>
          <a:sy n="75" d="100"/>
        </p:scale>
        <p:origin x="-266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4377B-4AC3-4E2A-833E-0A344A2DEA1E}" type="datetimeFigureOut">
              <a:rPr lang="en-NZ" smtClean="0"/>
              <a:pPr/>
              <a:t>13/04/2016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C7D34-76F4-423E-BDC1-759F77CD907E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170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NZ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992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3493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0240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0799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5634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6461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5345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3197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endParaRPr lang="en-US" b="1" i="1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012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400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191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9758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7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617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9735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8807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C7D34-76F4-423E-BDC1-759F77CD907E}" type="slidenum">
              <a:rPr lang="en-NZ" smtClean="0"/>
              <a:pPr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648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3A2F-EA9E-455D-8084-63A534C40F5C}" type="datetimeFigureOut">
              <a:rPr lang="en-NZ" smtClean="0"/>
              <a:pPr/>
              <a:t>13/04/2016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D452-553F-4997-A4A1-B5AD2E63F346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3A2F-EA9E-455D-8084-63A534C40F5C}" type="datetimeFigureOut">
              <a:rPr lang="en-NZ" smtClean="0"/>
              <a:pPr/>
              <a:t>13/04/2016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D452-553F-4997-A4A1-B5AD2E63F3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3A2F-EA9E-455D-8084-63A534C40F5C}" type="datetimeFigureOut">
              <a:rPr lang="en-NZ" smtClean="0"/>
              <a:pPr/>
              <a:t>13/04/2016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D452-553F-4997-A4A1-B5AD2E63F3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3A2F-EA9E-455D-8084-63A534C40F5C}" type="datetimeFigureOut">
              <a:rPr lang="en-NZ" smtClean="0"/>
              <a:pPr/>
              <a:t>13/04/2016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D452-553F-4997-A4A1-B5AD2E63F3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3A2F-EA9E-455D-8084-63A534C40F5C}" type="datetimeFigureOut">
              <a:rPr lang="en-NZ" smtClean="0"/>
              <a:pPr/>
              <a:t>13/04/2016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D452-553F-4997-A4A1-B5AD2E63F346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3A2F-EA9E-455D-8084-63A534C40F5C}" type="datetimeFigureOut">
              <a:rPr lang="en-NZ" smtClean="0"/>
              <a:pPr/>
              <a:t>13/04/2016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D452-553F-4997-A4A1-B5AD2E63F3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3A2F-EA9E-455D-8084-63A534C40F5C}" type="datetimeFigureOut">
              <a:rPr lang="en-NZ" smtClean="0"/>
              <a:pPr/>
              <a:t>13/04/2016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D452-553F-4997-A4A1-B5AD2E63F346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3A2F-EA9E-455D-8084-63A534C40F5C}" type="datetimeFigureOut">
              <a:rPr lang="en-NZ" smtClean="0"/>
              <a:pPr/>
              <a:t>13/04/2016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D452-553F-4997-A4A1-B5AD2E63F3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3A2F-EA9E-455D-8084-63A534C40F5C}" type="datetimeFigureOut">
              <a:rPr lang="en-NZ" smtClean="0"/>
              <a:pPr/>
              <a:t>13/04/2016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D452-553F-4997-A4A1-B5AD2E63F3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3A2F-EA9E-455D-8084-63A534C40F5C}" type="datetimeFigureOut">
              <a:rPr lang="en-NZ" smtClean="0"/>
              <a:pPr/>
              <a:t>13/04/2016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D452-553F-4997-A4A1-B5AD2E63F346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3A2F-EA9E-455D-8084-63A534C40F5C}" type="datetimeFigureOut">
              <a:rPr lang="en-NZ" smtClean="0"/>
              <a:pPr/>
              <a:t>13/04/2016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D452-553F-4997-A4A1-B5AD2E63F3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0593A2F-EA9E-455D-8084-63A534C40F5C}" type="datetimeFigureOut">
              <a:rPr lang="en-NZ" smtClean="0"/>
              <a:pPr/>
              <a:t>13/04/2016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C2ED452-553F-4997-A4A1-B5AD2E63F346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jquery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6000" cap="none" dirty="0" smtClean="0"/>
              <a:t>jQuery</a:t>
            </a:r>
            <a:endParaRPr lang="en-NZ" sz="6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 Web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jQuery</a:t>
            </a:r>
            <a:r>
              <a:rPr lang="en-US" altLang="en-US" dirty="0"/>
              <a:t> Selectors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err="1" smtClean="0"/>
              <a:t>jQuery</a:t>
            </a:r>
            <a:r>
              <a:rPr lang="en-US" b="1" dirty="0" smtClean="0"/>
              <a:t> Attribute Selectors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$("[</a:t>
            </a:r>
            <a:r>
              <a:rPr lang="en-US" dirty="0" err="1" smtClean="0"/>
              <a:t>href</a:t>
            </a:r>
            <a:r>
              <a:rPr lang="en-US" dirty="0" smtClean="0"/>
              <a:t>]") select all elements with an </a:t>
            </a:r>
            <a:r>
              <a:rPr lang="en-US" dirty="0" err="1" smtClean="0"/>
              <a:t>href</a:t>
            </a:r>
            <a:r>
              <a:rPr lang="en-US" dirty="0" smtClean="0"/>
              <a:t> attribute.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$("[</a:t>
            </a:r>
            <a:r>
              <a:rPr lang="en-US" dirty="0" err="1" smtClean="0"/>
              <a:t>href</a:t>
            </a:r>
            <a:r>
              <a:rPr lang="en-US" dirty="0" smtClean="0"/>
              <a:t>='#']") select all elements with an </a:t>
            </a:r>
            <a:r>
              <a:rPr lang="en-US" dirty="0" err="1" smtClean="0"/>
              <a:t>href</a:t>
            </a:r>
            <a:r>
              <a:rPr lang="en-US" dirty="0" smtClean="0"/>
              <a:t> value equal to "#".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$("[</a:t>
            </a:r>
            <a:r>
              <a:rPr lang="en-US" dirty="0" err="1" smtClean="0"/>
              <a:t>href</a:t>
            </a:r>
            <a:r>
              <a:rPr lang="en-US" dirty="0" smtClean="0"/>
              <a:t>!='#']") select all elements with an </a:t>
            </a:r>
            <a:r>
              <a:rPr lang="en-US" dirty="0" err="1" smtClean="0"/>
              <a:t>href</a:t>
            </a:r>
            <a:r>
              <a:rPr lang="en-US" dirty="0" smtClean="0"/>
              <a:t> attribute NOT equal to "#".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$("[</a:t>
            </a:r>
            <a:r>
              <a:rPr lang="en-US" dirty="0" err="1" smtClean="0"/>
              <a:t>href</a:t>
            </a:r>
            <a:r>
              <a:rPr lang="en-US" dirty="0" smtClean="0"/>
              <a:t>$='.jpg']") select all elements with an </a:t>
            </a:r>
            <a:r>
              <a:rPr lang="en-US" dirty="0" err="1" smtClean="0"/>
              <a:t>href</a:t>
            </a:r>
            <a:r>
              <a:rPr lang="en-US" dirty="0" smtClean="0"/>
              <a:t> attribute that ends with ".jpg".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911752" y="332656"/>
            <a:ext cx="2232248" cy="1224136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566124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2000" b="1" dirty="0" smtClean="0"/>
              <a:t>Syntax 			Description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1800" dirty="0" smtClean="0"/>
              <a:t>$(this) 			Current HTML element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1800" dirty="0" smtClean="0"/>
              <a:t>$("p") 			All &lt;p&gt; elements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1800" dirty="0" smtClean="0"/>
              <a:t>$("</a:t>
            </a:r>
            <a:r>
              <a:rPr lang="en-US" altLang="en-US" sz="1800" dirty="0" err="1" smtClean="0"/>
              <a:t>p.intro</a:t>
            </a:r>
            <a:r>
              <a:rPr lang="en-US" altLang="en-US" sz="1800" dirty="0" smtClean="0"/>
              <a:t>") 		All &lt;p&gt; elements with class="intro"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1800" dirty="0" smtClean="0"/>
              <a:t>$("</a:t>
            </a:r>
            <a:r>
              <a:rPr lang="en-US" altLang="en-US" sz="1800" dirty="0" err="1" smtClean="0"/>
              <a:t>p#intro</a:t>
            </a:r>
            <a:r>
              <a:rPr lang="en-US" altLang="en-US" sz="1800" dirty="0" smtClean="0"/>
              <a:t>") 		All &lt;p&gt; elements with id="intro"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1800" dirty="0" smtClean="0"/>
              <a:t>$("</a:t>
            </a:r>
            <a:r>
              <a:rPr lang="en-US" altLang="en-US" sz="1800" dirty="0" err="1" smtClean="0"/>
              <a:t>p#intro:first</a:t>
            </a:r>
            <a:r>
              <a:rPr lang="en-US" altLang="en-US" sz="1800" dirty="0" smtClean="0"/>
              <a:t>") 		The first &lt;p&gt; element with id="intro"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1800" dirty="0" smtClean="0"/>
              <a:t>$(".intro") 		All elements with class="intro"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1800" dirty="0" smtClean="0"/>
              <a:t>$("#intro") 		The first element with id="intro"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1800" dirty="0" smtClean="0"/>
              <a:t>$("</a:t>
            </a:r>
            <a:r>
              <a:rPr lang="en-US" altLang="en-US" sz="1800" dirty="0" err="1" smtClean="0"/>
              <a:t>ul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li:first</a:t>
            </a:r>
            <a:r>
              <a:rPr lang="en-US" altLang="en-US" sz="1800" dirty="0" smtClean="0"/>
              <a:t>") 		The first &lt;li&gt; element of the first &lt;</a:t>
            </a:r>
            <a:r>
              <a:rPr lang="en-US" altLang="en-US" sz="1800" dirty="0" err="1" smtClean="0"/>
              <a:t>ul</a:t>
            </a:r>
            <a:r>
              <a:rPr lang="en-US" altLang="en-US" sz="1800" dirty="0" smtClean="0"/>
              <a:t>&gt;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1800" dirty="0" smtClean="0"/>
              <a:t>$("</a:t>
            </a:r>
            <a:r>
              <a:rPr lang="en-US" altLang="en-US" sz="1800" dirty="0" err="1" smtClean="0"/>
              <a:t>ul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li:first-child</a:t>
            </a:r>
            <a:r>
              <a:rPr lang="en-US" altLang="en-US" sz="1800" dirty="0" smtClean="0"/>
              <a:t>") 	The first &lt;li&gt; element of every &lt;</a:t>
            </a:r>
            <a:r>
              <a:rPr lang="en-US" altLang="en-US" sz="1800" dirty="0" err="1" smtClean="0"/>
              <a:t>ul</a:t>
            </a:r>
            <a:r>
              <a:rPr lang="en-US" altLang="en-US" sz="1800" dirty="0" smtClean="0"/>
              <a:t>&gt;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1800" dirty="0" smtClean="0"/>
              <a:t>$(“</a:t>
            </a:r>
            <a:r>
              <a:rPr lang="en-US" altLang="en-US" sz="1800" dirty="0" err="1" smtClean="0"/>
              <a:t>ul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li:nth-child</a:t>
            </a:r>
            <a:r>
              <a:rPr lang="en-US" altLang="en-US" sz="1800" dirty="0" smtClean="0"/>
              <a:t>(3)”            The third &lt;li&gt; element of every &lt;</a:t>
            </a:r>
            <a:r>
              <a:rPr lang="en-US" altLang="en-US" sz="1800" dirty="0" err="1" smtClean="0"/>
              <a:t>ul</a:t>
            </a:r>
            <a:r>
              <a:rPr lang="en-US" altLang="en-US" sz="1800" dirty="0" smtClean="0"/>
              <a:t>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1800" dirty="0" smtClean="0"/>
              <a:t>$("[</a:t>
            </a:r>
            <a:r>
              <a:rPr lang="en-US" altLang="en-US" sz="1800" dirty="0" err="1" smtClean="0"/>
              <a:t>href</a:t>
            </a:r>
            <a:r>
              <a:rPr lang="en-US" altLang="en-US" sz="1800" dirty="0" smtClean="0"/>
              <a:t>$='.jpg']") 	All elements with an </a:t>
            </a:r>
            <a:r>
              <a:rPr lang="en-US" altLang="en-US" sz="1800" dirty="0" err="1" smtClean="0"/>
              <a:t>href</a:t>
            </a:r>
            <a:r>
              <a:rPr lang="en-US" altLang="en-US" sz="1800" dirty="0" smtClean="0"/>
              <a:t> attribute that ends with ".jpg"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en-US" sz="1800" dirty="0" smtClean="0"/>
              <a:t>$("</a:t>
            </a:r>
            <a:r>
              <a:rPr lang="en-US" altLang="en-US" sz="1800" dirty="0" err="1" smtClean="0"/>
              <a:t>div#intro</a:t>
            </a:r>
            <a:r>
              <a:rPr lang="en-US" altLang="en-US" sz="1800" dirty="0" smtClean="0"/>
              <a:t> .head") 	All elements with class="head" inside a &lt;div&gt; 				element with id="intro“</a:t>
            </a:r>
          </a:p>
          <a:p>
            <a:pPr>
              <a:lnSpc>
                <a:spcPct val="80000"/>
              </a:lnSpc>
              <a:buNone/>
            </a:pPr>
            <a:r>
              <a:rPr lang="en-NZ" sz="1800" dirty="0"/>
              <a:t>$(‘#animals &gt; li</a:t>
            </a:r>
            <a:r>
              <a:rPr lang="en-NZ" sz="1800" dirty="0" smtClean="0"/>
              <a:t>’)		All </a:t>
            </a:r>
            <a:r>
              <a:rPr lang="en-NZ" sz="1800" dirty="0"/>
              <a:t>&lt;li&gt; that are direct children of the element with id </a:t>
            </a:r>
            <a:r>
              <a:rPr lang="en-NZ" sz="1800" dirty="0" smtClean="0"/>
              <a:t>				animals</a:t>
            </a:r>
          </a:p>
          <a:p>
            <a:pPr>
              <a:lnSpc>
                <a:spcPct val="80000"/>
              </a:lnSpc>
              <a:buNone/>
            </a:pPr>
            <a:r>
              <a:rPr lang="en-NZ" sz="1800" dirty="0"/>
              <a:t>$(‘#animals li</a:t>
            </a:r>
            <a:r>
              <a:rPr lang="en-NZ" sz="1800" dirty="0" smtClean="0"/>
              <a:t>’)		</a:t>
            </a:r>
            <a:r>
              <a:rPr lang="en-NZ" sz="1800" dirty="0"/>
              <a:t>All &lt;li&gt; that are descendants (at any level) of the </a:t>
            </a:r>
            <a:r>
              <a:rPr lang="en-NZ" sz="1800" dirty="0" smtClean="0"/>
              <a:t>				element </a:t>
            </a:r>
            <a:r>
              <a:rPr lang="en-NZ" sz="1800" dirty="0"/>
              <a:t>with id </a:t>
            </a:r>
            <a:r>
              <a:rPr lang="en-NZ" sz="1800" dirty="0" smtClean="0"/>
              <a:t>animals</a:t>
            </a:r>
          </a:p>
          <a:p>
            <a:pPr>
              <a:lnSpc>
                <a:spcPct val="80000"/>
              </a:lnSpc>
              <a:buNone/>
            </a:pPr>
            <a:r>
              <a:rPr lang="en-NZ" sz="1800" dirty="0"/>
              <a:t>$(‘#cities </a:t>
            </a:r>
            <a:r>
              <a:rPr lang="en-NZ" sz="1800" dirty="0" err="1"/>
              <a:t>li:not</a:t>
            </a:r>
            <a:r>
              <a:rPr lang="en-NZ" sz="1800" dirty="0"/>
              <a:t>(.red</a:t>
            </a:r>
            <a:r>
              <a:rPr lang="en-NZ" sz="1800" dirty="0" smtClean="0"/>
              <a:t>)’)	</a:t>
            </a:r>
            <a:r>
              <a:rPr lang="en-NZ" sz="1800" dirty="0"/>
              <a:t>All &lt;li&gt; that are descendants of the element with id cities </a:t>
            </a:r>
            <a:r>
              <a:rPr lang="en-NZ" sz="1800" dirty="0" smtClean="0"/>
              <a:t>			and </a:t>
            </a:r>
            <a:r>
              <a:rPr lang="en-NZ" sz="1800" dirty="0"/>
              <a:t>which are not class </a:t>
            </a:r>
            <a:r>
              <a:rPr lang="en-NZ" sz="1800" dirty="0" smtClean="0"/>
              <a:t>red</a:t>
            </a:r>
          </a:p>
          <a:p>
            <a:pPr>
              <a:lnSpc>
                <a:spcPct val="80000"/>
              </a:lnSpc>
              <a:buNone/>
            </a:pPr>
            <a:r>
              <a:rPr lang="en-NZ" sz="1800" dirty="0"/>
              <a:t>$(‘</a:t>
            </a:r>
            <a:r>
              <a:rPr lang="en-NZ" sz="1800" dirty="0" err="1"/>
              <a:t>tr:even</a:t>
            </a:r>
            <a:r>
              <a:rPr lang="en-NZ" sz="1800" dirty="0" smtClean="0"/>
              <a:t>’)		</a:t>
            </a:r>
            <a:r>
              <a:rPr lang="en-NZ" sz="1800" dirty="0"/>
              <a:t>All even numbered </a:t>
            </a:r>
            <a:r>
              <a:rPr lang="en-NZ" sz="1800" dirty="0" err="1"/>
              <a:t>tr</a:t>
            </a:r>
            <a:r>
              <a:rPr lang="en-NZ" sz="1800" dirty="0"/>
              <a:t> elements (i.e. rows 0, 2, 4, etc. of any </a:t>
            </a:r>
            <a:r>
              <a:rPr lang="en-NZ" sz="1800" dirty="0" smtClean="0"/>
              <a:t>			table</a:t>
            </a:r>
            <a:r>
              <a:rPr lang="en-NZ" sz="1800" dirty="0"/>
              <a:t>). </a:t>
            </a:r>
          </a:p>
          <a:p>
            <a:pPr>
              <a:lnSpc>
                <a:spcPct val="80000"/>
              </a:lnSpc>
              <a:buNone/>
            </a:pPr>
            <a:r>
              <a:rPr lang="en-NZ" sz="1800" dirty="0"/>
              <a:t>$('</a:t>
            </a:r>
            <a:r>
              <a:rPr lang="en-NZ" sz="1800" dirty="0" err="1"/>
              <a:t>li:contains</a:t>
            </a:r>
            <a:r>
              <a:rPr lang="en-NZ" sz="1800" dirty="0"/>
              <a:t>("Donkey</a:t>
            </a:r>
            <a:r>
              <a:rPr lang="en-NZ" sz="1800" dirty="0" smtClean="0"/>
              <a:t>")')	</a:t>
            </a:r>
            <a:r>
              <a:rPr lang="en-NZ" sz="1800" dirty="0"/>
              <a:t>Any &lt;li&gt; that contains the string Donkey. Note the double and </a:t>
            </a:r>
            <a:r>
              <a:rPr lang="en-NZ" sz="1800" dirty="0" smtClean="0"/>
              <a:t>			single </a:t>
            </a:r>
            <a:r>
              <a:rPr lang="en-NZ" sz="1800" dirty="0"/>
              <a:t>quotes.</a:t>
            </a:r>
          </a:p>
          <a:p>
            <a:pPr>
              <a:lnSpc>
                <a:spcPct val="80000"/>
              </a:lnSpc>
              <a:buNone/>
            </a:pPr>
            <a:endParaRPr lang="en-NZ" sz="1800" dirty="0"/>
          </a:p>
          <a:p>
            <a:pPr>
              <a:lnSpc>
                <a:spcPct val="80000"/>
              </a:lnSpc>
              <a:buNone/>
            </a:pPr>
            <a:endParaRPr lang="en-NZ" sz="1800" dirty="0"/>
          </a:p>
          <a:p>
            <a:pPr>
              <a:lnSpc>
                <a:spcPct val="80000"/>
              </a:lnSpc>
              <a:buNone/>
            </a:pPr>
            <a:r>
              <a:rPr lang="en-NZ" sz="1800" dirty="0" smtClean="0"/>
              <a:t>	</a:t>
            </a:r>
            <a:endParaRPr lang="en-NZ" sz="1800" dirty="0"/>
          </a:p>
          <a:p>
            <a:pPr>
              <a:lnSpc>
                <a:spcPct val="80000"/>
              </a:lnSpc>
              <a:buNone/>
            </a:pPr>
            <a:endParaRPr lang="en-NZ" sz="1800" dirty="0" smtClean="0"/>
          </a:p>
          <a:p>
            <a:pPr>
              <a:lnSpc>
                <a:spcPct val="80000"/>
              </a:lnSpc>
              <a:buNone/>
            </a:pPr>
            <a:endParaRPr lang="en-NZ" sz="1800" dirty="0"/>
          </a:p>
          <a:p>
            <a:pPr>
              <a:lnSpc>
                <a:spcPct val="80000"/>
              </a:lnSpc>
              <a:buNone/>
            </a:pPr>
            <a:endParaRPr lang="en-NZ" sz="1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en-US" sz="1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en-US" sz="18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58720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Changing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an element’s style requires you to either modify individual CSS properties or </a:t>
            </a:r>
            <a:r>
              <a:rPr lang="en-US" dirty="0" smtClean="0"/>
              <a:t>manipulate its </a:t>
            </a:r>
            <a:r>
              <a:rPr lang="en-US" dirty="0"/>
              <a:t>CSS classes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$("#</a:t>
            </a:r>
            <a:r>
              <a:rPr lang="en-US" dirty="0" err="1" smtClean="0"/>
              <a:t>myDiv</a:t>
            </a:r>
            <a:r>
              <a:rPr lang="en-US" dirty="0" smtClean="0"/>
              <a:t>").</a:t>
            </a:r>
            <a:r>
              <a:rPr lang="en-US" dirty="0" err="1"/>
              <a:t>attr</a:t>
            </a:r>
            <a:r>
              <a:rPr lang="en-US" dirty="0"/>
              <a:t>("style", "</a:t>
            </a:r>
            <a:r>
              <a:rPr lang="en-US" dirty="0" err="1"/>
              <a:t>color:red</a:t>
            </a:r>
            <a:r>
              <a:rPr lang="en-US" dirty="0" smtClean="0"/>
              <a:t>;");</a:t>
            </a:r>
          </a:p>
          <a:p>
            <a:pPr lvl="1"/>
            <a:r>
              <a:rPr lang="en-US" dirty="0"/>
              <a:t>$("#</a:t>
            </a:r>
            <a:r>
              <a:rPr lang="en-US" dirty="0" err="1"/>
              <a:t>myDiv</a:t>
            </a:r>
            <a:r>
              <a:rPr lang="en-US" dirty="0"/>
              <a:t>").</a:t>
            </a:r>
            <a:r>
              <a:rPr lang="en-US" dirty="0" err="1"/>
              <a:t>css</a:t>
            </a:r>
            <a:r>
              <a:rPr lang="en-US" dirty="0"/>
              <a:t>("color", "red</a:t>
            </a:r>
            <a:r>
              <a:rPr lang="en-US" dirty="0" smtClean="0"/>
              <a:t>");</a:t>
            </a:r>
          </a:p>
          <a:p>
            <a:r>
              <a:rPr lang="en-US" dirty="0"/>
              <a:t>The </a:t>
            </a:r>
            <a:r>
              <a:rPr lang="en-US" dirty="0" smtClean="0"/>
              <a:t>property names </a:t>
            </a:r>
            <a:r>
              <a:rPr lang="en-US" dirty="0"/>
              <a:t>you pass to the </a:t>
            </a:r>
            <a:r>
              <a:rPr lang="en-US" dirty="0" err="1"/>
              <a:t>css</a:t>
            </a:r>
            <a:r>
              <a:rPr lang="en-US" dirty="0"/>
              <a:t>() method can be in either style sheet format or in script format. </a:t>
            </a:r>
            <a:endParaRPr lang="en-US" dirty="0" smtClean="0"/>
          </a:p>
          <a:p>
            <a:pPr lvl="1"/>
            <a:r>
              <a:rPr lang="en-US" dirty="0" smtClean="0"/>
              <a:t>That means </a:t>
            </a:r>
            <a:r>
              <a:rPr lang="en-US" dirty="0"/>
              <a:t>if you want to change an element’s background color, you can pass background‐color </a:t>
            </a:r>
            <a:r>
              <a:rPr lang="en-US" dirty="0" smtClean="0"/>
              <a:t>or </a:t>
            </a:r>
            <a:r>
              <a:rPr lang="en-US" dirty="0" err="1" smtClean="0"/>
              <a:t>backgroundColor</a:t>
            </a:r>
            <a:r>
              <a:rPr lang="en-US" dirty="0" smtClean="0"/>
              <a:t> </a:t>
            </a:r>
            <a:r>
              <a:rPr lang="en-US" dirty="0"/>
              <a:t>to the method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13176"/>
            <a:ext cx="865069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43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Changing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you might need </a:t>
            </a:r>
            <a:r>
              <a:rPr lang="en-US" dirty="0"/>
              <a:t>to change more than one CSS property.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easily accomplish </a:t>
            </a:r>
            <a:r>
              <a:rPr lang="en-US" dirty="0"/>
              <a:t>this by calling </a:t>
            </a:r>
            <a:r>
              <a:rPr lang="en-US" dirty="0" err="1"/>
              <a:t>css</a:t>
            </a:r>
            <a:r>
              <a:rPr lang="en-US" dirty="0"/>
              <a:t>() multiple times like this</a:t>
            </a:r>
            <a:r>
              <a:rPr lang="en-US" dirty="0" smtClean="0"/>
              <a:t>:</a:t>
            </a:r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Or the more elegant alternative using an object containing CSS properties in their values.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394009"/>
            <a:ext cx="7807755" cy="75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13176"/>
            <a:ext cx="510069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08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CSS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want to change an element’s style, it’s better to change the element’s </a:t>
            </a:r>
            <a:r>
              <a:rPr lang="en-US" dirty="0" smtClean="0"/>
              <a:t>CSS class </a:t>
            </a:r>
            <a:r>
              <a:rPr lang="en-US" dirty="0"/>
              <a:t>instead of individual style </a:t>
            </a:r>
            <a:r>
              <a:rPr lang="en-US" dirty="0" smtClean="0"/>
              <a:t>properties</a:t>
            </a:r>
          </a:p>
          <a:p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46" y="3197703"/>
            <a:ext cx="3714350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06" y="2464663"/>
            <a:ext cx="52768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22934" y="3419708"/>
            <a:ext cx="23762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//method chaining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51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20" y="980728"/>
            <a:ext cx="856670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395" y="485428"/>
            <a:ext cx="2448272" cy="990600"/>
          </a:xfrm>
        </p:spPr>
        <p:txBody>
          <a:bodyPr>
            <a:normAutofit fontScale="90000"/>
          </a:bodyPr>
          <a:lstStyle/>
          <a:p>
            <a:r>
              <a:rPr lang="en-NZ" sz="3200" dirty="0" smtClean="0"/>
              <a:t>Creating and  appending elements</a:t>
            </a:r>
            <a:endParaRPr lang="en-US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20" y="3429000"/>
            <a:ext cx="6696744" cy="196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20" y="5877272"/>
            <a:ext cx="8358402" cy="80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44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Removing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thing you need is the element </a:t>
            </a:r>
            <a:r>
              <a:rPr lang="en-US" dirty="0" smtClean="0"/>
              <a:t>that you </a:t>
            </a:r>
            <a:r>
              <a:rPr lang="en-US" dirty="0"/>
              <a:t>want to remove. Simply call </a:t>
            </a:r>
            <a:r>
              <a:rPr lang="en-US" dirty="0" err="1"/>
              <a:t>jQuery’s</a:t>
            </a:r>
            <a:r>
              <a:rPr lang="en-US" dirty="0"/>
              <a:t> remove() method, and it removes the element</a:t>
            </a:r>
            <a:r>
              <a:rPr lang="en-US" dirty="0" smtClean="0"/>
              <a:t>.</a:t>
            </a:r>
          </a:p>
          <a:p>
            <a:endParaRPr lang="en-NZ" dirty="0"/>
          </a:p>
          <a:p>
            <a:endParaRPr lang="en-NZ" dirty="0" smtClean="0"/>
          </a:p>
          <a:p>
            <a:r>
              <a:rPr lang="en-US" dirty="0"/>
              <a:t>You can also completely empty, or remove all children of, an element with the aptly named empty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If </a:t>
            </a:r>
            <a:r>
              <a:rPr lang="en-US" dirty="0"/>
              <a:t>you wanted to remove every element within the </a:t>
            </a:r>
            <a:r>
              <a:rPr lang="en-US" dirty="0" smtClean="0"/>
              <a:t>&lt;body</a:t>
            </a:r>
            <a:r>
              <a:rPr lang="en-US" dirty="0"/>
              <a:t>/&gt;, you could use the following </a:t>
            </a:r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2"/>
          <a:stretch/>
        </p:blipFill>
        <p:spPr bwMode="auto">
          <a:xfrm>
            <a:off x="787851" y="3123028"/>
            <a:ext cx="4993824" cy="44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935528"/>
            <a:ext cx="543544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94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Handling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876800"/>
          </a:xfrm>
        </p:spPr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jQuery</a:t>
            </a:r>
            <a:r>
              <a:rPr lang="en-US" dirty="0"/>
              <a:t> objects expose a method called on() that you use to register event listeners for one </a:t>
            </a:r>
            <a:r>
              <a:rPr lang="en-US" dirty="0" smtClean="0"/>
              <a:t>or more </a:t>
            </a:r>
            <a:r>
              <a:rPr lang="en-US" dirty="0"/>
              <a:t>events on the selected elements.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84" y="1484784"/>
            <a:ext cx="49149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339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Events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87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$(document).ready(function)</a:t>
            </a:r>
            <a:r>
              <a:rPr lang="en-US" dirty="0" smtClean="0"/>
              <a:t>   	</a:t>
            </a:r>
          </a:p>
          <a:p>
            <a:pPr lvl="1">
              <a:defRPr/>
            </a:pPr>
            <a:r>
              <a:rPr lang="en-US" dirty="0" smtClean="0"/>
              <a:t>Binds a function to the ready event of a document (when the document is finished loading). This is similar to </a:t>
            </a:r>
            <a:r>
              <a:rPr lang="en-US" dirty="0" err="1" smtClean="0"/>
              <a:t>window.onload</a:t>
            </a:r>
            <a:r>
              <a:rPr lang="en-US" dirty="0" smtClean="0"/>
              <a:t>()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$(</a:t>
            </a:r>
            <a:r>
              <a:rPr lang="en-US" i="1" dirty="0">
                <a:solidFill>
                  <a:srgbClr val="FF0000"/>
                </a:solidFill>
              </a:rPr>
              <a:t>selector</a:t>
            </a:r>
            <a:r>
              <a:rPr lang="en-US" dirty="0">
                <a:solidFill>
                  <a:srgbClr val="FF0000"/>
                </a:solidFill>
              </a:rPr>
              <a:t>).focus(function)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 smtClean="0"/>
              <a:t>Triggers</a:t>
            </a:r>
            <a:r>
              <a:rPr lang="en-US" dirty="0"/>
              <a:t>, or binds a function to the focus event of selected elements 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$(</a:t>
            </a:r>
            <a:r>
              <a:rPr lang="en-US" i="1" dirty="0">
                <a:solidFill>
                  <a:srgbClr val="FF0000"/>
                </a:solidFill>
              </a:rPr>
              <a:t>selector</a:t>
            </a:r>
            <a:r>
              <a:rPr lang="en-US" dirty="0">
                <a:solidFill>
                  <a:srgbClr val="FF0000"/>
                </a:solidFill>
              </a:rPr>
              <a:t>).</a:t>
            </a:r>
            <a:r>
              <a:rPr lang="en-US" dirty="0" err="1">
                <a:solidFill>
                  <a:srgbClr val="FF0000"/>
                </a:solidFill>
              </a:rPr>
              <a:t>mouseover</a:t>
            </a:r>
            <a:r>
              <a:rPr lang="en-US" dirty="0">
                <a:solidFill>
                  <a:srgbClr val="FF0000"/>
                </a:solidFill>
              </a:rPr>
              <a:t>(function</a:t>
            </a:r>
            <a:r>
              <a:rPr lang="en-US" dirty="0"/>
              <a:t>)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Triggers</a:t>
            </a:r>
            <a:r>
              <a:rPr lang="en-US" dirty="0"/>
              <a:t>, or binds a function to the </a:t>
            </a:r>
            <a:r>
              <a:rPr lang="en-US" dirty="0" err="1"/>
              <a:t>mouseover</a:t>
            </a:r>
            <a:r>
              <a:rPr lang="en-US" dirty="0"/>
              <a:t> event of selected </a:t>
            </a:r>
            <a:r>
              <a:rPr lang="en-US" dirty="0" smtClean="0"/>
              <a:t>elements.</a:t>
            </a: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5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Initialising with jQuery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Similar </a:t>
            </a:r>
            <a:r>
              <a:rPr lang="en-NZ" dirty="0"/>
              <a:t>to </a:t>
            </a:r>
            <a:r>
              <a:rPr lang="en-NZ" dirty="0" err="1"/>
              <a:t>window.onload</a:t>
            </a:r>
            <a:r>
              <a:rPr lang="en-NZ" dirty="0"/>
              <a:t>, but somewhat </a:t>
            </a:r>
            <a:r>
              <a:rPr lang="en-NZ" dirty="0" smtClean="0"/>
              <a:t>safer</a:t>
            </a:r>
            <a:endParaRPr lang="en-NZ" dirty="0"/>
          </a:p>
          <a:p>
            <a:r>
              <a:rPr lang="en-NZ" dirty="0" smtClean="0"/>
              <a:t>We need to make sure the DOM has finished loading</a:t>
            </a:r>
          </a:p>
          <a:p>
            <a:r>
              <a:rPr lang="en-NZ" dirty="0" smtClean="0"/>
              <a:t>Before we can safely interact with anything on the page</a:t>
            </a:r>
          </a:p>
          <a:p>
            <a:r>
              <a:rPr lang="en-NZ" dirty="0"/>
              <a:t>Note that document not does have quotes around it – it is not a CSS selector, it is an object reference.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 smtClean="0"/>
              <a:t>$(document).ready(function()</a:t>
            </a:r>
          </a:p>
          <a:p>
            <a:pPr marL="0" indent="0">
              <a:buNone/>
            </a:pPr>
            <a:r>
              <a:rPr lang="en-NZ" dirty="0" smtClean="0"/>
              <a:t>{</a:t>
            </a:r>
          </a:p>
          <a:p>
            <a:pPr marL="274320" lvl="1" indent="0">
              <a:buNone/>
            </a:pPr>
            <a:r>
              <a:rPr lang="en-NZ" sz="2400" dirty="0" smtClean="0"/>
              <a:t>/* all your code here */</a:t>
            </a:r>
          </a:p>
          <a:p>
            <a:pPr marL="0" indent="0">
              <a:buNone/>
            </a:pPr>
            <a:r>
              <a:rPr lang="en-NZ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63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As </a:t>
            </a:r>
            <a:r>
              <a:rPr lang="en-NZ" dirty="0"/>
              <a:t>always happens with powerful and complex languages, people have developed libraries –collections of prewritten classes and methods – for </a:t>
            </a:r>
            <a:r>
              <a:rPr lang="en-NZ" dirty="0" smtClean="0"/>
              <a:t>JavaScript</a:t>
            </a:r>
            <a:endParaRPr lang="en-NZ" dirty="0"/>
          </a:p>
          <a:p>
            <a:r>
              <a:rPr lang="en-NZ" dirty="0"/>
              <a:t>Some of these libraries are extremely useful, and eliminate or reduce some of the more cumbersome aspects of JavaScript </a:t>
            </a:r>
            <a:r>
              <a:rPr lang="en-NZ" dirty="0" smtClean="0"/>
              <a:t>coding</a:t>
            </a:r>
            <a:endParaRPr lang="en-NZ" dirty="0"/>
          </a:p>
          <a:p>
            <a:r>
              <a:rPr lang="en-NZ" dirty="0"/>
              <a:t>Since JavaScript itself is not compiled, neither are its libraries. That is, they are also simply text files with a .</a:t>
            </a:r>
            <a:r>
              <a:rPr lang="en-NZ" dirty="0" err="1"/>
              <a:t>js</a:t>
            </a:r>
            <a:r>
              <a:rPr lang="en-NZ" dirty="0"/>
              <a:t> extension. To use a JavaScript library, all you </a:t>
            </a:r>
            <a:r>
              <a:rPr lang="en-NZ" dirty="0" smtClean="0"/>
              <a:t>have to do </a:t>
            </a:r>
            <a:r>
              <a:rPr lang="en-NZ" dirty="0"/>
              <a:t>is get a copy of the necessary .</a:t>
            </a:r>
            <a:r>
              <a:rPr lang="en-NZ" dirty="0" err="1"/>
              <a:t>js</a:t>
            </a:r>
            <a:r>
              <a:rPr lang="en-NZ" dirty="0"/>
              <a:t> file(s) drop it (them) into your project folder and link it (them) up in the header of your </a:t>
            </a:r>
            <a:r>
              <a:rPr lang="en-NZ" dirty="0" smtClean="0"/>
              <a:t>html</a:t>
            </a:r>
            <a:endParaRPr lang="en-NZ" dirty="0"/>
          </a:p>
          <a:p>
            <a:r>
              <a:rPr lang="en-NZ" dirty="0" smtClean="0"/>
              <a:t>There </a:t>
            </a:r>
            <a:r>
              <a:rPr lang="en-NZ" dirty="0"/>
              <a:t>are now 100s of 3</a:t>
            </a:r>
            <a:r>
              <a:rPr lang="en-NZ" baseline="30000" dirty="0"/>
              <a:t>rd</a:t>
            </a:r>
            <a:r>
              <a:rPr lang="en-NZ" dirty="0"/>
              <a:t> party JavaScript libraries available  -- some niche, some general; some more useful than </a:t>
            </a:r>
            <a:r>
              <a:rPr lang="en-NZ" dirty="0" smtClean="0"/>
              <a:t>others</a:t>
            </a:r>
            <a:endParaRPr lang="en-NZ" dirty="0"/>
          </a:p>
          <a:p>
            <a:r>
              <a:rPr lang="en-NZ" dirty="0"/>
              <a:t>But arguably the most important, and certainly the most widely used, is </a:t>
            </a:r>
            <a:r>
              <a:rPr lang="en-NZ" dirty="0" err="1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"/>
          <a:stretch/>
        </p:blipFill>
        <p:spPr bwMode="auto">
          <a:xfrm>
            <a:off x="107504" y="2348880"/>
            <a:ext cx="3835846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5270" y="566192"/>
            <a:ext cx="2606519" cy="990600"/>
          </a:xfrm>
        </p:spPr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91321"/>
            <a:ext cx="2550441" cy="4544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62" y="476672"/>
            <a:ext cx="5048335" cy="148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91321"/>
            <a:ext cx="2219922" cy="45247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Jquery</a:t>
            </a:r>
            <a:r>
              <a:rPr lang="en-NZ" dirty="0" smtClean="0"/>
              <a:t> behind the scenes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41" y="1659057"/>
            <a:ext cx="4786982" cy="47588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20281" y="1504644"/>
            <a:ext cx="4355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It’s easy to look at the </a:t>
            </a:r>
            <a:r>
              <a:rPr lang="en-NZ" dirty="0" err="1"/>
              <a:t>jQuery</a:t>
            </a:r>
            <a:r>
              <a:rPr lang="en-NZ" dirty="0"/>
              <a:t> code that is actually executed when you say “hide”. Just open up the text file and look at it.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Here is a portion of that code (There’s actually quite a bit of it because hide is itself an extension of this function, which is a general show/hide. Take a look if you’re keen).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You can see that, in addition to the iteration, this code contains a lot of checks and corrections to ensure robustness.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If you wanted to write a generalise hiding function, you’d need to do that to.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appeal of using </a:t>
            </a:r>
            <a:r>
              <a:rPr lang="en-NZ" dirty="0" err="1"/>
              <a:t>jQuery</a:t>
            </a:r>
            <a:r>
              <a:rPr lang="en-NZ" dirty="0"/>
              <a:t> is that you just say ‘hide()’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Modifying Content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Modifying html</a:t>
            </a:r>
          </a:p>
          <a:p>
            <a:endParaRPr lang="en-N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132856"/>
            <a:ext cx="18097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415947"/>
            <a:ext cx="6048672" cy="877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24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Modifying Content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Text</a:t>
            </a:r>
            <a:endParaRPr lang="en-N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40" y="1916832"/>
            <a:ext cx="20193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6058825" cy="79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38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Modifying Content</a:t>
            </a:r>
            <a:endParaRPr lang="en-N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700808"/>
            <a:ext cx="73088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81" y="2878410"/>
            <a:ext cx="24669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8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Chaining</a:t>
            </a:r>
            <a:endParaRPr lang="en-N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5596805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80784"/>
            <a:ext cx="4506799" cy="1632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34" y="5373216"/>
            <a:ext cx="7865489" cy="108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61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jQuery</a:t>
            </a:r>
            <a:r>
              <a:rPr lang="en-NZ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5019979" cy="1229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20"/>
            <a:ext cx="4237356" cy="11515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958035"/>
            <a:ext cx="6730580" cy="581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08237"/>
            <a:ext cx="3611255" cy="9726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Filtering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/>
            <a:r>
              <a:rPr lang="en-NZ" dirty="0" smtClean="0"/>
              <a:t>A predicate </a:t>
            </a:r>
            <a:r>
              <a:rPr lang="en-NZ" dirty="0"/>
              <a:t>is a condition (i.e. an expression that evaluates to true or false)</a:t>
            </a:r>
          </a:p>
          <a:p>
            <a:pPr marL="171450" indent="-171450"/>
            <a:r>
              <a:rPr lang="en-NZ" dirty="0"/>
              <a:t>In the simplest case, a CSS selector is a predicate: each element either is or is not described by the selector.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1955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$(‘</a:t>
            </a:r>
            <a:r>
              <a:rPr lang="en-NZ" i="1" dirty="0"/>
              <a:t>selector’</a:t>
            </a:r>
            <a:r>
              <a:rPr lang="en-NZ" dirty="0"/>
              <a:t>).filter(</a:t>
            </a:r>
            <a:r>
              <a:rPr lang="en-NZ" i="1" dirty="0"/>
              <a:t>predicate</a:t>
            </a:r>
            <a:r>
              <a:rPr lang="en-NZ" dirty="0"/>
              <a:t>)</a:t>
            </a:r>
            <a:endParaRPr lang="en-NZ" i="1" dirty="0"/>
          </a:p>
          <a:p>
            <a:r>
              <a:rPr lang="en-NZ" dirty="0" err="1" smtClean="0"/>
              <a:t>var</a:t>
            </a:r>
            <a:r>
              <a:rPr lang="en-NZ" dirty="0" smtClean="0"/>
              <a:t> </a:t>
            </a:r>
            <a:r>
              <a:rPr lang="en-NZ" dirty="0" err="1"/>
              <a:t>selectedLi</a:t>
            </a:r>
            <a:r>
              <a:rPr lang="en-NZ" dirty="0"/>
              <a:t> = $(‘li’).filter(‘.attention</a:t>
            </a:r>
            <a:r>
              <a:rPr lang="en-NZ" dirty="0" smtClean="0"/>
              <a:t>’); //</a:t>
            </a:r>
            <a:r>
              <a:rPr lang="en-NZ" dirty="0"/>
              <a:t>Here we select  all &lt;li&gt; of class attention</a:t>
            </a:r>
          </a:p>
          <a:p>
            <a:pPr marL="171450" indent="-171450"/>
            <a:r>
              <a:rPr lang="en-NZ" dirty="0" smtClean="0"/>
              <a:t>Filtering </a:t>
            </a:r>
            <a:r>
              <a:rPr lang="en-NZ" dirty="0"/>
              <a:t>can be much more complex, as the predicate can be any function that evaluates to a </a:t>
            </a:r>
            <a:r>
              <a:rPr lang="en-NZ" dirty="0" err="1" smtClean="0"/>
              <a:t>boolean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0573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Filtering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$(‘</a:t>
            </a:r>
            <a:r>
              <a:rPr lang="en-NZ" i="1" dirty="0" smtClean="0"/>
              <a:t>selector’</a:t>
            </a:r>
            <a:r>
              <a:rPr lang="en-NZ" dirty="0" smtClean="0"/>
              <a:t>).filter(</a:t>
            </a:r>
            <a:r>
              <a:rPr lang="en-NZ" i="1" dirty="0" smtClean="0"/>
              <a:t>predicate()</a:t>
            </a:r>
            <a:r>
              <a:rPr lang="en-NZ" dirty="0" smtClean="0"/>
              <a:t>).</a:t>
            </a:r>
            <a:r>
              <a:rPr lang="en-NZ" i="1" dirty="0" smtClean="0"/>
              <a:t>f(</a:t>
            </a:r>
            <a:r>
              <a:rPr lang="en-NZ" i="1" dirty="0" err="1" smtClean="0"/>
              <a:t>args</a:t>
            </a:r>
            <a:r>
              <a:rPr lang="en-NZ" i="1" dirty="0" smtClean="0"/>
              <a:t>)….f(</a:t>
            </a:r>
            <a:r>
              <a:rPr lang="en-NZ" i="1" dirty="0" err="1" smtClean="0"/>
              <a:t>args</a:t>
            </a:r>
            <a:r>
              <a:rPr lang="en-NZ" i="1" dirty="0" smtClean="0"/>
              <a:t>)</a:t>
            </a:r>
            <a:endParaRPr lang="en-N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400933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1296144" cy="245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08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7500" lnSpcReduction="20000"/>
          </a:bodyPr>
          <a:lstStyle/>
          <a:p>
            <a:r>
              <a:rPr lang="en-NZ" dirty="0" err="1"/>
              <a:t>jQuery</a:t>
            </a:r>
            <a:r>
              <a:rPr lang="en-NZ" dirty="0"/>
              <a:t> doesn’t actually add much new functionality to JavaScript (like, for example, a graphing library like Raphael.js does), but it greatly simplifies client-side coding by providing neater alternatives for some core processing </a:t>
            </a:r>
            <a:r>
              <a:rPr lang="en-NZ" dirty="0" smtClean="0"/>
              <a:t>tasks</a:t>
            </a:r>
            <a:endParaRPr lang="en-NZ" dirty="0"/>
          </a:p>
          <a:p>
            <a:endParaRPr lang="en-NZ" dirty="0" smtClean="0"/>
          </a:p>
          <a:p>
            <a:r>
              <a:rPr lang="en-NZ" dirty="0"/>
              <a:t>Cross-browser protection</a:t>
            </a:r>
          </a:p>
          <a:p>
            <a:pPr lvl="1"/>
            <a:r>
              <a:rPr lang="en-NZ" dirty="0" err="1"/>
              <a:t>jQuery</a:t>
            </a:r>
            <a:r>
              <a:rPr lang="en-NZ" dirty="0"/>
              <a:t> functions have been written to work correctly on all browsers, so you don’t have to worry about it</a:t>
            </a:r>
          </a:p>
          <a:p>
            <a:endParaRPr lang="en-NZ" dirty="0" smtClean="0"/>
          </a:p>
          <a:p>
            <a:r>
              <a:rPr lang="en-NZ" dirty="0" smtClean="0"/>
              <a:t>Efficient node selection</a:t>
            </a:r>
          </a:p>
          <a:p>
            <a:pPr lvl="1"/>
            <a:r>
              <a:rPr lang="en-NZ" dirty="0"/>
              <a:t>alternative syntax for selecting nodes and groups of nodes from the DOM</a:t>
            </a:r>
            <a:endParaRPr lang="en-NZ" dirty="0" smtClean="0"/>
          </a:p>
          <a:p>
            <a:endParaRPr lang="en-NZ" dirty="0"/>
          </a:p>
          <a:p>
            <a:pPr marL="171450" indent="-171450"/>
            <a:r>
              <a:rPr lang="en-NZ" dirty="0"/>
              <a:t>Implied iteration</a:t>
            </a:r>
          </a:p>
          <a:p>
            <a:pPr marL="628650" lvl="1" indent="-171450"/>
            <a:r>
              <a:rPr lang="en-NZ" dirty="0" err="1"/>
              <a:t>jQuery</a:t>
            </a:r>
            <a:r>
              <a:rPr lang="en-NZ" dirty="0"/>
              <a:t> selections return a set of nodes (technically a </a:t>
            </a:r>
            <a:r>
              <a:rPr lang="en-NZ" dirty="0" err="1"/>
              <a:t>jQuery</a:t>
            </a:r>
            <a:r>
              <a:rPr lang="en-NZ" dirty="0"/>
              <a:t> object) and </a:t>
            </a:r>
            <a:r>
              <a:rPr lang="en-NZ" dirty="0" err="1"/>
              <a:t>jQuery</a:t>
            </a:r>
            <a:r>
              <a:rPr lang="en-NZ" dirty="0"/>
              <a:t> operations act on *all those nodes at once* (making </a:t>
            </a:r>
            <a:r>
              <a:rPr lang="en-NZ" dirty="0" err="1"/>
              <a:t>jQuery</a:t>
            </a:r>
            <a:r>
              <a:rPr lang="en-NZ" dirty="0"/>
              <a:t> set-based like SQL</a:t>
            </a:r>
            <a:r>
              <a:rPr lang="en-NZ" dirty="0" smtClean="0"/>
              <a:t>)</a:t>
            </a:r>
            <a:endParaRPr lang="en-NZ" dirty="0"/>
          </a:p>
          <a:p>
            <a:pPr marL="628650" lvl="1" indent="-171450"/>
            <a:r>
              <a:rPr lang="en-NZ" dirty="0"/>
              <a:t>This eliminates the need for explicit for-looping over </a:t>
            </a:r>
            <a:r>
              <a:rPr lang="en-NZ" dirty="0" smtClean="0"/>
              <a:t>everything</a:t>
            </a:r>
            <a:endParaRPr lang="en-NZ" dirty="0"/>
          </a:p>
          <a:p>
            <a:endParaRPr lang="en-NZ" dirty="0"/>
          </a:p>
          <a:p>
            <a:r>
              <a:rPr lang="en-NZ" dirty="0" smtClean="0"/>
              <a:t>Talk over the network to fetch new content without having to refresh the entire HTML</a:t>
            </a:r>
          </a:p>
          <a:p>
            <a:pPr lvl="1"/>
            <a:r>
              <a:rPr lang="en-NZ" dirty="0" smtClean="0"/>
              <a:t>Straightforward Ajax implementation	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065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Adding Elements to the DOM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/>
            <a:r>
              <a:rPr lang="en-US" dirty="0"/>
              <a:t>Finally, you can dynamically add to the html based on user input, runtime conditions, whatever.</a:t>
            </a:r>
          </a:p>
          <a:p>
            <a:r>
              <a:rPr lang="en-NZ" dirty="0" smtClean="0"/>
              <a:t>after()</a:t>
            </a:r>
          </a:p>
          <a:p>
            <a:r>
              <a:rPr lang="en-NZ" dirty="0" smtClean="0"/>
              <a:t>before()</a:t>
            </a:r>
          </a:p>
          <a:p>
            <a:r>
              <a:rPr lang="en-NZ" dirty="0" smtClean="0"/>
              <a:t>remove()</a:t>
            </a:r>
          </a:p>
          <a:p>
            <a:r>
              <a:rPr lang="en-NZ" dirty="0" smtClean="0"/>
              <a:t>detach()</a:t>
            </a:r>
          </a:p>
          <a:p>
            <a:r>
              <a:rPr lang="en-NZ" dirty="0" err="1" smtClean="0"/>
              <a:t>replaceWith</a:t>
            </a:r>
            <a:r>
              <a:rPr lang="en-NZ" dirty="0" smtClean="0"/>
              <a:t>()</a:t>
            </a:r>
          </a:p>
          <a:p>
            <a:r>
              <a:rPr lang="en-NZ" dirty="0" smtClean="0"/>
              <a:t>prepend()</a:t>
            </a:r>
          </a:p>
          <a:p>
            <a:r>
              <a:rPr lang="en-NZ" dirty="0"/>
              <a:t>a</a:t>
            </a:r>
            <a:r>
              <a:rPr lang="en-NZ" dirty="0" smtClean="0"/>
              <a:t>ppend()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Ajax with </a:t>
            </a:r>
            <a:r>
              <a:rPr lang="en-NZ" dirty="0" err="1" smtClean="0"/>
              <a:t>jQuery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47925"/>
            <a:ext cx="8621478" cy="141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163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jqXHR</a:t>
            </a:r>
            <a:r>
              <a:rPr lang="en-US" dirty="0"/>
              <a:t> Object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65734"/>
            <a:ext cx="647686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67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jQuery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83537" cy="464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0152" y="98072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http://jquery.com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9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Getting jQuery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>
                <a:hlinkClick r:id="rId3"/>
              </a:rPr>
              <a:t>www.jQuery.com</a:t>
            </a:r>
            <a:endParaRPr lang="en-NZ" dirty="0" smtClean="0"/>
          </a:p>
          <a:p>
            <a:pPr marL="171450" indent="-171450"/>
            <a:r>
              <a:rPr lang="en-NZ" dirty="0" smtClean="0"/>
              <a:t>You </a:t>
            </a:r>
            <a:r>
              <a:rPr lang="en-NZ" dirty="0"/>
              <a:t>can here get either the development version (</a:t>
            </a:r>
            <a:r>
              <a:rPr lang="en-NZ" dirty="0" err="1"/>
              <a:t>unminified</a:t>
            </a:r>
            <a:r>
              <a:rPr lang="en-NZ" dirty="0"/>
              <a:t>) or the production version (minified). </a:t>
            </a:r>
          </a:p>
          <a:p>
            <a:r>
              <a:rPr lang="en-NZ" dirty="0"/>
              <a:t>“</a:t>
            </a:r>
            <a:r>
              <a:rPr lang="en-NZ" dirty="0" err="1"/>
              <a:t>Minification</a:t>
            </a:r>
            <a:r>
              <a:rPr lang="en-NZ" dirty="0"/>
              <a:t>” is just taking out the white </a:t>
            </a:r>
            <a:r>
              <a:rPr lang="en-NZ" dirty="0" smtClean="0"/>
              <a:t>spaces To make the file size is small as possible. Not </a:t>
            </a:r>
            <a:r>
              <a:rPr lang="en-NZ" dirty="0"/>
              <a:t>much use if you want to look at it</a:t>
            </a:r>
            <a:r>
              <a:rPr lang="en-NZ" dirty="0" smtClean="0"/>
              <a:t>. B</a:t>
            </a:r>
            <a:r>
              <a:rPr lang="en-US" dirty="0" err="1" smtClean="0"/>
              <a:t>ut</a:t>
            </a:r>
            <a:r>
              <a:rPr lang="en-US" dirty="0" smtClean="0"/>
              <a:t> a reasonable trade‐off </a:t>
            </a:r>
            <a:r>
              <a:rPr lang="en-US" dirty="0"/>
              <a:t>in a production environment.</a:t>
            </a:r>
            <a:endParaRPr lang="en-NZ" dirty="0"/>
          </a:p>
          <a:p>
            <a:pPr marL="171450" indent="-171450"/>
            <a:r>
              <a:rPr lang="en-NZ" dirty="0" smtClean="0"/>
              <a:t>Remember </a:t>
            </a:r>
            <a:r>
              <a:rPr lang="en-NZ" dirty="0"/>
              <a:t>“links before scripts”, so </a:t>
            </a:r>
            <a:r>
              <a:rPr lang="en-NZ" dirty="0" err="1"/>
              <a:t>stylesheets</a:t>
            </a:r>
            <a:r>
              <a:rPr lang="en-NZ" dirty="0"/>
              <a:t> then &lt;script&gt; tags</a:t>
            </a:r>
            <a:r>
              <a:rPr lang="en-NZ" dirty="0" smtClean="0"/>
              <a:t>.</a:t>
            </a:r>
          </a:p>
          <a:p>
            <a:pPr marL="171450" indent="-171450"/>
            <a:r>
              <a:rPr lang="en-NZ" dirty="0" smtClean="0"/>
              <a:t> Also</a:t>
            </a:r>
            <a:r>
              <a:rPr lang="en-NZ" dirty="0"/>
              <a:t>, you should place the </a:t>
            </a:r>
            <a:r>
              <a:rPr lang="en-NZ" dirty="0" err="1"/>
              <a:t>jQuery</a:t>
            </a:r>
            <a:r>
              <a:rPr lang="en-NZ" dirty="0"/>
              <a:t> file before your own file if you want to use the </a:t>
            </a:r>
            <a:r>
              <a:rPr lang="en-NZ" dirty="0" err="1"/>
              <a:t>jQuery</a:t>
            </a:r>
            <a:r>
              <a:rPr lang="en-NZ" dirty="0"/>
              <a:t> load event in your own code (discussion in a minute).</a:t>
            </a:r>
          </a:p>
          <a:p>
            <a:endParaRPr lang="en-NZ" dirty="0" smtClean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99" b="33401"/>
          <a:stretch/>
        </p:blipFill>
        <p:spPr bwMode="auto">
          <a:xfrm>
            <a:off x="261329" y="6462529"/>
            <a:ext cx="8554542" cy="33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89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delivery </a:t>
            </a:r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3074" name="Picture 2" descr="http://upload.wikimedia.org/wikipedia/commons/thumb/f/f9/NCDN_-_CDN.png/1280px-NCDN_-_CD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375576" cy="35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77895"/>
              </p:ext>
            </p:extLst>
          </p:nvPr>
        </p:nvGraphicFramePr>
        <p:xfrm>
          <a:off x="107504" y="5589240"/>
          <a:ext cx="9036496" cy="365760"/>
        </p:xfrm>
        <a:graphic>
          <a:graphicData uri="http://schemas.openxmlformats.org/drawingml/2006/table">
            <a:tbl>
              <a:tblPr/>
              <a:tblGrid>
                <a:gridCol w="903649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&lt;script </a:t>
                      </a:r>
                      <a:r>
                        <a:rPr lang="en-US" dirty="0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src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"https://ajax.googleapis.com/</a:t>
                      </a:r>
                      <a:r>
                        <a:rPr lang="en-US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ajax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/libs/</a:t>
                      </a:r>
                      <a:r>
                        <a:rPr lang="en-US" dirty="0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jquery</a:t>
                      </a:r>
                      <a:r>
                        <a:rPr lang="en-US" dirty="0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/2.1.4/jquery.min.js"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inherit"/>
                        </a:rPr>
                        <a:t>&lt;/script&gt;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57363" y="3581400"/>
            <a:ext cx="4171950" cy="0"/>
          </a:xfrm>
          <a:prstGeom prst="rect">
            <a:avLst/>
          </a:prstGeom>
          <a:solidFill>
            <a:srgbClr val="FFF9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erriweather"/>
                <a:cs typeface="Arial" pitchFamily="34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Merriweather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jQuery</a:t>
            </a:r>
            <a:r>
              <a:rPr lang="en-NZ" dirty="0" smtClean="0"/>
              <a:t> Selection Syntax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83560"/>
            <a:ext cx="864096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the heart of </a:t>
            </a:r>
            <a:r>
              <a:rPr lang="en-US" dirty="0" err="1"/>
              <a:t>jQuery</a:t>
            </a:r>
            <a:r>
              <a:rPr lang="en-US" dirty="0"/>
              <a:t> is the </a:t>
            </a:r>
            <a:r>
              <a:rPr lang="en-US" dirty="0" err="1"/>
              <a:t>jQuery</a:t>
            </a:r>
            <a:r>
              <a:rPr lang="en-US" dirty="0"/>
              <a:t>()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But </a:t>
            </a:r>
            <a:r>
              <a:rPr lang="en-US" dirty="0"/>
              <a:t>in most cases, </a:t>
            </a:r>
            <a:r>
              <a:rPr lang="en-US" dirty="0" smtClean="0"/>
              <a:t>you’ll </a:t>
            </a:r>
            <a:r>
              <a:rPr lang="en-US" dirty="0"/>
              <a:t>use an alias: the dollar function, $().</a:t>
            </a:r>
            <a:endParaRPr lang="en-NZ" dirty="0" smtClean="0"/>
          </a:p>
          <a:p>
            <a:r>
              <a:rPr lang="en-NZ" dirty="0" smtClean="0"/>
              <a:t>The </a:t>
            </a:r>
            <a:r>
              <a:rPr lang="en-NZ" dirty="0"/>
              <a:t>selector is CSS-style (uses the DOM) and indicates what element(s) the statement is to be applied to</a:t>
            </a:r>
          </a:p>
          <a:p>
            <a:r>
              <a:rPr lang="en-NZ" dirty="0"/>
              <a:t>The functions are </a:t>
            </a:r>
            <a:r>
              <a:rPr lang="en-NZ" dirty="0" err="1"/>
              <a:t>jQuery</a:t>
            </a:r>
            <a:r>
              <a:rPr lang="en-NZ" dirty="0"/>
              <a:t> library methods. Each takes specific arguments and returns specific output</a:t>
            </a:r>
          </a:p>
          <a:p>
            <a:r>
              <a:rPr lang="en-NZ" dirty="0"/>
              <a:t>Functions are chained together and pass their return value down the line</a:t>
            </a:r>
          </a:p>
          <a:p>
            <a:r>
              <a:rPr lang="en-NZ" dirty="0"/>
              <a:t>Most </a:t>
            </a:r>
            <a:r>
              <a:rPr lang="en-NZ" dirty="0" err="1"/>
              <a:t>jQuery</a:t>
            </a:r>
            <a:r>
              <a:rPr lang="en-NZ" dirty="0"/>
              <a:t> functions return the object they received, so you are effectively performing multiple actions on the same entity.</a:t>
            </a:r>
          </a:p>
          <a:p>
            <a:r>
              <a:rPr lang="en-NZ" dirty="0"/>
              <a:t>This programming paradigm (which is quite different from the C-family) is called </a:t>
            </a:r>
            <a:r>
              <a:rPr lang="en-NZ" i="1" dirty="0"/>
              <a:t>functional programming</a:t>
            </a:r>
            <a:r>
              <a:rPr lang="en-NZ" dirty="0"/>
              <a:t>. </a:t>
            </a:r>
            <a:endParaRPr lang="en-NZ" dirty="0" smtClean="0"/>
          </a:p>
          <a:p>
            <a:pPr lvl="1"/>
            <a:r>
              <a:rPr lang="en-NZ" dirty="0" smtClean="0"/>
              <a:t>actually </a:t>
            </a:r>
            <a:r>
              <a:rPr lang="en-NZ" dirty="0"/>
              <a:t>a </a:t>
            </a:r>
            <a:r>
              <a:rPr lang="en-NZ" dirty="0" smtClean="0"/>
              <a:t>old </a:t>
            </a:r>
            <a:r>
              <a:rPr lang="en-NZ" dirty="0"/>
              <a:t>technique that is undergoing a resurgence at the moment.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Selecting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Find </a:t>
            </a:r>
            <a:r>
              <a:rPr lang="en-US" dirty="0"/>
              <a:t>elements in the </a:t>
            </a:r>
            <a:r>
              <a:rPr lang="en-US" dirty="0" smtClean="0"/>
              <a:t>DOM </a:t>
            </a:r>
            <a:r>
              <a:rPr lang="en-US" dirty="0"/>
              <a:t>with CSS </a:t>
            </a:r>
            <a:r>
              <a:rPr lang="en-US" dirty="0" smtClean="0"/>
              <a:t>selectors</a:t>
            </a:r>
          </a:p>
          <a:p>
            <a:pPr lvl="1">
              <a:defRPr/>
            </a:pPr>
            <a:r>
              <a:rPr lang="en-US" dirty="0" err="1"/>
              <a:t>var</a:t>
            </a:r>
            <a:r>
              <a:rPr lang="en-US" dirty="0"/>
              <a:t> elements = $("a</a:t>
            </a:r>
            <a:r>
              <a:rPr lang="en-US" dirty="0" smtClean="0"/>
              <a:t>"); </a:t>
            </a:r>
          </a:p>
          <a:p>
            <a:pPr>
              <a:defRPr/>
            </a:pPr>
            <a:r>
              <a:rPr lang="en-US" dirty="0" err="1"/>
              <a:t>jQuery</a:t>
            </a:r>
            <a:r>
              <a:rPr lang="en-US" dirty="0"/>
              <a:t> also lets you use multiple selectors in one function call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NZ" dirty="0" err="1" smtClean="0"/>
              <a:t>var</a:t>
            </a:r>
            <a:r>
              <a:rPr lang="en-NZ" dirty="0" smtClean="0"/>
              <a:t> </a:t>
            </a:r>
            <a:r>
              <a:rPr lang="en-NZ" dirty="0" err="1" smtClean="0"/>
              <a:t>anotherElement</a:t>
            </a:r>
            <a:r>
              <a:rPr lang="en-NZ" dirty="0" smtClean="0"/>
              <a:t> = </a:t>
            </a:r>
            <a:r>
              <a:rPr lang="en-US" dirty="0"/>
              <a:t>$("a, #</a:t>
            </a:r>
            <a:r>
              <a:rPr lang="en-US" dirty="0" err="1"/>
              <a:t>myDiv</a:t>
            </a:r>
            <a:r>
              <a:rPr lang="en-US" dirty="0"/>
              <a:t>, .</a:t>
            </a:r>
            <a:r>
              <a:rPr lang="en-US" dirty="0" err="1"/>
              <a:t>myCssClass</a:t>
            </a:r>
            <a:r>
              <a:rPr lang="en-US" dirty="0"/>
              <a:t>, p &gt; span</a:t>
            </a:r>
            <a:r>
              <a:rPr lang="en-US" dirty="0" smtClean="0"/>
              <a:t>");</a:t>
            </a:r>
          </a:p>
          <a:p>
            <a:r>
              <a:rPr lang="en-US" dirty="0"/>
              <a:t>you can use just about any valid CSS selector </a:t>
            </a:r>
            <a:r>
              <a:rPr lang="en-US" dirty="0" smtClean="0"/>
              <a:t>to retrieve </a:t>
            </a:r>
            <a:r>
              <a:rPr lang="en-US" dirty="0"/>
              <a:t>your desired elements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The element variable contains now a </a:t>
            </a:r>
            <a:r>
              <a:rPr lang="en-US" dirty="0" err="1" smtClean="0"/>
              <a:t>jQuery</a:t>
            </a:r>
            <a:r>
              <a:rPr lang="en-US" dirty="0" smtClean="0"/>
              <a:t> object which is an array representing all </a:t>
            </a:r>
            <a:r>
              <a:rPr lang="en-US" dirty="0"/>
              <a:t>&lt;a</a:t>
            </a:r>
            <a:r>
              <a:rPr lang="en-US" dirty="0" smtClean="0"/>
              <a:t>/&gt; elements in the page</a:t>
            </a:r>
          </a:p>
          <a:p>
            <a:r>
              <a:rPr lang="en-US" dirty="0"/>
              <a:t>Any method </a:t>
            </a:r>
            <a:r>
              <a:rPr lang="en-US" dirty="0" smtClean="0"/>
              <a:t>you call </a:t>
            </a:r>
            <a:r>
              <a:rPr lang="en-US" dirty="0"/>
              <a:t>on this particular </a:t>
            </a:r>
            <a:r>
              <a:rPr lang="en-US" dirty="0" err="1"/>
              <a:t>jQuery</a:t>
            </a:r>
            <a:r>
              <a:rPr lang="en-US" dirty="0"/>
              <a:t> object will perform the same operation on all elements in the array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elements.attr</a:t>
            </a:r>
            <a:r>
              <a:rPr lang="en-US" dirty="0"/>
              <a:t>("target", "_blank</a:t>
            </a:r>
            <a:r>
              <a:rPr lang="en-US" dirty="0" smtClean="0"/>
              <a:t>");</a:t>
            </a:r>
          </a:p>
          <a:p>
            <a:r>
              <a:rPr lang="en-US" dirty="0"/>
              <a:t>Because </a:t>
            </a:r>
            <a:r>
              <a:rPr lang="en-US" dirty="0" err="1"/>
              <a:t>jQuery</a:t>
            </a:r>
            <a:r>
              <a:rPr lang="en-US" dirty="0"/>
              <a:t> objects are an array, you can use the length property to find out how </a:t>
            </a:r>
            <a:r>
              <a:rPr lang="en-US" dirty="0" smtClean="0"/>
              <a:t>many elements </a:t>
            </a:r>
            <a:r>
              <a:rPr lang="en-US" dirty="0"/>
              <a:t>were selected with a CSS </a:t>
            </a:r>
            <a:r>
              <a:rPr lang="en-US" dirty="0" smtClean="0"/>
              <a:t>query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length = </a:t>
            </a:r>
            <a:r>
              <a:rPr lang="en-US" dirty="0" err="1"/>
              <a:t>elements.length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4190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Selecting Elements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8968"/>
            <a:ext cx="4608512" cy="46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286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4490</TotalTime>
  <Words>1375</Words>
  <Application>Microsoft Office PowerPoint</Application>
  <PresentationFormat>On-screen Show (4:3)</PresentationFormat>
  <Paragraphs>186</Paragraphs>
  <Slides>32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Clarity</vt:lpstr>
      <vt:lpstr>jQuery</vt:lpstr>
      <vt:lpstr>Background</vt:lpstr>
      <vt:lpstr>jQuery</vt:lpstr>
      <vt:lpstr>jQuery</vt:lpstr>
      <vt:lpstr>Getting jQuery</vt:lpstr>
      <vt:lpstr>Content delivery network</vt:lpstr>
      <vt:lpstr>jQuery Selection Syntax</vt:lpstr>
      <vt:lpstr>Selecting Elements</vt:lpstr>
      <vt:lpstr>Selecting Elements</vt:lpstr>
      <vt:lpstr>jQuery Selectors</vt:lpstr>
      <vt:lpstr>More Examples</vt:lpstr>
      <vt:lpstr>Changing style</vt:lpstr>
      <vt:lpstr>Changing style</vt:lpstr>
      <vt:lpstr>Adding and Removing CSS Classes</vt:lpstr>
      <vt:lpstr>Creating and  appending elements</vt:lpstr>
      <vt:lpstr>Removing Elements</vt:lpstr>
      <vt:lpstr>Handling events</vt:lpstr>
      <vt:lpstr>Sample Events</vt:lpstr>
      <vt:lpstr>Initialising with jQuery</vt:lpstr>
      <vt:lpstr>Example</vt:lpstr>
      <vt:lpstr>Jquery behind the scenes</vt:lpstr>
      <vt:lpstr>Modifying Content</vt:lpstr>
      <vt:lpstr>Modifying Content</vt:lpstr>
      <vt:lpstr>Modifying Content</vt:lpstr>
      <vt:lpstr>Chaining</vt:lpstr>
      <vt:lpstr>jQuery Objects</vt:lpstr>
      <vt:lpstr>Filtering</vt:lpstr>
      <vt:lpstr>Filtering</vt:lpstr>
      <vt:lpstr>Filtering</vt:lpstr>
      <vt:lpstr>Adding Elements to the DOM</vt:lpstr>
      <vt:lpstr>Ajax with jQuery</vt:lpstr>
      <vt:lpstr>The jqXHR Object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!ASP.NET</dc:title>
  <dc:creator>Patricia</dc:creator>
  <cp:lastModifiedBy>Default-User</cp:lastModifiedBy>
  <cp:revision>512</cp:revision>
  <dcterms:created xsi:type="dcterms:W3CDTF">2010-09-10T04:20:03Z</dcterms:created>
  <dcterms:modified xsi:type="dcterms:W3CDTF">2016-04-13T03:11:47Z</dcterms:modified>
</cp:coreProperties>
</file>