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avi" ContentType="video/avi"/>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91" r:id="rId3"/>
    <p:sldId id="257" r:id="rId4"/>
    <p:sldId id="258" r:id="rId5"/>
    <p:sldId id="259" r:id="rId6"/>
    <p:sldId id="292" r:id="rId7"/>
    <p:sldId id="260" r:id="rId8"/>
    <p:sldId id="261" r:id="rId9"/>
    <p:sldId id="262" r:id="rId10"/>
    <p:sldId id="263" r:id="rId11"/>
    <p:sldId id="264" r:id="rId12"/>
    <p:sldId id="266" r:id="rId13"/>
    <p:sldId id="267" r:id="rId14"/>
    <p:sldId id="287" r:id="rId15"/>
    <p:sldId id="269" r:id="rId16"/>
    <p:sldId id="270" r:id="rId17"/>
    <p:sldId id="271" r:id="rId18"/>
    <p:sldId id="272" r:id="rId19"/>
    <p:sldId id="273" r:id="rId20"/>
    <p:sldId id="274" r:id="rId21"/>
    <p:sldId id="276" r:id="rId22"/>
    <p:sldId id="277" r:id="rId23"/>
    <p:sldId id="278" r:id="rId24"/>
    <p:sldId id="284" r:id="rId25"/>
    <p:sldId id="285" r:id="rId26"/>
    <p:sldId id="294" r:id="rId27"/>
    <p:sldId id="295" r:id="rId28"/>
    <p:sldId id="280" r:id="rId29"/>
    <p:sldId id="281" r:id="rId30"/>
    <p:sldId id="282" r:id="rId31"/>
    <p:sldId id="283" r:id="rId32"/>
    <p:sldId id="293" r:id="rId33"/>
    <p:sldId id="27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048" autoAdjust="0"/>
  </p:normalViewPr>
  <p:slideViewPr>
    <p:cSldViewPr>
      <p:cViewPr varScale="1">
        <p:scale>
          <a:sx n="67" d="100"/>
          <a:sy n="67" d="100"/>
        </p:scale>
        <p:origin x="-29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7597C9-4820-417D-9A24-B1479F941BA5}" type="datetimeFigureOut">
              <a:rPr lang="en-US" smtClean="0"/>
              <a:t>3/30/2016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4E567A-2B4E-4DFD-999A-9447B5FE2596}" type="slidenum">
              <a:rPr lang="en-US" smtClean="0"/>
              <a:t>‹#›</a:t>
            </a:fld>
            <a:endParaRPr lang="en-US"/>
          </a:p>
        </p:txBody>
      </p:sp>
    </p:spTree>
    <p:extLst>
      <p:ext uri="{BB962C8B-B14F-4D97-AF65-F5344CB8AC3E}">
        <p14:creationId xmlns:p14="http://schemas.microsoft.com/office/powerpoint/2010/main" val="1091281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54E567A-2B4E-4DFD-999A-9447B5FE2596}" type="slidenum">
              <a:rPr lang="en-US" smtClean="0"/>
              <a:t>1</a:t>
            </a:fld>
            <a:endParaRPr lang="en-US"/>
          </a:p>
        </p:txBody>
      </p:sp>
    </p:spTree>
    <p:extLst>
      <p:ext uri="{BB962C8B-B14F-4D97-AF65-F5344CB8AC3E}">
        <p14:creationId xmlns:p14="http://schemas.microsoft.com/office/powerpoint/2010/main" val="1533738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54E567A-2B4E-4DFD-999A-9447B5FE2596}" type="slidenum">
              <a:rPr lang="en-US" smtClean="0"/>
              <a:t>13</a:t>
            </a:fld>
            <a:endParaRPr lang="en-US"/>
          </a:p>
        </p:txBody>
      </p:sp>
    </p:spTree>
    <p:extLst>
      <p:ext uri="{BB962C8B-B14F-4D97-AF65-F5344CB8AC3E}">
        <p14:creationId xmlns:p14="http://schemas.microsoft.com/office/powerpoint/2010/main" val="2086408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54E567A-2B4E-4DFD-999A-9447B5FE2596}" type="slidenum">
              <a:rPr lang="en-US" smtClean="0"/>
              <a:t>14</a:t>
            </a:fld>
            <a:endParaRPr lang="en-US"/>
          </a:p>
        </p:txBody>
      </p:sp>
    </p:spTree>
    <p:extLst>
      <p:ext uri="{BB962C8B-B14F-4D97-AF65-F5344CB8AC3E}">
        <p14:creationId xmlns:p14="http://schemas.microsoft.com/office/powerpoint/2010/main" val="3876210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54E567A-2B4E-4DFD-999A-9447B5FE2596}" type="slidenum">
              <a:rPr lang="en-US" smtClean="0"/>
              <a:t>15</a:t>
            </a:fld>
            <a:endParaRPr lang="en-US"/>
          </a:p>
        </p:txBody>
      </p:sp>
    </p:spTree>
    <p:extLst>
      <p:ext uri="{BB962C8B-B14F-4D97-AF65-F5344CB8AC3E}">
        <p14:creationId xmlns:p14="http://schemas.microsoft.com/office/powerpoint/2010/main" val="1183506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54E567A-2B4E-4DFD-999A-9447B5FE2596}" type="slidenum">
              <a:rPr lang="en-US" smtClean="0"/>
              <a:t>16</a:t>
            </a:fld>
            <a:endParaRPr lang="en-US"/>
          </a:p>
        </p:txBody>
      </p:sp>
    </p:spTree>
    <p:extLst>
      <p:ext uri="{BB962C8B-B14F-4D97-AF65-F5344CB8AC3E}">
        <p14:creationId xmlns:p14="http://schemas.microsoft.com/office/powerpoint/2010/main" val="3104427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54E567A-2B4E-4DFD-999A-9447B5FE2596}" type="slidenum">
              <a:rPr lang="en-US" smtClean="0"/>
              <a:t>17</a:t>
            </a:fld>
            <a:endParaRPr lang="en-US"/>
          </a:p>
        </p:txBody>
      </p:sp>
    </p:spTree>
    <p:extLst>
      <p:ext uri="{BB962C8B-B14F-4D97-AF65-F5344CB8AC3E}">
        <p14:creationId xmlns:p14="http://schemas.microsoft.com/office/powerpoint/2010/main" val="3104427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4E567A-2B4E-4DFD-999A-9447B5FE2596}" type="slidenum">
              <a:rPr lang="en-US" smtClean="0"/>
              <a:t>18</a:t>
            </a:fld>
            <a:endParaRPr lang="en-US"/>
          </a:p>
        </p:txBody>
      </p:sp>
    </p:spTree>
    <p:extLst>
      <p:ext uri="{BB962C8B-B14F-4D97-AF65-F5344CB8AC3E}">
        <p14:creationId xmlns:p14="http://schemas.microsoft.com/office/powerpoint/2010/main" val="2326627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54E567A-2B4E-4DFD-999A-9447B5FE2596}" type="slidenum">
              <a:rPr lang="en-US" smtClean="0"/>
              <a:t>19</a:t>
            </a:fld>
            <a:endParaRPr lang="en-US"/>
          </a:p>
        </p:txBody>
      </p:sp>
    </p:spTree>
    <p:extLst>
      <p:ext uri="{BB962C8B-B14F-4D97-AF65-F5344CB8AC3E}">
        <p14:creationId xmlns:p14="http://schemas.microsoft.com/office/powerpoint/2010/main" val="2326627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54E567A-2B4E-4DFD-999A-9447B5FE2596}" type="slidenum">
              <a:rPr lang="en-US" smtClean="0"/>
              <a:t>20</a:t>
            </a:fld>
            <a:endParaRPr lang="en-US"/>
          </a:p>
        </p:txBody>
      </p:sp>
    </p:spTree>
    <p:extLst>
      <p:ext uri="{BB962C8B-B14F-4D97-AF65-F5344CB8AC3E}">
        <p14:creationId xmlns:p14="http://schemas.microsoft.com/office/powerpoint/2010/main" val="644945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54E567A-2B4E-4DFD-999A-9447B5FE2596}" type="slidenum">
              <a:rPr lang="en-US" smtClean="0"/>
              <a:t>21</a:t>
            </a:fld>
            <a:endParaRPr lang="en-US"/>
          </a:p>
        </p:txBody>
      </p:sp>
    </p:spTree>
    <p:extLst>
      <p:ext uri="{BB962C8B-B14F-4D97-AF65-F5344CB8AC3E}">
        <p14:creationId xmlns:p14="http://schemas.microsoft.com/office/powerpoint/2010/main" val="2303205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54E567A-2B4E-4DFD-999A-9447B5FE2596}" type="slidenum">
              <a:rPr lang="en-US" smtClean="0"/>
              <a:t>22</a:t>
            </a:fld>
            <a:endParaRPr lang="en-US"/>
          </a:p>
        </p:txBody>
      </p:sp>
    </p:spTree>
    <p:extLst>
      <p:ext uri="{BB962C8B-B14F-4D97-AF65-F5344CB8AC3E}">
        <p14:creationId xmlns:p14="http://schemas.microsoft.com/office/powerpoint/2010/main" val="2018119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54E567A-2B4E-4DFD-999A-9447B5FE2596}" type="slidenum">
              <a:rPr lang="en-US" smtClean="0"/>
              <a:t>3</a:t>
            </a:fld>
            <a:endParaRPr lang="en-US"/>
          </a:p>
        </p:txBody>
      </p:sp>
    </p:spTree>
    <p:extLst>
      <p:ext uri="{BB962C8B-B14F-4D97-AF65-F5344CB8AC3E}">
        <p14:creationId xmlns:p14="http://schemas.microsoft.com/office/powerpoint/2010/main" val="2641812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dirty="0" smtClean="0"/>
          </a:p>
        </p:txBody>
      </p:sp>
      <p:sp>
        <p:nvSpPr>
          <p:cNvPr id="4" name="Slide Number Placeholder 3"/>
          <p:cNvSpPr>
            <a:spLocks noGrp="1"/>
          </p:cNvSpPr>
          <p:nvPr>
            <p:ph type="sldNum" sz="quarter" idx="10"/>
          </p:nvPr>
        </p:nvSpPr>
        <p:spPr/>
        <p:txBody>
          <a:bodyPr/>
          <a:lstStyle/>
          <a:p>
            <a:fld id="{654E567A-2B4E-4DFD-999A-9447B5FE2596}" type="slidenum">
              <a:rPr lang="en-US" smtClean="0"/>
              <a:t>23</a:t>
            </a:fld>
            <a:endParaRPr lang="en-US"/>
          </a:p>
        </p:txBody>
      </p:sp>
    </p:spTree>
    <p:extLst>
      <p:ext uri="{BB962C8B-B14F-4D97-AF65-F5344CB8AC3E}">
        <p14:creationId xmlns:p14="http://schemas.microsoft.com/office/powerpoint/2010/main" val="3615704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654E567A-2B4E-4DFD-999A-9447B5FE2596}" type="slidenum">
              <a:rPr lang="en-US" smtClean="0"/>
              <a:t>28</a:t>
            </a:fld>
            <a:endParaRPr lang="en-US"/>
          </a:p>
        </p:txBody>
      </p:sp>
    </p:spTree>
    <p:extLst>
      <p:ext uri="{BB962C8B-B14F-4D97-AF65-F5344CB8AC3E}">
        <p14:creationId xmlns:p14="http://schemas.microsoft.com/office/powerpoint/2010/main" val="73006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dirty="0" smtClean="0"/>
          </a:p>
        </p:txBody>
      </p:sp>
      <p:sp>
        <p:nvSpPr>
          <p:cNvPr id="4" name="Slide Number Placeholder 3"/>
          <p:cNvSpPr>
            <a:spLocks noGrp="1"/>
          </p:cNvSpPr>
          <p:nvPr>
            <p:ph type="sldNum" sz="quarter" idx="10"/>
          </p:nvPr>
        </p:nvSpPr>
        <p:spPr/>
        <p:txBody>
          <a:bodyPr/>
          <a:lstStyle/>
          <a:p>
            <a:fld id="{654E567A-2B4E-4DFD-999A-9447B5FE2596}" type="slidenum">
              <a:rPr lang="en-US" smtClean="0"/>
              <a:t>29</a:t>
            </a:fld>
            <a:endParaRPr lang="en-US"/>
          </a:p>
        </p:txBody>
      </p:sp>
    </p:spTree>
    <p:extLst>
      <p:ext uri="{BB962C8B-B14F-4D97-AF65-F5344CB8AC3E}">
        <p14:creationId xmlns:p14="http://schemas.microsoft.com/office/powerpoint/2010/main" val="38266786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654E567A-2B4E-4DFD-999A-9447B5FE2596}" type="slidenum">
              <a:rPr lang="en-US" smtClean="0"/>
              <a:t>30</a:t>
            </a:fld>
            <a:endParaRPr lang="en-US"/>
          </a:p>
        </p:txBody>
      </p:sp>
    </p:spTree>
    <p:extLst>
      <p:ext uri="{BB962C8B-B14F-4D97-AF65-F5344CB8AC3E}">
        <p14:creationId xmlns:p14="http://schemas.microsoft.com/office/powerpoint/2010/main" val="4008668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654E567A-2B4E-4DFD-999A-9447B5FE2596}" type="slidenum">
              <a:rPr lang="en-US" smtClean="0"/>
              <a:t>31</a:t>
            </a:fld>
            <a:endParaRPr lang="en-US"/>
          </a:p>
        </p:txBody>
      </p:sp>
    </p:spTree>
    <p:extLst>
      <p:ext uri="{BB962C8B-B14F-4D97-AF65-F5344CB8AC3E}">
        <p14:creationId xmlns:p14="http://schemas.microsoft.com/office/powerpoint/2010/main" val="40086680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fld id="{654E567A-2B4E-4DFD-999A-9447B5FE2596}" type="slidenum">
              <a:rPr lang="en-US" smtClean="0"/>
              <a:t>33</a:t>
            </a:fld>
            <a:endParaRPr lang="en-US"/>
          </a:p>
        </p:txBody>
      </p:sp>
    </p:spTree>
    <p:extLst>
      <p:ext uri="{BB962C8B-B14F-4D97-AF65-F5344CB8AC3E}">
        <p14:creationId xmlns:p14="http://schemas.microsoft.com/office/powerpoint/2010/main" val="1127925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fld id="{654E567A-2B4E-4DFD-999A-9447B5FE2596}" type="slidenum">
              <a:rPr lang="en-US" smtClean="0"/>
              <a:t>4</a:t>
            </a:fld>
            <a:endParaRPr lang="en-US"/>
          </a:p>
        </p:txBody>
      </p:sp>
    </p:spTree>
    <p:extLst>
      <p:ext uri="{BB962C8B-B14F-4D97-AF65-F5344CB8AC3E}">
        <p14:creationId xmlns:p14="http://schemas.microsoft.com/office/powerpoint/2010/main" val="175373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54E567A-2B4E-4DFD-999A-9447B5FE2596}" type="slidenum">
              <a:rPr lang="en-US" smtClean="0"/>
              <a:t>5</a:t>
            </a:fld>
            <a:endParaRPr lang="en-US"/>
          </a:p>
        </p:txBody>
      </p:sp>
    </p:spTree>
    <p:extLst>
      <p:ext uri="{BB962C8B-B14F-4D97-AF65-F5344CB8AC3E}">
        <p14:creationId xmlns:p14="http://schemas.microsoft.com/office/powerpoint/2010/main" val="1444608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54E567A-2B4E-4DFD-999A-9447B5FE2596}" type="slidenum">
              <a:rPr lang="en-US" smtClean="0"/>
              <a:t>7</a:t>
            </a:fld>
            <a:endParaRPr lang="en-US"/>
          </a:p>
        </p:txBody>
      </p:sp>
    </p:spTree>
    <p:extLst>
      <p:ext uri="{BB962C8B-B14F-4D97-AF65-F5344CB8AC3E}">
        <p14:creationId xmlns:p14="http://schemas.microsoft.com/office/powerpoint/2010/main" val="1989562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4E567A-2B4E-4DFD-999A-9447B5FE2596}" type="slidenum">
              <a:rPr lang="en-US" smtClean="0"/>
              <a:t>8</a:t>
            </a:fld>
            <a:endParaRPr lang="en-US"/>
          </a:p>
        </p:txBody>
      </p:sp>
    </p:spTree>
    <p:extLst>
      <p:ext uri="{BB962C8B-B14F-4D97-AF65-F5344CB8AC3E}">
        <p14:creationId xmlns:p14="http://schemas.microsoft.com/office/powerpoint/2010/main" val="1708785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fld id="{654E567A-2B4E-4DFD-999A-9447B5FE2596}" type="slidenum">
              <a:rPr lang="en-US" smtClean="0"/>
              <a:t>9</a:t>
            </a:fld>
            <a:endParaRPr lang="en-US"/>
          </a:p>
        </p:txBody>
      </p:sp>
    </p:spTree>
    <p:extLst>
      <p:ext uri="{BB962C8B-B14F-4D97-AF65-F5344CB8AC3E}">
        <p14:creationId xmlns:p14="http://schemas.microsoft.com/office/powerpoint/2010/main" val="3800626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54E567A-2B4E-4DFD-999A-9447B5FE2596}" type="slidenum">
              <a:rPr lang="en-US" smtClean="0"/>
              <a:t>11</a:t>
            </a:fld>
            <a:endParaRPr lang="en-US"/>
          </a:p>
        </p:txBody>
      </p:sp>
    </p:spTree>
    <p:extLst>
      <p:ext uri="{BB962C8B-B14F-4D97-AF65-F5344CB8AC3E}">
        <p14:creationId xmlns:p14="http://schemas.microsoft.com/office/powerpoint/2010/main" val="476040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54E567A-2B4E-4DFD-999A-9447B5FE2596}" type="slidenum">
              <a:rPr lang="en-US" smtClean="0"/>
              <a:t>12</a:t>
            </a:fld>
            <a:endParaRPr lang="en-US"/>
          </a:p>
        </p:txBody>
      </p:sp>
    </p:spTree>
    <p:extLst>
      <p:ext uri="{BB962C8B-B14F-4D97-AF65-F5344CB8AC3E}">
        <p14:creationId xmlns:p14="http://schemas.microsoft.com/office/powerpoint/2010/main" val="1959732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3/30/2016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gif"/></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avi"/><Relationship Id="rId1" Type="http://schemas.microsoft.com/office/2007/relationships/media" Target="../media/media1.avi"/><Relationship Id="rId5" Type="http://schemas.openxmlformats.org/officeDocument/2006/relationships/image" Target="../media/image43.png"/><Relationship Id="rId4"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2" Type="http://schemas.openxmlformats.org/officeDocument/2006/relationships/hyperlink" Target="http://liveweave.com/wKmjvy"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slideLayout" Target="../slideLayouts/slideLayout2.xml"/><Relationship Id="rId7" Type="http://schemas.openxmlformats.org/officeDocument/2006/relationships/image" Target="../media/image49.png"/><Relationship Id="rId2" Type="http://schemas.openxmlformats.org/officeDocument/2006/relationships/video" Target="../media/media2.avi"/><Relationship Id="rId1" Type="http://schemas.microsoft.com/office/2007/relationships/media" Target="../media/media2.avi"/><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JavaScript and the HTML5 Canvas</a:t>
            </a:r>
            <a:endParaRPr lang="en-US" dirty="0"/>
          </a:p>
        </p:txBody>
      </p:sp>
      <p:sp>
        <p:nvSpPr>
          <p:cNvPr id="3" name="Subtitle 2"/>
          <p:cNvSpPr>
            <a:spLocks noGrp="1"/>
          </p:cNvSpPr>
          <p:nvPr>
            <p:ph type="subTitle" idx="1"/>
          </p:nvPr>
        </p:nvSpPr>
        <p:spPr/>
        <p:txBody>
          <a:bodyPr>
            <a:normAutofit/>
          </a:bodyPr>
          <a:lstStyle/>
          <a:p>
            <a:r>
              <a:rPr lang="en-NZ" dirty="0" smtClean="0"/>
              <a:t>IN712 Web 3 </a:t>
            </a:r>
          </a:p>
        </p:txBody>
      </p:sp>
    </p:spTree>
    <p:extLst>
      <p:ext uri="{BB962C8B-B14F-4D97-AF65-F5344CB8AC3E}">
        <p14:creationId xmlns:p14="http://schemas.microsoft.com/office/powerpoint/2010/main" val="3188487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Fill and Stroke</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763" y="1981200"/>
            <a:ext cx="4719637" cy="388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344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Fill and Stroke</a:t>
            </a:r>
            <a:endParaRPr lang="en-US" dirty="0"/>
          </a:p>
        </p:txBody>
      </p:sp>
      <p:sp>
        <p:nvSpPr>
          <p:cNvPr id="3" name="Content Placeholder 2"/>
          <p:cNvSpPr>
            <a:spLocks noGrp="1"/>
          </p:cNvSpPr>
          <p:nvPr>
            <p:ph idx="1"/>
          </p:nvPr>
        </p:nvSpPr>
        <p:spPr/>
        <p:txBody>
          <a:bodyPr/>
          <a:lstStyle/>
          <a:p>
            <a:pPr marL="171450" indent="-171450"/>
            <a:r>
              <a:rPr lang="en-NZ" dirty="0"/>
              <a:t>To change the colours of the stroke or fill, use the </a:t>
            </a:r>
            <a:r>
              <a:rPr lang="en-NZ" dirty="0" err="1"/>
              <a:t>strokeStyle</a:t>
            </a:r>
            <a:r>
              <a:rPr lang="en-NZ" dirty="0"/>
              <a:t> and </a:t>
            </a:r>
            <a:r>
              <a:rPr lang="en-NZ" dirty="0" err="1"/>
              <a:t>fillStyle</a:t>
            </a:r>
            <a:r>
              <a:rPr lang="en-NZ" dirty="0"/>
              <a:t> properties (watch the capitalisation)</a:t>
            </a:r>
          </a:p>
          <a:p>
            <a:r>
              <a:rPr lang="en-NZ" dirty="0" err="1" smtClean="0"/>
              <a:t>context.fillStyle</a:t>
            </a:r>
            <a:endParaRPr lang="en-NZ" dirty="0" smtClean="0"/>
          </a:p>
          <a:p>
            <a:r>
              <a:rPr lang="en-NZ" dirty="0" err="1" smtClean="0"/>
              <a:t>context.strokeStyle</a:t>
            </a:r>
            <a:endParaRPr lang="en-NZ" dirty="0" smtClean="0"/>
          </a:p>
          <a:p>
            <a:r>
              <a:rPr lang="en-NZ" dirty="0" err="1"/>
              <a:t>c</a:t>
            </a:r>
            <a:r>
              <a:rPr lang="en-NZ" dirty="0" err="1" smtClean="0"/>
              <a:t>ontext.lineWidth</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4852987"/>
            <a:ext cx="4780304" cy="1704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4804" y="4152899"/>
            <a:ext cx="3228196"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440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Complex </a:t>
            </a:r>
            <a:r>
              <a:rPr lang="en-NZ" dirty="0" err="1" smtClean="0"/>
              <a:t>fillStyle</a:t>
            </a:r>
            <a:endParaRPr lang="en-US" dirty="0"/>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399"/>
            <a:ext cx="8229600" cy="24565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4302919"/>
            <a:ext cx="2971800" cy="2250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4343400"/>
            <a:ext cx="2911147" cy="2179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1422" y="4343400"/>
            <a:ext cx="2860178" cy="2179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04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Gradients (continued)</a:t>
            </a: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5544094"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514600"/>
            <a:ext cx="3914775"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09600" y="6019800"/>
            <a:ext cx="7696200" cy="923330"/>
          </a:xfrm>
          <a:prstGeom prst="rect">
            <a:avLst/>
          </a:prstGeom>
          <a:noFill/>
        </p:spPr>
        <p:txBody>
          <a:bodyPr wrap="square" rtlCol="0">
            <a:spAutoFit/>
          </a:bodyPr>
          <a:lstStyle/>
          <a:p>
            <a:pPr marL="171450" indent="-171450">
              <a:buFont typeface="Arial" pitchFamily="34" charset="0"/>
              <a:buChar char="•"/>
            </a:pPr>
            <a:r>
              <a:rPr lang="en-NZ" dirty="0"/>
              <a:t>If you define the gradient object to be a large space, and then call </a:t>
            </a:r>
            <a:r>
              <a:rPr lang="en-NZ" dirty="0" err="1"/>
              <a:t>fillRect</a:t>
            </a:r>
            <a:r>
              <a:rPr lang="en-NZ" dirty="0"/>
              <a:t> on </a:t>
            </a:r>
            <a:r>
              <a:rPr lang="en-NZ" dirty="0" err="1"/>
              <a:t>subportions</a:t>
            </a:r>
            <a:r>
              <a:rPr lang="en-NZ" dirty="0"/>
              <a:t> of the space, it makes cut-outs, as shown.</a:t>
            </a:r>
          </a:p>
          <a:p>
            <a:endParaRPr lang="en-US" dirty="0"/>
          </a:p>
        </p:txBody>
      </p:sp>
    </p:spTree>
    <p:extLst>
      <p:ext uri="{BB962C8B-B14F-4D97-AF65-F5344CB8AC3E}">
        <p14:creationId xmlns:p14="http://schemas.microsoft.com/office/powerpoint/2010/main" val="206706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Drawing Paths</a:t>
            </a:r>
            <a:endParaRPr lang="en-US" dirty="0"/>
          </a:p>
        </p:txBody>
      </p:sp>
      <p:sp>
        <p:nvSpPr>
          <p:cNvPr id="3" name="Content Placeholder 2"/>
          <p:cNvSpPr>
            <a:spLocks noGrp="1"/>
          </p:cNvSpPr>
          <p:nvPr>
            <p:ph idx="1"/>
          </p:nvPr>
        </p:nvSpPr>
        <p:spPr/>
        <p:txBody>
          <a:bodyPr/>
          <a:lstStyle/>
          <a:p>
            <a:r>
              <a:rPr lang="en-NZ" dirty="0" smtClean="0"/>
              <a:t>Path = sequence of connected line segments</a:t>
            </a:r>
          </a:p>
          <a:p>
            <a:r>
              <a:rPr lang="en-NZ" dirty="0"/>
              <a:t>To make paths (sequences of connected lines) you begin the path, define the segments, stroke the path, and end the path.</a:t>
            </a:r>
            <a:endParaRPr lang="en-US" dirty="0"/>
          </a:p>
          <a:p>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494138"/>
            <a:ext cx="4572000" cy="2525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464978"/>
            <a:ext cx="3505200" cy="2631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180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Drawing Paths</a:t>
            </a:r>
            <a:endParaRPr lang="en-US" dirty="0"/>
          </a:p>
        </p:txBody>
      </p:sp>
      <p:pic>
        <p:nvPicPr>
          <p:cNvPr id="1127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267652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9026" y="4286971"/>
            <a:ext cx="2994920" cy="2266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243747"/>
            <a:ext cx="2600325"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9622" y="1600200"/>
            <a:ext cx="3064323" cy="2309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623946" y="1600200"/>
            <a:ext cx="2596254" cy="3693319"/>
          </a:xfrm>
          <a:prstGeom prst="rect">
            <a:avLst/>
          </a:prstGeom>
          <a:noFill/>
        </p:spPr>
        <p:txBody>
          <a:bodyPr wrap="square" rtlCol="0">
            <a:spAutoFit/>
          </a:bodyPr>
          <a:lstStyle/>
          <a:p>
            <a:pPr marL="171450" indent="-171450">
              <a:buFont typeface="Arial" pitchFamily="34" charset="0"/>
              <a:buChar char="•"/>
            </a:pPr>
            <a:r>
              <a:rPr lang="en-NZ" dirty="0"/>
              <a:t>No red. The last stroke strokes the whole path.</a:t>
            </a:r>
          </a:p>
          <a:p>
            <a:pPr marL="171450" indent="-171450">
              <a:buFont typeface="Arial" pitchFamily="34" charset="0"/>
              <a:buChar char="•"/>
            </a:pPr>
            <a:r>
              <a:rPr lang="en-NZ" dirty="0"/>
              <a:t>How to do this second figure?</a:t>
            </a:r>
          </a:p>
          <a:p>
            <a:pPr marL="171450" indent="-171450">
              <a:buFont typeface="Arial" pitchFamily="34" charset="0"/>
              <a:buChar char="•"/>
            </a:pPr>
            <a:r>
              <a:rPr lang="en-NZ" dirty="0"/>
              <a:t>Close the first path and start a new one.</a:t>
            </a:r>
          </a:p>
          <a:p>
            <a:pPr marL="171450" indent="-171450">
              <a:buFont typeface="Arial" pitchFamily="34" charset="0"/>
              <a:buChar char="•"/>
            </a:pPr>
            <a:r>
              <a:rPr lang="en-NZ" dirty="0"/>
              <a:t>There’s more to paths as well, like you can bevel or round the junctions between lines.</a:t>
            </a:r>
          </a:p>
          <a:p>
            <a:endParaRPr lang="en-US" dirty="0"/>
          </a:p>
        </p:txBody>
      </p:sp>
    </p:spTree>
    <p:extLst>
      <p:ext uri="{BB962C8B-B14F-4D97-AF65-F5344CB8AC3E}">
        <p14:creationId xmlns:p14="http://schemas.microsoft.com/office/powerpoint/2010/main" val="1101931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Drawing Arcs</a:t>
            </a:r>
            <a:endParaRPr lang="en-US" dirty="0"/>
          </a:p>
        </p:txBody>
      </p:sp>
      <p:sp>
        <p:nvSpPr>
          <p:cNvPr id="3" name="Content Placeholder 2"/>
          <p:cNvSpPr>
            <a:spLocks noGrp="1"/>
          </p:cNvSpPr>
          <p:nvPr>
            <p:ph idx="1"/>
          </p:nvPr>
        </p:nvSpPr>
        <p:spPr/>
        <p:txBody>
          <a:bodyPr>
            <a:normAutofit fontScale="85000" lnSpcReduction="10000"/>
          </a:bodyPr>
          <a:lstStyle/>
          <a:p>
            <a:pPr marL="171450" indent="-171450"/>
            <a:r>
              <a:rPr lang="en-NZ" sz="1800" dirty="0"/>
              <a:t>You will have noticed that we have only been drawing straight lines.</a:t>
            </a:r>
          </a:p>
          <a:p>
            <a:pPr marL="171450" indent="-171450"/>
            <a:r>
              <a:rPr lang="en-NZ" sz="1800" dirty="0"/>
              <a:t>Of course, we need to be able to draw circles, ovals, etc. </a:t>
            </a:r>
          </a:p>
          <a:p>
            <a:pPr marL="171450" indent="-171450"/>
            <a:r>
              <a:rPr lang="en-NZ" sz="1800" dirty="0"/>
              <a:t>Canvas does this by drawing arcs</a:t>
            </a:r>
          </a:p>
          <a:p>
            <a:pPr>
              <a:lnSpc>
                <a:spcPct val="150000"/>
              </a:lnSpc>
            </a:pPr>
            <a:r>
              <a:rPr lang="en-NZ" sz="2000" dirty="0" smtClean="0"/>
              <a:t>context.arc(x, y, radius, </a:t>
            </a:r>
            <a:r>
              <a:rPr lang="en-NZ" sz="2000" dirty="0" err="1" smtClean="0"/>
              <a:t>startAngle</a:t>
            </a:r>
            <a:r>
              <a:rPr lang="en-NZ" sz="2000" dirty="0" smtClean="0"/>
              <a:t>, </a:t>
            </a:r>
            <a:r>
              <a:rPr lang="en-NZ" sz="2000" dirty="0" err="1" smtClean="0"/>
              <a:t>endAngle</a:t>
            </a:r>
            <a:r>
              <a:rPr lang="en-NZ" sz="2000" dirty="0" smtClean="0"/>
              <a:t>, </a:t>
            </a:r>
            <a:r>
              <a:rPr lang="en-NZ" sz="2000" dirty="0" err="1" smtClean="0"/>
              <a:t>antiClockwise</a:t>
            </a:r>
            <a:r>
              <a:rPr lang="en-NZ" sz="2000" dirty="0" smtClean="0"/>
              <a:t>)</a:t>
            </a:r>
          </a:p>
          <a:p>
            <a:pPr>
              <a:lnSpc>
                <a:spcPct val="150000"/>
              </a:lnSpc>
            </a:pPr>
            <a:r>
              <a:rPr lang="en-NZ" sz="2000" dirty="0" smtClean="0"/>
              <a:t>x: starting x coordinate</a:t>
            </a:r>
          </a:p>
          <a:p>
            <a:pPr>
              <a:lnSpc>
                <a:spcPct val="150000"/>
              </a:lnSpc>
            </a:pPr>
            <a:r>
              <a:rPr lang="en-NZ" sz="2000" dirty="0"/>
              <a:t>y</a:t>
            </a:r>
            <a:r>
              <a:rPr lang="en-NZ" sz="2000" dirty="0" smtClean="0"/>
              <a:t>: starting y coordinate</a:t>
            </a:r>
          </a:p>
          <a:p>
            <a:pPr>
              <a:lnSpc>
                <a:spcPct val="150000"/>
              </a:lnSpc>
            </a:pPr>
            <a:r>
              <a:rPr lang="en-NZ" sz="2000" dirty="0"/>
              <a:t>r</a:t>
            </a:r>
            <a:r>
              <a:rPr lang="en-NZ" sz="2000" dirty="0" smtClean="0"/>
              <a:t>adius: the radius of the circle the arc lies upon</a:t>
            </a:r>
          </a:p>
          <a:p>
            <a:pPr lvl="1">
              <a:lnSpc>
                <a:spcPct val="150000"/>
              </a:lnSpc>
            </a:pPr>
            <a:r>
              <a:rPr lang="en-US" sz="1600" dirty="0"/>
              <a:t>The </a:t>
            </a:r>
            <a:r>
              <a:rPr lang="en-US" sz="1600" b="1" dirty="0"/>
              <a:t>radius</a:t>
            </a:r>
            <a:r>
              <a:rPr lang="en-US" sz="1600" dirty="0"/>
              <a:t> of a </a:t>
            </a:r>
            <a:r>
              <a:rPr lang="en-US" sz="1600" b="1" dirty="0"/>
              <a:t>circle</a:t>
            </a:r>
            <a:r>
              <a:rPr lang="en-US" sz="1600" dirty="0"/>
              <a:t> is the distance from the center of a </a:t>
            </a:r>
            <a:r>
              <a:rPr lang="en-US" sz="1600" b="1" dirty="0"/>
              <a:t>circle</a:t>
            </a:r>
            <a:r>
              <a:rPr lang="en-US" sz="1600" dirty="0"/>
              <a:t> to any point on the </a:t>
            </a:r>
            <a:r>
              <a:rPr lang="en-US" sz="1600" b="1" dirty="0"/>
              <a:t>circle</a:t>
            </a:r>
            <a:r>
              <a:rPr lang="en-US" sz="1600" dirty="0"/>
              <a:t>. </a:t>
            </a:r>
            <a:endParaRPr lang="en-NZ" sz="1600" dirty="0"/>
          </a:p>
          <a:p>
            <a:pPr>
              <a:lnSpc>
                <a:spcPct val="150000"/>
              </a:lnSpc>
            </a:pPr>
            <a:r>
              <a:rPr lang="en-NZ" sz="2000" dirty="0" err="1" smtClean="0"/>
              <a:t>startAngle</a:t>
            </a:r>
            <a:r>
              <a:rPr lang="en-NZ" sz="2000" dirty="0" smtClean="0"/>
              <a:t>: position (in radians) on the circle where the arc begins (0 = due east)</a:t>
            </a:r>
          </a:p>
          <a:p>
            <a:pPr lvl="1">
              <a:lnSpc>
                <a:spcPct val="150000"/>
              </a:lnSpc>
            </a:pPr>
            <a:r>
              <a:rPr lang="en-US" sz="1400" dirty="0"/>
              <a:t>The </a:t>
            </a:r>
            <a:r>
              <a:rPr lang="en-US" sz="1400" b="1" dirty="0"/>
              <a:t>radian</a:t>
            </a:r>
            <a:r>
              <a:rPr lang="en-US" sz="1400" dirty="0"/>
              <a:t> is the standard unit of angular </a:t>
            </a:r>
            <a:r>
              <a:rPr lang="en-US" sz="1400" dirty="0" smtClean="0"/>
              <a:t>measure. One</a:t>
            </a:r>
            <a:r>
              <a:rPr lang="en-US" sz="1400" dirty="0"/>
              <a:t> </a:t>
            </a:r>
            <a:r>
              <a:rPr lang="en-US" sz="1400" b="1" dirty="0"/>
              <a:t>radian</a:t>
            </a:r>
            <a:r>
              <a:rPr lang="en-US" sz="1400" dirty="0"/>
              <a:t> is just under 57.3 degrees </a:t>
            </a:r>
            <a:endParaRPr lang="en-NZ" sz="1600" dirty="0" smtClean="0"/>
          </a:p>
          <a:p>
            <a:pPr>
              <a:lnSpc>
                <a:spcPct val="150000"/>
              </a:lnSpc>
            </a:pPr>
            <a:r>
              <a:rPr lang="en-NZ" sz="2000" dirty="0" err="1" smtClean="0"/>
              <a:t>endAngle</a:t>
            </a:r>
            <a:r>
              <a:rPr lang="en-NZ" sz="2000" dirty="0" smtClean="0"/>
              <a:t>: position (in radians) on the circle the arc ends</a:t>
            </a:r>
          </a:p>
          <a:p>
            <a:pPr>
              <a:lnSpc>
                <a:spcPct val="150000"/>
              </a:lnSpc>
            </a:pPr>
            <a:r>
              <a:rPr lang="en-NZ" sz="2000" dirty="0" err="1" smtClean="0"/>
              <a:t>antiClockwise</a:t>
            </a:r>
            <a:r>
              <a:rPr lang="en-NZ" sz="2000" dirty="0" smtClean="0"/>
              <a:t>: boolean determining the direction of drawing                            (default = false)</a:t>
            </a:r>
          </a:p>
          <a:p>
            <a:endParaRPr lang="en-US" sz="2000"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11607"/>
          <a:stretch/>
        </p:blipFill>
        <p:spPr bwMode="auto">
          <a:xfrm>
            <a:off x="7010400" y="457200"/>
            <a:ext cx="2133600"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mathworld.wolfram.com/images/eps-gif/Radian_700.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4800598"/>
            <a:ext cx="2057400" cy="2057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09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Drawing Arcs</a:t>
            </a:r>
            <a:endParaRPr lang="en-US" dirty="0"/>
          </a:p>
        </p:txBody>
      </p:sp>
      <p:sp>
        <p:nvSpPr>
          <p:cNvPr id="3" name="Content Placeholder 2"/>
          <p:cNvSpPr>
            <a:spLocks noGrp="1"/>
          </p:cNvSpPr>
          <p:nvPr>
            <p:ph idx="1"/>
          </p:nvPr>
        </p:nvSpPr>
        <p:spPr/>
        <p:txBody>
          <a:bodyPr>
            <a:normAutofit/>
          </a:bodyPr>
          <a:lstStyle/>
          <a:p>
            <a:r>
              <a:rPr lang="en-NZ" sz="2000" dirty="0" smtClean="0"/>
              <a:t>context.arc(x, y, radius, </a:t>
            </a:r>
            <a:r>
              <a:rPr lang="en-NZ" sz="2000" dirty="0" err="1" smtClean="0"/>
              <a:t>startAngle</a:t>
            </a:r>
            <a:r>
              <a:rPr lang="en-NZ" sz="2000" dirty="0" smtClean="0"/>
              <a:t>, </a:t>
            </a:r>
            <a:r>
              <a:rPr lang="en-NZ" sz="2000" dirty="0" err="1" smtClean="0"/>
              <a:t>endAngle</a:t>
            </a:r>
            <a:r>
              <a:rPr lang="en-NZ" sz="2000" dirty="0" smtClean="0"/>
              <a:t>, clockwise)</a:t>
            </a:r>
          </a:p>
          <a:p>
            <a:endParaRPr lang="en-US" sz="2000" dirty="0"/>
          </a:p>
        </p:txBody>
      </p:sp>
      <p:pic>
        <p:nvPicPr>
          <p:cNvPr id="12290" name="Picture 2" descr="http://www.html5canvastutorials.com/demos/tutorials/html5-canvas-arcs/html5-canvas-arcs-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667000"/>
            <a:ext cx="716661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1371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Drawing Arcs – What will this code draw?</a:t>
            </a: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907" y="1600200"/>
            <a:ext cx="6141493"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432" y="4114800"/>
            <a:ext cx="3352800" cy="2547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0187" y="4114800"/>
            <a:ext cx="3395663" cy="2565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008018" y="1752600"/>
            <a:ext cx="1907382" cy="1754326"/>
          </a:xfrm>
          <a:prstGeom prst="rect">
            <a:avLst/>
          </a:prstGeom>
          <a:noFill/>
        </p:spPr>
        <p:txBody>
          <a:bodyPr wrap="square" rtlCol="0">
            <a:spAutoFit/>
          </a:bodyPr>
          <a:lstStyle/>
          <a:p>
            <a:r>
              <a:rPr lang="en-NZ" dirty="0"/>
              <a:t>What </a:t>
            </a:r>
            <a:r>
              <a:rPr lang="en-NZ" dirty="0" smtClean="0"/>
              <a:t>happens </a:t>
            </a:r>
            <a:r>
              <a:rPr lang="en-NZ" dirty="0"/>
              <a:t>if we change the </a:t>
            </a:r>
            <a:r>
              <a:rPr lang="en-NZ" dirty="0" smtClean="0"/>
              <a:t>clockwise </a:t>
            </a:r>
            <a:r>
              <a:rPr lang="en-NZ" dirty="0"/>
              <a:t>argument from false to true?</a:t>
            </a:r>
            <a:endParaRPr lang="en-US" dirty="0"/>
          </a:p>
          <a:p>
            <a:endParaRPr lang="en-US" dirty="0"/>
          </a:p>
        </p:txBody>
      </p:sp>
    </p:spTree>
    <p:extLst>
      <p:ext uri="{BB962C8B-B14F-4D97-AF65-F5344CB8AC3E}">
        <p14:creationId xmlns:p14="http://schemas.microsoft.com/office/powerpoint/2010/main" val="369332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Drawing Arcs</a:t>
            </a:r>
            <a:endParaRPr 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76400"/>
            <a:ext cx="8091356"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1000" y="5562600"/>
            <a:ext cx="8077200" cy="369332"/>
          </a:xfrm>
          <a:prstGeom prst="rect">
            <a:avLst/>
          </a:prstGeom>
          <a:noFill/>
        </p:spPr>
        <p:txBody>
          <a:bodyPr wrap="square" rtlCol="0">
            <a:spAutoFit/>
          </a:bodyPr>
          <a:lstStyle/>
          <a:p>
            <a:r>
              <a:rPr lang="en-NZ" dirty="0" smtClean="0"/>
              <a:t>Try to guess what this code will do…</a:t>
            </a:r>
            <a:endParaRPr lang="en-US" dirty="0"/>
          </a:p>
        </p:txBody>
      </p:sp>
    </p:spTree>
    <p:extLst>
      <p:ext uri="{BB962C8B-B14F-4D97-AF65-F5344CB8AC3E}">
        <p14:creationId xmlns:p14="http://schemas.microsoft.com/office/powerpoint/2010/main" val="223486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Intro</a:t>
            </a:r>
            <a:endParaRPr lang="en-US" dirty="0"/>
          </a:p>
        </p:txBody>
      </p:sp>
      <p:sp>
        <p:nvSpPr>
          <p:cNvPr id="3" name="Content Placeholder 2"/>
          <p:cNvSpPr>
            <a:spLocks noGrp="1"/>
          </p:cNvSpPr>
          <p:nvPr>
            <p:ph idx="1"/>
          </p:nvPr>
        </p:nvSpPr>
        <p:spPr/>
        <p:txBody>
          <a:bodyPr>
            <a:normAutofit lnSpcReduction="10000"/>
          </a:bodyPr>
          <a:lstStyle/>
          <a:p>
            <a:pPr marL="171450" indent="-171450"/>
            <a:r>
              <a:rPr lang="en-NZ" dirty="0"/>
              <a:t>HTML5 graphical power is </a:t>
            </a:r>
            <a:r>
              <a:rPr lang="en-NZ" dirty="0" smtClean="0"/>
              <a:t>often mentioned in web development circles</a:t>
            </a:r>
            <a:endParaRPr lang="en-NZ" dirty="0"/>
          </a:p>
          <a:p>
            <a:pPr marL="171450" indent="-171450"/>
            <a:r>
              <a:rPr lang="en-NZ" dirty="0" smtClean="0"/>
              <a:t>Games can be written that </a:t>
            </a:r>
            <a:r>
              <a:rPr lang="en-NZ" dirty="0"/>
              <a:t>run in the </a:t>
            </a:r>
            <a:r>
              <a:rPr lang="en-NZ" dirty="0" smtClean="0"/>
              <a:t>browser</a:t>
            </a:r>
          </a:p>
          <a:p>
            <a:pPr marL="171450" indent="-171450"/>
            <a:r>
              <a:rPr lang="en-NZ" dirty="0" smtClean="0"/>
              <a:t>Flash </a:t>
            </a:r>
            <a:r>
              <a:rPr lang="en-NZ" dirty="0"/>
              <a:t>has been made </a:t>
            </a:r>
            <a:r>
              <a:rPr lang="en-NZ" dirty="0" smtClean="0"/>
              <a:t>obsolete by HTML5</a:t>
            </a:r>
            <a:endParaRPr lang="en-NZ" dirty="0"/>
          </a:p>
          <a:p>
            <a:pPr marL="171450" indent="-171450"/>
            <a:r>
              <a:rPr lang="en-NZ" dirty="0" smtClean="0"/>
              <a:t>Actually </a:t>
            </a:r>
            <a:r>
              <a:rPr lang="en-NZ" dirty="0"/>
              <a:t>this power doesn’t come from HTML5, except in the sense that the new standard introduces an element that works as a drawing </a:t>
            </a:r>
            <a:r>
              <a:rPr lang="en-NZ" dirty="0" smtClean="0"/>
              <a:t>surface</a:t>
            </a:r>
            <a:endParaRPr lang="en-NZ" dirty="0"/>
          </a:p>
          <a:p>
            <a:pPr marL="171450" indent="-171450"/>
            <a:r>
              <a:rPr lang="en-NZ" dirty="0"/>
              <a:t>All the actual awesomeness is accomplished by JavaScript talking to the canvas </a:t>
            </a:r>
            <a:r>
              <a:rPr lang="en-NZ" dirty="0" smtClean="0"/>
              <a:t>element</a:t>
            </a:r>
            <a:endParaRPr lang="en-NZ" dirty="0"/>
          </a:p>
          <a:p>
            <a:pPr marL="171450" indent="-171450"/>
            <a:r>
              <a:rPr lang="en-NZ" dirty="0" smtClean="0"/>
              <a:t>There </a:t>
            </a:r>
            <a:r>
              <a:rPr lang="en-NZ" dirty="0"/>
              <a:t>is too much for us to do everything, so we will look only at the core; if you’re interested in doing serious art work in the browser, an appropriate reference text is </a:t>
            </a:r>
            <a:r>
              <a:rPr lang="en-NZ" dirty="0" smtClean="0"/>
              <a:t>essential</a:t>
            </a:r>
            <a:endParaRPr lang="en-NZ" dirty="0"/>
          </a:p>
          <a:p>
            <a:endParaRPr lang="en-US" dirty="0"/>
          </a:p>
        </p:txBody>
      </p:sp>
    </p:spTree>
    <p:extLst>
      <p:ext uri="{BB962C8B-B14F-4D97-AF65-F5344CB8AC3E}">
        <p14:creationId xmlns:p14="http://schemas.microsoft.com/office/powerpoint/2010/main" val="83105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Drawing Arcs</a:t>
            </a:r>
            <a:endParaRPr lang="en-US"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333" y="2057400"/>
            <a:ext cx="2796067" cy="2098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6104" y="2057400"/>
            <a:ext cx="2802971" cy="2105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333" y="4385128"/>
            <a:ext cx="2796067" cy="209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4385128"/>
            <a:ext cx="2809875" cy="211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71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Working with Images</a:t>
            </a:r>
            <a:endParaRPr lang="en-US" dirty="0"/>
          </a:p>
        </p:txBody>
      </p:sp>
      <p:sp>
        <p:nvSpPr>
          <p:cNvPr id="3" name="Content Placeholder 2"/>
          <p:cNvSpPr>
            <a:spLocks noGrp="1"/>
          </p:cNvSpPr>
          <p:nvPr>
            <p:ph idx="1"/>
          </p:nvPr>
        </p:nvSpPr>
        <p:spPr/>
        <p:txBody>
          <a:bodyPr/>
          <a:lstStyle/>
          <a:p>
            <a:pPr marL="0" indent="0">
              <a:buNone/>
            </a:pPr>
            <a:r>
              <a:rPr lang="en-US" dirty="0" err="1"/>
              <a:t>drawImage</a:t>
            </a:r>
            <a:r>
              <a:rPr lang="en-US" dirty="0"/>
              <a:t>( 	</a:t>
            </a:r>
            <a:r>
              <a:rPr lang="en-US" dirty="0" err="1"/>
              <a:t>imageObject</a:t>
            </a:r>
            <a:r>
              <a:rPr lang="en-US" dirty="0"/>
              <a:t>,</a:t>
            </a:r>
          </a:p>
          <a:p>
            <a:pPr marL="0" indent="0">
              <a:buNone/>
            </a:pPr>
            <a:r>
              <a:rPr lang="en-US" dirty="0"/>
              <a:t>			</a:t>
            </a:r>
            <a:r>
              <a:rPr lang="en-US" dirty="0" err="1"/>
              <a:t>sourceX</a:t>
            </a:r>
            <a:r>
              <a:rPr lang="en-US" dirty="0"/>
              <a:t>,</a:t>
            </a:r>
          </a:p>
          <a:p>
            <a:pPr marL="0" indent="0">
              <a:buNone/>
            </a:pPr>
            <a:r>
              <a:rPr lang="en-US" dirty="0"/>
              <a:t>			</a:t>
            </a:r>
            <a:r>
              <a:rPr lang="en-US" dirty="0" err="1"/>
              <a:t>sourceY</a:t>
            </a:r>
            <a:r>
              <a:rPr lang="en-US" dirty="0"/>
              <a:t>,</a:t>
            </a:r>
          </a:p>
          <a:p>
            <a:pPr marL="0" indent="0">
              <a:buNone/>
            </a:pPr>
            <a:r>
              <a:rPr lang="en-US" dirty="0"/>
              <a:t>			</a:t>
            </a:r>
            <a:r>
              <a:rPr lang="en-US" dirty="0" err="1"/>
              <a:t>sourceWidth</a:t>
            </a:r>
            <a:r>
              <a:rPr lang="en-US" dirty="0"/>
              <a:t>,</a:t>
            </a:r>
          </a:p>
          <a:p>
            <a:pPr marL="0" indent="0">
              <a:buNone/>
            </a:pPr>
            <a:r>
              <a:rPr lang="en-US" dirty="0"/>
              <a:t>			</a:t>
            </a:r>
            <a:r>
              <a:rPr lang="en-US" dirty="0" err="1"/>
              <a:t>sourceHeight</a:t>
            </a:r>
            <a:r>
              <a:rPr lang="en-US" dirty="0"/>
              <a:t>,</a:t>
            </a:r>
          </a:p>
          <a:p>
            <a:pPr marL="0" indent="0">
              <a:buNone/>
            </a:pPr>
            <a:r>
              <a:rPr lang="en-US" dirty="0"/>
              <a:t>			</a:t>
            </a:r>
            <a:r>
              <a:rPr lang="en-US" dirty="0" err="1"/>
              <a:t>destX</a:t>
            </a:r>
            <a:r>
              <a:rPr lang="en-US" dirty="0"/>
              <a:t>,</a:t>
            </a:r>
          </a:p>
          <a:p>
            <a:pPr marL="0" indent="0">
              <a:buNone/>
            </a:pPr>
            <a:r>
              <a:rPr lang="en-US" dirty="0"/>
              <a:t>			</a:t>
            </a:r>
            <a:r>
              <a:rPr lang="en-US" dirty="0" err="1"/>
              <a:t>destY</a:t>
            </a:r>
            <a:r>
              <a:rPr lang="en-US" dirty="0"/>
              <a:t>,</a:t>
            </a:r>
          </a:p>
          <a:p>
            <a:pPr marL="0" indent="0">
              <a:buNone/>
            </a:pPr>
            <a:r>
              <a:rPr lang="en-US" dirty="0"/>
              <a:t>			</a:t>
            </a:r>
            <a:r>
              <a:rPr lang="en-US" dirty="0" err="1"/>
              <a:t>destWidth</a:t>
            </a:r>
            <a:r>
              <a:rPr lang="en-US" dirty="0"/>
              <a:t>,</a:t>
            </a:r>
          </a:p>
          <a:p>
            <a:pPr marL="0" indent="0">
              <a:buNone/>
            </a:pPr>
            <a:r>
              <a:rPr lang="en-US" dirty="0"/>
              <a:t>			</a:t>
            </a:r>
            <a:r>
              <a:rPr lang="en-US" dirty="0" err="1"/>
              <a:t>destHeight</a:t>
            </a:r>
            <a:r>
              <a:rPr lang="en-US" dirty="0"/>
              <a:t>);</a:t>
            </a:r>
          </a:p>
        </p:txBody>
      </p:sp>
    </p:spTree>
    <p:extLst>
      <p:ext uri="{BB962C8B-B14F-4D97-AF65-F5344CB8AC3E}">
        <p14:creationId xmlns:p14="http://schemas.microsoft.com/office/powerpoint/2010/main" val="56580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Working with Images</a:t>
            </a:r>
            <a:endParaRPr 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8336692" cy="167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3188" y="3486150"/>
            <a:ext cx="385762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022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Working with Images</a:t>
            </a:r>
            <a:endParaRPr lang="en-US"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76400"/>
            <a:ext cx="8411901"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75" y="3333750"/>
            <a:ext cx="3905250"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029200" y="3733800"/>
            <a:ext cx="3505200" cy="2308324"/>
          </a:xfrm>
          <a:prstGeom prst="rect">
            <a:avLst/>
          </a:prstGeom>
          <a:noFill/>
        </p:spPr>
        <p:txBody>
          <a:bodyPr wrap="square" rtlCol="0">
            <a:spAutoFit/>
          </a:bodyPr>
          <a:lstStyle/>
          <a:p>
            <a:pPr marL="171450" indent="-171450">
              <a:buFont typeface="Arial" pitchFamily="34" charset="0"/>
              <a:buChar char="•"/>
            </a:pPr>
            <a:r>
              <a:rPr lang="en-NZ" dirty="0"/>
              <a:t>Starting at 50,50 in the source image, it copies a 100 x 150 pixel rectangle</a:t>
            </a:r>
          </a:p>
          <a:p>
            <a:pPr marL="171450" indent="-171450">
              <a:buFont typeface="Arial" pitchFamily="34" charset="0"/>
              <a:buChar char="•"/>
            </a:pPr>
            <a:r>
              <a:rPr lang="en-NZ" dirty="0"/>
              <a:t>It then draws that, starting at 10,10 on the canvas and stretches it to cover a 300x150 pixel area.</a:t>
            </a:r>
            <a:endParaRPr lang="en-US" dirty="0"/>
          </a:p>
          <a:p>
            <a:endParaRPr lang="en-US" dirty="0"/>
          </a:p>
        </p:txBody>
      </p:sp>
    </p:spTree>
    <p:extLst>
      <p:ext uri="{BB962C8B-B14F-4D97-AF65-F5344CB8AC3E}">
        <p14:creationId xmlns:p14="http://schemas.microsoft.com/office/powerpoint/2010/main" val="416166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clipular.com/c/6193737127428096.png?k=KGutATyCP1Rc0CQAqAYsvYm_JOM"/>
          <p:cNvPicPr>
            <a:picLocks noChangeAspect="1" noChangeArrowheads="1"/>
          </p:cNvPicPr>
          <p:nvPr/>
        </p:nvPicPr>
        <p:blipFill rotWithShape="1">
          <a:blip r:embed="rId2">
            <a:extLst>
              <a:ext uri="{28A0092B-C50C-407E-A947-70E740481C1C}">
                <a14:useLocalDpi xmlns:a14="http://schemas.microsoft.com/office/drawing/2010/main" val="0"/>
              </a:ext>
            </a:extLst>
          </a:blip>
          <a:srcRect t="20248" r="20966"/>
          <a:stretch/>
        </p:blipFill>
        <p:spPr bwMode="auto">
          <a:xfrm>
            <a:off x="155576" y="533400"/>
            <a:ext cx="8288338" cy="27574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clipular.com/c/5941518931066880.png?k=epjQqx2lgW3V8lugfs1R2yb8x8s"/>
          <p:cNvPicPr>
            <a:picLocks noChangeAspect="1" noChangeArrowheads="1"/>
          </p:cNvPicPr>
          <p:nvPr/>
        </p:nvPicPr>
        <p:blipFill rotWithShape="1">
          <a:blip r:embed="rId3">
            <a:extLst>
              <a:ext uri="{28A0092B-C50C-407E-A947-70E740481C1C}">
                <a14:useLocalDpi xmlns:a14="http://schemas.microsoft.com/office/drawing/2010/main" val="0"/>
              </a:ext>
            </a:extLst>
          </a:blip>
          <a:srcRect t="19458" r="20277"/>
          <a:stretch/>
        </p:blipFill>
        <p:spPr bwMode="auto">
          <a:xfrm>
            <a:off x="136526" y="3571874"/>
            <a:ext cx="8307388"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5675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clipular.com/c/5400230913638400.png?k=QxS8J382o33XrqRWGPSkHY-BWQY"/>
          <p:cNvPicPr>
            <a:picLocks noChangeAspect="1" noChangeArrowheads="1"/>
          </p:cNvPicPr>
          <p:nvPr/>
        </p:nvPicPr>
        <p:blipFill rotWithShape="1">
          <a:blip r:embed="rId2">
            <a:extLst>
              <a:ext uri="{28A0092B-C50C-407E-A947-70E740481C1C}">
                <a14:useLocalDpi xmlns:a14="http://schemas.microsoft.com/office/drawing/2010/main" val="0"/>
              </a:ext>
            </a:extLst>
          </a:blip>
          <a:srcRect l="1511" t="12754" r="12088"/>
          <a:stretch/>
        </p:blipFill>
        <p:spPr bwMode="auto">
          <a:xfrm>
            <a:off x="76200" y="1143000"/>
            <a:ext cx="8986837" cy="5310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6411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Timers in a Web Page</a:t>
            </a:r>
            <a:endParaRPr lang="en-US" dirty="0"/>
          </a:p>
        </p:txBody>
      </p:sp>
      <p:pic>
        <p:nvPicPr>
          <p:cNvPr id="4" name="Picture 3"/>
          <p:cNvPicPr>
            <a:picLocks noChangeAspect="1"/>
          </p:cNvPicPr>
          <p:nvPr/>
        </p:nvPicPr>
        <p:blipFill>
          <a:blip r:embed="rId2"/>
          <a:stretch>
            <a:fillRect/>
          </a:stretch>
        </p:blipFill>
        <p:spPr>
          <a:xfrm>
            <a:off x="468086" y="2133600"/>
            <a:ext cx="8093213" cy="3352800"/>
          </a:xfrm>
          <a:prstGeom prst="rect">
            <a:avLst/>
          </a:prstGeom>
        </p:spPr>
      </p:pic>
    </p:spTree>
    <p:extLst>
      <p:ext uri="{BB962C8B-B14F-4D97-AF65-F5344CB8AC3E}">
        <p14:creationId xmlns:p14="http://schemas.microsoft.com/office/powerpoint/2010/main" val="3773203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Stopping a Timer</a:t>
            </a:r>
            <a:endParaRPr lang="en-US" dirty="0"/>
          </a:p>
        </p:txBody>
      </p:sp>
      <p:pic>
        <p:nvPicPr>
          <p:cNvPr id="4" name="Picture 3"/>
          <p:cNvPicPr>
            <a:picLocks noChangeAspect="1"/>
          </p:cNvPicPr>
          <p:nvPr/>
        </p:nvPicPr>
        <p:blipFill>
          <a:blip r:embed="rId2"/>
          <a:stretch>
            <a:fillRect/>
          </a:stretch>
        </p:blipFill>
        <p:spPr>
          <a:xfrm>
            <a:off x="228600" y="2362200"/>
            <a:ext cx="8740999" cy="3429000"/>
          </a:xfrm>
          <a:prstGeom prst="rect">
            <a:avLst/>
          </a:prstGeom>
        </p:spPr>
      </p:pic>
    </p:spTree>
    <p:extLst>
      <p:ext uri="{BB962C8B-B14F-4D97-AF65-F5344CB8AC3E}">
        <p14:creationId xmlns:p14="http://schemas.microsoft.com/office/powerpoint/2010/main" val="1759641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Animation Clock</a:t>
            </a:r>
            <a:endParaRPr lang="en-NZ" dirty="0"/>
          </a:p>
        </p:txBody>
      </p:sp>
      <p:sp>
        <p:nvSpPr>
          <p:cNvPr id="3" name="Content Placeholder 2"/>
          <p:cNvSpPr>
            <a:spLocks noGrp="1"/>
          </p:cNvSpPr>
          <p:nvPr>
            <p:ph idx="1"/>
          </p:nvPr>
        </p:nvSpPr>
        <p:spPr/>
        <p:txBody>
          <a:bodyPr>
            <a:normAutofit fontScale="92500" lnSpcReduction="10000"/>
          </a:bodyPr>
          <a:lstStyle/>
          <a:p>
            <a:pPr marL="171450" indent="-171450"/>
            <a:r>
              <a:rPr lang="en-NZ" dirty="0"/>
              <a:t>Drawing is good; animation is better.</a:t>
            </a:r>
          </a:p>
          <a:p>
            <a:pPr marL="171450" indent="-171450"/>
            <a:r>
              <a:rPr lang="en-NZ" dirty="0"/>
              <a:t>To achieve the clock cycle required for animation (serial frequent presentation of images) in </a:t>
            </a:r>
            <a:r>
              <a:rPr lang="en-NZ" dirty="0" err="1"/>
              <a:t>Javascript</a:t>
            </a:r>
            <a:r>
              <a:rPr lang="en-NZ" dirty="0"/>
              <a:t> we use the </a:t>
            </a:r>
            <a:r>
              <a:rPr lang="en-NZ" dirty="0" err="1"/>
              <a:t>setInterval</a:t>
            </a:r>
            <a:r>
              <a:rPr lang="en-NZ" dirty="0"/>
              <a:t> method.</a:t>
            </a:r>
          </a:p>
          <a:p>
            <a:pPr marL="171450" indent="-171450"/>
            <a:r>
              <a:rPr lang="en-NZ" dirty="0"/>
              <a:t>This is a method of the global object (it is fine to think of it as a method of the page, or the application), so you can call it from pretty much anywhere.</a:t>
            </a:r>
          </a:p>
          <a:p>
            <a:endParaRPr lang="en-NZ" dirty="0" smtClean="0"/>
          </a:p>
          <a:p>
            <a:r>
              <a:rPr lang="en-NZ" dirty="0" err="1" smtClean="0"/>
              <a:t>setInterval</a:t>
            </a:r>
            <a:r>
              <a:rPr lang="en-NZ" dirty="0" smtClean="0"/>
              <a:t>(</a:t>
            </a:r>
            <a:r>
              <a:rPr lang="en-NZ" i="1" dirty="0" smtClean="0"/>
              <a:t>function object, interval</a:t>
            </a:r>
            <a:r>
              <a:rPr lang="en-NZ" dirty="0" smtClean="0"/>
              <a:t>)</a:t>
            </a:r>
          </a:p>
          <a:p>
            <a:endParaRPr lang="en-NZ" dirty="0"/>
          </a:p>
          <a:p>
            <a:r>
              <a:rPr lang="en-NZ" dirty="0" err="1" smtClean="0"/>
              <a:t>setInterval</a:t>
            </a:r>
            <a:r>
              <a:rPr lang="en-NZ" dirty="0" smtClean="0"/>
              <a:t> returns an identifier</a:t>
            </a:r>
          </a:p>
          <a:p>
            <a:endParaRPr lang="en-NZ" dirty="0"/>
          </a:p>
          <a:p>
            <a:r>
              <a:rPr lang="en-NZ" dirty="0" smtClean="0"/>
              <a:t>To </a:t>
            </a:r>
            <a:r>
              <a:rPr lang="en-NZ" b="1" dirty="0" smtClean="0"/>
              <a:t>stop</a:t>
            </a:r>
            <a:r>
              <a:rPr lang="en-NZ" dirty="0" smtClean="0"/>
              <a:t> looping, pass the id to </a:t>
            </a:r>
            <a:r>
              <a:rPr lang="en-NZ" dirty="0" err="1" smtClean="0"/>
              <a:t>clearInterval</a:t>
            </a:r>
            <a:r>
              <a:rPr lang="en-NZ" dirty="0" smtClean="0"/>
              <a:t>(</a:t>
            </a:r>
            <a:r>
              <a:rPr lang="en-NZ" i="1" dirty="0" smtClean="0"/>
              <a:t>id)</a:t>
            </a:r>
            <a:endParaRPr lang="en-NZ" dirty="0"/>
          </a:p>
        </p:txBody>
      </p:sp>
    </p:spTree>
    <p:extLst>
      <p:ext uri="{BB962C8B-B14F-4D97-AF65-F5344CB8AC3E}">
        <p14:creationId xmlns:p14="http://schemas.microsoft.com/office/powerpoint/2010/main" val="301966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2209800" cy="2133600"/>
          </a:xfrm>
        </p:spPr>
        <p:txBody>
          <a:bodyPr/>
          <a:lstStyle/>
          <a:p>
            <a:r>
              <a:rPr lang="en-NZ" dirty="0" smtClean="0"/>
              <a:t>What will this code do?</a:t>
            </a:r>
            <a:endParaRPr lang="en-NZ"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44059"/>
            <a:ext cx="5029200" cy="6816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1000" y="3452474"/>
            <a:ext cx="2133600" cy="2308324"/>
          </a:xfrm>
          <a:prstGeom prst="rect">
            <a:avLst/>
          </a:prstGeom>
          <a:noFill/>
        </p:spPr>
        <p:txBody>
          <a:bodyPr wrap="square" rtlCol="0">
            <a:spAutoFit/>
          </a:bodyPr>
          <a:lstStyle/>
          <a:p>
            <a:r>
              <a:rPr lang="en-NZ" dirty="0"/>
              <a:t>First </a:t>
            </a:r>
            <a:r>
              <a:rPr lang="en-NZ" dirty="0" err="1"/>
              <a:t>globals</a:t>
            </a:r>
            <a:r>
              <a:rPr lang="en-NZ" dirty="0"/>
              <a:t>, then </a:t>
            </a:r>
            <a:r>
              <a:rPr lang="en-NZ" dirty="0" err="1"/>
              <a:t>init</a:t>
            </a:r>
            <a:r>
              <a:rPr lang="en-NZ" dirty="0"/>
              <a:t>, including the call to </a:t>
            </a:r>
            <a:r>
              <a:rPr lang="en-NZ" dirty="0" err="1"/>
              <a:t>setInterval</a:t>
            </a:r>
            <a:r>
              <a:rPr lang="en-NZ" dirty="0"/>
              <a:t> and storage of the interval identifier, then the </a:t>
            </a:r>
            <a:r>
              <a:rPr lang="en-NZ" dirty="0" err="1"/>
              <a:t>callback</a:t>
            </a:r>
            <a:r>
              <a:rPr lang="en-NZ" dirty="0"/>
              <a:t> animate()</a:t>
            </a:r>
          </a:p>
          <a:p>
            <a:endParaRPr lang="en-US" dirty="0"/>
          </a:p>
        </p:txBody>
      </p:sp>
    </p:spTree>
    <p:extLst>
      <p:ext uri="{BB962C8B-B14F-4D97-AF65-F5344CB8AC3E}">
        <p14:creationId xmlns:p14="http://schemas.microsoft.com/office/powerpoint/2010/main" val="1906466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HTML5 Canvas Element</a:t>
            </a:r>
            <a:endParaRPr lang="en-US" dirty="0"/>
          </a:p>
        </p:txBody>
      </p:sp>
      <p:sp>
        <p:nvSpPr>
          <p:cNvPr id="4" name="Rectangle 3"/>
          <p:cNvSpPr/>
          <p:nvPr/>
        </p:nvSpPr>
        <p:spPr>
          <a:xfrm>
            <a:off x="914400" y="3962400"/>
            <a:ext cx="2133600" cy="1447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&lt;canvas&gt;</a:t>
            </a:r>
            <a:endParaRPr lang="en-US" dirty="0">
              <a:solidFill>
                <a:schemeClr val="tx1"/>
              </a:solidFill>
            </a:endParaRPr>
          </a:p>
        </p:txBody>
      </p:sp>
      <p:sp>
        <p:nvSpPr>
          <p:cNvPr id="5" name="Rectangle 4"/>
          <p:cNvSpPr/>
          <p:nvPr/>
        </p:nvSpPr>
        <p:spPr>
          <a:xfrm>
            <a:off x="914400" y="3505200"/>
            <a:ext cx="2133600" cy="457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HTML</a:t>
            </a:r>
            <a:endParaRPr lang="en-US" dirty="0">
              <a:solidFill>
                <a:schemeClr val="tx1"/>
              </a:solidFill>
            </a:endParaRPr>
          </a:p>
        </p:txBody>
      </p:sp>
      <p:sp>
        <p:nvSpPr>
          <p:cNvPr id="6" name="Rectangle 5"/>
          <p:cNvSpPr/>
          <p:nvPr/>
        </p:nvSpPr>
        <p:spPr>
          <a:xfrm>
            <a:off x="4038600" y="3962400"/>
            <a:ext cx="4495800" cy="1447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NZ" dirty="0" smtClean="0">
                <a:solidFill>
                  <a:schemeClr val="tx1"/>
                </a:solidFill>
              </a:rPr>
              <a:t>Get reference to canvas</a:t>
            </a:r>
          </a:p>
          <a:p>
            <a:pPr marL="342900" indent="-342900">
              <a:buFont typeface="+mj-lt"/>
              <a:buAutoNum type="arabicPeriod"/>
            </a:pPr>
            <a:r>
              <a:rPr lang="en-NZ" dirty="0" smtClean="0">
                <a:solidFill>
                  <a:schemeClr val="tx1"/>
                </a:solidFill>
              </a:rPr>
              <a:t>Ask canvas for reference to context</a:t>
            </a:r>
          </a:p>
          <a:p>
            <a:pPr marL="342900" indent="-342900">
              <a:buFont typeface="+mj-lt"/>
              <a:buAutoNum type="arabicPeriod"/>
            </a:pPr>
            <a:r>
              <a:rPr lang="en-NZ" dirty="0" smtClean="0">
                <a:solidFill>
                  <a:schemeClr val="tx1"/>
                </a:solidFill>
              </a:rPr>
              <a:t>Send drawing commands to context</a:t>
            </a:r>
            <a:endParaRPr lang="en-US" dirty="0">
              <a:solidFill>
                <a:schemeClr val="tx1"/>
              </a:solidFill>
            </a:endParaRPr>
          </a:p>
        </p:txBody>
      </p:sp>
      <p:sp>
        <p:nvSpPr>
          <p:cNvPr id="7" name="Rectangle 6"/>
          <p:cNvSpPr/>
          <p:nvPr/>
        </p:nvSpPr>
        <p:spPr>
          <a:xfrm>
            <a:off x="4038600" y="3505200"/>
            <a:ext cx="4495800" cy="457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JavaScript</a:t>
            </a:r>
            <a:endParaRPr lang="en-US" dirty="0">
              <a:solidFill>
                <a:schemeClr val="tx1"/>
              </a:solidFill>
            </a:endParaRPr>
          </a:p>
        </p:txBody>
      </p:sp>
      <p:cxnSp>
        <p:nvCxnSpPr>
          <p:cNvPr id="9" name="Straight Arrow Connector 8"/>
          <p:cNvCxnSpPr/>
          <p:nvPr/>
        </p:nvCxnSpPr>
        <p:spPr>
          <a:xfrm>
            <a:off x="3048000" y="4686300"/>
            <a:ext cx="990600" cy="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914400" y="1981200"/>
            <a:ext cx="7162800" cy="646331"/>
          </a:xfrm>
          <a:prstGeom prst="rect">
            <a:avLst/>
          </a:prstGeom>
          <a:noFill/>
        </p:spPr>
        <p:txBody>
          <a:bodyPr wrap="square" rtlCol="0">
            <a:spAutoFit/>
          </a:bodyPr>
          <a:lstStyle/>
          <a:p>
            <a:r>
              <a:rPr lang="en-NZ" dirty="0"/>
              <a:t>Here’s the basic workflow…</a:t>
            </a:r>
            <a:endParaRPr lang="en-US" dirty="0"/>
          </a:p>
          <a:p>
            <a:endParaRPr lang="en-US" dirty="0"/>
          </a:p>
        </p:txBody>
      </p:sp>
    </p:spTree>
    <p:extLst>
      <p:ext uri="{BB962C8B-B14F-4D97-AF65-F5344CB8AC3E}">
        <p14:creationId xmlns:p14="http://schemas.microsoft.com/office/powerpoint/2010/main" val="88367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bg/>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build="p" bldLvl="4"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Output</a:t>
            </a:r>
            <a:endParaRPr lang="en-NZ" dirty="0"/>
          </a:p>
        </p:txBody>
      </p:sp>
      <p:pic>
        <p:nvPicPr>
          <p:cNvPr id="3" name="Untitled.avi">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590800" y="1924050"/>
            <a:ext cx="3962400" cy="3009900"/>
          </a:xfrm>
          <a:prstGeom prst="rect">
            <a:avLst/>
          </a:prstGeom>
        </p:spPr>
      </p:pic>
    </p:spTree>
    <p:extLst>
      <p:ext uri="{BB962C8B-B14F-4D97-AF65-F5344CB8AC3E}">
        <p14:creationId xmlns:p14="http://schemas.microsoft.com/office/powerpoint/2010/main" val="6113849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Output</a:t>
            </a:r>
            <a:endParaRPr lang="en-NZ" dirty="0"/>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37389"/>
            <a:ext cx="2747540" cy="208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6513" y="2837389"/>
            <a:ext cx="2740887" cy="208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9713" y="2819400"/>
            <a:ext cx="2740887" cy="208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04800" y="5181600"/>
            <a:ext cx="6096000" cy="1200329"/>
          </a:xfrm>
          <a:prstGeom prst="rect">
            <a:avLst/>
          </a:prstGeom>
          <a:noFill/>
        </p:spPr>
        <p:txBody>
          <a:bodyPr wrap="square" rtlCol="0">
            <a:spAutoFit/>
          </a:bodyPr>
          <a:lstStyle/>
          <a:p>
            <a:pPr marL="171450" indent="-171450">
              <a:buFont typeface="Arial" pitchFamily="34" charset="0"/>
              <a:buChar char="•"/>
            </a:pPr>
            <a:r>
              <a:rPr lang="en-NZ" dirty="0"/>
              <a:t>After about 10 ticks…</a:t>
            </a:r>
          </a:p>
          <a:p>
            <a:pPr marL="171450" indent="-171450">
              <a:buFont typeface="Arial" pitchFamily="34" charset="0"/>
              <a:buChar char="•"/>
            </a:pPr>
            <a:r>
              <a:rPr lang="en-NZ" dirty="0"/>
              <a:t>After tripping the first conditional..</a:t>
            </a:r>
          </a:p>
          <a:p>
            <a:pPr marL="171450" indent="-171450">
              <a:buFont typeface="Arial" pitchFamily="34" charset="0"/>
              <a:buChar char="•"/>
            </a:pPr>
            <a:r>
              <a:rPr lang="en-NZ" dirty="0"/>
              <a:t>When it stops…</a:t>
            </a:r>
          </a:p>
          <a:p>
            <a:endParaRPr lang="en-US" dirty="0"/>
          </a:p>
        </p:txBody>
      </p:sp>
    </p:spTree>
    <p:extLst>
      <p:ext uri="{BB962C8B-B14F-4D97-AF65-F5344CB8AC3E}">
        <p14:creationId xmlns:p14="http://schemas.microsoft.com/office/powerpoint/2010/main" val="18952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Demo</a:t>
            </a:r>
            <a:endParaRPr lang="en-US" dirty="0"/>
          </a:p>
        </p:txBody>
      </p:sp>
      <p:sp>
        <p:nvSpPr>
          <p:cNvPr id="4" name="TextBox 3"/>
          <p:cNvSpPr txBox="1"/>
          <p:nvPr/>
        </p:nvSpPr>
        <p:spPr>
          <a:xfrm>
            <a:off x="1295400" y="2286000"/>
            <a:ext cx="5867400" cy="369332"/>
          </a:xfrm>
          <a:prstGeom prst="rect">
            <a:avLst/>
          </a:prstGeom>
          <a:noFill/>
        </p:spPr>
        <p:txBody>
          <a:bodyPr wrap="square" rtlCol="0">
            <a:spAutoFit/>
          </a:bodyPr>
          <a:lstStyle/>
          <a:p>
            <a:r>
              <a:rPr lang="en-US" dirty="0">
                <a:hlinkClick r:id="rId2"/>
              </a:rPr>
              <a:t>http://liveweave.com/wKmjvy</a:t>
            </a:r>
            <a:endParaRPr lang="en-US" dirty="0"/>
          </a:p>
        </p:txBody>
      </p:sp>
    </p:spTree>
    <p:extLst>
      <p:ext uri="{BB962C8B-B14F-4D97-AF65-F5344CB8AC3E}">
        <p14:creationId xmlns:p14="http://schemas.microsoft.com/office/powerpoint/2010/main" val="3792691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Practical</a:t>
            </a:r>
            <a:endParaRPr lang="en-US" dirty="0"/>
          </a:p>
        </p:txBody>
      </p:sp>
      <p:pic>
        <p:nvPicPr>
          <p:cNvPr id="3" name="Picture 2"/>
          <p:cNvPicPr/>
          <p:nvPr/>
        </p:nvPicPr>
        <p:blipFill rotWithShape="1">
          <a:blip r:embed="rId5"/>
          <a:srcRect l="40296" t="8558" r="55835" b="81250"/>
          <a:stretch/>
        </p:blipFill>
        <p:spPr bwMode="auto">
          <a:xfrm>
            <a:off x="914400" y="2057400"/>
            <a:ext cx="1418590" cy="1261745"/>
          </a:xfrm>
          <a:prstGeom prst="rect">
            <a:avLst/>
          </a:prstGeom>
          <a:ln>
            <a:noFill/>
          </a:ln>
          <a:extLst>
            <a:ext uri="{53640926-AAD7-44D8-BBD7-CCE9431645EC}">
              <a14:shadowObscured xmlns:a14="http://schemas.microsoft.com/office/drawing/2010/main"/>
            </a:ext>
          </a:extLst>
        </p:spPr>
      </p:pic>
      <p:pic>
        <p:nvPicPr>
          <p:cNvPr id="4" name="Picture 3"/>
          <p:cNvPicPr/>
          <p:nvPr/>
        </p:nvPicPr>
        <p:blipFill rotWithShape="1">
          <a:blip r:embed="rId6"/>
          <a:srcRect l="12253" t="34813" r="75889" b="49048"/>
          <a:stretch/>
        </p:blipFill>
        <p:spPr bwMode="auto">
          <a:xfrm>
            <a:off x="1149983" y="4365624"/>
            <a:ext cx="1204595" cy="936625"/>
          </a:xfrm>
          <a:prstGeom prst="rect">
            <a:avLst/>
          </a:prstGeom>
          <a:ln>
            <a:noFill/>
          </a:ln>
          <a:extLst>
            <a:ext uri="{53640926-AAD7-44D8-BBD7-CCE9431645EC}">
              <a14:shadowObscured xmlns:a14="http://schemas.microsoft.com/office/drawing/2010/main"/>
            </a:ext>
          </a:extLst>
        </p:spPr>
      </p:pic>
      <p:pic>
        <p:nvPicPr>
          <p:cNvPr id="5" name="sun.avi">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3457575" y="3622190"/>
            <a:ext cx="2895600" cy="2423491"/>
          </a:xfrm>
          <a:prstGeom prst="rect">
            <a:avLst/>
          </a:prstGeom>
        </p:spPr>
      </p:pic>
      <p:pic>
        <p:nvPicPr>
          <p:cNvPr id="6" name="Picture 5"/>
          <p:cNvPicPr/>
          <p:nvPr/>
        </p:nvPicPr>
        <p:blipFill>
          <a:blip r:embed="rId8">
            <a:extLst>
              <a:ext uri="{28A0092B-C50C-407E-A947-70E740481C1C}">
                <a14:useLocalDpi xmlns:a14="http://schemas.microsoft.com/office/drawing/2010/main" val="0"/>
              </a:ext>
            </a:extLst>
          </a:blip>
          <a:srcRect/>
          <a:stretch>
            <a:fillRect/>
          </a:stretch>
        </p:blipFill>
        <p:spPr bwMode="auto">
          <a:xfrm>
            <a:off x="3886200" y="1600200"/>
            <a:ext cx="1714500" cy="1562100"/>
          </a:xfrm>
          <a:prstGeom prst="rect">
            <a:avLst/>
          </a:prstGeom>
          <a:noFill/>
          <a:ln>
            <a:noFill/>
          </a:ln>
        </p:spPr>
      </p:pic>
    </p:spTree>
    <p:extLst>
      <p:ext uri="{BB962C8B-B14F-4D97-AF65-F5344CB8AC3E}">
        <p14:creationId xmlns:p14="http://schemas.microsoft.com/office/powerpoint/2010/main" val="275609438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HTML</a:t>
            </a:r>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905000"/>
            <a:ext cx="7086600" cy="4228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65590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HTML</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828800"/>
            <a:ext cx="5326592" cy="437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28600" y="2209800"/>
            <a:ext cx="2971800" cy="2308324"/>
          </a:xfrm>
          <a:prstGeom prst="rect">
            <a:avLst/>
          </a:prstGeom>
          <a:noFill/>
        </p:spPr>
        <p:txBody>
          <a:bodyPr wrap="square" rtlCol="0">
            <a:spAutoFit/>
          </a:bodyPr>
          <a:lstStyle/>
          <a:p>
            <a:pPr marL="171450" indent="-171450">
              <a:buFont typeface="Arial" pitchFamily="34" charset="0"/>
              <a:buChar char="•"/>
            </a:pPr>
            <a:r>
              <a:rPr lang="en-NZ" dirty="0"/>
              <a:t>And here is how it renders in the browser….</a:t>
            </a:r>
          </a:p>
          <a:p>
            <a:pPr marL="171450" indent="-171450">
              <a:buFont typeface="Arial" pitchFamily="34" charset="0"/>
              <a:buChar char="•"/>
            </a:pPr>
            <a:r>
              <a:rPr lang="en-NZ" dirty="0" smtClean="0"/>
              <a:t>The </a:t>
            </a:r>
            <a:r>
              <a:rPr lang="en-NZ" dirty="0"/>
              <a:t>canvas is transparent and empty.</a:t>
            </a:r>
          </a:p>
          <a:p>
            <a:pPr marL="171450" indent="-171450">
              <a:buFont typeface="Arial" pitchFamily="34" charset="0"/>
              <a:buChar char="•"/>
            </a:pPr>
            <a:r>
              <a:rPr lang="en-NZ" dirty="0" smtClean="0"/>
              <a:t>I’ve </a:t>
            </a:r>
            <a:r>
              <a:rPr lang="en-NZ" dirty="0" err="1"/>
              <a:t>CSS’d</a:t>
            </a:r>
            <a:r>
              <a:rPr lang="en-NZ" dirty="0"/>
              <a:t> a border around it so you can see where it is</a:t>
            </a:r>
            <a:endParaRPr lang="en-US" dirty="0"/>
          </a:p>
          <a:p>
            <a:endParaRPr lang="en-US" dirty="0"/>
          </a:p>
        </p:txBody>
      </p:sp>
    </p:spTree>
    <p:extLst>
      <p:ext uri="{BB962C8B-B14F-4D97-AF65-F5344CB8AC3E}">
        <p14:creationId xmlns:p14="http://schemas.microsoft.com/office/powerpoint/2010/main" val="89860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Note of caution</a:t>
            </a:r>
            <a:endParaRPr lang="en-US" dirty="0"/>
          </a:p>
        </p:txBody>
      </p:sp>
      <p:sp>
        <p:nvSpPr>
          <p:cNvPr id="3" name="Content Placeholder 2"/>
          <p:cNvSpPr>
            <a:spLocks noGrp="1"/>
          </p:cNvSpPr>
          <p:nvPr>
            <p:ph idx="1"/>
          </p:nvPr>
        </p:nvSpPr>
        <p:spPr>
          <a:xfrm>
            <a:off x="457200" y="1600200"/>
            <a:ext cx="8686800" cy="5257800"/>
          </a:xfrm>
        </p:spPr>
        <p:txBody>
          <a:bodyPr>
            <a:normAutofit fontScale="77500" lnSpcReduction="20000"/>
          </a:bodyPr>
          <a:lstStyle/>
          <a:p>
            <a:pPr marL="171450" indent="-171450"/>
            <a:r>
              <a:rPr lang="en-NZ" dirty="0"/>
              <a:t>We have here a CSS file as well, which you can still use for ordinary CSS things like layout and text styling, but the canvas is driven almost exclusively from the JavaScript</a:t>
            </a:r>
          </a:p>
          <a:p>
            <a:pPr marL="171450" indent="-171450"/>
            <a:r>
              <a:rPr lang="en-NZ" dirty="0"/>
              <a:t>One thing to note here is the width and height settings for canvas. This is something of an anomaly in the behaviour of the element.</a:t>
            </a:r>
          </a:p>
          <a:p>
            <a:pPr marL="171450" indent="-171450"/>
            <a:r>
              <a:rPr lang="en-NZ" dirty="0"/>
              <a:t>The width and height attributes of canvas </a:t>
            </a:r>
            <a:r>
              <a:rPr lang="en-NZ" b="1" dirty="0"/>
              <a:t>are not the same as</a:t>
            </a:r>
            <a:r>
              <a:rPr lang="en-NZ" dirty="0"/>
              <a:t> the width and height properties you can style in CSS (i.e. if you write a CSS rule for canvas and say width: value or height: value).</a:t>
            </a:r>
          </a:p>
          <a:p>
            <a:pPr marL="171450" indent="-171450"/>
            <a:r>
              <a:rPr lang="en-NZ" dirty="0"/>
              <a:t>The HTML attributes are the “real” dimensions and the CSS properties are the displayed dimensions. If these values aren’t the same, the system scales from the real dimensions to the display dimensions.</a:t>
            </a:r>
          </a:p>
          <a:p>
            <a:pPr marL="171450" indent="-171450"/>
            <a:r>
              <a:rPr lang="en-NZ" dirty="0"/>
              <a:t>That is, if your HTML attribute dimensions are 100 by 100, and you change the CSS width and height in </a:t>
            </a:r>
            <a:r>
              <a:rPr lang="en-NZ" dirty="0" smtClean="0"/>
              <a:t>the CSS </a:t>
            </a:r>
            <a:r>
              <a:rPr lang="en-NZ" dirty="0"/>
              <a:t>to 200 x 200, the canvas doesn’t enlarge, it stretches. Its contents will become pixelated. </a:t>
            </a:r>
          </a:p>
          <a:p>
            <a:pPr marL="171450" indent="-171450"/>
            <a:r>
              <a:rPr lang="en-NZ" dirty="0"/>
              <a:t>However, if you change the actual element attribute values (using the DOM reference inside JavaScript) the element actually gets larger.</a:t>
            </a:r>
          </a:p>
          <a:p>
            <a:pPr marL="171450" indent="-171450"/>
            <a:r>
              <a:rPr lang="en-NZ" dirty="0"/>
              <a:t>So it is always best to size your canvas by its HTML element attributes as shown here (or in the </a:t>
            </a:r>
            <a:r>
              <a:rPr lang="en-NZ" dirty="0" smtClean="0"/>
              <a:t>JS)</a:t>
            </a:r>
            <a:endParaRPr lang="en-NZ" dirty="0"/>
          </a:p>
          <a:p>
            <a:pPr marL="171450" indent="-171450"/>
            <a:r>
              <a:rPr lang="en-NZ" dirty="0"/>
              <a:t>If you don’t specify dimensions in the element tag, you get a default of 300 by </a:t>
            </a:r>
            <a:r>
              <a:rPr lang="en-NZ" dirty="0" smtClean="0"/>
              <a:t>150</a:t>
            </a:r>
            <a:endParaRPr lang="en-NZ" dirty="0"/>
          </a:p>
        </p:txBody>
      </p:sp>
    </p:spTree>
    <p:extLst>
      <p:ext uri="{BB962C8B-B14F-4D97-AF65-F5344CB8AC3E}">
        <p14:creationId xmlns:p14="http://schemas.microsoft.com/office/powerpoint/2010/main" val="3278723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JavaScript</a:t>
            </a:r>
            <a:endParaRPr lang="en-US" dirty="0"/>
          </a:p>
        </p:txBody>
      </p:sp>
      <p:sp>
        <p:nvSpPr>
          <p:cNvPr id="3" name="Content Placeholder 2"/>
          <p:cNvSpPr>
            <a:spLocks noGrp="1"/>
          </p:cNvSpPr>
          <p:nvPr>
            <p:ph idx="1"/>
          </p:nvPr>
        </p:nvSpPr>
        <p:spPr>
          <a:xfrm>
            <a:off x="457200" y="1600200"/>
            <a:ext cx="8229600" cy="4267200"/>
          </a:xfrm>
        </p:spPr>
        <p:txBody>
          <a:bodyPr>
            <a:noAutofit/>
          </a:bodyPr>
          <a:lstStyle/>
          <a:p>
            <a:pPr marL="171450" indent="-171450"/>
            <a:r>
              <a:rPr lang="en-NZ" sz="2000" dirty="0" smtClean="0"/>
              <a:t>We </a:t>
            </a:r>
            <a:r>
              <a:rPr lang="en-NZ" sz="2000" dirty="0"/>
              <a:t>will first need a reference to the object in the DOM</a:t>
            </a:r>
          </a:p>
          <a:p>
            <a:pPr marL="171450" indent="-171450"/>
            <a:r>
              <a:rPr lang="en-NZ" sz="2000" dirty="0"/>
              <a:t>However, </a:t>
            </a:r>
            <a:r>
              <a:rPr lang="en-NZ" sz="2000" b="1" i="1" dirty="0"/>
              <a:t>the canvas itself is not the drawing surface</a:t>
            </a:r>
            <a:r>
              <a:rPr lang="en-NZ" sz="2000" dirty="0"/>
              <a:t>. The canvas is an object </a:t>
            </a:r>
            <a:r>
              <a:rPr lang="en-NZ" sz="2000" b="1" i="1" dirty="0"/>
              <a:t>that contains</a:t>
            </a:r>
            <a:r>
              <a:rPr lang="en-NZ" sz="2000" dirty="0"/>
              <a:t> a drawing surface. Actually, it contains (in theory) multiple drawing surfaces, and we need to specify which we want.</a:t>
            </a:r>
          </a:p>
          <a:p>
            <a:pPr marL="171450" indent="-171450"/>
            <a:r>
              <a:rPr lang="en-NZ" sz="2000" dirty="0"/>
              <a:t>These drawing surfaces are called </a:t>
            </a:r>
            <a:r>
              <a:rPr lang="en-NZ" sz="2000" b="1" i="1" dirty="0"/>
              <a:t>contexts</a:t>
            </a:r>
            <a:r>
              <a:rPr lang="en-NZ" sz="2000" dirty="0"/>
              <a:t>, and we can get a reference to one by invoking the canvas object’s </a:t>
            </a:r>
            <a:r>
              <a:rPr lang="en-NZ" sz="2000" dirty="0" err="1"/>
              <a:t>getContext</a:t>
            </a:r>
            <a:r>
              <a:rPr lang="en-NZ" sz="2000" dirty="0"/>
              <a:t> </a:t>
            </a:r>
            <a:r>
              <a:rPr lang="en-NZ" sz="2000" dirty="0" smtClean="0"/>
              <a:t>method</a:t>
            </a:r>
          </a:p>
          <a:p>
            <a:pPr marL="171450" indent="-171450"/>
            <a:r>
              <a:rPr lang="en-NZ" sz="2000" dirty="0" smtClean="0"/>
              <a:t>In </a:t>
            </a:r>
            <a:r>
              <a:rPr lang="en-NZ" sz="2000" dirty="0"/>
              <a:t>most browsers, you can only ask for the </a:t>
            </a:r>
            <a:r>
              <a:rPr lang="en-NZ" sz="2000" dirty="0" smtClean="0"/>
              <a:t>2D </a:t>
            </a:r>
            <a:r>
              <a:rPr lang="en-NZ" sz="2000" dirty="0"/>
              <a:t>canvas at the moment. But the object is defined like this to allow for a </a:t>
            </a:r>
            <a:r>
              <a:rPr lang="en-NZ" sz="2000" dirty="0" smtClean="0"/>
              <a:t>3D </a:t>
            </a:r>
            <a:r>
              <a:rPr lang="en-NZ" sz="2000" dirty="0"/>
              <a:t>canvas in the future, when browser technology is able to do </a:t>
            </a:r>
            <a:r>
              <a:rPr lang="en-NZ" sz="2000" dirty="0" smtClean="0"/>
              <a:t>3D </a:t>
            </a:r>
            <a:r>
              <a:rPr lang="en-NZ" sz="2000" dirty="0"/>
              <a:t>rendering. </a:t>
            </a:r>
            <a:endParaRPr lang="en-NZ" sz="2000" dirty="0" smtClean="0"/>
          </a:p>
          <a:p>
            <a:pPr marL="171450" indent="-171450"/>
            <a:r>
              <a:rPr lang="en-NZ" sz="2000" dirty="0" smtClean="0"/>
              <a:t>Here </a:t>
            </a:r>
            <a:r>
              <a:rPr lang="en-NZ" sz="2000" dirty="0"/>
              <a:t>is a very basic example:</a:t>
            </a:r>
          </a:p>
          <a:p>
            <a:pPr marL="445770" lvl="1" indent="-171450"/>
            <a:r>
              <a:rPr lang="en-NZ" sz="1600" dirty="0"/>
              <a:t>The </a:t>
            </a:r>
            <a:r>
              <a:rPr lang="en-NZ" sz="1600" dirty="0" err="1"/>
              <a:t>fillrect</a:t>
            </a:r>
            <a:r>
              <a:rPr lang="en-NZ" sz="1600" dirty="0"/>
              <a:t> method takes </a:t>
            </a:r>
            <a:r>
              <a:rPr lang="en-NZ" sz="1600" dirty="0" err="1"/>
              <a:t>x,y</a:t>
            </a:r>
            <a:r>
              <a:rPr lang="en-NZ" sz="1600" dirty="0"/>
              <a:t> of the upper left corner, width and height (all in pixels).</a:t>
            </a:r>
          </a:p>
          <a:p>
            <a:pPr marL="445770" lvl="1" indent="-171450"/>
            <a:r>
              <a:rPr lang="en-NZ" sz="1600" dirty="0"/>
              <a:t>Because we haven’t specified otherwise, we get the default look for shapes, which is just filled in black.</a:t>
            </a:r>
          </a:p>
          <a:p>
            <a:endParaRPr lang="en-US" sz="2000" dirty="0" smtClean="0"/>
          </a:p>
          <a:p>
            <a:endParaRPr 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5867400"/>
            <a:ext cx="5434853"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237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Render</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088" y="1939484"/>
            <a:ext cx="5167312" cy="423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952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Fill and Stroke</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7" y="2438400"/>
            <a:ext cx="7257143"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2000" y="1600200"/>
            <a:ext cx="6553200" cy="923330"/>
          </a:xfrm>
          <a:prstGeom prst="rect">
            <a:avLst/>
          </a:prstGeom>
          <a:noFill/>
        </p:spPr>
        <p:txBody>
          <a:bodyPr wrap="square" rtlCol="0">
            <a:spAutoFit/>
          </a:bodyPr>
          <a:lstStyle/>
          <a:p>
            <a:r>
              <a:rPr lang="en-NZ" dirty="0"/>
              <a:t>HTML5 canvas distinguishes between the fill and the stroke (the inside of a shape and the outline of a shape)</a:t>
            </a:r>
          </a:p>
          <a:p>
            <a:endParaRPr lang="en-US" dirty="0"/>
          </a:p>
        </p:txBody>
      </p:sp>
    </p:spTree>
    <p:extLst>
      <p:ext uri="{BB962C8B-B14F-4D97-AF65-F5344CB8AC3E}">
        <p14:creationId xmlns:p14="http://schemas.microsoft.com/office/powerpoint/2010/main" val="261627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790</TotalTime>
  <Words>1110</Words>
  <Application>Microsoft Office PowerPoint</Application>
  <PresentationFormat>On-screen Show (4:3)</PresentationFormat>
  <Paragraphs>140</Paragraphs>
  <Slides>33</Slides>
  <Notes>25</Notes>
  <HiddenSlides>0</HiddenSlides>
  <MMClips>2</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Clarity</vt:lpstr>
      <vt:lpstr>JavaScript and the HTML5 Canvas</vt:lpstr>
      <vt:lpstr>Intro</vt:lpstr>
      <vt:lpstr>HTML5 Canvas Element</vt:lpstr>
      <vt:lpstr>The HTML</vt:lpstr>
      <vt:lpstr>The HTML</vt:lpstr>
      <vt:lpstr>Note of caution</vt:lpstr>
      <vt:lpstr>The JavaScript</vt:lpstr>
      <vt:lpstr>The Render</vt:lpstr>
      <vt:lpstr>Fill and Stroke</vt:lpstr>
      <vt:lpstr>Fill and Stroke</vt:lpstr>
      <vt:lpstr>Fill and Stroke</vt:lpstr>
      <vt:lpstr>Complex fillStyle</vt:lpstr>
      <vt:lpstr>Gradients (continued)</vt:lpstr>
      <vt:lpstr>Drawing Paths</vt:lpstr>
      <vt:lpstr>Drawing Paths</vt:lpstr>
      <vt:lpstr>Drawing Arcs</vt:lpstr>
      <vt:lpstr>Drawing Arcs</vt:lpstr>
      <vt:lpstr>Drawing Arcs – What will this code draw?</vt:lpstr>
      <vt:lpstr>Drawing Arcs</vt:lpstr>
      <vt:lpstr>Drawing Arcs</vt:lpstr>
      <vt:lpstr>Working with Images</vt:lpstr>
      <vt:lpstr>Working with Images</vt:lpstr>
      <vt:lpstr>Working with Images</vt:lpstr>
      <vt:lpstr>PowerPoint Presentation</vt:lpstr>
      <vt:lpstr>PowerPoint Presentation</vt:lpstr>
      <vt:lpstr>Timers in a Web Page</vt:lpstr>
      <vt:lpstr>Stopping a Timer</vt:lpstr>
      <vt:lpstr>Animation Clock</vt:lpstr>
      <vt:lpstr>What will this code do?</vt:lpstr>
      <vt:lpstr>Output</vt:lpstr>
      <vt:lpstr>Output</vt:lpstr>
      <vt:lpstr>Demo</vt:lpstr>
      <vt:lpstr>Practical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Canvas</dc:title>
  <dc:creator>Patricia Haden</dc:creator>
  <cp:lastModifiedBy>Default-User</cp:lastModifiedBy>
  <cp:revision>158</cp:revision>
  <dcterms:created xsi:type="dcterms:W3CDTF">2006-08-16T00:00:00Z</dcterms:created>
  <dcterms:modified xsi:type="dcterms:W3CDTF">2016-03-30T04:40:25Z</dcterms:modified>
</cp:coreProperties>
</file>