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8" r:id="rId10"/>
    <p:sldId id="329" r:id="rId11"/>
    <p:sldId id="324" r:id="rId12"/>
    <p:sldId id="325" r:id="rId13"/>
    <p:sldId id="326" r:id="rId14"/>
    <p:sldId id="327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551" autoAdjust="0"/>
  </p:normalViewPr>
  <p:slideViewPr>
    <p:cSldViewPr>
      <p:cViewPr varScale="1">
        <p:scale>
          <a:sx n="55" d="100"/>
          <a:sy n="55" d="100"/>
        </p:scale>
        <p:origin x="-32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34C9-F77A-4093-BE9C-273BD3D3BC96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4F126-E4E4-4C54-AC63-A5F012092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4F126-E4E4-4C54-AC63-A5F012092E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Ø"/>
              <a:defRPr/>
            </a:lvl1pPr>
            <a:lvl2pPr marL="457200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" TargetMode="External"/><Relationship Id="rId13" Type="http://schemas.openxmlformats.org/officeDocument/2006/relationships/hyperlink" Target="https://disqus.com/" TargetMode="External"/><Relationship Id="rId3" Type="http://schemas.openxmlformats.org/officeDocument/2006/relationships/hyperlink" Target="https://www.washingtonpost.com/" TargetMode="External"/><Relationship Id="rId7" Type="http://schemas.openxmlformats.org/officeDocument/2006/relationships/hyperlink" Target="http://www.theonion.com/" TargetMode="External"/><Relationship Id="rId12" Type="http://schemas.openxmlformats.org/officeDocument/2006/relationships/hyperlink" Target="https://www.redditgifts.com/" TargetMode="External"/><Relationship Id="rId2" Type="http://schemas.openxmlformats.org/officeDocument/2006/relationships/hyperlink" Target="https://www.instagr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zilla.org/en-US/" TargetMode="External"/><Relationship Id="rId11" Type="http://schemas.openxmlformats.org/officeDocument/2006/relationships/hyperlink" Target="https://www.chess.com/" TargetMode="External"/><Relationship Id="rId5" Type="http://schemas.openxmlformats.org/officeDocument/2006/relationships/hyperlink" Target="http://www.nationalgeographic.com/" TargetMode="External"/><Relationship Id="rId10" Type="http://schemas.openxmlformats.org/officeDocument/2006/relationships/hyperlink" Target="https://bitbucket.org/" TargetMode="External"/><Relationship Id="rId4" Type="http://schemas.openxmlformats.org/officeDocument/2006/relationships/hyperlink" Target="https://www.nasa.gov/" TargetMode="External"/><Relationship Id="rId9" Type="http://schemas.openxmlformats.org/officeDocument/2006/relationships/hyperlink" Target="https://prez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800" dirty="0" smtClean="0"/>
              <a:t>Introduction to Server-Side Development 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Web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386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</a:t>
            </a:r>
            <a:r>
              <a:rPr lang="en-NZ" dirty="0" err="1" smtClean="0"/>
              <a:t>Django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4180111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4556658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734"/>
            <a:ext cx="4180111" cy="224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451308"/>
            <a:ext cx="4480149" cy="240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r>
              <a:rPr lang="en-NZ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Django's</a:t>
            </a:r>
            <a:r>
              <a:rPr lang="en-US" dirty="0"/>
              <a:t> primary goal is to ease the creation of complex, database-driven </a:t>
            </a:r>
            <a:r>
              <a:rPr lang="en-US" dirty="0" smtClean="0"/>
              <a:t>websites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emphasizes reusability and "</a:t>
            </a:r>
            <a:r>
              <a:rPr lang="en-US" dirty="0" err="1"/>
              <a:t>pluggability</a:t>
            </a:r>
            <a:r>
              <a:rPr lang="en-US" dirty="0"/>
              <a:t>" of components, rapid development, and the principle of don't repeat </a:t>
            </a:r>
            <a:r>
              <a:rPr lang="en-US" dirty="0" smtClean="0"/>
              <a:t>yourself</a:t>
            </a:r>
            <a:r>
              <a:rPr lang="en-US" dirty="0"/>
              <a:t> </a:t>
            </a:r>
            <a:r>
              <a:rPr lang="en-US" dirty="0" smtClean="0"/>
              <a:t>(DRY)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is used throughout, even for settings, files, and data models. </a:t>
            </a:r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/>
              <a:t>also provides an optional administrative create, read, update and delete interface that is generated dynamically through introspection and configured via admin models.</a:t>
            </a:r>
          </a:p>
        </p:txBody>
      </p:sp>
    </p:spTree>
    <p:extLst>
      <p:ext uri="{BB962C8B-B14F-4D97-AF65-F5344CB8AC3E}">
        <p14:creationId xmlns:p14="http://schemas.microsoft.com/office/powerpoint/2010/main" val="5239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</a:t>
            </a:r>
            <a:r>
              <a:rPr lang="en-NZ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dirty="0"/>
              <a:t>object-relational mapper (ORM) that mediates between data models (defined as Python classes) and a relational database ("Model");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system for processing HTTP requests with a web </a:t>
            </a:r>
            <a:r>
              <a:rPr lang="en-US" dirty="0" err="1"/>
              <a:t>templating</a:t>
            </a:r>
            <a:r>
              <a:rPr lang="en-US" dirty="0"/>
              <a:t> </a:t>
            </a:r>
            <a:r>
              <a:rPr lang="en-US" dirty="0" smtClean="0"/>
              <a:t>system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regular-expression-based URL dispatcher </a:t>
            </a:r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/>
              <a:t>lightweight and standalone web server for development and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A </a:t>
            </a:r>
            <a:r>
              <a:rPr lang="en-US" dirty="0"/>
              <a:t>form serialization and validation system that can translate between HTML forms and values suitable for storage in the database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template system that utilizes the concept of inheritance borrowed from object-oriented programming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caching framework that can use any of several cache methods</a:t>
            </a:r>
          </a:p>
          <a:p>
            <a:r>
              <a:rPr lang="en-US" dirty="0" smtClean="0"/>
              <a:t>Support </a:t>
            </a:r>
            <a:r>
              <a:rPr lang="en-US" dirty="0"/>
              <a:t>for middleware classes that can intervene at various stages of request processing and carry out custom functions</a:t>
            </a:r>
          </a:p>
          <a:p>
            <a:r>
              <a:rPr lang="en-US" dirty="0" smtClean="0"/>
              <a:t>An </a:t>
            </a:r>
            <a:r>
              <a:rPr lang="en-US" dirty="0"/>
              <a:t>internal dispatcher system that allows components of an application to communicate events to each other via pre-defined signals</a:t>
            </a:r>
          </a:p>
          <a:p>
            <a:r>
              <a:rPr lang="en-US" dirty="0" smtClean="0"/>
              <a:t>An </a:t>
            </a:r>
            <a:r>
              <a:rPr lang="en-US" dirty="0"/>
              <a:t>internationalization system, including translations of </a:t>
            </a:r>
            <a:r>
              <a:rPr lang="en-US" dirty="0" err="1"/>
              <a:t>Django's</a:t>
            </a:r>
            <a:r>
              <a:rPr lang="en-US" dirty="0"/>
              <a:t> own components into a variety of languages</a:t>
            </a:r>
          </a:p>
          <a:p>
            <a:r>
              <a:rPr lang="en-US" dirty="0" smtClean="0"/>
              <a:t>A </a:t>
            </a:r>
            <a:r>
              <a:rPr lang="en-US" dirty="0"/>
              <a:t>serialization system that can produce and read XML and/or JSON representations of </a:t>
            </a:r>
            <a:r>
              <a:rPr lang="en-US" dirty="0" err="1"/>
              <a:t>Django</a:t>
            </a:r>
            <a:r>
              <a:rPr lang="en-US" dirty="0"/>
              <a:t> model </a:t>
            </a:r>
            <a:r>
              <a:rPr lang="en-US" dirty="0" smtClean="0"/>
              <a:t>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Bundle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</a:t>
            </a:r>
            <a:r>
              <a:rPr lang="en-US" dirty="0" err="1"/>
              <a:t>Django</a:t>
            </a:r>
            <a:r>
              <a:rPr lang="en-US" dirty="0"/>
              <a:t> distribution also bundles a number of applications in its "</a:t>
            </a:r>
            <a:r>
              <a:rPr lang="en-US" dirty="0" err="1"/>
              <a:t>contrib</a:t>
            </a:r>
            <a:r>
              <a:rPr lang="en-US" dirty="0"/>
              <a:t>" package, including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an extensible authentication system</a:t>
            </a:r>
          </a:p>
          <a:p>
            <a:pPr lvl="1"/>
            <a:r>
              <a:rPr lang="en-US" dirty="0"/>
              <a:t>the dynamic administrative interface</a:t>
            </a:r>
          </a:p>
          <a:p>
            <a:pPr lvl="1"/>
            <a:r>
              <a:rPr lang="en-US" dirty="0"/>
              <a:t>tools for generating RSS and Atom syndication feeds</a:t>
            </a:r>
          </a:p>
          <a:p>
            <a:pPr lvl="1"/>
            <a:r>
              <a:rPr lang="en-US" dirty="0"/>
              <a:t>a sites framework that allows one </a:t>
            </a:r>
            <a:r>
              <a:rPr lang="en-US" dirty="0" err="1"/>
              <a:t>Django</a:t>
            </a:r>
            <a:r>
              <a:rPr lang="en-US" dirty="0"/>
              <a:t> installation to run multiple websites, each with their own content and applications</a:t>
            </a:r>
          </a:p>
          <a:p>
            <a:pPr lvl="1"/>
            <a:r>
              <a:rPr lang="en-US" dirty="0"/>
              <a:t>tools for generating Google Sitemaps</a:t>
            </a:r>
          </a:p>
          <a:p>
            <a:pPr lvl="1"/>
            <a:r>
              <a:rPr lang="en-US" dirty="0"/>
              <a:t>built-in mitigation for cross-site request forgery, cross-site scripting, SQL injection, password cracking and other typical web attacks, most of them turned on by </a:t>
            </a:r>
            <a:r>
              <a:rPr lang="en-US" dirty="0" smtClean="0"/>
              <a:t>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1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 sum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Fast development: take a web application from concept to launch in a matter of hours</a:t>
            </a:r>
          </a:p>
          <a:p>
            <a:r>
              <a:rPr lang="en-NZ" dirty="0" smtClean="0"/>
              <a:t>Fully loaded: </a:t>
            </a:r>
            <a:r>
              <a:rPr lang="en-US" dirty="0" err="1"/>
              <a:t>Django</a:t>
            </a:r>
            <a:r>
              <a:rPr lang="en-US" dirty="0"/>
              <a:t> includes dozens of extras you can use to handle common Web development tasks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content administration</a:t>
            </a:r>
          </a:p>
          <a:p>
            <a:pPr lvl="1"/>
            <a:r>
              <a:rPr lang="en-US" dirty="0" smtClean="0"/>
              <a:t>site maps</a:t>
            </a:r>
          </a:p>
          <a:p>
            <a:pPr lvl="1"/>
            <a:r>
              <a:rPr lang="en-US" dirty="0" smtClean="0"/>
              <a:t>RSS feeds</a:t>
            </a:r>
          </a:p>
          <a:p>
            <a:r>
              <a:rPr lang="en-NZ" dirty="0" smtClean="0"/>
              <a:t>Security: helps developers avoid many common security mistakes</a:t>
            </a:r>
          </a:p>
          <a:p>
            <a:pPr lvl="1"/>
            <a:r>
              <a:rPr lang="en-US" dirty="0"/>
              <a:t>SQL </a:t>
            </a:r>
            <a:r>
              <a:rPr lang="en-US" dirty="0" smtClean="0"/>
              <a:t>injection</a:t>
            </a:r>
          </a:p>
          <a:p>
            <a:pPr lvl="1"/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cross-site </a:t>
            </a:r>
            <a:r>
              <a:rPr lang="en-US" dirty="0"/>
              <a:t>request forgery </a:t>
            </a:r>
            <a:endParaRPr lang="en-US" dirty="0" smtClean="0"/>
          </a:p>
          <a:p>
            <a:pPr lvl="1"/>
            <a:r>
              <a:rPr lang="en-US" dirty="0" err="1" smtClean="0"/>
              <a:t>Clickjacking</a:t>
            </a:r>
            <a:endParaRPr lang="en-US" dirty="0" smtClean="0"/>
          </a:p>
          <a:p>
            <a:r>
              <a:rPr lang="en-NZ" dirty="0" smtClean="0"/>
              <a:t>Scalable: </a:t>
            </a:r>
            <a:r>
              <a:rPr lang="en-US" dirty="0"/>
              <a:t>ability to quickly and flexibly scale to meet the heaviest traffic demands</a:t>
            </a:r>
            <a:endParaRPr lang="en-N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9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Sites using </a:t>
            </a:r>
            <a:r>
              <a:rPr lang="en-NZ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https://www.instagram.com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https://www.washingtonpost.com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https://www.nasa.gov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http://www.nationalgeographic.com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https://www.mozilla.org/en-US/</a:t>
            </a:r>
            <a:endParaRPr lang="en-US" dirty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://www.theonion.com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://www.pinterest.com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https://prezi.com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://bitbucket.org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https://www.chess.com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https://www.redditgifts.com</a:t>
            </a:r>
            <a:r>
              <a:rPr lang="en-US" dirty="0" smtClean="0">
                <a:hlinkClick r:id="rId12"/>
              </a:rPr>
              <a:t>/</a:t>
            </a:r>
            <a:endParaRPr lang="en-US" dirty="0" smtClean="0"/>
          </a:p>
          <a:p>
            <a:r>
              <a:rPr lang="en-US" dirty="0">
                <a:hlinkClick r:id="rId13"/>
              </a:rPr>
              <a:t>https://disqus.com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Server-side </a:t>
            </a:r>
            <a:r>
              <a:rPr lang="en-US" dirty="0"/>
              <a:t>development </a:t>
            </a:r>
            <a:r>
              <a:rPr lang="en-US" dirty="0" smtClean="0"/>
              <a:t>involves </a:t>
            </a:r>
            <a:r>
              <a:rPr lang="en-US" dirty="0"/>
              <a:t>the </a:t>
            </a:r>
            <a:r>
              <a:rPr lang="en-US" dirty="0" smtClean="0"/>
              <a:t>use of </a:t>
            </a:r>
            <a:r>
              <a:rPr lang="en-US" dirty="0"/>
              <a:t>a programming technology like PHP or ASP.NET to create scripts that </a:t>
            </a:r>
            <a:r>
              <a:rPr lang="en-US" dirty="0" smtClean="0"/>
              <a:t>dynamically generate content</a:t>
            </a:r>
            <a:endParaRPr lang="en-US" dirty="0"/>
          </a:p>
          <a:p>
            <a:r>
              <a:rPr lang="en-US" dirty="0" smtClean="0"/>
              <a:t>It is important to remember that when developing server-side scripts, you are still writing software </a:t>
            </a:r>
          </a:p>
          <a:p>
            <a:r>
              <a:rPr lang="en-US" dirty="0" smtClean="0"/>
              <a:t>The </a:t>
            </a:r>
            <a:r>
              <a:rPr lang="en-US" dirty="0"/>
              <a:t>major </a:t>
            </a:r>
            <a:r>
              <a:rPr lang="en-US" dirty="0" smtClean="0"/>
              <a:t>distinction is that </a:t>
            </a:r>
            <a:r>
              <a:rPr lang="en-US" dirty="0"/>
              <a:t>your software runs on a web server and uses the HTTP </a:t>
            </a:r>
            <a:r>
              <a:rPr lang="en-US" dirty="0" err="1" smtClean="0"/>
              <a:t>requestresponse</a:t>
            </a:r>
            <a:r>
              <a:rPr lang="en-US" dirty="0" smtClean="0"/>
              <a:t> loop </a:t>
            </a:r>
            <a:r>
              <a:rPr lang="en-US" dirty="0"/>
              <a:t>for most interactions with the </a:t>
            </a:r>
            <a:r>
              <a:rPr lang="en-US" dirty="0" smtClean="0"/>
              <a:t>clients</a:t>
            </a:r>
          </a:p>
          <a:p>
            <a:r>
              <a:rPr lang="en-US" dirty="0"/>
              <a:t>This distinction </a:t>
            </a:r>
            <a:r>
              <a:rPr lang="en-US" dirty="0" smtClean="0"/>
              <a:t>invalidates </a:t>
            </a:r>
            <a:r>
              <a:rPr lang="en-US" dirty="0"/>
              <a:t>many classic software development patterns, and </a:t>
            </a:r>
            <a:r>
              <a:rPr lang="en-US" dirty="0" smtClean="0"/>
              <a:t>requires different </a:t>
            </a:r>
            <a:r>
              <a:rPr lang="en-US" dirty="0"/>
              <a:t>thinking for many seemingly simple software principles like data </a:t>
            </a:r>
            <a:r>
              <a:rPr lang="en-US" dirty="0" smtClean="0"/>
              <a:t>storage and </a:t>
            </a:r>
            <a:r>
              <a:rPr lang="en-US" dirty="0"/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0960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Client and Server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 client-side script the code is executed on the client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In a </a:t>
            </a:r>
            <a:r>
              <a:rPr lang="en-US" dirty="0"/>
              <a:t>server-side script, it is executed on the web </a:t>
            </a:r>
            <a:r>
              <a:rPr lang="en-US" dirty="0" smtClean="0"/>
              <a:t>server</a:t>
            </a:r>
          </a:p>
          <a:p>
            <a:r>
              <a:rPr lang="en-US" dirty="0"/>
              <a:t>The location of the script also impacts what resources it can access. </a:t>
            </a:r>
            <a:endParaRPr lang="en-US" dirty="0" smtClean="0"/>
          </a:p>
          <a:p>
            <a:pPr lvl="1"/>
            <a:r>
              <a:rPr lang="en-US" dirty="0" smtClean="0"/>
              <a:t>Server scripts </a:t>
            </a:r>
            <a:r>
              <a:rPr lang="en-US" dirty="0"/>
              <a:t>cannot manipulate the HTML or DOM of a page in the client browser as </a:t>
            </a:r>
            <a:r>
              <a:rPr lang="en-US" dirty="0" smtClean="0"/>
              <a:t>is possible </a:t>
            </a:r>
            <a:r>
              <a:rPr lang="en-US" dirty="0"/>
              <a:t>with client scripts.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server script can access resources on </a:t>
            </a:r>
            <a:r>
              <a:rPr lang="en-US" dirty="0" smtClean="0"/>
              <a:t>the web </a:t>
            </a:r>
            <a:r>
              <a:rPr lang="en-US" dirty="0"/>
              <a:t>server whereas the client </a:t>
            </a:r>
            <a:r>
              <a:rPr lang="en-US" dirty="0" smtClean="0"/>
              <a:t>cannot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" t="3102" r="2950" b="3474"/>
          <a:stretch/>
        </p:blipFill>
        <p:spPr bwMode="auto">
          <a:xfrm>
            <a:off x="4656188" y="1905000"/>
            <a:ext cx="4476089" cy="402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0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Server-side script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server-side script can access any resources made available to it by the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/>
              <a:t>These resources can be categorized as </a:t>
            </a:r>
            <a:endParaRPr lang="en-US" dirty="0" smtClean="0"/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/>
              <a:t>DBMS</a:t>
            </a:r>
            <a:endParaRPr lang="en-US" dirty="0" smtClean="0"/>
          </a:p>
          <a:p>
            <a:pPr lvl="1"/>
            <a:r>
              <a:rPr lang="en-US" dirty="0" smtClean="0"/>
              <a:t>web services</a:t>
            </a:r>
          </a:p>
          <a:p>
            <a:pPr lvl="2"/>
            <a:r>
              <a:rPr lang="en-US" dirty="0"/>
              <a:t>use the HTTP protocol to return XML or other data</a:t>
            </a:r>
            <a:endParaRPr lang="en-US" dirty="0" smtClean="0"/>
          </a:p>
          <a:p>
            <a:pPr lvl="1"/>
            <a:r>
              <a:rPr lang="en-US" dirty="0" smtClean="0"/>
              <a:t>software applications</a:t>
            </a:r>
          </a:p>
          <a:p>
            <a:pPr lvl="2"/>
            <a:r>
              <a:rPr lang="en-US" dirty="0"/>
              <a:t>authentication </a:t>
            </a:r>
            <a:r>
              <a:rPr lang="en-US" dirty="0" smtClean="0"/>
              <a:t>services</a:t>
            </a:r>
          </a:p>
          <a:p>
            <a:pPr lvl="2"/>
            <a:r>
              <a:rPr lang="en-NZ" dirty="0" smtClean="0"/>
              <a:t>email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58" y="2286000"/>
            <a:ext cx="4972234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ASP (Active Server Pages</a:t>
            </a:r>
            <a:r>
              <a:rPr lang="en-US" b="1" dirty="0" smtClean="0"/>
              <a:t>)</a:t>
            </a:r>
            <a:r>
              <a:rPr lang="en-US" dirty="0" smtClean="0"/>
              <a:t>: </a:t>
            </a:r>
            <a:r>
              <a:rPr lang="en-US" dirty="0"/>
              <a:t>This was Microsoft’s first server-side </a:t>
            </a:r>
            <a:r>
              <a:rPr lang="en-US" dirty="0" smtClean="0"/>
              <a:t>technology (</a:t>
            </a:r>
            <a:r>
              <a:rPr lang="en-US" dirty="0"/>
              <a:t>also called ASP Classic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ASP.NET:</a:t>
            </a:r>
            <a:r>
              <a:rPr lang="en-US" dirty="0" smtClean="0"/>
              <a:t> </a:t>
            </a:r>
            <a:r>
              <a:rPr lang="en-US" dirty="0"/>
              <a:t>This replaced Microsoft’s older ASP technology. ASP.NET </a:t>
            </a:r>
            <a:r>
              <a:rPr lang="en-US" dirty="0" smtClean="0"/>
              <a:t>is part </a:t>
            </a:r>
            <a:r>
              <a:rPr lang="en-US" dirty="0"/>
              <a:t>of Microsoft’s .NET Framework and can use any .NET </a:t>
            </a:r>
            <a:r>
              <a:rPr lang="en-US" dirty="0" smtClean="0"/>
              <a:t>programming language </a:t>
            </a:r>
            <a:r>
              <a:rPr lang="en-US" dirty="0"/>
              <a:t>(though C# is the most commonly used). ASP.NET uses an </a:t>
            </a:r>
            <a:r>
              <a:rPr lang="en-US" dirty="0" smtClean="0"/>
              <a:t>explicitly object-oriented approach. It is often </a:t>
            </a:r>
            <a:r>
              <a:rPr lang="en-US" dirty="0"/>
              <a:t>used in larger corporate web application </a:t>
            </a:r>
            <a:r>
              <a:rPr lang="en-US" dirty="0" smtClean="0"/>
              <a:t>systems. </a:t>
            </a:r>
            <a:r>
              <a:rPr lang="en-US" dirty="0"/>
              <a:t>It also uses </a:t>
            </a:r>
            <a:r>
              <a:rPr lang="en-US" dirty="0" smtClean="0"/>
              <a:t>special </a:t>
            </a:r>
            <a:r>
              <a:rPr lang="en-US" dirty="0"/>
              <a:t>markup called web server controls that encapsulate common web </a:t>
            </a:r>
            <a:r>
              <a:rPr lang="en-US" dirty="0" smtClean="0"/>
              <a:t>functionality such </a:t>
            </a:r>
            <a:r>
              <a:rPr lang="en-US" dirty="0"/>
              <a:t>as database-driven lists, form validation, and user registration wizards</a:t>
            </a:r>
            <a:r>
              <a:rPr lang="en-US" dirty="0" smtClean="0"/>
              <a:t>. A </a:t>
            </a:r>
            <a:r>
              <a:rPr lang="en-US" dirty="0"/>
              <a:t>recent extension called ASP.NET MVC makes use of the </a:t>
            </a:r>
            <a:r>
              <a:rPr lang="en-US" dirty="0" smtClean="0"/>
              <a:t>Model-View-Controller </a:t>
            </a:r>
            <a:r>
              <a:rPr lang="en-US" dirty="0"/>
              <a:t>design </a:t>
            </a:r>
            <a:r>
              <a:rPr lang="en-US" dirty="0" smtClean="0"/>
              <a:t>pattern. It is </a:t>
            </a:r>
            <a:r>
              <a:rPr lang="en-US" dirty="0"/>
              <a:t>essentially limited to Windows servers.</a:t>
            </a:r>
          </a:p>
        </p:txBody>
      </p:sp>
    </p:spTree>
    <p:extLst>
      <p:ext uri="{BB962C8B-B14F-4D97-AF65-F5344CB8AC3E}">
        <p14:creationId xmlns:p14="http://schemas.microsoft.com/office/powerpoint/2010/main" val="15377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JSP (Java Server Pages</a:t>
            </a:r>
            <a:r>
              <a:rPr lang="en-US" b="1" dirty="0" smtClean="0"/>
              <a:t>):</a:t>
            </a:r>
            <a:r>
              <a:rPr lang="en-US" dirty="0" smtClean="0"/>
              <a:t> </a:t>
            </a:r>
            <a:r>
              <a:rPr lang="en-US" dirty="0" smtClean="0"/>
              <a:t>uses </a:t>
            </a:r>
            <a:r>
              <a:rPr lang="en-US" dirty="0"/>
              <a:t>Java as its programming language </a:t>
            </a:r>
            <a:r>
              <a:rPr lang="en-US" dirty="0" smtClean="0"/>
              <a:t>and uses </a:t>
            </a:r>
            <a:r>
              <a:rPr lang="en-US" dirty="0"/>
              <a:t>an explicit object-oriented </a:t>
            </a:r>
            <a:r>
              <a:rPr lang="en-US" dirty="0" smtClean="0"/>
              <a:t>approach. It is </a:t>
            </a:r>
            <a:r>
              <a:rPr lang="en-US" dirty="0"/>
              <a:t>used </a:t>
            </a:r>
            <a:r>
              <a:rPr lang="en-US" dirty="0" smtClean="0"/>
              <a:t>in large </a:t>
            </a:r>
            <a:r>
              <a:rPr lang="en-US" dirty="0"/>
              <a:t>enterprise web systems and is integrated into the J2EE environment</a:t>
            </a:r>
            <a:r>
              <a:rPr lang="en-US" dirty="0" smtClean="0"/>
              <a:t>. Usage </a:t>
            </a:r>
            <a:r>
              <a:rPr lang="en-US" dirty="0"/>
              <a:t>in the web as </a:t>
            </a:r>
            <a:r>
              <a:rPr lang="en-US" dirty="0" smtClean="0"/>
              <a:t>a whole </a:t>
            </a:r>
            <a:r>
              <a:rPr lang="en-US" dirty="0"/>
              <a:t>is small, it has a substantial market share in the intranet </a:t>
            </a:r>
            <a:r>
              <a:rPr lang="en-US" dirty="0" smtClean="0"/>
              <a:t>environment </a:t>
            </a:r>
            <a:endParaRPr lang="en-US" dirty="0" smtClean="0"/>
          </a:p>
          <a:p>
            <a:r>
              <a:rPr lang="en-US" b="1" dirty="0" smtClean="0"/>
              <a:t>PHP: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dynamically typed language that can be </a:t>
            </a:r>
            <a:r>
              <a:rPr lang="en-US" dirty="0" smtClean="0"/>
              <a:t>embedded directly </a:t>
            </a:r>
            <a:r>
              <a:rPr lang="en-US" dirty="0"/>
              <a:t>within the HTML, though it now supports most common </a:t>
            </a:r>
            <a:r>
              <a:rPr lang="en-US" dirty="0" smtClean="0"/>
              <a:t>object oriented features</a:t>
            </a:r>
            <a:r>
              <a:rPr lang="en-US" dirty="0"/>
              <a:t>, such as classes and inheritance. </a:t>
            </a:r>
            <a:endParaRPr lang="en-US" dirty="0" smtClean="0"/>
          </a:p>
          <a:p>
            <a:r>
              <a:rPr lang="en-US" b="1" dirty="0" smtClean="0"/>
              <a:t>Perl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Until the development and popularization of ASP, PHP, and JSP, </a:t>
            </a:r>
            <a:r>
              <a:rPr lang="en-US" dirty="0" smtClean="0"/>
              <a:t>Perl was </a:t>
            </a:r>
            <a:r>
              <a:rPr lang="en-US" dirty="0"/>
              <a:t>the language typically used for early server-side web development. As </a:t>
            </a:r>
            <a:r>
              <a:rPr lang="en-US" dirty="0" smtClean="0"/>
              <a:t>a language</a:t>
            </a:r>
            <a:r>
              <a:rPr lang="en-US" dirty="0"/>
              <a:t>, it excels in the manipulation of text. It was commonly used </a:t>
            </a:r>
            <a:r>
              <a:rPr lang="en-US" dirty="0" smtClean="0"/>
              <a:t>in conjunction </a:t>
            </a:r>
            <a:r>
              <a:rPr lang="en-US" dirty="0"/>
              <a:t>with the Common Gateway Interface (CGI), an early </a:t>
            </a:r>
            <a:r>
              <a:rPr lang="en-US" dirty="0" smtClean="0"/>
              <a:t>standard API </a:t>
            </a:r>
            <a:r>
              <a:rPr lang="en-US" dirty="0"/>
              <a:t>for communication between applications and web server </a:t>
            </a:r>
            <a:r>
              <a:rPr lang="en-US" dirty="0" smtClean="0"/>
              <a:t>software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5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b="1" dirty="0"/>
              <a:t>Ruby on Rails</a:t>
            </a:r>
            <a:r>
              <a:rPr lang="en-US" dirty="0"/>
              <a:t>. </a:t>
            </a:r>
            <a:r>
              <a:rPr lang="en-US" dirty="0" smtClean="0"/>
              <a:t>Web </a:t>
            </a:r>
            <a:r>
              <a:rPr lang="en-US" dirty="0"/>
              <a:t>development framework that uses the </a:t>
            </a:r>
            <a:r>
              <a:rPr lang="en-US" dirty="0" smtClean="0"/>
              <a:t>Ruby programming </a:t>
            </a:r>
            <a:r>
              <a:rPr lang="en-US" dirty="0"/>
              <a:t>language. </a:t>
            </a:r>
            <a:r>
              <a:rPr lang="en-US" dirty="0" smtClean="0"/>
              <a:t>It emphasizes the </a:t>
            </a:r>
            <a:r>
              <a:rPr lang="en-US" dirty="0"/>
              <a:t>use of common software development approaches, in </a:t>
            </a:r>
            <a:r>
              <a:rPr lang="en-US" dirty="0" smtClean="0"/>
              <a:t>particular </a:t>
            </a:r>
            <a:r>
              <a:rPr lang="en-US" dirty="0"/>
              <a:t>the </a:t>
            </a:r>
            <a:r>
              <a:rPr lang="en-US" dirty="0" smtClean="0"/>
              <a:t>MVC design </a:t>
            </a:r>
            <a:r>
              <a:rPr lang="en-US" dirty="0"/>
              <a:t>pattern. It integrates features such as templates and engines that aim </a:t>
            </a:r>
            <a:r>
              <a:rPr lang="en-US" dirty="0" smtClean="0"/>
              <a:t>to reduce </a:t>
            </a:r>
            <a:r>
              <a:rPr lang="en-US" dirty="0"/>
              <a:t>the amount of development work required in the creation of a new site</a:t>
            </a:r>
            <a:r>
              <a:rPr lang="en-US" dirty="0" smtClean="0"/>
              <a:t>.</a:t>
            </a:r>
          </a:p>
          <a:p>
            <a:r>
              <a:rPr lang="en-NZ" b="1" dirty="0" smtClean="0"/>
              <a:t>ColdFusion</a:t>
            </a:r>
            <a:r>
              <a:rPr lang="en-NZ" dirty="0" smtClean="0"/>
              <a:t>. </a:t>
            </a:r>
            <a:r>
              <a:rPr lang="en-US" dirty="0"/>
              <a:t>ColdFusion is a tag-based, back-end web language that has been around since the mid-1990′s. CFML compares to the scripting components of ASP, JSP, and PHP in purpose and features, but its tag syntax more closely resembles HTML, while its script syntax resembles JavaScript.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Server-Side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Node.js. </a:t>
            </a:r>
            <a:r>
              <a:rPr lang="en-US" dirty="0"/>
              <a:t>This is a </a:t>
            </a:r>
            <a:r>
              <a:rPr lang="en-US" dirty="0" smtClean="0"/>
              <a:t>recent </a:t>
            </a:r>
            <a:r>
              <a:rPr lang="en-US" dirty="0"/>
              <a:t>server environment that uses JavaScript on </a:t>
            </a:r>
            <a:r>
              <a:rPr lang="en-US" dirty="0" smtClean="0"/>
              <a:t>the server </a:t>
            </a:r>
            <a:r>
              <a:rPr lang="en-US" dirty="0"/>
              <a:t>side, thus allowing developers already familiar with JavaScript to use just </a:t>
            </a:r>
            <a:r>
              <a:rPr lang="en-US" dirty="0" smtClean="0"/>
              <a:t>a single </a:t>
            </a:r>
            <a:r>
              <a:rPr lang="en-US" dirty="0"/>
              <a:t>language for both client-side and </a:t>
            </a:r>
            <a:r>
              <a:rPr lang="en-US" dirty="0" smtClean="0"/>
              <a:t>server-side development</a:t>
            </a:r>
            <a:r>
              <a:rPr lang="en-US" dirty="0"/>
              <a:t>. </a:t>
            </a:r>
            <a:r>
              <a:rPr lang="en-US" dirty="0" smtClean="0"/>
              <a:t>node.js </a:t>
            </a:r>
            <a:r>
              <a:rPr lang="en-US" dirty="0"/>
              <a:t>is also its own web server software</a:t>
            </a:r>
            <a:r>
              <a:rPr lang="en-US" dirty="0" smtClean="0"/>
              <a:t>, thus </a:t>
            </a:r>
            <a:r>
              <a:rPr lang="en-US" dirty="0"/>
              <a:t>eliminating the need for Apache, IIS, or some other web server software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Django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high-level </a:t>
            </a:r>
            <a:r>
              <a:rPr lang="en-US" dirty="0" smtClean="0"/>
              <a:t>free and open source Python </a:t>
            </a:r>
            <a:r>
              <a:rPr lang="en-US" dirty="0"/>
              <a:t>Web framework that encourages rapid development and clean, pragmatic </a:t>
            </a:r>
            <a:r>
              <a:rPr lang="en-US" dirty="0" smtClean="0"/>
              <a:t>design. It follows the model – view – controller (MVC</a:t>
            </a:r>
            <a:r>
              <a:rPr lang="en-US" smtClean="0"/>
              <a:t>) architectural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4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6013938"/>
            <a:ext cx="45720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https://www.djangoproject.com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62"/>
          <a:stretch/>
        </p:blipFill>
        <p:spPr bwMode="auto">
          <a:xfrm>
            <a:off x="2590800" y="603738"/>
            <a:ext cx="6372970" cy="505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1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3960</TotalTime>
  <Words>1170</Words>
  <Application>Microsoft Office PowerPoint</Application>
  <PresentationFormat>On-screen Show 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Introduction to Server-Side Development -</vt:lpstr>
      <vt:lpstr>Server-Side Development</vt:lpstr>
      <vt:lpstr>Comparing Client and Server Scripts</vt:lpstr>
      <vt:lpstr>Server-side script resources</vt:lpstr>
      <vt:lpstr>Comparing Server-Side Technologies</vt:lpstr>
      <vt:lpstr>Comparing Server-Side Technologies</vt:lpstr>
      <vt:lpstr>Comparing Server-Side Technologies</vt:lpstr>
      <vt:lpstr>Comparing Server-Side Technologies</vt:lpstr>
      <vt:lpstr>Django</vt:lpstr>
      <vt:lpstr>Why Django</vt:lpstr>
      <vt:lpstr>Django overview</vt:lpstr>
      <vt:lpstr>Features</vt:lpstr>
      <vt:lpstr>Bundle applications</vt:lpstr>
      <vt:lpstr>To sum up</vt:lpstr>
      <vt:lpstr>Sites using Django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Client-Side</dc:title>
  <dc:creator>Patricia Haden</dc:creator>
  <cp:lastModifiedBy>Default-User</cp:lastModifiedBy>
  <cp:revision>162</cp:revision>
  <dcterms:created xsi:type="dcterms:W3CDTF">2006-08-16T00:00:00Z</dcterms:created>
  <dcterms:modified xsi:type="dcterms:W3CDTF">2016-05-11T03:32:13Z</dcterms:modified>
</cp:coreProperties>
</file>