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66095" autoAdjust="0"/>
  </p:normalViewPr>
  <p:slideViewPr>
    <p:cSldViewPr>
      <p:cViewPr varScale="1">
        <p:scale>
          <a:sx n="52" d="100"/>
          <a:sy n="52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veweave.com/CiuMg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.ac.nz/students/" TargetMode="External"/><Relationship Id="rId2" Type="http://schemas.openxmlformats.org/officeDocument/2006/relationships/hyperlink" Target="http://www.op.ac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.ac.nz/enterpris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.com/mystore/Red" TargetMode="External"/><Relationship Id="rId2" Type="http://schemas.openxmlformats.org/officeDocument/2006/relationships/hyperlink" Target="http://www.wine.com/myst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wine.com/mystore/Whi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hite.wine.com/" TargetMode="External"/><Relationship Id="rId2" Type="http://schemas.openxmlformats.org/officeDocument/2006/relationships/hyperlink" Target="http://red.wi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json</a:t>
            </a:r>
            <a:r>
              <a:rPr lang="en-NZ" dirty="0" smtClean="0"/>
              <a:t> and JAVASCRIPT data storage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JSON into JavaScript objects is </a:t>
            </a:r>
            <a:r>
              <a:rPr lang="en-US" dirty="0" smtClean="0"/>
              <a:t>simple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JSON object has a parse() method </a:t>
            </a:r>
            <a:r>
              <a:rPr lang="en-US" dirty="0" smtClean="0"/>
              <a:t>that returns </a:t>
            </a:r>
            <a:r>
              <a:rPr lang="en-US" dirty="0"/>
              <a:t>the resulting object.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err="1"/>
              <a:t>json</a:t>
            </a:r>
            <a:r>
              <a:rPr lang="en-US" dirty="0"/>
              <a:t> variable from the previous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9" y="4062919"/>
            <a:ext cx="734597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2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goal as website programmers should be to make the website experience as easy </a:t>
            </a:r>
            <a:r>
              <a:rPr lang="en-US" dirty="0" smtClean="0"/>
              <a:t>and pleasant </a:t>
            </a:r>
            <a:r>
              <a:rPr lang="en-US" dirty="0"/>
              <a:t>for the user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One way of doing this is learning about your </a:t>
            </a:r>
            <a:r>
              <a:rPr lang="en-US" dirty="0"/>
              <a:t>users and using information gained about them to personalize the </a:t>
            </a:r>
            <a:r>
              <a:rPr lang="en-US" dirty="0" smtClean="0"/>
              <a:t>website</a:t>
            </a:r>
          </a:p>
          <a:p>
            <a:r>
              <a:rPr lang="en-US" dirty="0"/>
              <a:t>a user, whose name you asked on the first visit, returns to your website.</a:t>
            </a:r>
          </a:p>
          <a:p>
            <a:r>
              <a:rPr lang="en-US" dirty="0"/>
              <a:t>You could welcome </a:t>
            </a:r>
            <a:r>
              <a:rPr lang="en-US" dirty="0" smtClean="0"/>
              <a:t>a user back </a:t>
            </a:r>
            <a:r>
              <a:rPr lang="en-US" dirty="0"/>
              <a:t>to the website </a:t>
            </a:r>
            <a:r>
              <a:rPr lang="en-US" dirty="0" smtClean="0"/>
              <a:t>greeting by </a:t>
            </a:r>
            <a:r>
              <a:rPr lang="en-US" dirty="0"/>
              <a:t>name. </a:t>
            </a:r>
            <a:endParaRPr lang="en-US" dirty="0" smtClean="0"/>
          </a:p>
          <a:p>
            <a:r>
              <a:rPr lang="en-US" dirty="0" smtClean="0"/>
              <a:t>By already knowing </a:t>
            </a:r>
            <a:r>
              <a:rPr lang="en-US" dirty="0"/>
              <a:t>the user’s purchasing details, such as credit‐card number and delivery address</a:t>
            </a:r>
            <a:r>
              <a:rPr lang="en-US" dirty="0" smtClean="0"/>
              <a:t>, you </a:t>
            </a:r>
            <a:r>
              <a:rPr lang="en-US" dirty="0"/>
              <a:t>can allow the user to go from viewing </a:t>
            </a:r>
            <a:r>
              <a:rPr lang="en-US" dirty="0" smtClean="0"/>
              <a:t>an item to </a:t>
            </a:r>
            <a:r>
              <a:rPr lang="en-US" dirty="0"/>
              <a:t>buying it in just one </a:t>
            </a:r>
            <a:r>
              <a:rPr lang="en-US" dirty="0" smtClean="0"/>
              <a:t>click,</a:t>
            </a:r>
          </a:p>
          <a:p>
            <a:r>
              <a:rPr lang="en-US" dirty="0" smtClean="0"/>
              <a:t>based </a:t>
            </a:r>
            <a:r>
              <a:rPr lang="en-US" dirty="0"/>
              <a:t>on information, such as </a:t>
            </a:r>
            <a:r>
              <a:rPr lang="en-US" dirty="0" smtClean="0"/>
              <a:t>the previous </a:t>
            </a:r>
            <a:r>
              <a:rPr lang="en-US" dirty="0"/>
              <a:t>purchases and browsing patterns of the user, </a:t>
            </a:r>
            <a:r>
              <a:rPr lang="en-US" dirty="0" smtClean="0"/>
              <a:t>recommendations can be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2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personalization requires that information about users be stored somewhere in </a:t>
            </a:r>
            <a:r>
              <a:rPr lang="en-US" dirty="0" smtClean="0"/>
              <a:t>between their </a:t>
            </a:r>
            <a:r>
              <a:rPr lang="en-US" dirty="0"/>
              <a:t>visits to the website</a:t>
            </a:r>
            <a:r>
              <a:rPr lang="en-US" dirty="0" smtClean="0"/>
              <a:t>.</a:t>
            </a:r>
          </a:p>
          <a:p>
            <a:r>
              <a:rPr lang="en-US" dirty="0"/>
              <a:t>Accessing the user’s local filesystem from a web application is </a:t>
            </a:r>
            <a:r>
              <a:rPr lang="en-US" dirty="0" smtClean="0"/>
              <a:t>pretty much </a:t>
            </a:r>
            <a:r>
              <a:rPr lang="en-US" dirty="0"/>
              <a:t>off limits because of security restrictions included in </a:t>
            </a:r>
            <a:r>
              <a:rPr lang="en-US" dirty="0" smtClean="0"/>
              <a:t>browsers</a:t>
            </a:r>
          </a:p>
          <a:p>
            <a:r>
              <a:rPr lang="en-US" dirty="0" smtClean="0"/>
              <a:t>However, as a website developer you can </a:t>
            </a:r>
            <a:r>
              <a:rPr lang="en-US" dirty="0"/>
              <a:t>store small amounts of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special place on the user’s local disk</a:t>
            </a:r>
            <a:r>
              <a:rPr lang="en-US" dirty="0" smtClean="0"/>
              <a:t>, using </a:t>
            </a:r>
            <a:r>
              <a:rPr lang="en-US" dirty="0"/>
              <a:t>what is called a </a:t>
            </a:r>
            <a:r>
              <a:rPr lang="en-US" i="1" dirty="0" smtClean="0"/>
              <a:t>cookie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browser using HTML5’s Web Storage.</a:t>
            </a:r>
          </a:p>
        </p:txBody>
      </p:sp>
    </p:spTree>
    <p:extLst>
      <p:ext uri="{BB962C8B-B14F-4D97-AF65-F5344CB8AC3E}">
        <p14:creationId xmlns:p14="http://schemas.microsoft.com/office/powerpoint/2010/main" val="376563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key to cookies is the document object’s cookie property.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this property, you can </a:t>
            </a:r>
            <a:r>
              <a:rPr lang="en-US" dirty="0" smtClean="0"/>
              <a:t>create and </a:t>
            </a:r>
            <a:r>
              <a:rPr lang="en-US" dirty="0"/>
              <a:t>retrieve cookie data from within your JavaScript code.</a:t>
            </a:r>
          </a:p>
          <a:p>
            <a:r>
              <a:rPr lang="en-US" dirty="0"/>
              <a:t>You can set a cookie by setting </a:t>
            </a:r>
            <a:r>
              <a:rPr lang="en-US" dirty="0" err="1"/>
              <a:t>document.cookie</a:t>
            </a:r>
            <a:r>
              <a:rPr lang="en-US" dirty="0"/>
              <a:t> to a </a:t>
            </a:r>
            <a:r>
              <a:rPr lang="en-US" i="1" dirty="0"/>
              <a:t>cookie string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4800600"/>
            <a:ext cx="8763000" cy="3212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5638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liveweave.com/CiuMga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99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Cookie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creating a cookie, you can set six parts: name, value, expires, path, domain</a:t>
            </a:r>
            <a:r>
              <a:rPr lang="en-US" dirty="0" smtClean="0"/>
              <a:t>, and secure</a:t>
            </a:r>
          </a:p>
          <a:p>
            <a:r>
              <a:rPr lang="en-US" dirty="0" smtClean="0"/>
              <a:t>The </a:t>
            </a:r>
            <a:r>
              <a:rPr lang="en-US" dirty="0"/>
              <a:t>latter four of these are optional.</a:t>
            </a:r>
          </a:p>
        </p:txBody>
      </p:sp>
    </p:spTree>
    <p:extLst>
      <p:ext uri="{BB962C8B-B14F-4D97-AF65-F5344CB8AC3E}">
        <p14:creationId xmlns:p14="http://schemas.microsoft.com/office/powerpoint/2010/main" val="334294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first part of the cookie string consists of the name and value of the cookie.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is used </a:t>
            </a:r>
            <a:r>
              <a:rPr lang="en-US" dirty="0" smtClean="0"/>
              <a:t>so that </a:t>
            </a:r>
            <a:r>
              <a:rPr lang="en-US" dirty="0"/>
              <a:t>you can reference the cookie </a:t>
            </a:r>
            <a:r>
              <a:rPr lang="en-US" dirty="0" smtClean="0"/>
              <a:t>later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value is the information part of the cookie</a:t>
            </a:r>
            <a:r>
              <a:rPr lang="en-US" dirty="0" smtClean="0"/>
              <a:t>.</a:t>
            </a:r>
          </a:p>
          <a:p>
            <a:r>
              <a:rPr lang="en-US" dirty="0"/>
              <a:t>This name/value part of the cookie string is </a:t>
            </a:r>
            <a:r>
              <a:rPr lang="en-US" dirty="0" smtClean="0"/>
              <a:t>compulsory</a:t>
            </a:r>
          </a:p>
          <a:p>
            <a:r>
              <a:rPr lang="en-US" dirty="0"/>
              <a:t>The value for the cookie is a primitive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semicolons are </a:t>
            </a:r>
            <a:r>
              <a:rPr lang="en-US" dirty="0"/>
              <a:t>used to separate the different parts of the cookie within </a:t>
            </a:r>
            <a:r>
              <a:rPr lang="en-US" dirty="0" smtClean="0"/>
              <a:t>the cookie </a:t>
            </a:r>
            <a:r>
              <a:rPr lang="en-US" dirty="0"/>
              <a:t>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default cookies have </a:t>
            </a:r>
            <a:r>
              <a:rPr lang="en-US" dirty="0"/>
              <a:t>a very limited </a:t>
            </a:r>
            <a:r>
              <a:rPr lang="en-US" i="1" dirty="0" smtClean="0"/>
              <a:t>lifespan</a:t>
            </a:r>
            <a:r>
              <a:rPr lang="en-US" dirty="0" smtClean="0"/>
              <a:t> (i.e. the </a:t>
            </a:r>
            <a:r>
              <a:rPr lang="en-US" dirty="0"/>
              <a:t>length of time the information will </a:t>
            </a:r>
            <a:r>
              <a:rPr lang="en-US" dirty="0" smtClean="0"/>
              <a:t>continue to </a:t>
            </a:r>
            <a:r>
              <a:rPr lang="en-US" dirty="0"/>
              <a:t>exist</a:t>
            </a:r>
            <a:r>
              <a:rPr lang="en-US" dirty="0" smtClean="0"/>
              <a:t>.) </a:t>
            </a:r>
          </a:p>
          <a:p>
            <a:r>
              <a:rPr lang="en-US" dirty="0" smtClean="0"/>
              <a:t>If </a:t>
            </a:r>
            <a:r>
              <a:rPr lang="en-US" dirty="0"/>
              <a:t>you don’t set an expiration date, a cookie will expire when the user closes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172200"/>
            <a:ext cx="9003069" cy="5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/>
              <a:t>If you want a cookie to exist for longer than just a single user session, you need to set an </a:t>
            </a:r>
            <a:r>
              <a:rPr lang="en-US" dirty="0" smtClean="0"/>
              <a:t>expiration date </a:t>
            </a:r>
            <a:r>
              <a:rPr lang="en-US" dirty="0"/>
              <a:t>using the second part of the cookie string, </a:t>
            </a:r>
            <a:r>
              <a:rPr lang="en-US" dirty="0" smtClean="0"/>
              <a:t>expires</a:t>
            </a:r>
          </a:p>
          <a:p>
            <a:r>
              <a:rPr lang="en-US" dirty="0"/>
              <a:t>The format of the expiration date is very important. It should be </a:t>
            </a:r>
            <a:r>
              <a:rPr lang="en-US" dirty="0" smtClean="0"/>
              <a:t>the same </a:t>
            </a:r>
            <a:r>
              <a:rPr lang="en-US" dirty="0"/>
              <a:t>format the cookie is given by the </a:t>
            </a:r>
            <a:r>
              <a:rPr lang="en-US" dirty="0" err="1"/>
              <a:t>toUTCString</a:t>
            </a:r>
            <a:r>
              <a:rPr lang="en-US" dirty="0"/>
              <a:t>()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practice, you’ll probably use the Date object to get the current date, and then set a cookie </a:t>
            </a:r>
            <a:r>
              <a:rPr lang="en-US" dirty="0" smtClean="0"/>
              <a:t>to expire </a:t>
            </a:r>
            <a:r>
              <a:rPr lang="en-US" dirty="0"/>
              <a:t>three or six months after this date.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57800"/>
            <a:ext cx="9144000" cy="9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specific </a:t>
            </a:r>
            <a:r>
              <a:rPr lang="en-US" dirty="0" smtClean="0"/>
              <a:t>to </a:t>
            </a:r>
            <a:r>
              <a:rPr lang="en-US" dirty="0"/>
              <a:t>a particular web domain, such as </a:t>
            </a:r>
            <a:r>
              <a:rPr lang="en-US" dirty="0" smtClean="0">
                <a:hlinkClick r:id="rId2"/>
              </a:rPr>
              <a:t>www.op.ac.nz</a:t>
            </a:r>
            <a:r>
              <a:rPr lang="en-US" dirty="0" smtClean="0"/>
              <a:t> , </a:t>
            </a:r>
          </a:p>
          <a:p>
            <a:r>
              <a:rPr lang="en-US" dirty="0" err="1" smtClean="0"/>
              <a:t>Cookiess</a:t>
            </a:r>
            <a:r>
              <a:rPr lang="en-US" dirty="0" smtClean="0"/>
              <a:t> are also specific to </a:t>
            </a:r>
            <a:r>
              <a:rPr lang="en-US" dirty="0"/>
              <a:t>a particular path on that domain.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a page in </a:t>
            </a:r>
            <a:r>
              <a:rPr lang="en-US" dirty="0" smtClean="0">
                <a:hlinkClick r:id="rId3"/>
              </a:rPr>
              <a:t>www.op.ac.nz/students/</a:t>
            </a:r>
            <a:r>
              <a:rPr lang="en-US" dirty="0" smtClean="0"/>
              <a:t> sets </a:t>
            </a:r>
            <a:r>
              <a:rPr lang="en-US" dirty="0"/>
              <a:t>a cookie, only pages in that directory or its subdirectories will be able to read and change </a:t>
            </a:r>
            <a:r>
              <a:rPr lang="en-US" dirty="0" smtClean="0"/>
              <a:t>the cookie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page in </a:t>
            </a:r>
            <a:r>
              <a:rPr lang="en-US" dirty="0">
                <a:hlinkClick r:id="rId4"/>
              </a:rPr>
              <a:t>http://www.op.ac.nz/enterprise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</a:t>
            </a:r>
            <a:r>
              <a:rPr lang="en-US" dirty="0"/>
              <a:t>tried to read the cookie, it would fail</a:t>
            </a:r>
            <a:r>
              <a:rPr lang="en-US" dirty="0" smtClean="0"/>
              <a:t>.</a:t>
            </a:r>
          </a:p>
          <a:p>
            <a:r>
              <a:rPr lang="en-US" dirty="0"/>
              <a:t>what if you want to </a:t>
            </a:r>
            <a:r>
              <a:rPr lang="en-US" dirty="0" smtClean="0"/>
              <a:t>view your </a:t>
            </a:r>
            <a:r>
              <a:rPr lang="en-US" dirty="0"/>
              <a:t>cookies from two different paths on your server?</a:t>
            </a:r>
          </a:p>
        </p:txBody>
      </p:sp>
    </p:spTree>
    <p:extLst>
      <p:ext uri="{BB962C8B-B14F-4D97-AF65-F5344CB8AC3E}">
        <p14:creationId xmlns:p14="http://schemas.microsoft.com/office/powerpoint/2010/main" val="340234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r>
              <a:rPr lang="en-US" dirty="0"/>
              <a:t>Say, for example, you have an online store </a:t>
            </a:r>
            <a:r>
              <a:rPr lang="en-US" dirty="0" smtClean="0"/>
              <a:t>at </a:t>
            </a:r>
            <a:r>
              <a:rPr lang="en-US" dirty="0" smtClean="0">
                <a:hlinkClick r:id="rId2"/>
              </a:rPr>
              <a:t>www.wine.com/mystore/</a:t>
            </a:r>
            <a:endParaRPr lang="en-US" dirty="0" smtClean="0"/>
          </a:p>
          <a:p>
            <a:r>
              <a:rPr lang="en-US" dirty="0"/>
              <a:t>you subdivide the store into subdirectories, such as </a:t>
            </a:r>
            <a:r>
              <a:rPr lang="en-US" dirty="0" smtClean="0">
                <a:hlinkClick r:id="rId3"/>
              </a:rPr>
              <a:t>www.wine.com/mystore/Red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www.wine.com/mystore/White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</a:t>
            </a:r>
            <a:r>
              <a:rPr lang="en-US" dirty="0" smtClean="0"/>
              <a:t>use the </a:t>
            </a:r>
            <a:r>
              <a:rPr lang="en-US" dirty="0"/>
              <a:t>path part of the cookie string to specify that the path of the cookie is /</a:t>
            </a:r>
            <a:r>
              <a:rPr lang="en-US" dirty="0" err="1"/>
              <a:t>mystore</a:t>
            </a:r>
            <a:r>
              <a:rPr lang="en-US" dirty="0"/>
              <a:t> even if it’s </a:t>
            </a:r>
            <a:r>
              <a:rPr lang="en-US" dirty="0" smtClean="0"/>
              <a:t>being set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www.wine.com/mystore/Red</a:t>
            </a:r>
            <a:r>
              <a:rPr lang="en-US" dirty="0" smtClean="0"/>
              <a:t> subdirectory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129719"/>
            <a:ext cx="8479071" cy="5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word </a:t>
            </a:r>
            <a:r>
              <a:rPr lang="en-NZ" smtClean="0"/>
              <a:t>about Assignment </a:t>
            </a:r>
            <a:r>
              <a:rPr lang="en-NZ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9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cookies are available only to pages in the domain in which they were set</a:t>
            </a:r>
            <a:r>
              <a:rPr lang="en-US" dirty="0" smtClean="0"/>
              <a:t>.</a:t>
            </a:r>
          </a:p>
          <a:p>
            <a:r>
              <a:rPr lang="en-US" dirty="0"/>
              <a:t>For example, </a:t>
            </a:r>
            <a:r>
              <a:rPr lang="en-US" dirty="0" smtClean="0"/>
              <a:t>if you </a:t>
            </a:r>
            <a:r>
              <a:rPr lang="en-US" dirty="0"/>
              <a:t>have your first website running on a server with the domain </a:t>
            </a:r>
            <a:r>
              <a:rPr lang="en-US" dirty="0" smtClean="0">
                <a:hlinkClick r:id="rId2"/>
              </a:rPr>
              <a:t>http://red.wine.com</a:t>
            </a:r>
            <a:r>
              <a:rPr lang="en-US" dirty="0" smtClean="0"/>
              <a:t>  </a:t>
            </a:r>
            <a:r>
              <a:rPr lang="en-US" dirty="0"/>
              <a:t>and you have a second website running under </a:t>
            </a:r>
            <a:r>
              <a:rPr lang="en-US" dirty="0" smtClean="0">
                <a:hlinkClick r:id="rId3"/>
              </a:rPr>
              <a:t>http://white.wine.com</a:t>
            </a:r>
            <a:r>
              <a:rPr lang="en-US" dirty="0" smtClean="0"/>
              <a:t> , </a:t>
            </a:r>
            <a:r>
              <a:rPr lang="en-US" dirty="0"/>
              <a:t>a </a:t>
            </a:r>
            <a:r>
              <a:rPr lang="en-US" dirty="0" smtClean="0"/>
              <a:t>cookie set </a:t>
            </a:r>
            <a:r>
              <a:rPr lang="en-US" dirty="0"/>
              <a:t>in one website will not be available to pages accessed under the other domain name, and </a:t>
            </a:r>
            <a:r>
              <a:rPr lang="en-US" dirty="0" smtClean="0"/>
              <a:t>vice versa.</a:t>
            </a:r>
            <a:endParaRPr lang="en-US" dirty="0"/>
          </a:p>
          <a:p>
            <a:r>
              <a:rPr lang="en-US" dirty="0"/>
              <a:t>Most of the time, this is exactly what you want, but if it is not, you can use the domain </a:t>
            </a:r>
            <a:r>
              <a:rPr lang="en-US" dirty="0" smtClean="0"/>
              <a:t>part of </a:t>
            </a:r>
            <a:r>
              <a:rPr lang="en-US" dirty="0"/>
              <a:t>the cookie string to specify that a cookie is available to all subdomains of the specified domain.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943600"/>
            <a:ext cx="871598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2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part of the cookie string is the secure part.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simply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if it’s set </a:t>
            </a:r>
            <a:r>
              <a:rPr lang="en-US" dirty="0"/>
              <a:t>to true the cookie will be sent only to a web server that tries to retrieve it using a </a:t>
            </a:r>
            <a:r>
              <a:rPr lang="en-US" dirty="0" smtClean="0"/>
              <a:t>secure channel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value, which is false, means the cookie will always be sent, </a:t>
            </a:r>
            <a:r>
              <a:rPr lang="en-US" dirty="0" smtClean="0"/>
              <a:t>regardless of </a:t>
            </a:r>
            <a:r>
              <a:rPr lang="en-US" dirty="0"/>
              <a:t>the security.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only applicable where you have set up a server with SSL (</a:t>
            </a:r>
            <a:r>
              <a:rPr lang="en-US" dirty="0" smtClean="0"/>
              <a:t>Secure Sockets </a:t>
            </a:r>
            <a:r>
              <a:rPr lang="en-US" dirty="0"/>
              <a:t>Layer).</a:t>
            </a:r>
          </a:p>
        </p:txBody>
      </p:sp>
    </p:spTree>
    <p:extLst>
      <p:ext uri="{BB962C8B-B14F-4D97-AF65-F5344CB8AC3E}">
        <p14:creationId xmlns:p14="http://schemas.microsoft.com/office/powerpoint/2010/main" val="163989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Cookie’s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cookies are retrieved in name/value pairs, with each individual </a:t>
            </a:r>
            <a:r>
              <a:rPr lang="en-US" dirty="0" smtClean="0"/>
              <a:t>cookie </a:t>
            </a:r>
            <a:r>
              <a:rPr lang="en-US" dirty="0"/>
              <a:t>separated by </a:t>
            </a:r>
            <a:r>
              <a:rPr lang="en-US" dirty="0" smtClean="0"/>
              <a:t>a semicolon</a:t>
            </a:r>
          </a:p>
          <a:p>
            <a:r>
              <a:rPr lang="en-US" dirty="0"/>
              <a:t>The expires, path, domain, and secure parts of the cookie are not available </a:t>
            </a:r>
            <a:r>
              <a:rPr lang="en-US" dirty="0" smtClean="0"/>
              <a:t>to you </a:t>
            </a:r>
            <a:r>
              <a:rPr lang="en-US" dirty="0"/>
              <a:t>and cannot be </a:t>
            </a:r>
            <a:r>
              <a:rPr lang="en-US" dirty="0" smtClean="0"/>
              <a:t>retrieved</a:t>
            </a:r>
          </a:p>
          <a:p>
            <a:r>
              <a:rPr lang="en-US" dirty="0"/>
              <a:t>The </a:t>
            </a:r>
            <a:r>
              <a:rPr lang="en-US" dirty="0" err="1" smtClean="0"/>
              <a:t>document.cookie</a:t>
            </a:r>
            <a:r>
              <a:rPr lang="en-US" dirty="0" smtClean="0"/>
              <a:t> </a:t>
            </a:r>
            <a:r>
              <a:rPr lang="en-US" dirty="0"/>
              <a:t>property enables you to retrieve only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the cookies set for a particular </a:t>
            </a:r>
            <a:r>
              <a:rPr lang="en-US" dirty="0" smtClean="0"/>
              <a:t>path and</a:t>
            </a:r>
          </a:p>
          <a:p>
            <a:r>
              <a:rPr lang="en-US" dirty="0"/>
              <a:t>there’s </a:t>
            </a:r>
            <a:r>
              <a:rPr lang="en-US" dirty="0" smtClean="0"/>
              <a:t>no simple </a:t>
            </a:r>
            <a:r>
              <a:rPr lang="en-US" dirty="0"/>
              <a:t>way of just getting the value of a cookie with the name Age.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this you’ll </a:t>
            </a:r>
            <a:r>
              <a:rPr lang="en-US" dirty="0" smtClean="0"/>
              <a:t>have to </a:t>
            </a:r>
            <a:r>
              <a:rPr lang="en-US" dirty="0"/>
              <a:t>use the string manipulation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00721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Cookie’s Value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1448"/>
            <a:ext cx="8871482" cy="31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5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Cookie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 user may disable cookies</a:t>
            </a:r>
          </a:p>
          <a:p>
            <a:r>
              <a:rPr lang="en-NZ" dirty="0" smtClean="0"/>
              <a:t>Number and information limitation</a:t>
            </a:r>
          </a:p>
          <a:p>
            <a:pPr lvl="1"/>
            <a:r>
              <a:rPr lang="en-NZ" dirty="0" smtClean="0"/>
              <a:t>Browsers set up upper limits for the number of cookies a domain can store</a:t>
            </a:r>
          </a:p>
          <a:p>
            <a:pPr lvl="1"/>
            <a:r>
              <a:rPr lang="en-NZ" dirty="0" smtClean="0"/>
              <a:t>Each cookie pair ( the name and value of the cookie combined) must not be more than 4KB in size</a:t>
            </a:r>
          </a:p>
          <a:p>
            <a:pPr lvl="1"/>
            <a:r>
              <a:rPr lang="en-NZ" dirty="0" smtClean="0"/>
              <a:t>Browsers also set up upper limits for the number of cookies ( from all sorts of domains) that they can store</a:t>
            </a:r>
          </a:p>
          <a:p>
            <a:pPr lvl="1"/>
            <a:r>
              <a:rPr lang="en-NZ" dirty="0" smtClean="0"/>
              <a:t>When that limit is reached, all the cookies, regardless of the expiration date, are often deleted</a:t>
            </a:r>
          </a:p>
        </p:txBody>
      </p:sp>
    </p:spTree>
    <p:extLst>
      <p:ext uri="{BB962C8B-B14F-4D97-AF65-F5344CB8AC3E}">
        <p14:creationId xmlns:p14="http://schemas.microsoft.com/office/powerpoint/2010/main" val="285863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Cookie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Reading a cookie requires a lot of code</a:t>
            </a:r>
          </a:p>
          <a:p>
            <a:r>
              <a:rPr lang="en-US" dirty="0"/>
              <a:t>Cookies are not a browser feature, but a feature of HTTP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sends </a:t>
            </a:r>
            <a:r>
              <a:rPr lang="en-US" dirty="0" smtClean="0"/>
              <a:t>them to </a:t>
            </a:r>
            <a:r>
              <a:rPr lang="en-US" dirty="0"/>
              <a:t>the server on every request. This is useful for applications that live on the server, but </a:t>
            </a:r>
            <a:r>
              <a:rPr lang="en-US" dirty="0" smtClean="0"/>
              <a:t>it’s unnecessary </a:t>
            </a:r>
            <a:r>
              <a:rPr lang="en-US" dirty="0"/>
              <a:t>for JavaScript that runs in the </a:t>
            </a:r>
            <a:r>
              <a:rPr lang="en-US" dirty="0" smtClean="0"/>
              <a:t>browser</a:t>
            </a:r>
          </a:p>
          <a:p>
            <a:endParaRPr lang="en-NZ" dirty="0" smtClean="0"/>
          </a:p>
          <a:p>
            <a:r>
              <a:rPr lang="en-NZ" dirty="0" smtClean="0"/>
              <a:t>Take home message: </a:t>
            </a:r>
          </a:p>
          <a:p>
            <a:pPr lvl="1"/>
            <a:r>
              <a:rPr lang="en-NZ" dirty="0" smtClean="0"/>
              <a:t>Cookies can be useful</a:t>
            </a:r>
          </a:p>
          <a:p>
            <a:pPr lvl="1"/>
            <a:r>
              <a:rPr lang="en-NZ" dirty="0" smtClean="0"/>
              <a:t>But they are a tool designed for a different time (with a different web)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9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HTML5 introduced a new feature called web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it </a:t>
            </a:r>
            <a:r>
              <a:rPr lang="en-US" dirty="0"/>
              <a:t>solves each of cookies’ </a:t>
            </a:r>
            <a:r>
              <a:rPr lang="en-US" dirty="0" smtClean="0"/>
              <a:t>aforementioned problems</a:t>
            </a:r>
          </a:p>
          <a:p>
            <a:r>
              <a:rPr lang="en-US" dirty="0"/>
              <a:t>web storage has been moved out of the HTML5 specification </a:t>
            </a:r>
            <a:r>
              <a:rPr lang="en-US" dirty="0" smtClean="0"/>
              <a:t>and into </a:t>
            </a:r>
            <a:r>
              <a:rPr lang="en-US" dirty="0"/>
              <a:t>its own (which is named Web Storage</a:t>
            </a:r>
            <a:r>
              <a:rPr lang="en-US" dirty="0" smtClean="0"/>
              <a:t>).</a:t>
            </a:r>
          </a:p>
          <a:p>
            <a:r>
              <a:rPr lang="en-US" dirty="0"/>
              <a:t>It consists of two components: </a:t>
            </a:r>
            <a:endParaRPr lang="en-US" dirty="0" smtClean="0"/>
          </a:p>
          <a:p>
            <a:pPr lvl="1"/>
            <a:r>
              <a:rPr lang="en-US" i="1" dirty="0" smtClean="0"/>
              <a:t>session </a:t>
            </a:r>
            <a:r>
              <a:rPr lang="en-US" i="1" dirty="0"/>
              <a:t>storage </a:t>
            </a:r>
            <a:endParaRPr lang="en-US" dirty="0" smtClean="0"/>
          </a:p>
          <a:p>
            <a:pPr lvl="1"/>
            <a:r>
              <a:rPr lang="en-US" i="1" dirty="0" smtClean="0"/>
              <a:t>Local storage</a:t>
            </a:r>
            <a:endParaRPr lang="en-US" dirty="0"/>
          </a:p>
          <a:p>
            <a:r>
              <a:rPr lang="en-US" dirty="0"/>
              <a:t>It stays within the browser and is not transmitted to the server. It is storage for </a:t>
            </a:r>
            <a:r>
              <a:rPr lang="en-US" dirty="0" smtClean="0"/>
              <a:t>JavaScript developers.</a:t>
            </a:r>
          </a:p>
          <a:p>
            <a:r>
              <a:rPr lang="en-US" dirty="0"/>
              <a:t>It provides significantly more storage space. </a:t>
            </a:r>
            <a:endParaRPr lang="en-US" dirty="0" smtClean="0"/>
          </a:p>
          <a:p>
            <a:pPr lvl="1"/>
            <a:r>
              <a:rPr lang="en-US" dirty="0" smtClean="0"/>
              <a:t>Chrome </a:t>
            </a:r>
            <a:r>
              <a:rPr lang="en-US" dirty="0"/>
              <a:t>and Firefox support 5MB per </a:t>
            </a:r>
            <a:r>
              <a:rPr lang="en-US" dirty="0" smtClean="0"/>
              <a:t>domain</a:t>
            </a:r>
          </a:p>
          <a:p>
            <a:r>
              <a:rPr lang="en-US" dirty="0"/>
              <a:t>The data stored in local storage never </a:t>
            </a:r>
            <a:r>
              <a:rPr lang="en-US" dirty="0" smtClean="0"/>
              <a:t>expires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remains until you or the user deletes it.</a:t>
            </a:r>
          </a:p>
        </p:txBody>
      </p:sp>
    </p:spTree>
    <p:extLst>
      <p:ext uri="{BB962C8B-B14F-4D97-AF65-F5344CB8AC3E}">
        <p14:creationId xmlns:p14="http://schemas.microsoft.com/office/powerpoint/2010/main" val="388779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stored in web storage is associated with a unique name.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refer to </a:t>
            </a:r>
            <a:r>
              <a:rPr lang="en-US" dirty="0" smtClean="0"/>
              <a:t>this name </a:t>
            </a:r>
            <a:r>
              <a:rPr lang="en-US" dirty="0"/>
              <a:t>as a </a:t>
            </a:r>
            <a:r>
              <a:rPr lang="en-US" i="1" dirty="0"/>
              <a:t>key</a:t>
            </a:r>
            <a:r>
              <a:rPr lang="en-US" dirty="0"/>
              <a:t>, and the data associated with a key is referred to as the </a:t>
            </a:r>
            <a:r>
              <a:rPr lang="en-US" i="1" dirty="0" smtClean="0"/>
              <a:t>value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refer </a:t>
            </a:r>
            <a:r>
              <a:rPr lang="en-US" dirty="0" smtClean="0"/>
              <a:t>to the </a:t>
            </a:r>
            <a:r>
              <a:rPr lang="en-US" dirty="0"/>
              <a:t>key and its value as a key/value </a:t>
            </a:r>
            <a:r>
              <a:rPr lang="en-US" dirty="0" smtClean="0"/>
              <a:t>pair</a:t>
            </a:r>
            <a:endParaRPr lang="en-US" dirty="0"/>
          </a:p>
          <a:p>
            <a:r>
              <a:rPr lang="en-US" dirty="0"/>
              <a:t>You access local storage using the </a:t>
            </a:r>
            <a:r>
              <a:rPr lang="en-US" dirty="0" err="1"/>
              <a:t>localStorage</a:t>
            </a:r>
            <a:r>
              <a:rPr lang="en-US" dirty="0"/>
              <a:t> object (session storage is accessed </a:t>
            </a:r>
            <a:r>
              <a:rPr lang="en-US" dirty="0" smtClean="0"/>
              <a:t>through </a:t>
            </a:r>
            <a:r>
              <a:rPr lang="en-US" dirty="0" err="1" smtClean="0"/>
              <a:t>sessionStorage</a:t>
            </a:r>
            <a:r>
              <a:rPr lang="en-US" dirty="0"/>
              <a:t>), and it makes it easy to set, get, and remove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We will focus </a:t>
            </a:r>
            <a:r>
              <a:rPr lang="en-US" dirty="0"/>
              <a:t>on local storage, but you can apply the </a:t>
            </a:r>
            <a:r>
              <a:rPr lang="en-US" dirty="0" smtClean="0"/>
              <a:t>same concepts </a:t>
            </a:r>
            <a:r>
              <a:rPr lang="en-US" dirty="0"/>
              <a:t>to session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Setting data with 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exposes a method called </a:t>
            </a:r>
            <a:r>
              <a:rPr lang="en-US" dirty="0" err="1"/>
              <a:t>setItem</a:t>
            </a:r>
            <a:r>
              <a:rPr lang="en-US" dirty="0"/>
              <a:t>(), and its purpose is to set a </a:t>
            </a:r>
            <a:r>
              <a:rPr lang="en-US" dirty="0" smtClean="0"/>
              <a:t>value associated </a:t>
            </a:r>
            <a:r>
              <a:rPr lang="en-US" dirty="0"/>
              <a:t>with a given </a:t>
            </a:r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54400"/>
            <a:ext cx="827024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6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Getting data with 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Retrieving data from local storage is </a:t>
            </a:r>
            <a:r>
              <a:rPr lang="en-US" dirty="0" smtClean="0"/>
              <a:t>straightforward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3200400"/>
            <a:ext cx="836705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56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web developer you often need to store </a:t>
            </a:r>
            <a:r>
              <a:rPr lang="en-US" dirty="0"/>
              <a:t>data </a:t>
            </a:r>
            <a:r>
              <a:rPr lang="en-US" dirty="0" smtClean="0"/>
              <a:t>as well </a:t>
            </a:r>
            <a:r>
              <a:rPr lang="en-US" dirty="0"/>
              <a:t>as transmit data to other computers and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You </a:t>
            </a:r>
            <a:r>
              <a:rPr lang="en-US" dirty="0"/>
              <a:t>can’t just store objects and arrays as they are;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you need </a:t>
            </a:r>
            <a:r>
              <a:rPr lang="en-US" dirty="0" smtClean="0"/>
              <a:t>to </a:t>
            </a:r>
            <a:r>
              <a:rPr lang="en-US" i="1" dirty="0" smtClean="0"/>
              <a:t>serialize </a:t>
            </a:r>
            <a:r>
              <a:rPr lang="en-US" dirty="0"/>
              <a:t>them. </a:t>
            </a:r>
            <a:endParaRPr lang="en-US" dirty="0" smtClean="0"/>
          </a:p>
          <a:p>
            <a:r>
              <a:rPr lang="en-US" dirty="0" smtClean="0"/>
              <a:t>Serialization </a:t>
            </a:r>
            <a:r>
              <a:rPr lang="en-US" dirty="0"/>
              <a:t>is the process of translating an object into a string </a:t>
            </a:r>
            <a:r>
              <a:rPr lang="en-US" dirty="0" smtClean="0"/>
              <a:t>representation of </a:t>
            </a:r>
            <a:r>
              <a:rPr lang="en-US" dirty="0"/>
              <a:t>that object.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an object is serialized, the string representation of that object can then </a:t>
            </a:r>
            <a:r>
              <a:rPr lang="en-US" dirty="0" smtClean="0"/>
              <a:t>be stored </a:t>
            </a:r>
            <a:r>
              <a:rPr lang="en-US" dirty="0"/>
              <a:t>in a more permanent storage facility or transmitted to another computer.</a:t>
            </a:r>
          </a:p>
          <a:p>
            <a:r>
              <a:rPr lang="en-US" dirty="0" smtClean="0"/>
              <a:t>Once </a:t>
            </a:r>
            <a:r>
              <a:rPr lang="en-US" dirty="0"/>
              <a:t>you need to work with </a:t>
            </a:r>
            <a:r>
              <a:rPr lang="en-US" dirty="0" smtClean="0"/>
              <a:t>the object </a:t>
            </a:r>
            <a:r>
              <a:rPr lang="en-US" dirty="0"/>
              <a:t>within JavaScript, you can </a:t>
            </a:r>
            <a:r>
              <a:rPr lang="en-US" i="1" dirty="0" err="1"/>
              <a:t>deserialize</a:t>
            </a:r>
            <a:r>
              <a:rPr lang="en-US" i="1" dirty="0"/>
              <a:t> </a:t>
            </a:r>
            <a:r>
              <a:rPr lang="en-US" dirty="0"/>
              <a:t>it, converting it back into a native </a:t>
            </a:r>
            <a:r>
              <a:rPr lang="en-US" dirty="0" smtClean="0"/>
              <a:t>JavaScript 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2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Removing </a:t>
            </a:r>
            <a:r>
              <a:rPr lang="en-NZ" dirty="0"/>
              <a:t>data with 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dirty="0" smtClean="0"/>
              <a:t>You might want </a:t>
            </a:r>
            <a:r>
              <a:rPr lang="en-US" dirty="0"/>
              <a:t>to remove some data that you stored in local storage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44951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22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Note about storing data as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storage is a string‐only data </a:t>
            </a:r>
            <a:r>
              <a:rPr lang="en-US" dirty="0" smtClean="0"/>
              <a:t>store</a:t>
            </a:r>
          </a:p>
          <a:p>
            <a:r>
              <a:rPr lang="en-US" dirty="0"/>
              <a:t>If you try to store some other type of value (like a number) or object, it is converted to a string and stored as a string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4648200"/>
            <a:ext cx="514817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5435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91" y="6454775"/>
            <a:ext cx="546537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3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Note about storing data as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storing complex objects</a:t>
            </a:r>
          </a:p>
          <a:p>
            <a:r>
              <a:rPr lang="en-US" dirty="0"/>
              <a:t>we </a:t>
            </a:r>
            <a:r>
              <a:rPr lang="en-US" dirty="0" smtClean="0"/>
              <a:t>need to serialize </a:t>
            </a:r>
            <a:r>
              <a:rPr lang="en-US" dirty="0"/>
              <a:t>objects into JSON </a:t>
            </a:r>
            <a:r>
              <a:rPr lang="en-US" dirty="0" smtClean="0"/>
              <a:t>for storing them </a:t>
            </a:r>
          </a:p>
          <a:p>
            <a:r>
              <a:rPr lang="en-US" dirty="0" smtClean="0"/>
              <a:t>We need to parse them back from JSON storage into </a:t>
            </a:r>
            <a:r>
              <a:rPr lang="en-US" dirty="0"/>
              <a:t>actual </a:t>
            </a:r>
            <a:r>
              <a:rPr lang="en-US" dirty="0" smtClean="0"/>
              <a:t>objects when retrieving information.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875180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760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Checking web </a:t>
            </a:r>
            <a:r>
              <a:rPr lang="en-NZ" dirty="0"/>
              <a:t>storage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28494"/>
            <a:ext cx="8224022" cy="351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76800"/>
          </a:xfrm>
        </p:spPr>
        <p:txBody>
          <a:bodyPr>
            <a:normAutofit/>
          </a:bodyPr>
          <a:lstStyle/>
          <a:p>
            <a:r>
              <a:rPr lang="en-US" dirty="0"/>
              <a:t>There was a time when the web development community embraced XML </a:t>
            </a:r>
            <a:r>
              <a:rPr lang="en-US" dirty="0" smtClean="0"/>
              <a:t>markup language for everything</a:t>
            </a:r>
            <a:r>
              <a:rPr lang="en-US" dirty="0"/>
              <a:t>.</a:t>
            </a:r>
          </a:p>
          <a:p>
            <a:r>
              <a:rPr lang="en-US" dirty="0"/>
              <a:t>Web services used it to communicate with one another and other computers, and </a:t>
            </a:r>
            <a:r>
              <a:rPr lang="en-US" dirty="0" smtClean="0"/>
              <a:t>JavaScript developers </a:t>
            </a:r>
            <a:r>
              <a:rPr lang="en-US" dirty="0"/>
              <a:t>used it to </a:t>
            </a:r>
            <a:r>
              <a:rPr lang="en-US" dirty="0" smtClean="0"/>
              <a:t>communicate </a:t>
            </a:r>
            <a:r>
              <a:rPr lang="en-US" dirty="0"/>
              <a:t>with the web application’s server</a:t>
            </a:r>
            <a:r>
              <a:rPr lang="en-US" dirty="0" smtClean="0"/>
              <a:t>.</a:t>
            </a:r>
          </a:p>
          <a:p>
            <a:r>
              <a:rPr lang="en-US" dirty="0"/>
              <a:t>XML is a human‐readable language thanks to its declarative </a:t>
            </a:r>
            <a:r>
              <a:rPr lang="en-US" dirty="0" smtClean="0"/>
              <a:t>syntax</a:t>
            </a:r>
          </a:p>
          <a:p>
            <a:r>
              <a:rPr lang="en-US" dirty="0"/>
              <a:t>XML has its drawbacks. </a:t>
            </a:r>
            <a:endParaRPr lang="en-US" dirty="0" smtClean="0"/>
          </a:p>
          <a:p>
            <a:pPr lvl="1"/>
            <a:r>
              <a:rPr lang="en-US" dirty="0" smtClean="0"/>
              <a:t>XML’s </a:t>
            </a:r>
            <a:r>
              <a:rPr lang="en-US" dirty="0"/>
              <a:t>declarative syntax adds a lot of extra cruft to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Lots of code </a:t>
            </a:r>
            <a:r>
              <a:rPr lang="en-US" dirty="0"/>
              <a:t>necessary for reading, parsing, and generating XML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171688"/>
            <a:ext cx="4847788" cy="16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uses several of JavaScript’s syntactical patterns for organizing </a:t>
            </a:r>
            <a:r>
              <a:rPr lang="en-US" dirty="0" smtClean="0"/>
              <a:t>and structuring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/>
              <a:t>It’s extremely easy to parse JSON into JavaScript </a:t>
            </a:r>
            <a:r>
              <a:rPr lang="en-US" dirty="0" smtClean="0"/>
              <a:t>objects and </a:t>
            </a:r>
            <a:r>
              <a:rPr lang="en-US" dirty="0"/>
              <a:t>to serialize objects into JSON</a:t>
            </a:r>
            <a:r>
              <a:rPr lang="en-US" dirty="0" smtClean="0"/>
              <a:t>.</a:t>
            </a:r>
          </a:p>
          <a:p>
            <a:r>
              <a:rPr lang="en-US" dirty="0"/>
              <a:t>JSON looks a lot like JavaScript’s object and array literals</a:t>
            </a:r>
            <a:r>
              <a:rPr lang="en-US" dirty="0" smtClean="0"/>
              <a:t>.</a:t>
            </a:r>
          </a:p>
          <a:p>
            <a:r>
              <a:rPr lang="en-US" dirty="0"/>
              <a:t>JSON lets you represent three types of data: simple values, objects, and arrays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Simple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represent simple values like strings, numbers, </a:t>
            </a:r>
            <a:r>
              <a:rPr lang="en-US" dirty="0" err="1"/>
              <a:t>booleans</a:t>
            </a:r>
            <a:r>
              <a:rPr lang="en-US" dirty="0"/>
              <a:t>, and null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“Web Programming” (</a:t>
            </a:r>
            <a:r>
              <a:rPr lang="en-US" dirty="0"/>
              <a:t>JSON strings must </a:t>
            </a:r>
            <a:r>
              <a:rPr lang="en-US" dirty="0" smtClean="0"/>
              <a:t>use double </a:t>
            </a:r>
            <a:r>
              <a:rPr lang="en-US" dirty="0"/>
              <a:t>quotes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7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Objects in JSON are represented with what looks like JavaScript’s object literal notation</a:t>
            </a:r>
            <a:r>
              <a:rPr lang="en-US" dirty="0" smtClean="0"/>
              <a:t>.</a:t>
            </a:r>
          </a:p>
          <a:p>
            <a:r>
              <a:rPr lang="en-US" dirty="0"/>
              <a:t>Remember that JSON is a data format, not a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Object’s </a:t>
            </a:r>
            <a:r>
              <a:rPr lang="en-US" dirty="0"/>
              <a:t>property </a:t>
            </a:r>
            <a:r>
              <a:rPr lang="en-US" dirty="0" smtClean="0"/>
              <a:t>names are </a:t>
            </a:r>
            <a:r>
              <a:rPr lang="en-US" dirty="0"/>
              <a:t>surrounded by </a:t>
            </a:r>
            <a:r>
              <a:rPr lang="en-US" dirty="0" smtClean="0"/>
              <a:t>double quotes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lack of a trailing semicolon after the closing curly brace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343400"/>
            <a:ext cx="4363308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54927"/>
            <a:ext cx="3704914" cy="2022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757" y="62923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624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8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objects, arrays in JSON are similar to JavaScript’s array literal 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3011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482" b="13619"/>
          <a:stretch/>
        </p:blipFill>
        <p:spPr>
          <a:xfrm>
            <a:off x="1676400" y="2564682"/>
            <a:ext cx="7391400" cy="483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375620"/>
            <a:ext cx="4563088" cy="478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76" y="4012482"/>
            <a:ext cx="2792823" cy="28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into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en-US" dirty="0"/>
              <a:t>It’s extremely easy to serialize JavaScript objects into JSON. JavaScript has an aptly named </a:t>
            </a:r>
            <a:r>
              <a:rPr lang="en-US" dirty="0" smtClean="0"/>
              <a:t>JSON object </a:t>
            </a:r>
          </a:p>
          <a:p>
            <a:r>
              <a:rPr lang="en-US" dirty="0" smtClean="0"/>
              <a:t>All </a:t>
            </a:r>
            <a:r>
              <a:rPr lang="en-US" dirty="0"/>
              <a:t>major browsers </a:t>
            </a:r>
            <a:r>
              <a:rPr lang="en-US" dirty="0" smtClean="0"/>
              <a:t>support this </a:t>
            </a:r>
            <a:r>
              <a:rPr lang="en-US" dirty="0"/>
              <a:t>JSON object</a:t>
            </a:r>
            <a:r>
              <a:rPr lang="en-US" dirty="0" smtClean="0"/>
              <a:t>.</a:t>
            </a:r>
          </a:p>
          <a:p>
            <a:r>
              <a:rPr lang="en-US" dirty="0"/>
              <a:t>To serialize a JavaScript object into JSON, you use the JSON object’s </a:t>
            </a:r>
            <a:r>
              <a:rPr lang="en-US" dirty="0" err="1"/>
              <a:t>stringify</a:t>
            </a:r>
            <a:r>
              <a:rPr lang="en-US" dirty="0"/>
              <a:t>()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0"/>
            <a:ext cx="5830614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44196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json</a:t>
            </a:r>
            <a:r>
              <a:rPr lang="en-US" dirty="0" smtClean="0"/>
              <a:t> variable can now be used to send data to the server, store data locally…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5386</TotalTime>
  <Words>1896</Words>
  <Application>Microsoft Office PowerPoint</Application>
  <PresentationFormat>On-screen Show (4:3)</PresentationFormat>
  <Paragraphs>160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json and JAVASCRIPT data storage</vt:lpstr>
      <vt:lpstr>A word about Assignment 2</vt:lpstr>
      <vt:lpstr>Data Storage in Javascript</vt:lpstr>
      <vt:lpstr>XML</vt:lpstr>
      <vt:lpstr>JSON</vt:lpstr>
      <vt:lpstr>JSON Simple Values</vt:lpstr>
      <vt:lpstr>JSON Objects</vt:lpstr>
      <vt:lpstr>JSON Arrays</vt:lpstr>
      <vt:lpstr>Serializing into JSON</vt:lpstr>
      <vt:lpstr>Parsing JSON</vt:lpstr>
      <vt:lpstr>PowerPoint Presentation</vt:lpstr>
      <vt:lpstr>Data Storage</vt:lpstr>
      <vt:lpstr>Data Storage</vt:lpstr>
      <vt:lpstr>Cookies</vt:lpstr>
      <vt:lpstr>The Cookie String</vt:lpstr>
      <vt:lpstr>Name and value</vt:lpstr>
      <vt:lpstr>expires</vt:lpstr>
      <vt:lpstr>path</vt:lpstr>
      <vt:lpstr>path</vt:lpstr>
      <vt:lpstr>domain</vt:lpstr>
      <vt:lpstr>secure</vt:lpstr>
      <vt:lpstr>Getting a Cookie’s Value</vt:lpstr>
      <vt:lpstr>Getting a Cookie’s Value</vt:lpstr>
      <vt:lpstr>Cookie limitations</vt:lpstr>
      <vt:lpstr>Cookie limitations</vt:lpstr>
      <vt:lpstr>Web storage</vt:lpstr>
      <vt:lpstr>Web storage</vt:lpstr>
      <vt:lpstr>Setting data with web storage</vt:lpstr>
      <vt:lpstr>Getting data with web storage</vt:lpstr>
      <vt:lpstr>Removing data with web storage</vt:lpstr>
      <vt:lpstr>Note about storing data as strings</vt:lpstr>
      <vt:lpstr>Note about storing data as strings</vt:lpstr>
      <vt:lpstr>Checking web storage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368</cp:revision>
  <dcterms:created xsi:type="dcterms:W3CDTF">2006-08-16T00:00:00Z</dcterms:created>
  <dcterms:modified xsi:type="dcterms:W3CDTF">2016-04-07T03:03:48Z</dcterms:modified>
</cp:coreProperties>
</file>