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753600" cy="7315200"/>
  <p:notesSz cx="6858000" cy="9144000"/>
  <p:embeddedFontLst>
    <p:embeddedFont>
      <p:font typeface="Cooper Hewitt Bold" charset="1" panose="00000000000000000000"/>
      <p:regular r:id="rId20"/>
    </p:embeddedFont>
    <p:embeddedFont>
      <p:font typeface="Montserrat Bold" charset="1" panose="00000800000000000000"/>
      <p:regular r:id="rId21"/>
    </p:embeddedFont>
    <p:embeddedFont>
      <p:font typeface="Montserrat" charset="1" panose="00000500000000000000"/>
      <p:regular r:id="rId22"/>
    </p:embeddedFont>
    <p:embeddedFont>
      <p:font typeface="Canva Sans" charset="1" panose="020B0503030501040103"/>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jpe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2" Target="https://www.kaggle.com/code/tumpanjawat/heart-disease-eda-fe-resam-xgboost/notebook" TargetMode="External" Type="http://schemas.openxmlformats.org/officeDocument/2006/relationships/hyperlink"/><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7.jpeg" Type="http://schemas.openxmlformats.org/officeDocument/2006/relationships/image"/><Relationship Id="rId9"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true" flipV="false" rot="0">
            <a:off x="7228050" y="-637214"/>
            <a:ext cx="5470754" cy="5436561"/>
          </a:xfrm>
          <a:custGeom>
            <a:avLst/>
            <a:gdLst/>
            <a:ahLst/>
            <a:cxnLst/>
            <a:rect r="r" b="b" t="t" l="l"/>
            <a:pathLst>
              <a:path h="5436561" w="5470754">
                <a:moveTo>
                  <a:pt x="5470754" y="0"/>
                </a:moveTo>
                <a:lnTo>
                  <a:pt x="0" y="0"/>
                </a:lnTo>
                <a:lnTo>
                  <a:pt x="0" y="5436561"/>
                </a:lnTo>
                <a:lnTo>
                  <a:pt x="5470754" y="5436561"/>
                </a:lnTo>
                <a:lnTo>
                  <a:pt x="547075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00066" y="2499600"/>
            <a:ext cx="7628063" cy="2595349"/>
            <a:chOff x="0" y="0"/>
            <a:chExt cx="3102526" cy="1055594"/>
          </a:xfrm>
        </p:grpSpPr>
        <p:sp>
          <p:nvSpPr>
            <p:cNvPr name="Freeform 4" id="4"/>
            <p:cNvSpPr/>
            <p:nvPr/>
          </p:nvSpPr>
          <p:spPr>
            <a:xfrm flipH="false" flipV="false" rot="0">
              <a:off x="0" y="0"/>
              <a:ext cx="3102526" cy="1055594"/>
            </a:xfrm>
            <a:custGeom>
              <a:avLst/>
              <a:gdLst/>
              <a:ahLst/>
              <a:cxnLst/>
              <a:rect r="r" b="b" t="t" l="l"/>
              <a:pathLst>
                <a:path h="1055594" w="3102526">
                  <a:moveTo>
                    <a:pt x="30448" y="0"/>
                  </a:moveTo>
                  <a:lnTo>
                    <a:pt x="3072078" y="0"/>
                  </a:lnTo>
                  <a:cubicBezTo>
                    <a:pt x="3088894" y="0"/>
                    <a:pt x="3102526" y="13632"/>
                    <a:pt x="3102526" y="30448"/>
                  </a:cubicBezTo>
                  <a:lnTo>
                    <a:pt x="3102526" y="1025146"/>
                  </a:lnTo>
                  <a:cubicBezTo>
                    <a:pt x="3102526" y="1041962"/>
                    <a:pt x="3088894" y="1055594"/>
                    <a:pt x="3072078" y="1055594"/>
                  </a:cubicBezTo>
                  <a:lnTo>
                    <a:pt x="30448" y="1055594"/>
                  </a:lnTo>
                  <a:cubicBezTo>
                    <a:pt x="13632" y="1055594"/>
                    <a:pt x="0" y="1041962"/>
                    <a:pt x="0" y="1025146"/>
                  </a:cubicBezTo>
                  <a:lnTo>
                    <a:pt x="0" y="30448"/>
                  </a:lnTo>
                  <a:cubicBezTo>
                    <a:pt x="0" y="13632"/>
                    <a:pt x="13632" y="0"/>
                    <a:pt x="30448" y="0"/>
                  </a:cubicBezTo>
                  <a:close/>
                </a:path>
              </a:pathLst>
            </a:custGeom>
            <a:solidFill>
              <a:srgbClr val="FFF3F3"/>
            </a:solidFill>
            <a:ln w="47625" cap="rnd">
              <a:solidFill>
                <a:srgbClr val="000000"/>
              </a:solidFill>
              <a:prstDash val="solid"/>
              <a:round/>
            </a:ln>
          </p:spPr>
        </p:sp>
        <p:sp>
          <p:nvSpPr>
            <p:cNvPr name="TextBox 5" id="5"/>
            <p:cNvSpPr txBox="true"/>
            <p:nvPr/>
          </p:nvSpPr>
          <p:spPr>
            <a:xfrm>
              <a:off x="0" y="-28575"/>
              <a:ext cx="3102526" cy="1084169"/>
            </a:xfrm>
            <a:prstGeom prst="rect">
              <a:avLst/>
            </a:prstGeom>
          </p:spPr>
          <p:txBody>
            <a:bodyPr anchor="ctr" rtlCol="false" tIns="30198" lIns="30198" bIns="30198" rIns="30198"/>
            <a:lstStyle/>
            <a:p>
              <a:pPr algn="ctr">
                <a:lnSpc>
                  <a:spcPts val="1581"/>
                </a:lnSpc>
              </a:pPr>
            </a:p>
          </p:txBody>
        </p:sp>
      </p:grpSp>
      <p:sp>
        <p:nvSpPr>
          <p:cNvPr name="TextBox 6" id="6"/>
          <p:cNvSpPr txBox="true"/>
          <p:nvPr/>
        </p:nvSpPr>
        <p:spPr>
          <a:xfrm rot="0">
            <a:off x="152585" y="2630454"/>
            <a:ext cx="8723025" cy="2085990"/>
          </a:xfrm>
          <a:prstGeom prst="rect">
            <a:avLst/>
          </a:prstGeom>
        </p:spPr>
        <p:txBody>
          <a:bodyPr anchor="t" rtlCol="false" tIns="0" lIns="0" bIns="0" rIns="0">
            <a:spAutoFit/>
          </a:bodyPr>
          <a:lstStyle/>
          <a:p>
            <a:pPr algn="ctr">
              <a:lnSpc>
                <a:spcPts val="14699"/>
              </a:lnSpc>
            </a:pPr>
            <a:r>
              <a:rPr lang="en-US" b="true" sz="10499">
                <a:solidFill>
                  <a:srgbClr val="000000"/>
                </a:solidFill>
                <a:latin typeface="Cooper Hewitt Bold"/>
                <a:ea typeface="Cooper Hewitt Bold"/>
                <a:cs typeface="Cooper Hewitt Bold"/>
                <a:sym typeface="Cooper Hewitt Bold"/>
              </a:rPr>
              <a:t>PROJECT 4</a:t>
            </a:r>
          </a:p>
        </p:txBody>
      </p:sp>
      <p:grpSp>
        <p:nvGrpSpPr>
          <p:cNvPr name="Group 7" id="7"/>
          <p:cNvGrpSpPr/>
          <p:nvPr/>
        </p:nvGrpSpPr>
        <p:grpSpPr>
          <a:xfrm rot="0">
            <a:off x="892738" y="2052176"/>
            <a:ext cx="4002988" cy="631577"/>
            <a:chOff x="0" y="0"/>
            <a:chExt cx="1563734" cy="246720"/>
          </a:xfrm>
        </p:grpSpPr>
        <p:sp>
          <p:nvSpPr>
            <p:cNvPr name="Freeform 8" id="8"/>
            <p:cNvSpPr/>
            <p:nvPr/>
          </p:nvSpPr>
          <p:spPr>
            <a:xfrm flipH="false" flipV="false" rot="0">
              <a:off x="0" y="0"/>
              <a:ext cx="1563734" cy="246720"/>
            </a:xfrm>
            <a:custGeom>
              <a:avLst/>
              <a:gdLst/>
              <a:ahLst/>
              <a:cxnLst/>
              <a:rect r="r" b="b" t="t" l="l"/>
              <a:pathLst>
                <a:path h="246720" w="1563734">
                  <a:moveTo>
                    <a:pt x="30945" y="0"/>
                  </a:moveTo>
                  <a:lnTo>
                    <a:pt x="1532789" y="0"/>
                  </a:lnTo>
                  <a:cubicBezTo>
                    <a:pt x="1549880" y="0"/>
                    <a:pt x="1563734" y="13854"/>
                    <a:pt x="1563734" y="30945"/>
                  </a:cubicBezTo>
                  <a:lnTo>
                    <a:pt x="1563734" y="215776"/>
                  </a:lnTo>
                  <a:cubicBezTo>
                    <a:pt x="1563734" y="223983"/>
                    <a:pt x="1560474" y="231853"/>
                    <a:pt x="1554671" y="237657"/>
                  </a:cubicBezTo>
                  <a:cubicBezTo>
                    <a:pt x="1548867" y="243460"/>
                    <a:pt x="1540996" y="246720"/>
                    <a:pt x="1532789" y="246720"/>
                  </a:cubicBezTo>
                  <a:lnTo>
                    <a:pt x="30945" y="246720"/>
                  </a:lnTo>
                  <a:cubicBezTo>
                    <a:pt x="13854" y="246720"/>
                    <a:pt x="0" y="232866"/>
                    <a:pt x="0" y="215776"/>
                  </a:cubicBezTo>
                  <a:lnTo>
                    <a:pt x="0" y="30945"/>
                  </a:lnTo>
                  <a:cubicBezTo>
                    <a:pt x="0" y="13854"/>
                    <a:pt x="13854" y="0"/>
                    <a:pt x="30945" y="0"/>
                  </a:cubicBezTo>
                  <a:close/>
                </a:path>
              </a:pathLst>
            </a:custGeom>
            <a:solidFill>
              <a:srgbClr val="FFF3F3"/>
            </a:solidFill>
            <a:ln w="47625" cap="sq">
              <a:solidFill>
                <a:srgbClr val="000000"/>
              </a:solidFill>
              <a:prstDash val="solid"/>
              <a:miter/>
            </a:ln>
          </p:spPr>
        </p:sp>
        <p:sp>
          <p:nvSpPr>
            <p:cNvPr name="TextBox 9" id="9"/>
            <p:cNvSpPr txBox="true"/>
            <p:nvPr/>
          </p:nvSpPr>
          <p:spPr>
            <a:xfrm>
              <a:off x="0" y="-28575"/>
              <a:ext cx="1563734" cy="275295"/>
            </a:xfrm>
            <a:prstGeom prst="rect">
              <a:avLst/>
            </a:prstGeom>
          </p:spPr>
          <p:txBody>
            <a:bodyPr anchor="ctr" rtlCol="false" tIns="30198" lIns="30198" bIns="30198" rIns="30198"/>
            <a:lstStyle/>
            <a:p>
              <a:pPr algn="ctr">
                <a:lnSpc>
                  <a:spcPts val="1581"/>
                </a:lnSpc>
              </a:pPr>
            </a:p>
          </p:txBody>
        </p:sp>
      </p:grpSp>
      <p:sp>
        <p:nvSpPr>
          <p:cNvPr name="TextBox 10" id="10"/>
          <p:cNvSpPr txBox="true"/>
          <p:nvPr/>
        </p:nvSpPr>
        <p:spPr>
          <a:xfrm rot="0">
            <a:off x="892738" y="2074169"/>
            <a:ext cx="4002988" cy="523606"/>
          </a:xfrm>
          <a:prstGeom prst="rect">
            <a:avLst/>
          </a:prstGeom>
        </p:spPr>
        <p:txBody>
          <a:bodyPr anchor="t" rtlCol="false" tIns="0" lIns="0" bIns="0" rIns="0">
            <a:spAutoFit/>
          </a:bodyPr>
          <a:lstStyle/>
          <a:p>
            <a:pPr algn="ctr">
              <a:lnSpc>
                <a:spcPts val="4353"/>
              </a:lnSpc>
            </a:pPr>
            <a:r>
              <a:rPr lang="en-US" sz="3109" b="true">
                <a:solidFill>
                  <a:srgbClr val="000000"/>
                </a:solidFill>
                <a:latin typeface="Montserrat Bold"/>
                <a:ea typeface="Montserrat Bold"/>
                <a:cs typeface="Montserrat Bold"/>
                <a:sym typeface="Montserrat Bold"/>
              </a:rPr>
              <a:t>Group 3</a:t>
            </a:r>
          </a:p>
        </p:txBody>
      </p:sp>
      <p:sp>
        <p:nvSpPr>
          <p:cNvPr name="Freeform 11" id="11"/>
          <p:cNvSpPr/>
          <p:nvPr/>
        </p:nvSpPr>
        <p:spPr>
          <a:xfrm flipH="false" flipV="false" rot="0">
            <a:off x="710983" y="1910335"/>
            <a:ext cx="451218" cy="441257"/>
          </a:xfrm>
          <a:custGeom>
            <a:avLst/>
            <a:gdLst/>
            <a:ahLst/>
            <a:cxnLst/>
            <a:rect r="r" b="b" t="t" l="l"/>
            <a:pathLst>
              <a:path h="441257" w="451218">
                <a:moveTo>
                  <a:pt x="0" y="0"/>
                </a:moveTo>
                <a:lnTo>
                  <a:pt x="451217" y="0"/>
                </a:lnTo>
                <a:lnTo>
                  <a:pt x="451217" y="441257"/>
                </a:lnTo>
                <a:lnTo>
                  <a:pt x="0" y="441257"/>
                </a:lnTo>
                <a:lnTo>
                  <a:pt x="0" y="0"/>
                </a:lnTo>
                <a:close/>
              </a:path>
            </a:pathLst>
          </a:custGeom>
          <a:blipFill>
            <a:blip r:embed="rId4">
              <a:extLst>
                <a:ext uri="{96DAC541-7B7A-43D3-8B79-37D633B846F1}">
                  <asvg:svgBlip xmlns:asvg="http://schemas.microsoft.com/office/drawing/2016/SVG/main" r:embed="rId5"/>
                </a:ext>
              </a:extLst>
            </a:blip>
            <a:stretch>
              <a:fillRect l="-431884" t="0" r="0" b="-371825"/>
            </a:stretch>
          </a:blipFill>
          <a:ln w="28575" cap="rnd">
            <a:solidFill>
              <a:srgbClr val="000000"/>
            </a:solidFill>
            <a:prstDash val="solid"/>
            <a:round/>
          </a:ln>
        </p:spPr>
      </p:sp>
      <p:sp>
        <p:nvSpPr>
          <p:cNvPr name="TextBox 12" id="12"/>
          <p:cNvSpPr txBox="true"/>
          <p:nvPr/>
        </p:nvSpPr>
        <p:spPr>
          <a:xfrm rot="0">
            <a:off x="936592" y="5334000"/>
            <a:ext cx="2682016" cy="1249680"/>
          </a:xfrm>
          <a:prstGeom prst="rect">
            <a:avLst/>
          </a:prstGeom>
        </p:spPr>
        <p:txBody>
          <a:bodyPr anchor="t" rtlCol="false" tIns="0" lIns="0" bIns="0" rIns="0">
            <a:spAutoFit/>
          </a:bodyPr>
          <a:lstStyle/>
          <a:p>
            <a:pPr algn="l">
              <a:lnSpc>
                <a:spcPts val="2520"/>
              </a:lnSpc>
            </a:pPr>
            <a:r>
              <a:rPr lang="en-US" sz="1800">
                <a:solidFill>
                  <a:srgbClr val="000000"/>
                </a:solidFill>
                <a:latin typeface="Montserrat"/>
                <a:ea typeface="Montserrat"/>
                <a:cs typeface="Montserrat"/>
                <a:sym typeface="Montserrat"/>
              </a:rPr>
              <a:t>AMADOU DIALLO </a:t>
            </a:r>
          </a:p>
          <a:p>
            <a:pPr algn="l">
              <a:lnSpc>
                <a:spcPts val="2520"/>
              </a:lnSpc>
            </a:pPr>
            <a:r>
              <a:rPr lang="en-US" sz="1800">
                <a:solidFill>
                  <a:srgbClr val="000000"/>
                </a:solidFill>
                <a:latin typeface="Montserrat"/>
                <a:ea typeface="Montserrat"/>
                <a:cs typeface="Montserrat"/>
                <a:sym typeface="Montserrat"/>
              </a:rPr>
              <a:t>KARLEE CROSE</a:t>
            </a:r>
          </a:p>
          <a:p>
            <a:pPr algn="l">
              <a:lnSpc>
                <a:spcPts val="2520"/>
              </a:lnSpc>
            </a:pPr>
            <a:r>
              <a:rPr lang="en-US" sz="1800">
                <a:solidFill>
                  <a:srgbClr val="000000"/>
                </a:solidFill>
                <a:latin typeface="Montserrat"/>
                <a:ea typeface="Montserrat"/>
                <a:cs typeface="Montserrat"/>
                <a:sym typeface="Montserrat"/>
              </a:rPr>
              <a:t>SHANICE CUMMINGS</a:t>
            </a:r>
          </a:p>
          <a:p>
            <a:pPr algn="l">
              <a:lnSpc>
                <a:spcPts val="2520"/>
              </a:lnSpc>
            </a:pPr>
            <a:r>
              <a:rPr lang="en-US" sz="1800">
                <a:solidFill>
                  <a:srgbClr val="000000"/>
                </a:solidFill>
                <a:latin typeface="Montserrat"/>
                <a:ea typeface="Montserrat"/>
                <a:cs typeface="Montserrat"/>
                <a:sym typeface="Montserrat"/>
              </a:rPr>
              <a:t>ZACH HORN</a:t>
            </a:r>
          </a:p>
        </p:txBody>
      </p:sp>
      <p:sp>
        <p:nvSpPr>
          <p:cNvPr name="Freeform 13" id="13"/>
          <p:cNvSpPr/>
          <p:nvPr/>
        </p:nvSpPr>
        <p:spPr>
          <a:xfrm flipH="false" flipV="false" rot="0">
            <a:off x="7722232" y="6113351"/>
            <a:ext cx="565612" cy="536504"/>
          </a:xfrm>
          <a:custGeom>
            <a:avLst/>
            <a:gdLst/>
            <a:ahLst/>
            <a:cxnLst/>
            <a:rect r="r" b="b" t="t" l="l"/>
            <a:pathLst>
              <a:path h="536504" w="565612">
                <a:moveTo>
                  <a:pt x="0" y="0"/>
                </a:moveTo>
                <a:lnTo>
                  <a:pt x="565612" y="0"/>
                </a:lnTo>
                <a:lnTo>
                  <a:pt x="565612" y="536504"/>
                </a:lnTo>
                <a:lnTo>
                  <a:pt x="0" y="536504"/>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AutoShape 14" id="14"/>
          <p:cNvSpPr/>
          <p:nvPr/>
        </p:nvSpPr>
        <p:spPr>
          <a:xfrm>
            <a:off x="731872" y="6872052"/>
            <a:ext cx="4250914" cy="0"/>
          </a:xfrm>
          <a:prstGeom prst="line">
            <a:avLst/>
          </a:prstGeom>
          <a:ln cap="rnd" w="47625">
            <a:solidFill>
              <a:srgbClr val="000000"/>
            </a:solidFill>
            <a:prstDash val="solid"/>
            <a:headEnd type="none" len="sm" w="sm"/>
            <a:tailEnd type="arrow" len="sm" w="med"/>
          </a:ln>
        </p:spPr>
      </p:sp>
      <p:sp>
        <p:nvSpPr>
          <p:cNvPr name="Freeform 15" id="15"/>
          <p:cNvSpPr/>
          <p:nvPr/>
        </p:nvSpPr>
        <p:spPr>
          <a:xfrm flipH="false" flipV="false" rot="0">
            <a:off x="8456468" y="6113351"/>
            <a:ext cx="565612" cy="536504"/>
          </a:xfrm>
          <a:custGeom>
            <a:avLst/>
            <a:gdLst/>
            <a:ahLst/>
            <a:cxnLst/>
            <a:rect r="r" b="b" t="t" l="l"/>
            <a:pathLst>
              <a:path h="536504" w="565612">
                <a:moveTo>
                  <a:pt x="0" y="0"/>
                </a:moveTo>
                <a:lnTo>
                  <a:pt x="565612" y="0"/>
                </a:lnTo>
                <a:lnTo>
                  <a:pt x="565612" y="536504"/>
                </a:lnTo>
                <a:lnTo>
                  <a:pt x="0" y="536504"/>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Freeform 16" id="16"/>
          <p:cNvSpPr/>
          <p:nvPr/>
        </p:nvSpPr>
        <p:spPr>
          <a:xfrm flipH="false" flipV="false" rot="0">
            <a:off x="-594197" y="-315946"/>
            <a:ext cx="2652137" cy="2482170"/>
          </a:xfrm>
          <a:custGeom>
            <a:avLst/>
            <a:gdLst/>
            <a:ahLst/>
            <a:cxnLst/>
            <a:rect r="r" b="b" t="t" l="l"/>
            <a:pathLst>
              <a:path h="2482170" w="2652137">
                <a:moveTo>
                  <a:pt x="0" y="0"/>
                </a:moveTo>
                <a:lnTo>
                  <a:pt x="2652137" y="0"/>
                </a:lnTo>
                <a:lnTo>
                  <a:pt x="2652137" y="2482171"/>
                </a:lnTo>
                <a:lnTo>
                  <a:pt x="0" y="2482171"/>
                </a:lnTo>
                <a:lnTo>
                  <a:pt x="0" y="0"/>
                </a:lnTo>
                <a:close/>
              </a:path>
            </a:pathLst>
          </a:custGeom>
          <a:blipFill>
            <a:blip r:embed="rId8">
              <a:extLst>
                <a:ext uri="{96DAC541-7B7A-43D3-8B79-37D633B846F1}">
                  <asvg:svgBlip xmlns:asvg="http://schemas.microsoft.com/office/drawing/2016/SVG/main" r:embed="rId9"/>
                </a:ext>
              </a:extLst>
            </a:blip>
            <a:stretch>
              <a:fillRect l="0" t="0" r="-102113" b="-110015"/>
            </a:stretch>
          </a:blipFill>
        </p:spPr>
      </p:sp>
      <p:sp>
        <p:nvSpPr>
          <p:cNvPr name="Freeform 17" id="17"/>
          <p:cNvSpPr/>
          <p:nvPr/>
        </p:nvSpPr>
        <p:spPr>
          <a:xfrm flipH="false" flipV="false" rot="0">
            <a:off x="5979475" y="684382"/>
            <a:ext cx="1248575" cy="140496"/>
          </a:xfrm>
          <a:custGeom>
            <a:avLst/>
            <a:gdLst/>
            <a:ahLst/>
            <a:cxnLst/>
            <a:rect r="r" b="b" t="t" l="l"/>
            <a:pathLst>
              <a:path h="140496" w="1248575">
                <a:moveTo>
                  <a:pt x="0" y="0"/>
                </a:moveTo>
                <a:lnTo>
                  <a:pt x="1248575" y="0"/>
                </a:lnTo>
                <a:lnTo>
                  <a:pt x="1248575" y="140497"/>
                </a:lnTo>
                <a:lnTo>
                  <a:pt x="0" y="140497"/>
                </a:lnTo>
                <a:lnTo>
                  <a:pt x="0" y="0"/>
                </a:lnTo>
                <a:close/>
              </a:path>
            </a:pathLst>
          </a:custGeom>
          <a:blipFill>
            <a:blip r:embed="rId10">
              <a:extLst>
                <a:ext uri="{96DAC541-7B7A-43D3-8B79-37D633B846F1}">
                  <asvg:svgBlip xmlns:asvg="http://schemas.microsoft.com/office/drawing/2016/SVG/main" r:embed="rId11"/>
                </a:ext>
              </a:extLst>
            </a:blip>
            <a:stretch>
              <a:fillRect l="0" t="0" r="-212471" b="-1711924"/>
            </a:stretch>
          </a:blipFill>
        </p:spPr>
      </p:sp>
      <p:sp>
        <p:nvSpPr>
          <p:cNvPr name="Freeform 18" id="18"/>
          <p:cNvSpPr/>
          <p:nvPr/>
        </p:nvSpPr>
        <p:spPr>
          <a:xfrm flipH="false" flipV="false" rot="0">
            <a:off x="5879799" y="584122"/>
            <a:ext cx="359520" cy="341018"/>
          </a:xfrm>
          <a:custGeom>
            <a:avLst/>
            <a:gdLst/>
            <a:ahLst/>
            <a:cxnLst/>
            <a:rect r="r" b="b" t="t" l="l"/>
            <a:pathLst>
              <a:path h="341018" w="359520">
                <a:moveTo>
                  <a:pt x="0" y="0"/>
                </a:moveTo>
                <a:lnTo>
                  <a:pt x="359519" y="0"/>
                </a:lnTo>
                <a:lnTo>
                  <a:pt x="359519" y="341017"/>
                </a:lnTo>
                <a:lnTo>
                  <a:pt x="0" y="341017"/>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Freeform 19" id="19"/>
          <p:cNvSpPr/>
          <p:nvPr/>
        </p:nvSpPr>
        <p:spPr>
          <a:xfrm flipH="false" flipV="false" rot="0">
            <a:off x="7848844" y="4548604"/>
            <a:ext cx="758195" cy="754680"/>
          </a:xfrm>
          <a:custGeom>
            <a:avLst/>
            <a:gdLst/>
            <a:ahLst/>
            <a:cxnLst/>
            <a:rect r="r" b="b" t="t" l="l"/>
            <a:pathLst>
              <a:path h="754680" w="758195">
                <a:moveTo>
                  <a:pt x="0" y="0"/>
                </a:moveTo>
                <a:lnTo>
                  <a:pt x="758195" y="0"/>
                </a:lnTo>
                <a:lnTo>
                  <a:pt x="758195" y="754680"/>
                </a:lnTo>
                <a:lnTo>
                  <a:pt x="0" y="754680"/>
                </a:lnTo>
                <a:lnTo>
                  <a:pt x="0" y="0"/>
                </a:lnTo>
                <a:close/>
              </a:path>
            </a:pathLst>
          </a:custGeom>
          <a:blipFill>
            <a:blip r:embed="rId4">
              <a:extLst>
                <a:ext uri="{96DAC541-7B7A-43D3-8B79-37D633B846F1}">
                  <asvg:svgBlip xmlns:asvg="http://schemas.microsoft.com/office/drawing/2016/SVG/main" r:embed="rId5"/>
                </a:ext>
              </a:extLst>
            </a:blip>
            <a:stretch>
              <a:fillRect l="-464206" t="0" r="0" b="-391729"/>
            </a:stretch>
          </a:blipFill>
          <a:ln w="28575" cap="rnd">
            <a:solidFill>
              <a:srgbClr val="000000"/>
            </a:solidFill>
            <a:prstDash val="solid"/>
            <a:round/>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false" flipV="true" rot="0">
            <a:off x="-4128496" y="-1416325"/>
            <a:ext cx="7484698" cy="3957534"/>
          </a:xfrm>
          <a:custGeom>
            <a:avLst/>
            <a:gdLst/>
            <a:ahLst/>
            <a:cxnLst/>
            <a:rect r="r" b="b" t="t" l="l"/>
            <a:pathLst>
              <a:path h="3957534" w="7484698">
                <a:moveTo>
                  <a:pt x="0" y="3957534"/>
                </a:moveTo>
                <a:lnTo>
                  <a:pt x="7484698" y="3957534"/>
                </a:lnTo>
                <a:lnTo>
                  <a:pt x="7484698" y="0"/>
                </a:lnTo>
                <a:lnTo>
                  <a:pt x="0" y="0"/>
                </a:lnTo>
                <a:lnTo>
                  <a:pt x="0" y="3957534"/>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17821" y="611237"/>
            <a:ext cx="5976407" cy="1388042"/>
            <a:chOff x="0" y="0"/>
            <a:chExt cx="2693877" cy="625663"/>
          </a:xfrm>
        </p:grpSpPr>
        <p:sp>
          <p:nvSpPr>
            <p:cNvPr name="Freeform 4" id="4"/>
            <p:cNvSpPr/>
            <p:nvPr/>
          </p:nvSpPr>
          <p:spPr>
            <a:xfrm flipH="false" flipV="false" rot="0">
              <a:off x="0" y="0"/>
              <a:ext cx="2693877" cy="625663"/>
            </a:xfrm>
            <a:custGeom>
              <a:avLst/>
              <a:gdLst/>
              <a:ahLst/>
              <a:cxnLst/>
              <a:rect r="r" b="b" t="t" l="l"/>
              <a:pathLst>
                <a:path h="625663" w="2693877">
                  <a:moveTo>
                    <a:pt x="38862" y="0"/>
                  </a:moveTo>
                  <a:lnTo>
                    <a:pt x="2655014" y="0"/>
                  </a:lnTo>
                  <a:cubicBezTo>
                    <a:pt x="2665321" y="0"/>
                    <a:pt x="2675206" y="4094"/>
                    <a:pt x="2682494" y="11383"/>
                  </a:cubicBezTo>
                  <a:cubicBezTo>
                    <a:pt x="2689783" y="18671"/>
                    <a:pt x="2693877" y="28555"/>
                    <a:pt x="2693877" y="38862"/>
                  </a:cubicBezTo>
                  <a:lnTo>
                    <a:pt x="2693877" y="586800"/>
                  </a:lnTo>
                  <a:cubicBezTo>
                    <a:pt x="2693877" y="597107"/>
                    <a:pt x="2689783" y="606992"/>
                    <a:pt x="2682494" y="614280"/>
                  </a:cubicBezTo>
                  <a:cubicBezTo>
                    <a:pt x="2675206" y="621568"/>
                    <a:pt x="2665321" y="625663"/>
                    <a:pt x="2655014" y="625663"/>
                  </a:cubicBezTo>
                  <a:lnTo>
                    <a:pt x="38862" y="625663"/>
                  </a:lnTo>
                  <a:cubicBezTo>
                    <a:pt x="28555" y="625663"/>
                    <a:pt x="18671" y="621568"/>
                    <a:pt x="11383" y="614280"/>
                  </a:cubicBezTo>
                  <a:cubicBezTo>
                    <a:pt x="4094" y="606992"/>
                    <a:pt x="0" y="597107"/>
                    <a:pt x="0" y="586800"/>
                  </a:cubicBezTo>
                  <a:lnTo>
                    <a:pt x="0" y="38862"/>
                  </a:lnTo>
                  <a:cubicBezTo>
                    <a:pt x="0" y="28555"/>
                    <a:pt x="4094" y="18671"/>
                    <a:pt x="11383" y="11383"/>
                  </a:cubicBezTo>
                  <a:cubicBezTo>
                    <a:pt x="18671" y="4094"/>
                    <a:pt x="28555" y="0"/>
                    <a:pt x="38862" y="0"/>
                  </a:cubicBezTo>
                  <a:close/>
                </a:path>
              </a:pathLst>
            </a:custGeom>
            <a:solidFill>
              <a:srgbClr val="FFF3F3"/>
            </a:solidFill>
            <a:ln w="47625" cap="rnd">
              <a:solidFill>
                <a:srgbClr val="000000"/>
              </a:solidFill>
              <a:prstDash val="solid"/>
              <a:round/>
            </a:ln>
          </p:spPr>
        </p:sp>
        <p:sp>
          <p:nvSpPr>
            <p:cNvPr name="TextBox 5" id="5"/>
            <p:cNvSpPr txBox="true"/>
            <p:nvPr/>
          </p:nvSpPr>
          <p:spPr>
            <a:xfrm>
              <a:off x="0" y="-28575"/>
              <a:ext cx="2693877" cy="654238"/>
            </a:xfrm>
            <a:prstGeom prst="rect">
              <a:avLst/>
            </a:prstGeom>
          </p:spPr>
          <p:txBody>
            <a:bodyPr anchor="ctr" rtlCol="false" tIns="30198" lIns="30198" bIns="30198" rIns="30198"/>
            <a:lstStyle/>
            <a:p>
              <a:pPr algn="ctr">
                <a:lnSpc>
                  <a:spcPts val="1581"/>
                </a:lnSpc>
              </a:pPr>
            </a:p>
          </p:txBody>
        </p:sp>
      </p:grpSp>
      <p:grpSp>
        <p:nvGrpSpPr>
          <p:cNvPr name="Group 6" id="6"/>
          <p:cNvGrpSpPr/>
          <p:nvPr/>
        </p:nvGrpSpPr>
        <p:grpSpPr>
          <a:xfrm rot="0">
            <a:off x="958675" y="184216"/>
            <a:ext cx="3844694" cy="606602"/>
            <a:chOff x="0" y="0"/>
            <a:chExt cx="1563734" cy="246720"/>
          </a:xfrm>
        </p:grpSpPr>
        <p:sp>
          <p:nvSpPr>
            <p:cNvPr name="Freeform 7" id="7"/>
            <p:cNvSpPr/>
            <p:nvPr/>
          </p:nvSpPr>
          <p:spPr>
            <a:xfrm flipH="false" flipV="false" rot="0">
              <a:off x="0" y="0"/>
              <a:ext cx="1563734" cy="246720"/>
            </a:xfrm>
            <a:custGeom>
              <a:avLst/>
              <a:gdLst/>
              <a:ahLst/>
              <a:cxnLst/>
              <a:rect r="r" b="b" t="t" l="l"/>
              <a:pathLst>
                <a:path h="246720" w="1563734">
                  <a:moveTo>
                    <a:pt x="32219" y="0"/>
                  </a:moveTo>
                  <a:lnTo>
                    <a:pt x="1531515" y="0"/>
                  </a:lnTo>
                  <a:cubicBezTo>
                    <a:pt x="1540060" y="0"/>
                    <a:pt x="1548255" y="3394"/>
                    <a:pt x="1554297" y="9437"/>
                  </a:cubicBezTo>
                  <a:cubicBezTo>
                    <a:pt x="1560340" y="15479"/>
                    <a:pt x="1563734" y="23674"/>
                    <a:pt x="1563734" y="32219"/>
                  </a:cubicBezTo>
                  <a:lnTo>
                    <a:pt x="1563734" y="214502"/>
                  </a:lnTo>
                  <a:cubicBezTo>
                    <a:pt x="1563734" y="223046"/>
                    <a:pt x="1560340" y="231241"/>
                    <a:pt x="1554297" y="237284"/>
                  </a:cubicBezTo>
                  <a:cubicBezTo>
                    <a:pt x="1548255" y="243326"/>
                    <a:pt x="1540060" y="246720"/>
                    <a:pt x="1531515" y="246720"/>
                  </a:cubicBezTo>
                  <a:lnTo>
                    <a:pt x="32219" y="246720"/>
                  </a:lnTo>
                  <a:cubicBezTo>
                    <a:pt x="23674" y="246720"/>
                    <a:pt x="15479" y="243326"/>
                    <a:pt x="9437" y="237284"/>
                  </a:cubicBezTo>
                  <a:cubicBezTo>
                    <a:pt x="3394" y="231241"/>
                    <a:pt x="0" y="223046"/>
                    <a:pt x="0" y="214502"/>
                  </a:cubicBezTo>
                  <a:lnTo>
                    <a:pt x="0" y="32219"/>
                  </a:lnTo>
                  <a:cubicBezTo>
                    <a:pt x="0" y="23674"/>
                    <a:pt x="3394" y="15479"/>
                    <a:pt x="9437" y="9437"/>
                  </a:cubicBezTo>
                  <a:cubicBezTo>
                    <a:pt x="15479" y="3394"/>
                    <a:pt x="23674" y="0"/>
                    <a:pt x="32219" y="0"/>
                  </a:cubicBezTo>
                  <a:close/>
                </a:path>
              </a:pathLst>
            </a:custGeom>
            <a:solidFill>
              <a:srgbClr val="FFF3F3"/>
            </a:solidFill>
            <a:ln w="47625" cap="sq">
              <a:solidFill>
                <a:srgbClr val="000000"/>
              </a:solidFill>
              <a:prstDash val="solid"/>
              <a:miter/>
            </a:ln>
          </p:spPr>
        </p:sp>
        <p:sp>
          <p:nvSpPr>
            <p:cNvPr name="TextBox 8" id="8"/>
            <p:cNvSpPr txBox="true"/>
            <p:nvPr/>
          </p:nvSpPr>
          <p:spPr>
            <a:xfrm>
              <a:off x="0" y="-28575"/>
              <a:ext cx="1563734" cy="275295"/>
            </a:xfrm>
            <a:prstGeom prst="rect">
              <a:avLst/>
            </a:prstGeom>
          </p:spPr>
          <p:txBody>
            <a:bodyPr anchor="ctr" rtlCol="false" tIns="30198" lIns="30198" bIns="30198" rIns="30198"/>
            <a:lstStyle/>
            <a:p>
              <a:pPr algn="ctr">
                <a:lnSpc>
                  <a:spcPts val="1581"/>
                </a:lnSpc>
              </a:pPr>
            </a:p>
          </p:txBody>
        </p:sp>
      </p:grpSp>
      <p:sp>
        <p:nvSpPr>
          <p:cNvPr name="Freeform 9" id="9"/>
          <p:cNvSpPr/>
          <p:nvPr/>
        </p:nvSpPr>
        <p:spPr>
          <a:xfrm flipH="false" flipV="false" rot="0">
            <a:off x="7773505"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4">
              <a:extLst>
                <a:ext uri="{96DAC541-7B7A-43D3-8B79-37D633B846F1}">
                  <asvg:svgBlip xmlns:asvg="http://schemas.microsoft.com/office/drawing/2016/SVG/main" r:embed="rId5"/>
                </a:ext>
              </a:extLst>
            </a:blip>
            <a:stretch>
              <a:fillRect l="0" t="0" r="-212471" b="-1711924"/>
            </a:stretch>
          </a:blipFill>
        </p:spPr>
      </p:sp>
      <p:sp>
        <p:nvSpPr>
          <p:cNvPr name="Freeform 10" id="10"/>
          <p:cNvSpPr/>
          <p:nvPr/>
        </p:nvSpPr>
        <p:spPr>
          <a:xfrm flipH="false" flipV="false" rot="0">
            <a:off x="7673829" y="668365"/>
            <a:ext cx="359520" cy="341018"/>
          </a:xfrm>
          <a:custGeom>
            <a:avLst/>
            <a:gdLst/>
            <a:ahLst/>
            <a:cxnLst/>
            <a:rect r="r" b="b" t="t" l="l"/>
            <a:pathLst>
              <a:path h="341018" w="359520">
                <a:moveTo>
                  <a:pt x="0" y="0"/>
                </a:moveTo>
                <a:lnTo>
                  <a:pt x="359519" y="0"/>
                </a:lnTo>
                <a:lnTo>
                  <a:pt x="359519" y="341018"/>
                </a:lnTo>
                <a:lnTo>
                  <a:pt x="0" y="341018"/>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TextBox 11" id="11"/>
          <p:cNvSpPr txBox="true"/>
          <p:nvPr/>
        </p:nvSpPr>
        <p:spPr>
          <a:xfrm rot="0">
            <a:off x="418896" y="624936"/>
            <a:ext cx="6574258" cy="1072783"/>
          </a:xfrm>
          <a:prstGeom prst="rect">
            <a:avLst/>
          </a:prstGeom>
        </p:spPr>
        <p:txBody>
          <a:bodyPr anchor="t" rtlCol="false" tIns="0" lIns="0" bIns="0" rIns="0">
            <a:spAutoFit/>
          </a:bodyPr>
          <a:lstStyle/>
          <a:p>
            <a:pPr algn="ctr">
              <a:lnSpc>
                <a:spcPts val="7545"/>
              </a:lnSpc>
            </a:pPr>
            <a:r>
              <a:rPr lang="en-US" b="true" sz="5389">
                <a:solidFill>
                  <a:srgbClr val="000000"/>
                </a:solidFill>
                <a:latin typeface="Cooper Hewitt Bold"/>
                <a:ea typeface="Cooper Hewitt Bold"/>
                <a:cs typeface="Cooper Hewitt Bold"/>
                <a:sym typeface="Cooper Hewitt Bold"/>
              </a:rPr>
              <a:t>ALCOHOL INTAKE</a:t>
            </a:r>
          </a:p>
        </p:txBody>
      </p:sp>
      <p:sp>
        <p:nvSpPr>
          <p:cNvPr name="TextBox 12" id="12"/>
          <p:cNvSpPr txBox="true"/>
          <p:nvPr/>
        </p:nvSpPr>
        <p:spPr>
          <a:xfrm rot="0">
            <a:off x="1079691" y="244145"/>
            <a:ext cx="3602661" cy="439120"/>
          </a:xfrm>
          <a:prstGeom prst="rect">
            <a:avLst/>
          </a:prstGeom>
        </p:spPr>
        <p:txBody>
          <a:bodyPr anchor="t" rtlCol="false" tIns="0" lIns="0" bIns="0" rIns="0">
            <a:spAutoFit/>
          </a:bodyPr>
          <a:lstStyle/>
          <a:p>
            <a:pPr algn="ctr">
              <a:lnSpc>
                <a:spcPts val="3621"/>
              </a:lnSpc>
            </a:pPr>
            <a:r>
              <a:rPr lang="en-US" sz="2586" b="true">
                <a:solidFill>
                  <a:srgbClr val="000000"/>
                </a:solidFill>
                <a:latin typeface="Montserrat Bold"/>
                <a:ea typeface="Montserrat Bold"/>
                <a:cs typeface="Montserrat Bold"/>
                <a:sym typeface="Montserrat Bold"/>
              </a:rPr>
              <a:t>Increasing</a:t>
            </a:r>
          </a:p>
        </p:txBody>
      </p:sp>
      <p:sp>
        <p:nvSpPr>
          <p:cNvPr name="Freeform 13" id="13"/>
          <p:cNvSpPr/>
          <p:nvPr/>
        </p:nvSpPr>
        <p:spPr>
          <a:xfrm flipH="false" flipV="false" rot="0">
            <a:off x="418896" y="2094529"/>
            <a:ext cx="5357604" cy="5084423"/>
          </a:xfrm>
          <a:custGeom>
            <a:avLst/>
            <a:gdLst/>
            <a:ahLst/>
            <a:cxnLst/>
            <a:rect r="r" b="b" t="t" l="l"/>
            <a:pathLst>
              <a:path h="5084423" w="5357604">
                <a:moveTo>
                  <a:pt x="0" y="0"/>
                </a:moveTo>
                <a:lnTo>
                  <a:pt x="5357604" y="0"/>
                </a:lnTo>
                <a:lnTo>
                  <a:pt x="5357604" y="5084423"/>
                </a:lnTo>
                <a:lnTo>
                  <a:pt x="0" y="5084423"/>
                </a:lnTo>
                <a:lnTo>
                  <a:pt x="0" y="0"/>
                </a:lnTo>
                <a:close/>
              </a:path>
            </a:pathLst>
          </a:custGeom>
          <a:blipFill>
            <a:blip r:embed="rId8"/>
            <a:stretch>
              <a:fillRect l="0" t="-1105" r="0" b="-1105"/>
            </a:stretch>
          </a:blipFill>
        </p:spPr>
      </p:sp>
      <p:sp>
        <p:nvSpPr>
          <p:cNvPr name="TextBox 14" id="14"/>
          <p:cNvSpPr txBox="true"/>
          <p:nvPr/>
        </p:nvSpPr>
        <p:spPr>
          <a:xfrm rot="0">
            <a:off x="5973173" y="2212817"/>
            <a:ext cx="3600664" cy="239077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Canva Sans"/>
                <a:ea typeface="Canva Sans"/>
                <a:cs typeface="Canva Sans"/>
                <a:sym typeface="Canva Sans"/>
              </a:rPr>
              <a:t>People with depression might abstain from alcohol to avoid worsening their symptoms, leading to higher depression counts among non-drinkers. Conversely, some individuals might use alcohol as a form of self-medication, which can initially reduce symptoms but eventually lead to increased depression.</a:t>
            </a:r>
          </a:p>
        </p:txBody>
      </p:sp>
      <p:sp>
        <p:nvSpPr>
          <p:cNvPr name="TextBox 15" id="15"/>
          <p:cNvSpPr txBox="true"/>
          <p:nvPr/>
        </p:nvSpPr>
        <p:spPr>
          <a:xfrm rot="0">
            <a:off x="6041529" y="4813142"/>
            <a:ext cx="3532309" cy="212407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Canva Sans"/>
                <a:ea typeface="Canva Sans"/>
                <a:cs typeface="Canva Sans"/>
                <a:sym typeface="Canva Sans"/>
              </a:rPr>
              <a:t>Some studies indicate that moderate alcohol consumption may have a protective effect against depression, while excessive consumption is linked to higher depression rates. This could explain why the graph shows lower depression levels with moderate alcohol consumption.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false" flipV="false" rot="0">
            <a:off x="165477" y="1322647"/>
            <a:ext cx="6741250" cy="5848034"/>
          </a:xfrm>
          <a:custGeom>
            <a:avLst/>
            <a:gdLst/>
            <a:ahLst/>
            <a:cxnLst/>
            <a:rect r="r" b="b" t="t" l="l"/>
            <a:pathLst>
              <a:path h="5848034" w="6741250">
                <a:moveTo>
                  <a:pt x="0" y="0"/>
                </a:moveTo>
                <a:lnTo>
                  <a:pt x="6741250" y="0"/>
                </a:lnTo>
                <a:lnTo>
                  <a:pt x="6741250" y="5848035"/>
                </a:lnTo>
                <a:lnTo>
                  <a:pt x="0" y="5848035"/>
                </a:lnTo>
                <a:lnTo>
                  <a:pt x="0" y="0"/>
                </a:lnTo>
                <a:close/>
              </a:path>
            </a:pathLst>
          </a:custGeom>
          <a:blipFill>
            <a:blip r:embed="rId2"/>
            <a:stretch>
              <a:fillRect l="0" t="0" r="0" b="0"/>
            </a:stretch>
          </a:blipFill>
        </p:spPr>
      </p:sp>
      <p:sp>
        <p:nvSpPr>
          <p:cNvPr name="Freeform 3" id="3"/>
          <p:cNvSpPr/>
          <p:nvPr/>
        </p:nvSpPr>
        <p:spPr>
          <a:xfrm flipH="false" flipV="false" rot="0">
            <a:off x="6288982" y="4638245"/>
            <a:ext cx="3221128" cy="2097759"/>
          </a:xfrm>
          <a:custGeom>
            <a:avLst/>
            <a:gdLst/>
            <a:ahLst/>
            <a:cxnLst/>
            <a:rect r="r" b="b" t="t" l="l"/>
            <a:pathLst>
              <a:path h="2097759" w="3221128">
                <a:moveTo>
                  <a:pt x="0" y="0"/>
                </a:moveTo>
                <a:lnTo>
                  <a:pt x="3221128" y="0"/>
                </a:lnTo>
                <a:lnTo>
                  <a:pt x="3221128" y="2097760"/>
                </a:lnTo>
                <a:lnTo>
                  <a:pt x="0" y="2097760"/>
                </a:lnTo>
                <a:lnTo>
                  <a:pt x="0" y="0"/>
                </a:lnTo>
                <a:close/>
              </a:path>
            </a:pathLst>
          </a:custGeom>
          <a:blipFill>
            <a:blip r:embed="rId3"/>
            <a:stretch>
              <a:fillRect l="0" t="0" r="0" b="0"/>
            </a:stretch>
          </a:blipFill>
        </p:spPr>
      </p:sp>
      <p:grpSp>
        <p:nvGrpSpPr>
          <p:cNvPr name="Group 4" id="4"/>
          <p:cNvGrpSpPr/>
          <p:nvPr/>
        </p:nvGrpSpPr>
        <p:grpSpPr>
          <a:xfrm rot="0">
            <a:off x="165477" y="266101"/>
            <a:ext cx="8092007" cy="930839"/>
            <a:chOff x="0" y="0"/>
            <a:chExt cx="3647487" cy="419577"/>
          </a:xfrm>
        </p:grpSpPr>
        <p:sp>
          <p:nvSpPr>
            <p:cNvPr name="Freeform 5" id="5"/>
            <p:cNvSpPr/>
            <p:nvPr/>
          </p:nvSpPr>
          <p:spPr>
            <a:xfrm flipH="false" flipV="false" rot="0">
              <a:off x="0" y="0"/>
              <a:ext cx="3647487" cy="419577"/>
            </a:xfrm>
            <a:custGeom>
              <a:avLst/>
              <a:gdLst/>
              <a:ahLst/>
              <a:cxnLst/>
              <a:rect r="r" b="b" t="t" l="l"/>
              <a:pathLst>
                <a:path h="419577" w="3647487">
                  <a:moveTo>
                    <a:pt x="28702" y="0"/>
                  </a:moveTo>
                  <a:lnTo>
                    <a:pt x="3618785" y="0"/>
                  </a:lnTo>
                  <a:cubicBezTo>
                    <a:pt x="3634637" y="0"/>
                    <a:pt x="3647487" y="12850"/>
                    <a:pt x="3647487" y="28702"/>
                  </a:cubicBezTo>
                  <a:lnTo>
                    <a:pt x="3647487" y="390875"/>
                  </a:lnTo>
                  <a:cubicBezTo>
                    <a:pt x="3647487" y="406727"/>
                    <a:pt x="3634637" y="419577"/>
                    <a:pt x="3618785" y="419577"/>
                  </a:cubicBezTo>
                  <a:lnTo>
                    <a:pt x="28702" y="419577"/>
                  </a:lnTo>
                  <a:cubicBezTo>
                    <a:pt x="12850" y="419577"/>
                    <a:pt x="0" y="406727"/>
                    <a:pt x="0" y="390875"/>
                  </a:cubicBezTo>
                  <a:lnTo>
                    <a:pt x="0" y="28702"/>
                  </a:lnTo>
                  <a:cubicBezTo>
                    <a:pt x="0" y="12850"/>
                    <a:pt x="12850" y="0"/>
                    <a:pt x="28702" y="0"/>
                  </a:cubicBezTo>
                  <a:close/>
                </a:path>
              </a:pathLst>
            </a:custGeom>
            <a:solidFill>
              <a:srgbClr val="FFF3F3"/>
            </a:solidFill>
            <a:ln w="47625" cap="rnd">
              <a:solidFill>
                <a:srgbClr val="000000"/>
              </a:solidFill>
              <a:prstDash val="solid"/>
              <a:round/>
            </a:ln>
          </p:spPr>
        </p:sp>
        <p:sp>
          <p:nvSpPr>
            <p:cNvPr name="TextBox 6" id="6"/>
            <p:cNvSpPr txBox="true"/>
            <p:nvPr/>
          </p:nvSpPr>
          <p:spPr>
            <a:xfrm>
              <a:off x="0" y="-28575"/>
              <a:ext cx="3647487" cy="448152"/>
            </a:xfrm>
            <a:prstGeom prst="rect">
              <a:avLst/>
            </a:prstGeom>
          </p:spPr>
          <p:txBody>
            <a:bodyPr anchor="ctr" rtlCol="false" tIns="30198" lIns="30198" bIns="30198" rIns="30198"/>
            <a:lstStyle/>
            <a:p>
              <a:pPr algn="ctr">
                <a:lnSpc>
                  <a:spcPts val="1581"/>
                </a:lnSpc>
              </a:pPr>
            </a:p>
          </p:txBody>
        </p:sp>
      </p:grpSp>
      <p:sp>
        <p:nvSpPr>
          <p:cNvPr name="TextBox 7" id="7"/>
          <p:cNvSpPr txBox="true"/>
          <p:nvPr/>
        </p:nvSpPr>
        <p:spPr>
          <a:xfrm rot="0">
            <a:off x="383324" y="407987"/>
            <a:ext cx="7656314"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How BMI Correlates into Depression</a:t>
            </a:r>
          </a:p>
        </p:txBody>
      </p:sp>
      <p:sp>
        <p:nvSpPr>
          <p:cNvPr name="TextBox 8" id="8"/>
          <p:cNvSpPr txBox="true"/>
          <p:nvPr/>
        </p:nvSpPr>
        <p:spPr>
          <a:xfrm rot="0">
            <a:off x="7004858" y="1574567"/>
            <a:ext cx="2505252" cy="265747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Canva Sans"/>
                <a:ea typeface="Canva Sans"/>
                <a:cs typeface="Canva Sans"/>
                <a:sym typeface="Canva Sans"/>
              </a:rPr>
              <a:t>This range tends to cluster between the 20-45 BMI, which is considered suggesting that individuals in these ranges might have a higher likelihood of depression.The highest counts of depression we see are those over 25, however.</a:t>
            </a:r>
          </a:p>
        </p:txBody>
      </p:sp>
      <p:sp>
        <p:nvSpPr>
          <p:cNvPr name="Freeform 9" id="9"/>
          <p:cNvSpPr/>
          <p:nvPr/>
        </p:nvSpPr>
        <p:spPr>
          <a:xfrm flipH="false" flipV="true" rot="-10800000">
            <a:off x="7168902" y="-1859263"/>
            <a:ext cx="4321700" cy="4044736"/>
          </a:xfrm>
          <a:custGeom>
            <a:avLst/>
            <a:gdLst/>
            <a:ahLst/>
            <a:cxnLst/>
            <a:rect r="r" b="b" t="t" l="l"/>
            <a:pathLst>
              <a:path h="4044736" w="4321700">
                <a:moveTo>
                  <a:pt x="0" y="4044736"/>
                </a:moveTo>
                <a:lnTo>
                  <a:pt x="4321700" y="4044736"/>
                </a:lnTo>
                <a:lnTo>
                  <a:pt x="4321700" y="0"/>
                </a:lnTo>
                <a:lnTo>
                  <a:pt x="0" y="0"/>
                </a:lnTo>
                <a:lnTo>
                  <a:pt x="0" y="4044736"/>
                </a:lnTo>
                <a:close/>
              </a:path>
            </a:pathLst>
          </a:custGeom>
          <a:blipFill>
            <a:blip r:embed="rId4">
              <a:alphaModFix amt="25000"/>
              <a:extLst>
                <a:ext uri="{96DAC541-7B7A-43D3-8B79-37D633B846F1}">
                  <asvg:svgBlip xmlns:asvg="http://schemas.microsoft.com/office/drawing/2016/SVG/main" r:embed="rId5"/>
                </a:ext>
              </a:extLst>
            </a:blip>
            <a:stretch>
              <a:fillRect l="0" t="0" r="-102113" b="-110015"/>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false" flipV="false" rot="0">
            <a:off x="622158" y="1995440"/>
            <a:ext cx="5598419" cy="4071076"/>
          </a:xfrm>
          <a:custGeom>
            <a:avLst/>
            <a:gdLst/>
            <a:ahLst/>
            <a:cxnLst/>
            <a:rect r="r" b="b" t="t" l="l"/>
            <a:pathLst>
              <a:path h="4071076" w="5598419">
                <a:moveTo>
                  <a:pt x="0" y="0"/>
                </a:moveTo>
                <a:lnTo>
                  <a:pt x="5598419" y="0"/>
                </a:lnTo>
                <a:lnTo>
                  <a:pt x="5598419" y="4071077"/>
                </a:lnTo>
                <a:lnTo>
                  <a:pt x="0" y="4071077"/>
                </a:lnTo>
                <a:lnTo>
                  <a:pt x="0" y="0"/>
                </a:lnTo>
                <a:close/>
              </a:path>
            </a:pathLst>
          </a:custGeom>
          <a:blipFill>
            <a:blip r:embed="rId2"/>
            <a:stretch>
              <a:fillRect l="0" t="0" r="0" b="-2187"/>
            </a:stretch>
          </a:blipFill>
        </p:spPr>
      </p:sp>
      <p:sp>
        <p:nvSpPr>
          <p:cNvPr name="TextBox 3" id="3"/>
          <p:cNvSpPr txBox="true"/>
          <p:nvPr/>
        </p:nvSpPr>
        <p:spPr>
          <a:xfrm rot="0">
            <a:off x="972272" y="6263640"/>
            <a:ext cx="5075664" cy="611505"/>
          </a:xfrm>
          <a:prstGeom prst="rect">
            <a:avLst/>
          </a:prstGeom>
        </p:spPr>
        <p:txBody>
          <a:bodyPr anchor="t" rtlCol="false" tIns="0" lIns="0" bIns="0" rIns="0">
            <a:spAutoFit/>
          </a:bodyPr>
          <a:lstStyle/>
          <a:p>
            <a:pPr algn="ctr">
              <a:lnSpc>
                <a:spcPts val="2520"/>
              </a:lnSpc>
              <a:spcBef>
                <a:spcPct val="0"/>
              </a:spcBef>
            </a:pPr>
            <a:r>
              <a:rPr lang="en-US" sz="1800">
                <a:solidFill>
                  <a:srgbClr val="000000"/>
                </a:solidFill>
                <a:latin typeface="Canva Sans"/>
                <a:ea typeface="Canva Sans"/>
                <a:cs typeface="Canva Sans"/>
                <a:sym typeface="Canva Sans"/>
              </a:rPr>
              <a:t>This confusion matrix evaluates the performance of a binary classification model. </a:t>
            </a:r>
          </a:p>
        </p:txBody>
      </p:sp>
      <p:grpSp>
        <p:nvGrpSpPr>
          <p:cNvPr name="Group 4" id="4"/>
          <p:cNvGrpSpPr/>
          <p:nvPr/>
        </p:nvGrpSpPr>
        <p:grpSpPr>
          <a:xfrm rot="0">
            <a:off x="433164" y="733555"/>
            <a:ext cx="5976407" cy="1061860"/>
            <a:chOff x="0" y="0"/>
            <a:chExt cx="2693877" cy="478635"/>
          </a:xfrm>
        </p:grpSpPr>
        <p:sp>
          <p:nvSpPr>
            <p:cNvPr name="Freeform 5" id="5"/>
            <p:cNvSpPr/>
            <p:nvPr/>
          </p:nvSpPr>
          <p:spPr>
            <a:xfrm flipH="false" flipV="false" rot="0">
              <a:off x="0" y="0"/>
              <a:ext cx="2693877" cy="478636"/>
            </a:xfrm>
            <a:custGeom>
              <a:avLst/>
              <a:gdLst/>
              <a:ahLst/>
              <a:cxnLst/>
              <a:rect r="r" b="b" t="t" l="l"/>
              <a:pathLst>
                <a:path h="478636" w="2693877">
                  <a:moveTo>
                    <a:pt x="38862" y="0"/>
                  </a:moveTo>
                  <a:lnTo>
                    <a:pt x="2655014" y="0"/>
                  </a:lnTo>
                  <a:cubicBezTo>
                    <a:pt x="2665321" y="0"/>
                    <a:pt x="2675206" y="4094"/>
                    <a:pt x="2682494" y="11383"/>
                  </a:cubicBezTo>
                  <a:cubicBezTo>
                    <a:pt x="2689783" y="18671"/>
                    <a:pt x="2693877" y="28555"/>
                    <a:pt x="2693877" y="38862"/>
                  </a:cubicBezTo>
                  <a:lnTo>
                    <a:pt x="2693877" y="439773"/>
                  </a:lnTo>
                  <a:cubicBezTo>
                    <a:pt x="2693877" y="450080"/>
                    <a:pt x="2689783" y="459965"/>
                    <a:pt x="2682494" y="467253"/>
                  </a:cubicBezTo>
                  <a:cubicBezTo>
                    <a:pt x="2675206" y="474541"/>
                    <a:pt x="2665321" y="478636"/>
                    <a:pt x="2655014" y="478636"/>
                  </a:cubicBezTo>
                  <a:lnTo>
                    <a:pt x="38862" y="478636"/>
                  </a:lnTo>
                  <a:cubicBezTo>
                    <a:pt x="28555" y="478636"/>
                    <a:pt x="18671" y="474541"/>
                    <a:pt x="11383" y="467253"/>
                  </a:cubicBezTo>
                  <a:cubicBezTo>
                    <a:pt x="4094" y="459965"/>
                    <a:pt x="0" y="450080"/>
                    <a:pt x="0" y="439773"/>
                  </a:cubicBezTo>
                  <a:lnTo>
                    <a:pt x="0" y="38862"/>
                  </a:lnTo>
                  <a:cubicBezTo>
                    <a:pt x="0" y="28555"/>
                    <a:pt x="4094" y="18671"/>
                    <a:pt x="11383" y="11383"/>
                  </a:cubicBezTo>
                  <a:cubicBezTo>
                    <a:pt x="18671" y="4094"/>
                    <a:pt x="28555" y="0"/>
                    <a:pt x="38862" y="0"/>
                  </a:cubicBezTo>
                  <a:close/>
                </a:path>
              </a:pathLst>
            </a:custGeom>
            <a:solidFill>
              <a:srgbClr val="FFF3F3"/>
            </a:solidFill>
            <a:ln w="47625" cap="rnd">
              <a:solidFill>
                <a:srgbClr val="000000"/>
              </a:solidFill>
              <a:prstDash val="solid"/>
              <a:round/>
            </a:ln>
          </p:spPr>
        </p:sp>
        <p:sp>
          <p:nvSpPr>
            <p:cNvPr name="TextBox 6" id="6"/>
            <p:cNvSpPr txBox="true"/>
            <p:nvPr/>
          </p:nvSpPr>
          <p:spPr>
            <a:xfrm>
              <a:off x="0" y="-28575"/>
              <a:ext cx="2693877" cy="507210"/>
            </a:xfrm>
            <a:prstGeom prst="rect">
              <a:avLst/>
            </a:prstGeom>
          </p:spPr>
          <p:txBody>
            <a:bodyPr anchor="ctr" rtlCol="false" tIns="30198" lIns="30198" bIns="30198" rIns="30198"/>
            <a:lstStyle/>
            <a:p>
              <a:pPr algn="ctr">
                <a:lnSpc>
                  <a:spcPts val="1581"/>
                </a:lnSpc>
              </a:pPr>
            </a:p>
          </p:txBody>
        </p:sp>
      </p:grpSp>
      <p:grpSp>
        <p:nvGrpSpPr>
          <p:cNvPr name="Group 7" id="7"/>
          <p:cNvGrpSpPr/>
          <p:nvPr/>
        </p:nvGrpSpPr>
        <p:grpSpPr>
          <a:xfrm rot="0">
            <a:off x="674017" y="306535"/>
            <a:ext cx="3844694" cy="606602"/>
            <a:chOff x="0" y="0"/>
            <a:chExt cx="1563734" cy="246720"/>
          </a:xfrm>
        </p:grpSpPr>
        <p:sp>
          <p:nvSpPr>
            <p:cNvPr name="Freeform 8" id="8"/>
            <p:cNvSpPr/>
            <p:nvPr/>
          </p:nvSpPr>
          <p:spPr>
            <a:xfrm flipH="false" flipV="false" rot="0">
              <a:off x="0" y="0"/>
              <a:ext cx="1563734" cy="246720"/>
            </a:xfrm>
            <a:custGeom>
              <a:avLst/>
              <a:gdLst/>
              <a:ahLst/>
              <a:cxnLst/>
              <a:rect r="r" b="b" t="t" l="l"/>
              <a:pathLst>
                <a:path h="246720" w="1563734">
                  <a:moveTo>
                    <a:pt x="32219" y="0"/>
                  </a:moveTo>
                  <a:lnTo>
                    <a:pt x="1531515" y="0"/>
                  </a:lnTo>
                  <a:cubicBezTo>
                    <a:pt x="1540060" y="0"/>
                    <a:pt x="1548255" y="3394"/>
                    <a:pt x="1554297" y="9437"/>
                  </a:cubicBezTo>
                  <a:cubicBezTo>
                    <a:pt x="1560340" y="15479"/>
                    <a:pt x="1563734" y="23674"/>
                    <a:pt x="1563734" y="32219"/>
                  </a:cubicBezTo>
                  <a:lnTo>
                    <a:pt x="1563734" y="214502"/>
                  </a:lnTo>
                  <a:cubicBezTo>
                    <a:pt x="1563734" y="223046"/>
                    <a:pt x="1560340" y="231241"/>
                    <a:pt x="1554297" y="237284"/>
                  </a:cubicBezTo>
                  <a:cubicBezTo>
                    <a:pt x="1548255" y="243326"/>
                    <a:pt x="1540060" y="246720"/>
                    <a:pt x="1531515" y="246720"/>
                  </a:cubicBezTo>
                  <a:lnTo>
                    <a:pt x="32219" y="246720"/>
                  </a:lnTo>
                  <a:cubicBezTo>
                    <a:pt x="23674" y="246720"/>
                    <a:pt x="15479" y="243326"/>
                    <a:pt x="9437" y="237284"/>
                  </a:cubicBezTo>
                  <a:cubicBezTo>
                    <a:pt x="3394" y="231241"/>
                    <a:pt x="0" y="223046"/>
                    <a:pt x="0" y="214502"/>
                  </a:cubicBezTo>
                  <a:lnTo>
                    <a:pt x="0" y="32219"/>
                  </a:lnTo>
                  <a:cubicBezTo>
                    <a:pt x="0" y="23674"/>
                    <a:pt x="3394" y="15479"/>
                    <a:pt x="9437" y="9437"/>
                  </a:cubicBezTo>
                  <a:cubicBezTo>
                    <a:pt x="15479" y="3394"/>
                    <a:pt x="23674" y="0"/>
                    <a:pt x="32219" y="0"/>
                  </a:cubicBezTo>
                  <a:close/>
                </a:path>
              </a:pathLst>
            </a:custGeom>
            <a:solidFill>
              <a:srgbClr val="FFF3F3"/>
            </a:solidFill>
            <a:ln w="47625" cap="sq">
              <a:solidFill>
                <a:srgbClr val="000000"/>
              </a:solidFill>
              <a:prstDash val="solid"/>
              <a:miter/>
            </a:ln>
          </p:spPr>
        </p:sp>
        <p:sp>
          <p:nvSpPr>
            <p:cNvPr name="TextBox 9" id="9"/>
            <p:cNvSpPr txBox="true"/>
            <p:nvPr/>
          </p:nvSpPr>
          <p:spPr>
            <a:xfrm>
              <a:off x="0" y="-28575"/>
              <a:ext cx="1563734" cy="275295"/>
            </a:xfrm>
            <a:prstGeom prst="rect">
              <a:avLst/>
            </a:prstGeom>
          </p:spPr>
          <p:txBody>
            <a:bodyPr anchor="ctr" rtlCol="false" tIns="30198" lIns="30198" bIns="30198" rIns="30198"/>
            <a:lstStyle/>
            <a:p>
              <a:pPr algn="ctr">
                <a:lnSpc>
                  <a:spcPts val="1581"/>
                </a:lnSpc>
              </a:pPr>
            </a:p>
          </p:txBody>
        </p:sp>
      </p:grpSp>
      <p:sp>
        <p:nvSpPr>
          <p:cNvPr name="TextBox 10" id="10"/>
          <p:cNvSpPr txBox="true"/>
          <p:nvPr/>
        </p:nvSpPr>
        <p:spPr>
          <a:xfrm rot="0">
            <a:off x="504619" y="845887"/>
            <a:ext cx="5833496" cy="751472"/>
          </a:xfrm>
          <a:prstGeom prst="rect">
            <a:avLst/>
          </a:prstGeom>
        </p:spPr>
        <p:txBody>
          <a:bodyPr anchor="t" rtlCol="false" tIns="0" lIns="0" bIns="0" rIns="0">
            <a:spAutoFit/>
          </a:bodyPr>
          <a:lstStyle/>
          <a:p>
            <a:pPr algn="ctr">
              <a:lnSpc>
                <a:spcPts val="5305"/>
              </a:lnSpc>
            </a:pPr>
            <a:r>
              <a:rPr lang="en-US" b="true" sz="3789">
                <a:solidFill>
                  <a:srgbClr val="000000"/>
                </a:solidFill>
                <a:latin typeface="Cooper Hewitt Bold"/>
                <a:ea typeface="Cooper Hewitt Bold"/>
                <a:cs typeface="Cooper Hewitt Bold"/>
                <a:sym typeface="Cooper Hewitt Bold"/>
              </a:rPr>
              <a:t>RANDOM FOREST MODEL</a:t>
            </a:r>
          </a:p>
        </p:txBody>
      </p:sp>
      <p:sp>
        <p:nvSpPr>
          <p:cNvPr name="TextBox 11" id="11"/>
          <p:cNvSpPr txBox="true"/>
          <p:nvPr/>
        </p:nvSpPr>
        <p:spPr>
          <a:xfrm rot="0">
            <a:off x="795034" y="325398"/>
            <a:ext cx="3602661" cy="505160"/>
          </a:xfrm>
          <a:prstGeom prst="rect">
            <a:avLst/>
          </a:prstGeom>
        </p:spPr>
        <p:txBody>
          <a:bodyPr anchor="t" rtlCol="false" tIns="0" lIns="0" bIns="0" rIns="0">
            <a:spAutoFit/>
          </a:bodyPr>
          <a:lstStyle/>
          <a:p>
            <a:pPr algn="ctr">
              <a:lnSpc>
                <a:spcPts val="4181"/>
              </a:lnSpc>
            </a:pPr>
            <a:r>
              <a:rPr lang="en-US" sz="2986" b="true">
                <a:solidFill>
                  <a:srgbClr val="000000"/>
                </a:solidFill>
                <a:latin typeface="Montserrat Bold"/>
                <a:ea typeface="Montserrat Bold"/>
                <a:cs typeface="Montserrat Bold"/>
                <a:sym typeface="Montserrat Bold"/>
              </a:rPr>
              <a:t>Model 1</a:t>
            </a:r>
          </a:p>
        </p:txBody>
      </p:sp>
      <p:sp>
        <p:nvSpPr>
          <p:cNvPr name="Freeform 12" id="12"/>
          <p:cNvSpPr/>
          <p:nvPr/>
        </p:nvSpPr>
        <p:spPr>
          <a:xfrm flipH="false" flipV="false" rot="0">
            <a:off x="6047935" y="382548"/>
            <a:ext cx="580360" cy="566346"/>
          </a:xfrm>
          <a:custGeom>
            <a:avLst/>
            <a:gdLst/>
            <a:ahLst/>
            <a:cxnLst/>
            <a:rect r="r" b="b" t="t" l="l"/>
            <a:pathLst>
              <a:path h="566346" w="580360">
                <a:moveTo>
                  <a:pt x="0" y="0"/>
                </a:moveTo>
                <a:lnTo>
                  <a:pt x="580360" y="0"/>
                </a:lnTo>
                <a:lnTo>
                  <a:pt x="580360" y="566346"/>
                </a:lnTo>
                <a:lnTo>
                  <a:pt x="0" y="566346"/>
                </a:lnTo>
                <a:lnTo>
                  <a:pt x="0" y="0"/>
                </a:lnTo>
                <a:close/>
              </a:path>
            </a:pathLst>
          </a:custGeom>
          <a:blipFill>
            <a:blip r:embed="rId3">
              <a:extLst>
                <a:ext uri="{96DAC541-7B7A-43D3-8B79-37D633B846F1}">
                  <asvg:svgBlip xmlns:asvg="http://schemas.microsoft.com/office/drawing/2016/SVG/main" r:embed="rId4"/>
                </a:ext>
              </a:extLst>
            </a:blip>
            <a:stretch>
              <a:fillRect l="-374229" t="-180285" r="0" b="-202034"/>
            </a:stretch>
          </a:blipFill>
          <a:ln w="28575" cap="rnd">
            <a:solidFill>
              <a:srgbClr val="000000"/>
            </a:solidFill>
            <a:prstDash val="solid"/>
            <a:round/>
          </a:ln>
        </p:spPr>
      </p:sp>
      <p:sp>
        <p:nvSpPr>
          <p:cNvPr name="TextBox 13" id="13"/>
          <p:cNvSpPr txBox="true"/>
          <p:nvPr/>
        </p:nvSpPr>
        <p:spPr>
          <a:xfrm rot="0">
            <a:off x="6628295" y="1691990"/>
            <a:ext cx="3050456" cy="2750185"/>
          </a:xfrm>
          <a:prstGeom prst="rect">
            <a:avLst/>
          </a:prstGeom>
        </p:spPr>
        <p:txBody>
          <a:bodyPr anchor="t" rtlCol="false" tIns="0" lIns="0" bIns="0" rIns="0">
            <a:spAutoFit/>
          </a:bodyPr>
          <a:lstStyle/>
          <a:p>
            <a:pPr algn="l">
              <a:lnSpc>
                <a:spcPts val="2240"/>
              </a:lnSpc>
            </a:pPr>
            <a:r>
              <a:rPr lang="en-US" sz="1600" b="true">
                <a:solidFill>
                  <a:srgbClr val="000000"/>
                </a:solidFill>
                <a:latin typeface="Canva Sans Bold"/>
                <a:ea typeface="Canva Sans Bold"/>
                <a:cs typeface="Canva Sans Bold"/>
                <a:sym typeface="Canva Sans Bold"/>
              </a:rPr>
              <a:t>Accuracy:</a:t>
            </a:r>
            <a:r>
              <a:rPr lang="en-US" sz="1600">
                <a:solidFill>
                  <a:srgbClr val="000000"/>
                </a:solidFill>
                <a:latin typeface="Canva Sans"/>
                <a:ea typeface="Canva Sans"/>
                <a:cs typeface="Canva Sans"/>
                <a:sym typeface="Canva Sans"/>
              </a:rPr>
              <a:t> 80.6%</a:t>
            </a:r>
          </a:p>
          <a:p>
            <a:pPr algn="l">
              <a:lnSpc>
                <a:spcPts val="2240"/>
              </a:lnSpc>
            </a:pPr>
          </a:p>
          <a:p>
            <a:pPr algn="l">
              <a:lnSpc>
                <a:spcPts val="2240"/>
              </a:lnSpc>
            </a:pPr>
            <a:r>
              <a:rPr lang="en-US" sz="1600">
                <a:solidFill>
                  <a:srgbClr val="000000"/>
                </a:solidFill>
                <a:latin typeface="Canva Sans"/>
                <a:ea typeface="Canva Sans"/>
                <a:cs typeface="Canva Sans"/>
                <a:sym typeface="Canva Sans"/>
              </a:rPr>
              <a:t>While the accuracy appears decent, it can be misleading if the classes are imbalanced.</a:t>
            </a:r>
          </a:p>
          <a:p>
            <a:pPr algn="l">
              <a:lnSpc>
                <a:spcPts val="2240"/>
              </a:lnSpc>
            </a:pPr>
          </a:p>
          <a:p>
            <a:pPr algn="l">
              <a:lnSpc>
                <a:spcPts val="2240"/>
              </a:lnSpc>
            </a:pPr>
            <a:r>
              <a:rPr lang="en-US" sz="1600" b="true">
                <a:solidFill>
                  <a:srgbClr val="000000"/>
                </a:solidFill>
                <a:latin typeface="Canva Sans Bold"/>
                <a:ea typeface="Canva Sans Bold"/>
                <a:cs typeface="Canva Sans Bold"/>
                <a:sym typeface="Canva Sans Bold"/>
              </a:rPr>
              <a:t>Precision: </a:t>
            </a:r>
            <a:r>
              <a:rPr lang="en-US" sz="1600">
                <a:solidFill>
                  <a:srgbClr val="000000"/>
                </a:solidFill>
                <a:latin typeface="Canva Sans"/>
                <a:ea typeface="Canva Sans"/>
                <a:cs typeface="Canva Sans"/>
                <a:sym typeface="Canva Sans"/>
              </a:rPr>
              <a:t>56.0%</a:t>
            </a:r>
          </a:p>
          <a:p>
            <a:pPr algn="l">
              <a:lnSpc>
                <a:spcPts val="2240"/>
              </a:lnSpc>
              <a:spcBef>
                <a:spcPct val="0"/>
              </a:spcBef>
            </a:pPr>
            <a:r>
              <a:rPr lang="en-US" sz="1600">
                <a:solidFill>
                  <a:srgbClr val="000000"/>
                </a:solidFill>
                <a:latin typeface="Canva Sans"/>
                <a:ea typeface="Canva Sans"/>
                <a:cs typeface="Canva Sans"/>
                <a:sym typeface="Canva Sans"/>
              </a:rPr>
              <a:t>A relatively low precision indicates a high false positive rate.</a:t>
            </a:r>
          </a:p>
        </p:txBody>
      </p:sp>
      <p:sp>
        <p:nvSpPr>
          <p:cNvPr name="TextBox 14" id="14"/>
          <p:cNvSpPr txBox="true"/>
          <p:nvPr/>
        </p:nvSpPr>
        <p:spPr>
          <a:xfrm rot="0">
            <a:off x="6628295" y="4696107"/>
            <a:ext cx="3050456" cy="1645285"/>
          </a:xfrm>
          <a:prstGeom prst="rect">
            <a:avLst/>
          </a:prstGeom>
        </p:spPr>
        <p:txBody>
          <a:bodyPr anchor="t" rtlCol="false" tIns="0" lIns="0" bIns="0" rIns="0">
            <a:spAutoFit/>
          </a:bodyPr>
          <a:lstStyle/>
          <a:p>
            <a:pPr algn="l">
              <a:lnSpc>
                <a:spcPts val="2240"/>
              </a:lnSpc>
            </a:pPr>
            <a:r>
              <a:rPr lang="en-US" sz="1600" b="true">
                <a:solidFill>
                  <a:srgbClr val="000000"/>
                </a:solidFill>
                <a:latin typeface="Canva Sans Bold"/>
                <a:ea typeface="Canva Sans Bold"/>
                <a:cs typeface="Canva Sans Bold"/>
                <a:sym typeface="Canva Sans Bold"/>
              </a:rPr>
              <a:t>Potential Adjustments:</a:t>
            </a:r>
          </a:p>
          <a:p>
            <a:pPr algn="l" marL="345441" indent="-172721" lvl="1">
              <a:lnSpc>
                <a:spcPts val="2240"/>
              </a:lnSpc>
              <a:buFont typeface="Arial"/>
              <a:buChar char="•"/>
            </a:pPr>
            <a:r>
              <a:rPr lang="en-US" sz="1600">
                <a:solidFill>
                  <a:srgbClr val="000000"/>
                </a:solidFill>
                <a:latin typeface="Canva Sans"/>
                <a:ea typeface="Canva Sans"/>
                <a:cs typeface="Canva Sans"/>
                <a:sym typeface="Canva Sans"/>
              </a:rPr>
              <a:t>Adjust classification threshold</a:t>
            </a:r>
          </a:p>
          <a:p>
            <a:pPr algn="l" marL="345441" indent="-172721" lvl="1">
              <a:lnSpc>
                <a:spcPts val="2240"/>
              </a:lnSpc>
              <a:buFont typeface="Arial"/>
              <a:buChar char="•"/>
            </a:pPr>
            <a:r>
              <a:rPr lang="en-US" sz="1600">
                <a:solidFill>
                  <a:srgbClr val="000000"/>
                </a:solidFill>
                <a:latin typeface="Canva Sans"/>
                <a:ea typeface="Canva Sans"/>
                <a:cs typeface="Canva Sans"/>
                <a:sym typeface="Canva Sans"/>
              </a:rPr>
              <a:t>Rebalance the dataset</a:t>
            </a:r>
          </a:p>
          <a:p>
            <a:pPr algn="l" marL="345441" indent="-172721" lvl="1">
              <a:lnSpc>
                <a:spcPts val="2240"/>
              </a:lnSpc>
              <a:buFont typeface="Arial"/>
              <a:buChar char="•"/>
            </a:pPr>
            <a:r>
              <a:rPr lang="en-US" sz="1600">
                <a:solidFill>
                  <a:srgbClr val="000000"/>
                </a:solidFill>
                <a:latin typeface="Canva Sans"/>
                <a:ea typeface="Canva Sans"/>
                <a:cs typeface="Canva Sans"/>
                <a:sym typeface="Canva Sans"/>
              </a:rPr>
              <a:t>Use a different metric</a:t>
            </a:r>
          </a:p>
          <a:p>
            <a:pPr algn="l" marL="345441" indent="-172721" lvl="1">
              <a:lnSpc>
                <a:spcPts val="2240"/>
              </a:lnSpc>
              <a:buFont typeface="Arial"/>
              <a:buChar char="•"/>
            </a:pPr>
            <a:r>
              <a:rPr lang="en-US" sz="1600">
                <a:solidFill>
                  <a:srgbClr val="000000"/>
                </a:solidFill>
                <a:latin typeface="Canva Sans"/>
                <a:ea typeface="Canva Sans"/>
                <a:cs typeface="Canva Sans"/>
                <a:sym typeface="Canva Sans"/>
              </a:rPr>
              <a:t>Try a different model</a:t>
            </a:r>
          </a:p>
        </p:txBody>
      </p:sp>
      <p:sp>
        <p:nvSpPr>
          <p:cNvPr name="Freeform 15" id="15"/>
          <p:cNvSpPr/>
          <p:nvPr/>
        </p:nvSpPr>
        <p:spPr>
          <a:xfrm flipH="false" flipV="false" rot="5400000">
            <a:off x="6082095" y="-2022368"/>
            <a:ext cx="4321700" cy="4044736"/>
          </a:xfrm>
          <a:custGeom>
            <a:avLst/>
            <a:gdLst/>
            <a:ahLst/>
            <a:cxnLst/>
            <a:rect r="r" b="b" t="t" l="l"/>
            <a:pathLst>
              <a:path h="4044736" w="4321700">
                <a:moveTo>
                  <a:pt x="0" y="0"/>
                </a:moveTo>
                <a:lnTo>
                  <a:pt x="4321699" y="0"/>
                </a:lnTo>
                <a:lnTo>
                  <a:pt x="4321699" y="4044736"/>
                </a:lnTo>
                <a:lnTo>
                  <a:pt x="0" y="4044736"/>
                </a:lnTo>
                <a:lnTo>
                  <a:pt x="0" y="0"/>
                </a:lnTo>
                <a:close/>
              </a:path>
            </a:pathLst>
          </a:custGeom>
          <a:blipFill>
            <a:blip r:embed="rId5">
              <a:alphaModFix amt="25000"/>
              <a:extLst>
                <a:ext uri="{96DAC541-7B7A-43D3-8B79-37D633B846F1}">
                  <asvg:svgBlip xmlns:asvg="http://schemas.microsoft.com/office/drawing/2016/SVG/main" r:embed="rId6"/>
                </a:ext>
              </a:extLst>
            </a:blip>
            <a:stretch>
              <a:fillRect l="0" t="0" r="-102113" b="-110015"/>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grpSp>
        <p:nvGrpSpPr>
          <p:cNvPr name="Group 2" id="2"/>
          <p:cNvGrpSpPr/>
          <p:nvPr/>
        </p:nvGrpSpPr>
        <p:grpSpPr>
          <a:xfrm rot="0">
            <a:off x="433164" y="733555"/>
            <a:ext cx="5976407" cy="1061860"/>
            <a:chOff x="0" y="0"/>
            <a:chExt cx="2693877" cy="478635"/>
          </a:xfrm>
        </p:grpSpPr>
        <p:sp>
          <p:nvSpPr>
            <p:cNvPr name="Freeform 3" id="3"/>
            <p:cNvSpPr/>
            <p:nvPr/>
          </p:nvSpPr>
          <p:spPr>
            <a:xfrm flipH="false" flipV="false" rot="0">
              <a:off x="0" y="0"/>
              <a:ext cx="2693877" cy="478636"/>
            </a:xfrm>
            <a:custGeom>
              <a:avLst/>
              <a:gdLst/>
              <a:ahLst/>
              <a:cxnLst/>
              <a:rect r="r" b="b" t="t" l="l"/>
              <a:pathLst>
                <a:path h="478636" w="2693877">
                  <a:moveTo>
                    <a:pt x="38862" y="0"/>
                  </a:moveTo>
                  <a:lnTo>
                    <a:pt x="2655014" y="0"/>
                  </a:lnTo>
                  <a:cubicBezTo>
                    <a:pt x="2665321" y="0"/>
                    <a:pt x="2675206" y="4094"/>
                    <a:pt x="2682494" y="11383"/>
                  </a:cubicBezTo>
                  <a:cubicBezTo>
                    <a:pt x="2689783" y="18671"/>
                    <a:pt x="2693877" y="28555"/>
                    <a:pt x="2693877" y="38862"/>
                  </a:cubicBezTo>
                  <a:lnTo>
                    <a:pt x="2693877" y="439773"/>
                  </a:lnTo>
                  <a:cubicBezTo>
                    <a:pt x="2693877" y="450080"/>
                    <a:pt x="2689783" y="459965"/>
                    <a:pt x="2682494" y="467253"/>
                  </a:cubicBezTo>
                  <a:cubicBezTo>
                    <a:pt x="2675206" y="474541"/>
                    <a:pt x="2665321" y="478636"/>
                    <a:pt x="2655014" y="478636"/>
                  </a:cubicBezTo>
                  <a:lnTo>
                    <a:pt x="38862" y="478636"/>
                  </a:lnTo>
                  <a:cubicBezTo>
                    <a:pt x="28555" y="478636"/>
                    <a:pt x="18671" y="474541"/>
                    <a:pt x="11383" y="467253"/>
                  </a:cubicBezTo>
                  <a:cubicBezTo>
                    <a:pt x="4094" y="459965"/>
                    <a:pt x="0" y="450080"/>
                    <a:pt x="0" y="439773"/>
                  </a:cubicBezTo>
                  <a:lnTo>
                    <a:pt x="0" y="38862"/>
                  </a:lnTo>
                  <a:cubicBezTo>
                    <a:pt x="0" y="28555"/>
                    <a:pt x="4094" y="18671"/>
                    <a:pt x="11383" y="11383"/>
                  </a:cubicBezTo>
                  <a:cubicBezTo>
                    <a:pt x="18671" y="4094"/>
                    <a:pt x="28555" y="0"/>
                    <a:pt x="38862" y="0"/>
                  </a:cubicBezTo>
                  <a:close/>
                </a:path>
              </a:pathLst>
            </a:custGeom>
            <a:solidFill>
              <a:srgbClr val="FFF3F3"/>
            </a:solidFill>
            <a:ln w="47625" cap="rnd">
              <a:solidFill>
                <a:srgbClr val="000000"/>
              </a:solidFill>
              <a:prstDash val="solid"/>
              <a:round/>
            </a:ln>
          </p:spPr>
        </p:sp>
        <p:sp>
          <p:nvSpPr>
            <p:cNvPr name="TextBox 4" id="4"/>
            <p:cNvSpPr txBox="true"/>
            <p:nvPr/>
          </p:nvSpPr>
          <p:spPr>
            <a:xfrm>
              <a:off x="0" y="-28575"/>
              <a:ext cx="2693877" cy="507210"/>
            </a:xfrm>
            <a:prstGeom prst="rect">
              <a:avLst/>
            </a:prstGeom>
          </p:spPr>
          <p:txBody>
            <a:bodyPr anchor="ctr" rtlCol="false" tIns="30198" lIns="30198" bIns="30198" rIns="30198"/>
            <a:lstStyle/>
            <a:p>
              <a:pPr algn="ctr">
                <a:lnSpc>
                  <a:spcPts val="1581"/>
                </a:lnSpc>
              </a:pPr>
            </a:p>
          </p:txBody>
        </p:sp>
      </p:grpSp>
      <p:grpSp>
        <p:nvGrpSpPr>
          <p:cNvPr name="Group 5" id="5"/>
          <p:cNvGrpSpPr/>
          <p:nvPr/>
        </p:nvGrpSpPr>
        <p:grpSpPr>
          <a:xfrm rot="0">
            <a:off x="674017" y="306535"/>
            <a:ext cx="3844694" cy="606602"/>
            <a:chOff x="0" y="0"/>
            <a:chExt cx="1563734" cy="246720"/>
          </a:xfrm>
        </p:grpSpPr>
        <p:sp>
          <p:nvSpPr>
            <p:cNvPr name="Freeform 6" id="6"/>
            <p:cNvSpPr/>
            <p:nvPr/>
          </p:nvSpPr>
          <p:spPr>
            <a:xfrm flipH="false" flipV="false" rot="0">
              <a:off x="0" y="0"/>
              <a:ext cx="1563734" cy="246720"/>
            </a:xfrm>
            <a:custGeom>
              <a:avLst/>
              <a:gdLst/>
              <a:ahLst/>
              <a:cxnLst/>
              <a:rect r="r" b="b" t="t" l="l"/>
              <a:pathLst>
                <a:path h="246720" w="1563734">
                  <a:moveTo>
                    <a:pt x="32219" y="0"/>
                  </a:moveTo>
                  <a:lnTo>
                    <a:pt x="1531515" y="0"/>
                  </a:lnTo>
                  <a:cubicBezTo>
                    <a:pt x="1540060" y="0"/>
                    <a:pt x="1548255" y="3394"/>
                    <a:pt x="1554297" y="9437"/>
                  </a:cubicBezTo>
                  <a:cubicBezTo>
                    <a:pt x="1560340" y="15479"/>
                    <a:pt x="1563734" y="23674"/>
                    <a:pt x="1563734" y="32219"/>
                  </a:cubicBezTo>
                  <a:lnTo>
                    <a:pt x="1563734" y="214502"/>
                  </a:lnTo>
                  <a:cubicBezTo>
                    <a:pt x="1563734" y="223046"/>
                    <a:pt x="1560340" y="231241"/>
                    <a:pt x="1554297" y="237284"/>
                  </a:cubicBezTo>
                  <a:cubicBezTo>
                    <a:pt x="1548255" y="243326"/>
                    <a:pt x="1540060" y="246720"/>
                    <a:pt x="1531515" y="246720"/>
                  </a:cubicBezTo>
                  <a:lnTo>
                    <a:pt x="32219" y="246720"/>
                  </a:lnTo>
                  <a:cubicBezTo>
                    <a:pt x="23674" y="246720"/>
                    <a:pt x="15479" y="243326"/>
                    <a:pt x="9437" y="237284"/>
                  </a:cubicBezTo>
                  <a:cubicBezTo>
                    <a:pt x="3394" y="231241"/>
                    <a:pt x="0" y="223046"/>
                    <a:pt x="0" y="214502"/>
                  </a:cubicBezTo>
                  <a:lnTo>
                    <a:pt x="0" y="32219"/>
                  </a:lnTo>
                  <a:cubicBezTo>
                    <a:pt x="0" y="23674"/>
                    <a:pt x="3394" y="15479"/>
                    <a:pt x="9437" y="9437"/>
                  </a:cubicBezTo>
                  <a:cubicBezTo>
                    <a:pt x="15479" y="3394"/>
                    <a:pt x="23674" y="0"/>
                    <a:pt x="32219" y="0"/>
                  </a:cubicBezTo>
                  <a:close/>
                </a:path>
              </a:pathLst>
            </a:custGeom>
            <a:solidFill>
              <a:srgbClr val="FFF3F3"/>
            </a:solidFill>
            <a:ln w="47625" cap="sq">
              <a:solidFill>
                <a:srgbClr val="000000"/>
              </a:solidFill>
              <a:prstDash val="solid"/>
              <a:miter/>
            </a:ln>
          </p:spPr>
        </p:sp>
        <p:sp>
          <p:nvSpPr>
            <p:cNvPr name="TextBox 7" id="7"/>
            <p:cNvSpPr txBox="true"/>
            <p:nvPr/>
          </p:nvSpPr>
          <p:spPr>
            <a:xfrm>
              <a:off x="0" y="-28575"/>
              <a:ext cx="1563734" cy="275295"/>
            </a:xfrm>
            <a:prstGeom prst="rect">
              <a:avLst/>
            </a:prstGeom>
          </p:spPr>
          <p:txBody>
            <a:bodyPr anchor="ctr" rtlCol="false" tIns="30198" lIns="30198" bIns="30198" rIns="30198"/>
            <a:lstStyle/>
            <a:p>
              <a:pPr algn="ctr">
                <a:lnSpc>
                  <a:spcPts val="1581"/>
                </a:lnSpc>
              </a:pPr>
            </a:p>
          </p:txBody>
        </p:sp>
      </p:grpSp>
      <p:sp>
        <p:nvSpPr>
          <p:cNvPr name="TextBox 8" id="8"/>
          <p:cNvSpPr txBox="true"/>
          <p:nvPr/>
        </p:nvSpPr>
        <p:spPr>
          <a:xfrm rot="0">
            <a:off x="504619" y="845887"/>
            <a:ext cx="5833496" cy="751472"/>
          </a:xfrm>
          <a:prstGeom prst="rect">
            <a:avLst/>
          </a:prstGeom>
        </p:spPr>
        <p:txBody>
          <a:bodyPr anchor="t" rtlCol="false" tIns="0" lIns="0" bIns="0" rIns="0">
            <a:spAutoFit/>
          </a:bodyPr>
          <a:lstStyle/>
          <a:p>
            <a:pPr algn="ctr">
              <a:lnSpc>
                <a:spcPts val="5305"/>
              </a:lnSpc>
            </a:pPr>
            <a:r>
              <a:rPr lang="en-US" b="true" sz="3789">
                <a:solidFill>
                  <a:srgbClr val="000000"/>
                </a:solidFill>
                <a:latin typeface="Cooper Hewitt Bold"/>
                <a:ea typeface="Cooper Hewitt Bold"/>
                <a:cs typeface="Cooper Hewitt Bold"/>
                <a:sym typeface="Cooper Hewitt Bold"/>
              </a:rPr>
              <a:t>RANDOM FOREST MODEL</a:t>
            </a:r>
          </a:p>
        </p:txBody>
      </p:sp>
      <p:sp>
        <p:nvSpPr>
          <p:cNvPr name="Freeform 9" id="9"/>
          <p:cNvSpPr/>
          <p:nvPr/>
        </p:nvSpPr>
        <p:spPr>
          <a:xfrm flipH="false" flipV="false" rot="0">
            <a:off x="6047935" y="382548"/>
            <a:ext cx="580360" cy="566346"/>
          </a:xfrm>
          <a:custGeom>
            <a:avLst/>
            <a:gdLst/>
            <a:ahLst/>
            <a:cxnLst/>
            <a:rect r="r" b="b" t="t" l="l"/>
            <a:pathLst>
              <a:path h="566346" w="580360">
                <a:moveTo>
                  <a:pt x="0" y="0"/>
                </a:moveTo>
                <a:lnTo>
                  <a:pt x="580360" y="0"/>
                </a:lnTo>
                <a:lnTo>
                  <a:pt x="580360" y="566346"/>
                </a:lnTo>
                <a:lnTo>
                  <a:pt x="0" y="566346"/>
                </a:lnTo>
                <a:lnTo>
                  <a:pt x="0" y="0"/>
                </a:lnTo>
                <a:close/>
              </a:path>
            </a:pathLst>
          </a:custGeom>
          <a:blipFill>
            <a:blip r:embed="rId2">
              <a:extLst>
                <a:ext uri="{96DAC541-7B7A-43D3-8B79-37D633B846F1}">
                  <asvg:svgBlip xmlns:asvg="http://schemas.microsoft.com/office/drawing/2016/SVG/main" r:embed="rId3"/>
                </a:ext>
              </a:extLst>
            </a:blip>
            <a:stretch>
              <a:fillRect l="-374229" t="-180285" r="0" b="-202034"/>
            </a:stretch>
          </a:blipFill>
          <a:ln w="28575" cap="rnd">
            <a:solidFill>
              <a:srgbClr val="000000"/>
            </a:solidFill>
            <a:prstDash val="solid"/>
            <a:round/>
          </a:ln>
        </p:spPr>
      </p:sp>
      <p:sp>
        <p:nvSpPr>
          <p:cNvPr name="TextBox 10" id="10"/>
          <p:cNvSpPr txBox="true"/>
          <p:nvPr/>
        </p:nvSpPr>
        <p:spPr>
          <a:xfrm rot="0">
            <a:off x="6338115" y="1757315"/>
            <a:ext cx="3216441" cy="2810046"/>
          </a:xfrm>
          <a:prstGeom prst="rect">
            <a:avLst/>
          </a:prstGeom>
        </p:spPr>
        <p:txBody>
          <a:bodyPr anchor="t" rtlCol="false" tIns="0" lIns="0" bIns="0" rIns="0">
            <a:spAutoFit/>
          </a:bodyPr>
          <a:lstStyle/>
          <a:p>
            <a:pPr algn="l" marL="341473" indent="-170737" lvl="1">
              <a:lnSpc>
                <a:spcPts val="2214"/>
              </a:lnSpc>
              <a:buFont typeface="Arial"/>
              <a:buChar char="•"/>
            </a:pPr>
            <a:r>
              <a:rPr lang="en-US" sz="1581">
                <a:solidFill>
                  <a:srgbClr val="000000"/>
                </a:solidFill>
                <a:latin typeface="Canva Sans"/>
                <a:ea typeface="Canva Sans"/>
                <a:cs typeface="Canva Sans"/>
                <a:sym typeface="Canva Sans"/>
              </a:rPr>
              <a:t>Accuracy: 0.92 (92% of total predictions were correct)</a:t>
            </a:r>
          </a:p>
          <a:p>
            <a:pPr algn="l" marL="341473" indent="-170737" lvl="1">
              <a:lnSpc>
                <a:spcPts val="2214"/>
              </a:lnSpc>
              <a:buFont typeface="Arial"/>
              <a:buChar char="•"/>
            </a:pPr>
            <a:r>
              <a:rPr lang="en-US" sz="1581">
                <a:solidFill>
                  <a:srgbClr val="000000"/>
                </a:solidFill>
                <a:latin typeface="Canva Sans"/>
                <a:ea typeface="Canva Sans"/>
                <a:cs typeface="Canva Sans"/>
                <a:sym typeface="Canva Sans"/>
              </a:rPr>
              <a:t>Macro Avg F1-score: 0.48 (suggests poor balance in performance across both classes)</a:t>
            </a:r>
          </a:p>
          <a:p>
            <a:pPr algn="l" marL="341473" indent="-170737" lvl="1">
              <a:lnSpc>
                <a:spcPts val="2214"/>
              </a:lnSpc>
              <a:spcBef>
                <a:spcPct val="0"/>
              </a:spcBef>
              <a:buFont typeface="Arial"/>
              <a:buChar char="•"/>
            </a:pPr>
            <a:r>
              <a:rPr lang="en-US" sz="1581">
                <a:solidFill>
                  <a:srgbClr val="000000"/>
                </a:solidFill>
                <a:latin typeface="Canva Sans"/>
                <a:ea typeface="Canva Sans"/>
                <a:cs typeface="Canva Sans"/>
                <a:sym typeface="Canva Sans"/>
              </a:rPr>
              <a:t>Weighted Avg F1-score: 0.88 (weighted by class distribution, biased by majority class)</a:t>
            </a:r>
          </a:p>
        </p:txBody>
      </p:sp>
      <p:sp>
        <p:nvSpPr>
          <p:cNvPr name="Freeform 11" id="11"/>
          <p:cNvSpPr/>
          <p:nvPr/>
        </p:nvSpPr>
        <p:spPr>
          <a:xfrm flipH="false" flipV="false" rot="5400000">
            <a:off x="6082095" y="-2022368"/>
            <a:ext cx="4321700" cy="4044736"/>
          </a:xfrm>
          <a:custGeom>
            <a:avLst/>
            <a:gdLst/>
            <a:ahLst/>
            <a:cxnLst/>
            <a:rect r="r" b="b" t="t" l="l"/>
            <a:pathLst>
              <a:path h="4044736" w="4321700">
                <a:moveTo>
                  <a:pt x="0" y="0"/>
                </a:moveTo>
                <a:lnTo>
                  <a:pt x="4321699" y="0"/>
                </a:lnTo>
                <a:lnTo>
                  <a:pt x="4321699" y="4044736"/>
                </a:lnTo>
                <a:lnTo>
                  <a:pt x="0" y="4044736"/>
                </a:lnTo>
                <a:lnTo>
                  <a:pt x="0" y="0"/>
                </a:lnTo>
                <a:close/>
              </a:path>
            </a:pathLst>
          </a:custGeom>
          <a:blipFill>
            <a:blip r:embed="rId4">
              <a:alphaModFix amt="25000"/>
              <a:extLst>
                <a:ext uri="{96DAC541-7B7A-43D3-8B79-37D633B846F1}">
                  <asvg:svgBlip xmlns:asvg="http://schemas.microsoft.com/office/drawing/2016/SVG/main" r:embed="rId5"/>
                </a:ext>
              </a:extLst>
            </a:blip>
            <a:stretch>
              <a:fillRect l="0" t="0" r="-102113" b="-110015"/>
            </a:stretch>
          </a:blipFill>
        </p:spPr>
      </p:sp>
      <p:sp>
        <p:nvSpPr>
          <p:cNvPr name="Freeform 12" id="12"/>
          <p:cNvSpPr/>
          <p:nvPr/>
        </p:nvSpPr>
        <p:spPr>
          <a:xfrm flipH="false" flipV="false" rot="0">
            <a:off x="985894" y="1909180"/>
            <a:ext cx="4670183" cy="5316363"/>
          </a:xfrm>
          <a:custGeom>
            <a:avLst/>
            <a:gdLst/>
            <a:ahLst/>
            <a:cxnLst/>
            <a:rect r="r" b="b" t="t" l="l"/>
            <a:pathLst>
              <a:path h="5316363" w="4670183">
                <a:moveTo>
                  <a:pt x="0" y="0"/>
                </a:moveTo>
                <a:lnTo>
                  <a:pt x="4670183" y="0"/>
                </a:lnTo>
                <a:lnTo>
                  <a:pt x="4670183" y="5316363"/>
                </a:lnTo>
                <a:lnTo>
                  <a:pt x="0" y="5316363"/>
                </a:lnTo>
                <a:lnTo>
                  <a:pt x="0" y="0"/>
                </a:lnTo>
                <a:close/>
              </a:path>
            </a:pathLst>
          </a:custGeom>
          <a:blipFill>
            <a:blip r:embed="rId6"/>
            <a:stretch>
              <a:fillRect l="-870" t="0" r="-870" b="0"/>
            </a:stretch>
          </a:blipFill>
        </p:spPr>
      </p:sp>
      <p:sp>
        <p:nvSpPr>
          <p:cNvPr name="TextBox 13" id="13"/>
          <p:cNvSpPr txBox="true"/>
          <p:nvPr/>
        </p:nvSpPr>
        <p:spPr>
          <a:xfrm rot="0">
            <a:off x="795034" y="325398"/>
            <a:ext cx="3602661" cy="505160"/>
          </a:xfrm>
          <a:prstGeom prst="rect">
            <a:avLst/>
          </a:prstGeom>
        </p:spPr>
        <p:txBody>
          <a:bodyPr anchor="t" rtlCol="false" tIns="0" lIns="0" bIns="0" rIns="0">
            <a:spAutoFit/>
          </a:bodyPr>
          <a:lstStyle/>
          <a:p>
            <a:pPr algn="ctr">
              <a:lnSpc>
                <a:spcPts val="4181"/>
              </a:lnSpc>
            </a:pPr>
            <a:r>
              <a:rPr lang="en-US" sz="2986" b="true">
                <a:solidFill>
                  <a:srgbClr val="000000"/>
                </a:solidFill>
                <a:latin typeface="Montserrat Bold"/>
                <a:ea typeface="Montserrat Bold"/>
                <a:cs typeface="Montserrat Bold"/>
                <a:sym typeface="Montserrat Bold"/>
              </a:rPr>
              <a:t>Model 2</a:t>
            </a:r>
          </a:p>
        </p:txBody>
      </p:sp>
      <p:sp>
        <p:nvSpPr>
          <p:cNvPr name="TextBox 14" id="14"/>
          <p:cNvSpPr txBox="true"/>
          <p:nvPr/>
        </p:nvSpPr>
        <p:spPr>
          <a:xfrm rot="0">
            <a:off x="6628295" y="4938395"/>
            <a:ext cx="3050456" cy="1645285"/>
          </a:xfrm>
          <a:prstGeom prst="rect">
            <a:avLst/>
          </a:prstGeom>
        </p:spPr>
        <p:txBody>
          <a:bodyPr anchor="t" rtlCol="false" tIns="0" lIns="0" bIns="0" rIns="0">
            <a:spAutoFit/>
          </a:bodyPr>
          <a:lstStyle/>
          <a:p>
            <a:pPr algn="l">
              <a:lnSpc>
                <a:spcPts val="2240"/>
              </a:lnSpc>
            </a:pPr>
            <a:r>
              <a:rPr lang="en-US" sz="1600" b="true">
                <a:solidFill>
                  <a:srgbClr val="000000"/>
                </a:solidFill>
                <a:latin typeface="Canva Sans Bold"/>
                <a:ea typeface="Canva Sans Bold"/>
                <a:cs typeface="Canva Sans Bold"/>
                <a:sym typeface="Canva Sans Bold"/>
              </a:rPr>
              <a:t>Potential Adjustments:</a:t>
            </a:r>
          </a:p>
          <a:p>
            <a:pPr algn="l" marL="345441" indent="-172721" lvl="1">
              <a:lnSpc>
                <a:spcPts val="2240"/>
              </a:lnSpc>
              <a:buFont typeface="Arial"/>
              <a:buChar char="•"/>
            </a:pPr>
            <a:r>
              <a:rPr lang="en-US" sz="1600">
                <a:solidFill>
                  <a:srgbClr val="000000"/>
                </a:solidFill>
                <a:latin typeface="Canva Sans"/>
                <a:ea typeface="Canva Sans"/>
                <a:cs typeface="Canva Sans"/>
                <a:sym typeface="Canva Sans"/>
              </a:rPr>
              <a:t>Balance the dataset</a:t>
            </a:r>
          </a:p>
          <a:p>
            <a:pPr algn="l" marL="345441" indent="-172721" lvl="1">
              <a:lnSpc>
                <a:spcPts val="2240"/>
              </a:lnSpc>
              <a:buFont typeface="Arial"/>
              <a:buChar char="•"/>
            </a:pPr>
            <a:r>
              <a:rPr lang="en-US" sz="1600">
                <a:solidFill>
                  <a:srgbClr val="000000"/>
                </a:solidFill>
                <a:latin typeface="Canva Sans"/>
                <a:ea typeface="Canva Sans"/>
                <a:cs typeface="Canva Sans"/>
                <a:sym typeface="Canva Sans"/>
              </a:rPr>
              <a:t>Adjust the decision threshold</a:t>
            </a:r>
          </a:p>
          <a:p>
            <a:pPr algn="l" marL="345441" indent="-172721" lvl="1">
              <a:lnSpc>
                <a:spcPts val="2240"/>
              </a:lnSpc>
              <a:buFont typeface="Arial"/>
              <a:buChar char="•"/>
            </a:pPr>
            <a:r>
              <a:rPr lang="en-US" sz="1600">
                <a:solidFill>
                  <a:srgbClr val="000000"/>
                </a:solidFill>
                <a:latin typeface="Canva Sans"/>
                <a:ea typeface="Canva Sans"/>
                <a:cs typeface="Canva Sans"/>
                <a:sym typeface="Canva Sans"/>
              </a:rPr>
              <a:t>Try different algorithms</a:t>
            </a:r>
          </a:p>
          <a:p>
            <a:pPr algn="l" marL="345441" indent="-172721" lvl="1">
              <a:lnSpc>
                <a:spcPts val="2240"/>
              </a:lnSpc>
              <a:buFont typeface="Arial"/>
              <a:buChar char="•"/>
            </a:pPr>
            <a:r>
              <a:rPr lang="en-US" sz="1600">
                <a:solidFill>
                  <a:srgbClr val="000000"/>
                </a:solidFill>
                <a:latin typeface="Canva Sans"/>
                <a:ea typeface="Canva Sans"/>
                <a:cs typeface="Canva Sans"/>
                <a:sym typeface="Canva Sans"/>
              </a:rPr>
              <a:t>Feature Engineering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true" flipV="false" rot="0">
            <a:off x="4148492" y="-895955"/>
            <a:ext cx="6044986" cy="5657582"/>
          </a:xfrm>
          <a:custGeom>
            <a:avLst/>
            <a:gdLst/>
            <a:ahLst/>
            <a:cxnLst/>
            <a:rect r="r" b="b" t="t" l="l"/>
            <a:pathLst>
              <a:path h="5657582" w="6044986">
                <a:moveTo>
                  <a:pt x="6044986" y="0"/>
                </a:moveTo>
                <a:lnTo>
                  <a:pt x="0" y="0"/>
                </a:lnTo>
                <a:lnTo>
                  <a:pt x="0" y="5657582"/>
                </a:lnTo>
                <a:lnTo>
                  <a:pt x="6044986" y="5657582"/>
                </a:lnTo>
                <a:lnTo>
                  <a:pt x="6044986" y="0"/>
                </a:lnTo>
                <a:close/>
              </a:path>
            </a:pathLst>
          </a:custGeom>
          <a:blipFill>
            <a:blip r:embed="rId2">
              <a:alphaModFix amt="25000"/>
              <a:extLst>
                <a:ext uri="{96DAC541-7B7A-43D3-8B79-37D633B846F1}">
                  <asvg:svgBlip xmlns:asvg="http://schemas.microsoft.com/office/drawing/2016/SVG/main" r:embed="rId3"/>
                </a:ext>
              </a:extLst>
            </a:blip>
            <a:stretch>
              <a:fillRect l="0" t="0" r="-102113" b="-110015"/>
            </a:stretch>
          </a:blipFill>
        </p:spPr>
      </p:sp>
      <p:sp>
        <p:nvSpPr>
          <p:cNvPr name="Freeform 3" id="3"/>
          <p:cNvSpPr/>
          <p:nvPr/>
        </p:nvSpPr>
        <p:spPr>
          <a:xfrm flipH="false" flipV="false" rot="0">
            <a:off x="731520" y="731520"/>
            <a:ext cx="451218" cy="441257"/>
          </a:xfrm>
          <a:custGeom>
            <a:avLst/>
            <a:gdLst/>
            <a:ahLst/>
            <a:cxnLst/>
            <a:rect r="r" b="b" t="t" l="l"/>
            <a:pathLst>
              <a:path h="441257" w="451218">
                <a:moveTo>
                  <a:pt x="0" y="0"/>
                </a:moveTo>
                <a:lnTo>
                  <a:pt x="451218" y="0"/>
                </a:lnTo>
                <a:lnTo>
                  <a:pt x="451218" y="441257"/>
                </a:lnTo>
                <a:lnTo>
                  <a:pt x="0" y="441257"/>
                </a:lnTo>
                <a:lnTo>
                  <a:pt x="0" y="0"/>
                </a:lnTo>
                <a:close/>
              </a:path>
            </a:pathLst>
          </a:custGeom>
          <a:blipFill>
            <a:blip r:embed="rId4">
              <a:extLst>
                <a:ext uri="{96DAC541-7B7A-43D3-8B79-37D633B846F1}">
                  <asvg:svgBlip xmlns:asvg="http://schemas.microsoft.com/office/drawing/2016/SVG/main" r:embed="rId5"/>
                </a:ext>
              </a:extLst>
            </a:blip>
            <a:stretch>
              <a:fillRect l="-431884" t="0" r="0" b="-371825"/>
            </a:stretch>
          </a:blipFill>
          <a:ln w="28575" cap="rnd">
            <a:solidFill>
              <a:srgbClr val="000000"/>
            </a:solidFill>
            <a:prstDash val="solid"/>
            <a:round/>
          </a:ln>
        </p:spPr>
      </p:sp>
      <p:grpSp>
        <p:nvGrpSpPr>
          <p:cNvPr name="Group 4" id="4"/>
          <p:cNvGrpSpPr/>
          <p:nvPr/>
        </p:nvGrpSpPr>
        <p:grpSpPr>
          <a:xfrm rot="0">
            <a:off x="753720" y="2268774"/>
            <a:ext cx="8246161" cy="2031804"/>
            <a:chOff x="0" y="0"/>
            <a:chExt cx="4284172" cy="1055594"/>
          </a:xfrm>
        </p:grpSpPr>
        <p:sp>
          <p:nvSpPr>
            <p:cNvPr name="Freeform 5" id="5"/>
            <p:cNvSpPr/>
            <p:nvPr/>
          </p:nvSpPr>
          <p:spPr>
            <a:xfrm flipH="false" flipV="false" rot="0">
              <a:off x="0" y="0"/>
              <a:ext cx="4284172" cy="1055594"/>
            </a:xfrm>
            <a:custGeom>
              <a:avLst/>
              <a:gdLst/>
              <a:ahLst/>
              <a:cxnLst/>
              <a:rect r="r" b="b" t="t" l="l"/>
              <a:pathLst>
                <a:path h="1055594" w="4284172">
                  <a:moveTo>
                    <a:pt x="28166" y="0"/>
                  </a:moveTo>
                  <a:lnTo>
                    <a:pt x="4256006" y="0"/>
                  </a:lnTo>
                  <a:cubicBezTo>
                    <a:pt x="4263476" y="0"/>
                    <a:pt x="4270640" y="2967"/>
                    <a:pt x="4275922" y="8249"/>
                  </a:cubicBezTo>
                  <a:cubicBezTo>
                    <a:pt x="4281205" y="13532"/>
                    <a:pt x="4284172" y="20696"/>
                    <a:pt x="4284172" y="28166"/>
                  </a:cubicBezTo>
                  <a:lnTo>
                    <a:pt x="4284172" y="1027428"/>
                  </a:lnTo>
                  <a:cubicBezTo>
                    <a:pt x="4284172" y="1042984"/>
                    <a:pt x="4271562" y="1055594"/>
                    <a:pt x="4256006" y="1055594"/>
                  </a:cubicBezTo>
                  <a:lnTo>
                    <a:pt x="28166" y="1055594"/>
                  </a:lnTo>
                  <a:cubicBezTo>
                    <a:pt x="12610" y="1055594"/>
                    <a:pt x="0" y="1042984"/>
                    <a:pt x="0" y="1027428"/>
                  </a:cubicBezTo>
                  <a:lnTo>
                    <a:pt x="0" y="28166"/>
                  </a:lnTo>
                  <a:cubicBezTo>
                    <a:pt x="0" y="12610"/>
                    <a:pt x="12610" y="0"/>
                    <a:pt x="28166" y="0"/>
                  </a:cubicBezTo>
                  <a:close/>
                </a:path>
              </a:pathLst>
            </a:custGeom>
            <a:solidFill>
              <a:srgbClr val="0F9377"/>
            </a:solidFill>
            <a:ln w="47625" cap="rnd">
              <a:solidFill>
                <a:srgbClr val="000000"/>
              </a:solidFill>
              <a:prstDash val="solid"/>
              <a:round/>
            </a:ln>
          </p:spPr>
        </p:sp>
        <p:sp>
          <p:nvSpPr>
            <p:cNvPr name="TextBox 6" id="6"/>
            <p:cNvSpPr txBox="true"/>
            <p:nvPr/>
          </p:nvSpPr>
          <p:spPr>
            <a:xfrm>
              <a:off x="0" y="-28575"/>
              <a:ext cx="4284172" cy="1084169"/>
            </a:xfrm>
            <a:prstGeom prst="rect">
              <a:avLst/>
            </a:prstGeom>
          </p:spPr>
          <p:txBody>
            <a:bodyPr anchor="ctr" rtlCol="false" tIns="30198" lIns="30198" bIns="30198" rIns="30198"/>
            <a:lstStyle/>
            <a:p>
              <a:pPr algn="ctr">
                <a:lnSpc>
                  <a:spcPts val="1581"/>
                </a:lnSpc>
              </a:pPr>
            </a:p>
          </p:txBody>
        </p:sp>
      </p:grpSp>
      <p:sp>
        <p:nvSpPr>
          <p:cNvPr name="TextBox 7" id="7"/>
          <p:cNvSpPr txBox="true"/>
          <p:nvPr/>
        </p:nvSpPr>
        <p:spPr>
          <a:xfrm rot="0">
            <a:off x="786785" y="2217077"/>
            <a:ext cx="8180030" cy="2083501"/>
          </a:xfrm>
          <a:prstGeom prst="rect">
            <a:avLst/>
          </a:prstGeom>
        </p:spPr>
        <p:txBody>
          <a:bodyPr anchor="t" rtlCol="false" tIns="0" lIns="0" bIns="0" rIns="0">
            <a:spAutoFit/>
          </a:bodyPr>
          <a:lstStyle/>
          <a:p>
            <a:pPr algn="ctr">
              <a:lnSpc>
                <a:spcPts val="14547"/>
              </a:lnSpc>
            </a:pPr>
            <a:r>
              <a:rPr lang="en-US" b="true" sz="10390">
                <a:solidFill>
                  <a:srgbClr val="FFF3F3"/>
                </a:solidFill>
                <a:latin typeface="Cooper Hewitt Bold"/>
                <a:ea typeface="Cooper Hewitt Bold"/>
                <a:cs typeface="Cooper Hewitt Bold"/>
                <a:sym typeface="Cooper Hewitt Bold"/>
              </a:rPr>
              <a:t>THANK YOU</a:t>
            </a:r>
          </a:p>
        </p:txBody>
      </p:sp>
      <p:sp>
        <p:nvSpPr>
          <p:cNvPr name="TextBox 8" id="8"/>
          <p:cNvSpPr txBox="true"/>
          <p:nvPr/>
        </p:nvSpPr>
        <p:spPr>
          <a:xfrm rot="0">
            <a:off x="370236" y="4372037"/>
            <a:ext cx="9013128" cy="854075"/>
          </a:xfrm>
          <a:prstGeom prst="rect">
            <a:avLst/>
          </a:prstGeom>
        </p:spPr>
        <p:txBody>
          <a:bodyPr anchor="t" rtlCol="false" tIns="0" lIns="0" bIns="0" rIns="0">
            <a:spAutoFit/>
          </a:bodyPr>
          <a:lstStyle/>
          <a:p>
            <a:pPr algn="ctr">
              <a:lnSpc>
                <a:spcPts val="7000"/>
              </a:lnSpc>
            </a:pPr>
            <a:r>
              <a:rPr lang="en-US" sz="5000">
                <a:solidFill>
                  <a:srgbClr val="000000"/>
                </a:solidFill>
                <a:latin typeface="Montserrat"/>
                <a:ea typeface="Montserrat"/>
                <a:cs typeface="Montserrat"/>
                <a:sym typeface="Montserrat"/>
              </a:rPr>
              <a:t>FOR YOUR ATTENTION</a:t>
            </a:r>
          </a:p>
        </p:txBody>
      </p:sp>
      <p:sp>
        <p:nvSpPr>
          <p:cNvPr name="Freeform 9" id="9"/>
          <p:cNvSpPr/>
          <p:nvPr/>
        </p:nvSpPr>
        <p:spPr>
          <a:xfrm flipH="false" flipV="false" rot="0">
            <a:off x="7773505"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6">
              <a:extLst>
                <a:ext uri="{96DAC541-7B7A-43D3-8B79-37D633B846F1}">
                  <asvg:svgBlip xmlns:asvg="http://schemas.microsoft.com/office/drawing/2016/SVG/main" r:embed="rId7"/>
                </a:ext>
              </a:extLst>
            </a:blip>
            <a:stretch>
              <a:fillRect l="0" t="0" r="-212471" b="-1711924"/>
            </a:stretch>
          </a:blipFill>
        </p:spPr>
      </p:sp>
      <p:sp>
        <p:nvSpPr>
          <p:cNvPr name="Freeform 10" id="10"/>
          <p:cNvSpPr/>
          <p:nvPr/>
        </p:nvSpPr>
        <p:spPr>
          <a:xfrm flipH="false" flipV="false" rot="0">
            <a:off x="7673829" y="668365"/>
            <a:ext cx="359520" cy="341018"/>
          </a:xfrm>
          <a:custGeom>
            <a:avLst/>
            <a:gdLst/>
            <a:ahLst/>
            <a:cxnLst/>
            <a:rect r="r" b="b" t="t" l="l"/>
            <a:pathLst>
              <a:path h="341018" w="359520">
                <a:moveTo>
                  <a:pt x="0" y="0"/>
                </a:moveTo>
                <a:lnTo>
                  <a:pt x="359519" y="0"/>
                </a:lnTo>
                <a:lnTo>
                  <a:pt x="359519" y="341018"/>
                </a:lnTo>
                <a:lnTo>
                  <a:pt x="0" y="341018"/>
                </a:lnTo>
                <a:lnTo>
                  <a:pt x="0" y="0"/>
                </a:lnTo>
                <a:close/>
              </a:path>
            </a:pathLst>
          </a:custGeom>
          <a:blipFill>
            <a:blip r:embed="rId8">
              <a:extLst>
                <a:ext uri="{96DAC541-7B7A-43D3-8B79-37D633B846F1}">
                  <asvg:svgBlip xmlns:asvg="http://schemas.microsoft.com/office/drawing/2016/SVG/main" r:embed="rId9"/>
                </a:ext>
              </a:extLst>
            </a:blip>
            <a:stretch>
              <a:fillRect l="0" t="0" r="-301497" b="0"/>
            </a:stretch>
          </a:blipFill>
        </p:spPr>
      </p:sp>
      <p:sp>
        <p:nvSpPr>
          <p:cNvPr name="Freeform 11" id="11"/>
          <p:cNvSpPr/>
          <p:nvPr/>
        </p:nvSpPr>
        <p:spPr>
          <a:xfrm flipH="false" flipV="false" rot="0">
            <a:off x="731872" y="6047176"/>
            <a:ext cx="565612" cy="536504"/>
          </a:xfrm>
          <a:custGeom>
            <a:avLst/>
            <a:gdLst/>
            <a:ahLst/>
            <a:cxnLst/>
            <a:rect r="r" b="b" t="t" l="l"/>
            <a:pathLst>
              <a:path h="536504" w="565612">
                <a:moveTo>
                  <a:pt x="0" y="0"/>
                </a:moveTo>
                <a:lnTo>
                  <a:pt x="565612" y="0"/>
                </a:lnTo>
                <a:lnTo>
                  <a:pt x="565612" y="536504"/>
                </a:lnTo>
                <a:lnTo>
                  <a:pt x="0" y="536504"/>
                </a:lnTo>
                <a:lnTo>
                  <a:pt x="0" y="0"/>
                </a:lnTo>
                <a:close/>
              </a:path>
            </a:pathLst>
          </a:custGeom>
          <a:blipFill>
            <a:blip r:embed="rId8">
              <a:extLst>
                <a:ext uri="{96DAC541-7B7A-43D3-8B79-37D633B846F1}">
                  <asvg:svgBlip xmlns:asvg="http://schemas.microsoft.com/office/drawing/2016/SVG/main" r:embed="rId9"/>
                </a:ext>
              </a:extLst>
            </a:blip>
            <a:stretch>
              <a:fillRect l="0" t="0" r="-301497" b="0"/>
            </a:stretch>
          </a:blipFill>
        </p:spPr>
      </p:sp>
      <p:sp>
        <p:nvSpPr>
          <p:cNvPr name="Freeform 12" id="12"/>
          <p:cNvSpPr/>
          <p:nvPr/>
        </p:nvSpPr>
        <p:spPr>
          <a:xfrm flipH="false" flipV="false" rot="0">
            <a:off x="1466107" y="6047176"/>
            <a:ext cx="565612" cy="536504"/>
          </a:xfrm>
          <a:custGeom>
            <a:avLst/>
            <a:gdLst/>
            <a:ahLst/>
            <a:cxnLst/>
            <a:rect r="r" b="b" t="t" l="l"/>
            <a:pathLst>
              <a:path h="536504" w="565612">
                <a:moveTo>
                  <a:pt x="0" y="0"/>
                </a:moveTo>
                <a:lnTo>
                  <a:pt x="565612" y="0"/>
                </a:lnTo>
                <a:lnTo>
                  <a:pt x="565612" y="536504"/>
                </a:lnTo>
                <a:lnTo>
                  <a:pt x="0" y="536504"/>
                </a:lnTo>
                <a:lnTo>
                  <a:pt x="0" y="0"/>
                </a:lnTo>
                <a:close/>
              </a:path>
            </a:pathLst>
          </a:custGeom>
          <a:blipFill>
            <a:blip r:embed="rId8">
              <a:extLst>
                <a:ext uri="{96DAC541-7B7A-43D3-8B79-37D633B846F1}">
                  <asvg:svgBlip xmlns:asvg="http://schemas.microsoft.com/office/drawing/2016/SVG/main" r:embed="rId9"/>
                </a:ext>
              </a:extLst>
            </a:blip>
            <a:stretch>
              <a:fillRect l="0" t="0" r="-301497" b="0"/>
            </a:stretch>
          </a:blipFill>
        </p:spPr>
      </p:sp>
      <p:sp>
        <p:nvSpPr>
          <p:cNvPr name="Freeform 13" id="13"/>
          <p:cNvSpPr/>
          <p:nvPr/>
        </p:nvSpPr>
        <p:spPr>
          <a:xfrm flipH="false" flipV="false" rot="0">
            <a:off x="8571948" y="5628690"/>
            <a:ext cx="427932" cy="418486"/>
          </a:xfrm>
          <a:custGeom>
            <a:avLst/>
            <a:gdLst/>
            <a:ahLst/>
            <a:cxnLst/>
            <a:rect r="r" b="b" t="t" l="l"/>
            <a:pathLst>
              <a:path h="418486" w="427932">
                <a:moveTo>
                  <a:pt x="0" y="0"/>
                </a:moveTo>
                <a:lnTo>
                  <a:pt x="427932" y="0"/>
                </a:lnTo>
                <a:lnTo>
                  <a:pt x="427932" y="418486"/>
                </a:lnTo>
                <a:lnTo>
                  <a:pt x="0" y="418486"/>
                </a:lnTo>
                <a:lnTo>
                  <a:pt x="0" y="0"/>
                </a:lnTo>
                <a:close/>
              </a:path>
            </a:pathLst>
          </a:custGeom>
          <a:blipFill>
            <a:blip r:embed="rId4">
              <a:extLst>
                <a:ext uri="{96DAC541-7B7A-43D3-8B79-37D633B846F1}">
                  <asvg:svgBlip xmlns:asvg="http://schemas.microsoft.com/office/drawing/2016/SVG/main" r:embed="rId5"/>
                </a:ext>
              </a:extLst>
            </a:blip>
            <a:stretch>
              <a:fillRect l="-431884" t="0" r="0" b="-371825"/>
            </a:stretch>
          </a:blipFill>
          <a:ln w="28575" cap="rnd">
            <a:solidFill>
              <a:srgbClr val="000000"/>
            </a:solidFill>
            <a:prstDash val="solid"/>
            <a:round/>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37722" y="-1387517"/>
            <a:ext cx="4321700" cy="4044736"/>
          </a:xfrm>
          <a:custGeom>
            <a:avLst/>
            <a:gdLst/>
            <a:ahLst/>
            <a:cxnLst/>
            <a:rect r="r" b="b" t="t" l="l"/>
            <a:pathLst>
              <a:path h="4044736" w="4321700">
                <a:moveTo>
                  <a:pt x="0" y="0"/>
                </a:moveTo>
                <a:lnTo>
                  <a:pt x="4321700" y="0"/>
                </a:lnTo>
                <a:lnTo>
                  <a:pt x="4321700" y="4044736"/>
                </a:lnTo>
                <a:lnTo>
                  <a:pt x="0" y="4044736"/>
                </a:lnTo>
                <a:lnTo>
                  <a:pt x="0" y="0"/>
                </a:lnTo>
                <a:close/>
              </a:path>
            </a:pathLst>
          </a:custGeom>
          <a:blipFill>
            <a:blip r:embed="rId2">
              <a:alphaModFix amt="25000"/>
              <a:extLst>
                <a:ext uri="{96DAC541-7B7A-43D3-8B79-37D633B846F1}">
                  <asvg:svgBlip xmlns:asvg="http://schemas.microsoft.com/office/drawing/2016/SVG/main" r:embed="rId3"/>
                </a:ext>
              </a:extLst>
            </a:blip>
            <a:stretch>
              <a:fillRect l="0" t="0" r="-102113" b="-110015"/>
            </a:stretch>
          </a:blipFill>
        </p:spPr>
      </p:sp>
      <p:grpSp>
        <p:nvGrpSpPr>
          <p:cNvPr name="Group 3" id="3"/>
          <p:cNvGrpSpPr/>
          <p:nvPr/>
        </p:nvGrpSpPr>
        <p:grpSpPr>
          <a:xfrm rot="0">
            <a:off x="741257" y="1143517"/>
            <a:ext cx="7120311" cy="1472987"/>
            <a:chOff x="0" y="0"/>
            <a:chExt cx="3024407" cy="625663"/>
          </a:xfrm>
        </p:grpSpPr>
        <p:sp>
          <p:nvSpPr>
            <p:cNvPr name="Freeform 4" id="4"/>
            <p:cNvSpPr/>
            <p:nvPr/>
          </p:nvSpPr>
          <p:spPr>
            <a:xfrm flipH="false" flipV="false" rot="0">
              <a:off x="0" y="0"/>
              <a:ext cx="3024407" cy="625663"/>
            </a:xfrm>
            <a:custGeom>
              <a:avLst/>
              <a:gdLst/>
              <a:ahLst/>
              <a:cxnLst/>
              <a:rect r="r" b="b" t="t" l="l"/>
              <a:pathLst>
                <a:path h="625663" w="3024407">
                  <a:moveTo>
                    <a:pt x="32619" y="0"/>
                  </a:moveTo>
                  <a:lnTo>
                    <a:pt x="2991788" y="0"/>
                  </a:lnTo>
                  <a:cubicBezTo>
                    <a:pt x="3000439" y="0"/>
                    <a:pt x="3008736" y="3437"/>
                    <a:pt x="3014853" y="9554"/>
                  </a:cubicBezTo>
                  <a:cubicBezTo>
                    <a:pt x="3020970" y="15671"/>
                    <a:pt x="3024407" y="23968"/>
                    <a:pt x="3024407" y="32619"/>
                  </a:cubicBezTo>
                  <a:lnTo>
                    <a:pt x="3024407" y="593044"/>
                  </a:lnTo>
                  <a:cubicBezTo>
                    <a:pt x="3024407" y="611058"/>
                    <a:pt x="3009803" y="625663"/>
                    <a:pt x="2991788" y="625663"/>
                  </a:cubicBezTo>
                  <a:lnTo>
                    <a:pt x="32619" y="625663"/>
                  </a:lnTo>
                  <a:cubicBezTo>
                    <a:pt x="23968" y="625663"/>
                    <a:pt x="15671" y="622226"/>
                    <a:pt x="9554" y="616109"/>
                  </a:cubicBezTo>
                  <a:cubicBezTo>
                    <a:pt x="3437" y="609991"/>
                    <a:pt x="0" y="601695"/>
                    <a:pt x="0" y="593044"/>
                  </a:cubicBezTo>
                  <a:lnTo>
                    <a:pt x="0" y="32619"/>
                  </a:lnTo>
                  <a:cubicBezTo>
                    <a:pt x="0" y="23968"/>
                    <a:pt x="3437" y="15671"/>
                    <a:pt x="9554" y="9554"/>
                  </a:cubicBezTo>
                  <a:cubicBezTo>
                    <a:pt x="15671" y="3437"/>
                    <a:pt x="23968" y="0"/>
                    <a:pt x="32619" y="0"/>
                  </a:cubicBezTo>
                  <a:close/>
                </a:path>
              </a:pathLst>
            </a:custGeom>
            <a:solidFill>
              <a:srgbClr val="FFF3F3"/>
            </a:solidFill>
            <a:ln w="47625" cap="rnd">
              <a:solidFill>
                <a:srgbClr val="000000"/>
              </a:solidFill>
              <a:prstDash val="solid"/>
              <a:round/>
            </a:ln>
          </p:spPr>
        </p:sp>
        <p:sp>
          <p:nvSpPr>
            <p:cNvPr name="TextBox 5" id="5"/>
            <p:cNvSpPr txBox="true"/>
            <p:nvPr/>
          </p:nvSpPr>
          <p:spPr>
            <a:xfrm>
              <a:off x="0" y="-28575"/>
              <a:ext cx="3024407" cy="654238"/>
            </a:xfrm>
            <a:prstGeom prst="rect">
              <a:avLst/>
            </a:prstGeom>
          </p:spPr>
          <p:txBody>
            <a:bodyPr anchor="ctr" rtlCol="false" tIns="30198" lIns="30198" bIns="30198" rIns="30198"/>
            <a:lstStyle/>
            <a:p>
              <a:pPr algn="ctr">
                <a:lnSpc>
                  <a:spcPts val="1581"/>
                </a:lnSpc>
              </a:pPr>
            </a:p>
          </p:txBody>
        </p:sp>
      </p:grpSp>
      <p:sp>
        <p:nvSpPr>
          <p:cNvPr name="Freeform 6" id="6"/>
          <p:cNvSpPr/>
          <p:nvPr/>
        </p:nvSpPr>
        <p:spPr>
          <a:xfrm flipH="false" flipV="false" rot="0">
            <a:off x="731520" y="6289051"/>
            <a:ext cx="583216" cy="589258"/>
          </a:xfrm>
          <a:custGeom>
            <a:avLst/>
            <a:gdLst/>
            <a:ahLst/>
            <a:cxnLst/>
            <a:rect r="r" b="b" t="t" l="l"/>
            <a:pathLst>
              <a:path h="589258" w="583216">
                <a:moveTo>
                  <a:pt x="0" y="0"/>
                </a:moveTo>
                <a:lnTo>
                  <a:pt x="583216" y="0"/>
                </a:lnTo>
                <a:lnTo>
                  <a:pt x="583216" y="589258"/>
                </a:lnTo>
                <a:lnTo>
                  <a:pt x="0" y="589258"/>
                </a:lnTo>
                <a:lnTo>
                  <a:pt x="0" y="0"/>
                </a:lnTo>
                <a:close/>
              </a:path>
            </a:pathLst>
          </a:custGeom>
          <a:blipFill>
            <a:blip r:embed="rId4">
              <a:extLst>
                <a:ext uri="{96DAC541-7B7A-43D3-8B79-37D633B846F1}">
                  <asvg:svgBlip xmlns:asvg="http://schemas.microsoft.com/office/drawing/2016/SVG/main" r:embed="rId5"/>
                </a:ext>
              </a:extLst>
            </a:blip>
            <a:stretch>
              <a:fillRect l="-455589" t="0" r="0" b="-377032"/>
            </a:stretch>
          </a:blipFill>
          <a:ln w="28575" cap="rnd">
            <a:solidFill>
              <a:srgbClr val="000000"/>
            </a:solidFill>
            <a:prstDash val="solid"/>
            <a:round/>
          </a:ln>
        </p:spPr>
      </p:sp>
      <p:sp>
        <p:nvSpPr>
          <p:cNvPr name="Freeform 7" id="7"/>
          <p:cNvSpPr/>
          <p:nvPr/>
        </p:nvSpPr>
        <p:spPr>
          <a:xfrm flipH="false" flipV="false" rot="0">
            <a:off x="7773505"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6">
              <a:extLst>
                <a:ext uri="{96DAC541-7B7A-43D3-8B79-37D633B846F1}">
                  <asvg:svgBlip xmlns:asvg="http://schemas.microsoft.com/office/drawing/2016/SVG/main" r:embed="rId7"/>
                </a:ext>
              </a:extLst>
            </a:blip>
            <a:stretch>
              <a:fillRect l="0" t="0" r="-212471" b="-1711924"/>
            </a:stretch>
          </a:blipFill>
        </p:spPr>
      </p:sp>
      <p:sp>
        <p:nvSpPr>
          <p:cNvPr name="Freeform 8" id="8"/>
          <p:cNvSpPr/>
          <p:nvPr/>
        </p:nvSpPr>
        <p:spPr>
          <a:xfrm flipH="false" flipV="false" rot="0">
            <a:off x="7673829" y="668365"/>
            <a:ext cx="359520" cy="341018"/>
          </a:xfrm>
          <a:custGeom>
            <a:avLst/>
            <a:gdLst/>
            <a:ahLst/>
            <a:cxnLst/>
            <a:rect r="r" b="b" t="t" l="l"/>
            <a:pathLst>
              <a:path h="341018" w="359520">
                <a:moveTo>
                  <a:pt x="0" y="0"/>
                </a:moveTo>
                <a:lnTo>
                  <a:pt x="359519" y="0"/>
                </a:lnTo>
                <a:lnTo>
                  <a:pt x="359519" y="341018"/>
                </a:lnTo>
                <a:lnTo>
                  <a:pt x="0" y="341018"/>
                </a:lnTo>
                <a:lnTo>
                  <a:pt x="0" y="0"/>
                </a:lnTo>
                <a:close/>
              </a:path>
            </a:pathLst>
          </a:custGeom>
          <a:blipFill>
            <a:blip r:embed="rId8">
              <a:extLst>
                <a:ext uri="{96DAC541-7B7A-43D3-8B79-37D633B846F1}">
                  <asvg:svgBlip xmlns:asvg="http://schemas.microsoft.com/office/drawing/2016/SVG/main" r:embed="rId9"/>
                </a:ext>
              </a:extLst>
            </a:blip>
            <a:stretch>
              <a:fillRect l="0" t="0" r="-301497" b="0"/>
            </a:stretch>
          </a:blipFill>
        </p:spPr>
      </p:sp>
      <p:sp>
        <p:nvSpPr>
          <p:cNvPr name="Freeform 9" id="9"/>
          <p:cNvSpPr/>
          <p:nvPr/>
        </p:nvSpPr>
        <p:spPr>
          <a:xfrm flipH="false" flipV="false" rot="0">
            <a:off x="8575996" y="6372117"/>
            <a:ext cx="446084" cy="423127"/>
          </a:xfrm>
          <a:custGeom>
            <a:avLst/>
            <a:gdLst/>
            <a:ahLst/>
            <a:cxnLst/>
            <a:rect r="r" b="b" t="t" l="l"/>
            <a:pathLst>
              <a:path h="423127" w="446084">
                <a:moveTo>
                  <a:pt x="0" y="0"/>
                </a:moveTo>
                <a:lnTo>
                  <a:pt x="446084" y="0"/>
                </a:lnTo>
                <a:lnTo>
                  <a:pt x="446084" y="423126"/>
                </a:lnTo>
                <a:lnTo>
                  <a:pt x="0" y="423126"/>
                </a:lnTo>
                <a:lnTo>
                  <a:pt x="0" y="0"/>
                </a:lnTo>
                <a:close/>
              </a:path>
            </a:pathLst>
          </a:custGeom>
          <a:blipFill>
            <a:blip r:embed="rId8">
              <a:extLst>
                <a:ext uri="{96DAC541-7B7A-43D3-8B79-37D633B846F1}">
                  <asvg:svgBlip xmlns:asvg="http://schemas.microsoft.com/office/drawing/2016/SVG/main" r:embed="rId9"/>
                </a:ext>
              </a:extLst>
            </a:blip>
            <a:stretch>
              <a:fillRect l="0" t="0" r="-301497" b="0"/>
            </a:stretch>
          </a:blipFill>
        </p:spPr>
      </p:sp>
      <p:sp>
        <p:nvSpPr>
          <p:cNvPr name="AutoShape 10" id="10"/>
          <p:cNvSpPr/>
          <p:nvPr/>
        </p:nvSpPr>
        <p:spPr>
          <a:xfrm>
            <a:off x="1654045" y="6583680"/>
            <a:ext cx="3059866" cy="0"/>
          </a:xfrm>
          <a:prstGeom prst="line">
            <a:avLst/>
          </a:prstGeom>
          <a:ln cap="rnd" w="47625">
            <a:solidFill>
              <a:srgbClr val="000000"/>
            </a:solidFill>
            <a:prstDash val="solid"/>
            <a:headEnd type="none" len="sm" w="sm"/>
            <a:tailEnd type="arrow" len="sm" w="med"/>
          </a:ln>
        </p:spPr>
      </p:sp>
      <p:sp>
        <p:nvSpPr>
          <p:cNvPr name="TextBox 11" id="11"/>
          <p:cNvSpPr txBox="true"/>
          <p:nvPr/>
        </p:nvSpPr>
        <p:spPr>
          <a:xfrm rot="0">
            <a:off x="1320319" y="1339937"/>
            <a:ext cx="5962187" cy="1124166"/>
          </a:xfrm>
          <a:prstGeom prst="rect">
            <a:avLst/>
          </a:prstGeom>
        </p:spPr>
        <p:txBody>
          <a:bodyPr anchor="t" rtlCol="false" tIns="0" lIns="0" bIns="0" rIns="0">
            <a:spAutoFit/>
          </a:bodyPr>
          <a:lstStyle/>
          <a:p>
            <a:pPr algn="ctr">
              <a:lnSpc>
                <a:spcPts val="3987"/>
              </a:lnSpc>
            </a:pPr>
            <a:r>
              <a:rPr lang="en-US" b="true" sz="3762">
                <a:solidFill>
                  <a:srgbClr val="000000"/>
                </a:solidFill>
                <a:latin typeface="Cooper Hewitt Bold"/>
                <a:ea typeface="Cooper Hewitt Bold"/>
                <a:cs typeface="Cooper Hewitt Bold"/>
                <a:sym typeface="Cooper Hewitt Bold"/>
              </a:rPr>
              <a:t>WHAT CONTRIBUTES TO DEPRESSION?</a:t>
            </a:r>
          </a:p>
        </p:txBody>
      </p:sp>
      <p:sp>
        <p:nvSpPr>
          <p:cNvPr name="TextBox 12" id="12"/>
          <p:cNvSpPr txBox="true"/>
          <p:nvPr/>
        </p:nvSpPr>
        <p:spPr>
          <a:xfrm rot="0">
            <a:off x="360446" y="2976440"/>
            <a:ext cx="4165137" cy="2964815"/>
          </a:xfrm>
          <a:prstGeom prst="rect">
            <a:avLst/>
          </a:prstGeom>
        </p:spPr>
        <p:txBody>
          <a:bodyPr anchor="t" rtlCol="false" tIns="0" lIns="0" bIns="0" rIns="0">
            <a:spAutoFit/>
          </a:bodyPr>
          <a:lstStyle/>
          <a:p>
            <a:pPr algn="ctr">
              <a:lnSpc>
                <a:spcPts val="1960"/>
              </a:lnSpc>
            </a:pPr>
            <a:r>
              <a:rPr lang="en-US" sz="1400">
                <a:solidFill>
                  <a:srgbClr val="000000"/>
                </a:solidFill>
                <a:latin typeface="Montserrat"/>
                <a:ea typeface="Montserrat"/>
                <a:cs typeface="Montserrat"/>
                <a:sym typeface="Montserrat"/>
              </a:rPr>
              <a:t>Depression is a growing public health concern, affecting millions of people worldwide. </a:t>
            </a:r>
          </a:p>
          <a:p>
            <a:pPr algn="ctr">
              <a:lnSpc>
                <a:spcPts val="1960"/>
              </a:lnSpc>
            </a:pPr>
          </a:p>
          <a:p>
            <a:pPr algn="ctr">
              <a:lnSpc>
                <a:spcPts val="1960"/>
              </a:lnSpc>
            </a:pPr>
            <a:r>
              <a:rPr lang="en-US" sz="1400">
                <a:solidFill>
                  <a:srgbClr val="000000"/>
                </a:solidFill>
                <a:latin typeface="Montserrat"/>
                <a:ea typeface="Montserrat"/>
                <a:cs typeface="Montserrat"/>
                <a:sym typeface="Montserrat"/>
              </a:rPr>
              <a:t>In this project, we leverage machine learning to analyze a dataset of potential risk factors—ranging from demographics and lifestyle habits to medical history. By identifying patterns within the data, our goal is to gain deeper insights into what influences depression and how predictive models can aid in early detection and intervention.</a:t>
            </a:r>
          </a:p>
        </p:txBody>
      </p:sp>
      <p:grpSp>
        <p:nvGrpSpPr>
          <p:cNvPr name="Group 13" id="13"/>
          <p:cNvGrpSpPr/>
          <p:nvPr/>
        </p:nvGrpSpPr>
        <p:grpSpPr>
          <a:xfrm rot="0">
            <a:off x="1038034" y="668365"/>
            <a:ext cx="3263378" cy="606602"/>
            <a:chOff x="0" y="0"/>
            <a:chExt cx="1327298" cy="246720"/>
          </a:xfrm>
        </p:grpSpPr>
        <p:sp>
          <p:nvSpPr>
            <p:cNvPr name="Freeform 14" id="14"/>
            <p:cNvSpPr/>
            <p:nvPr/>
          </p:nvSpPr>
          <p:spPr>
            <a:xfrm flipH="false" flipV="false" rot="0">
              <a:off x="0" y="0"/>
              <a:ext cx="1327298" cy="246720"/>
            </a:xfrm>
            <a:custGeom>
              <a:avLst/>
              <a:gdLst/>
              <a:ahLst/>
              <a:cxnLst/>
              <a:rect r="r" b="b" t="t" l="l"/>
              <a:pathLst>
                <a:path h="246720" w="1327298">
                  <a:moveTo>
                    <a:pt x="37958" y="0"/>
                  </a:moveTo>
                  <a:lnTo>
                    <a:pt x="1289340" y="0"/>
                  </a:lnTo>
                  <a:cubicBezTo>
                    <a:pt x="1299407" y="0"/>
                    <a:pt x="1309062" y="3999"/>
                    <a:pt x="1316180" y="11118"/>
                  </a:cubicBezTo>
                  <a:cubicBezTo>
                    <a:pt x="1323299" y="18236"/>
                    <a:pt x="1327298" y="27891"/>
                    <a:pt x="1327298" y="37958"/>
                  </a:cubicBezTo>
                  <a:lnTo>
                    <a:pt x="1327298" y="208762"/>
                  </a:lnTo>
                  <a:cubicBezTo>
                    <a:pt x="1327298" y="218829"/>
                    <a:pt x="1323299" y="228484"/>
                    <a:pt x="1316180" y="235603"/>
                  </a:cubicBezTo>
                  <a:cubicBezTo>
                    <a:pt x="1309062" y="242721"/>
                    <a:pt x="1299407" y="246720"/>
                    <a:pt x="1289340" y="246720"/>
                  </a:cubicBezTo>
                  <a:lnTo>
                    <a:pt x="37958" y="246720"/>
                  </a:lnTo>
                  <a:cubicBezTo>
                    <a:pt x="27891" y="246720"/>
                    <a:pt x="18236" y="242721"/>
                    <a:pt x="11118" y="235603"/>
                  </a:cubicBezTo>
                  <a:cubicBezTo>
                    <a:pt x="3999" y="228484"/>
                    <a:pt x="0" y="218829"/>
                    <a:pt x="0" y="208762"/>
                  </a:cubicBezTo>
                  <a:lnTo>
                    <a:pt x="0" y="37958"/>
                  </a:lnTo>
                  <a:cubicBezTo>
                    <a:pt x="0" y="27891"/>
                    <a:pt x="3999" y="18236"/>
                    <a:pt x="11118" y="11118"/>
                  </a:cubicBezTo>
                  <a:cubicBezTo>
                    <a:pt x="18236" y="3999"/>
                    <a:pt x="27891" y="0"/>
                    <a:pt x="37958" y="0"/>
                  </a:cubicBezTo>
                  <a:close/>
                </a:path>
              </a:pathLst>
            </a:custGeom>
            <a:solidFill>
              <a:srgbClr val="FFF3F3"/>
            </a:solidFill>
            <a:ln w="47625" cap="sq">
              <a:solidFill>
                <a:srgbClr val="000000"/>
              </a:solidFill>
              <a:prstDash val="solid"/>
              <a:miter/>
            </a:ln>
          </p:spPr>
        </p:sp>
        <p:sp>
          <p:nvSpPr>
            <p:cNvPr name="TextBox 15" id="15"/>
            <p:cNvSpPr txBox="true"/>
            <p:nvPr/>
          </p:nvSpPr>
          <p:spPr>
            <a:xfrm>
              <a:off x="0" y="-28575"/>
              <a:ext cx="1327298" cy="275295"/>
            </a:xfrm>
            <a:prstGeom prst="rect">
              <a:avLst/>
            </a:prstGeom>
          </p:spPr>
          <p:txBody>
            <a:bodyPr anchor="ctr" rtlCol="false" tIns="30198" lIns="30198" bIns="30198" rIns="30198"/>
            <a:lstStyle/>
            <a:p>
              <a:pPr algn="ctr">
                <a:lnSpc>
                  <a:spcPts val="1581"/>
                </a:lnSpc>
              </a:pPr>
            </a:p>
          </p:txBody>
        </p:sp>
      </p:grpSp>
      <p:sp>
        <p:nvSpPr>
          <p:cNvPr name="TextBox 16" id="16"/>
          <p:cNvSpPr txBox="true"/>
          <p:nvPr/>
        </p:nvSpPr>
        <p:spPr>
          <a:xfrm rot="0">
            <a:off x="1098543" y="674370"/>
            <a:ext cx="3142361" cy="505160"/>
          </a:xfrm>
          <a:prstGeom prst="rect">
            <a:avLst/>
          </a:prstGeom>
        </p:spPr>
        <p:txBody>
          <a:bodyPr anchor="t" rtlCol="false" tIns="0" lIns="0" bIns="0" rIns="0">
            <a:spAutoFit/>
          </a:bodyPr>
          <a:lstStyle/>
          <a:p>
            <a:pPr algn="ctr">
              <a:lnSpc>
                <a:spcPts val="4181"/>
              </a:lnSpc>
            </a:pPr>
            <a:r>
              <a:rPr lang="en-US" sz="2986" b="true">
                <a:solidFill>
                  <a:srgbClr val="000000"/>
                </a:solidFill>
                <a:latin typeface="Montserrat Bold"/>
                <a:ea typeface="Montserrat Bold"/>
                <a:cs typeface="Montserrat Bold"/>
                <a:sym typeface="Montserrat Bold"/>
              </a:rPr>
              <a:t>Introduction</a:t>
            </a:r>
          </a:p>
        </p:txBody>
      </p:sp>
      <p:grpSp>
        <p:nvGrpSpPr>
          <p:cNvPr name="Group 17" id="17"/>
          <p:cNvGrpSpPr/>
          <p:nvPr/>
        </p:nvGrpSpPr>
        <p:grpSpPr>
          <a:xfrm rot="0">
            <a:off x="4820858" y="2892729"/>
            <a:ext cx="4201222" cy="2940855"/>
            <a:chOff x="0" y="0"/>
            <a:chExt cx="6350000" cy="4445000"/>
          </a:xfrm>
        </p:grpSpPr>
        <p:sp>
          <p:nvSpPr>
            <p:cNvPr name="Freeform 18" id="18"/>
            <p:cNvSpPr/>
            <p:nvPr/>
          </p:nvSpPr>
          <p:spPr>
            <a:xfrm flipH="false" flipV="false" rot="0">
              <a:off x="0" y="0"/>
              <a:ext cx="6350000" cy="4445000"/>
            </a:xfrm>
            <a:custGeom>
              <a:avLst/>
              <a:gdLst/>
              <a:ahLst/>
              <a:cxnLst/>
              <a:rect r="r" b="b" t="t" l="l"/>
              <a:pathLst>
                <a:path h="4445000" w="6350000">
                  <a:moveTo>
                    <a:pt x="0" y="3429000"/>
                  </a:moveTo>
                  <a:lnTo>
                    <a:pt x="0" y="1016000"/>
                  </a:lnTo>
                  <a:cubicBezTo>
                    <a:pt x="0" y="454660"/>
                    <a:pt x="454660" y="0"/>
                    <a:pt x="1016000" y="0"/>
                  </a:cubicBezTo>
                  <a:lnTo>
                    <a:pt x="5334000" y="0"/>
                  </a:lnTo>
                  <a:cubicBezTo>
                    <a:pt x="5895340" y="0"/>
                    <a:pt x="6350000" y="454660"/>
                    <a:pt x="6350000" y="1016000"/>
                  </a:cubicBezTo>
                  <a:lnTo>
                    <a:pt x="6350000" y="3429000"/>
                  </a:lnTo>
                  <a:cubicBezTo>
                    <a:pt x="6350000" y="3990340"/>
                    <a:pt x="5895340" y="4445000"/>
                    <a:pt x="5334000" y="4445000"/>
                  </a:cubicBezTo>
                  <a:lnTo>
                    <a:pt x="1016000" y="4445000"/>
                  </a:lnTo>
                  <a:cubicBezTo>
                    <a:pt x="454660" y="4445000"/>
                    <a:pt x="0" y="3990340"/>
                    <a:pt x="0" y="3429000"/>
                  </a:cubicBezTo>
                  <a:close/>
                </a:path>
              </a:pathLst>
            </a:custGeom>
            <a:solidFill>
              <a:srgbClr val="000000"/>
            </a:solidFill>
            <a:ln w="12700">
              <a:solidFill>
                <a:srgbClr val="000000"/>
              </a:solidFill>
            </a:ln>
          </p:spPr>
        </p:sp>
      </p:grpSp>
      <p:grpSp>
        <p:nvGrpSpPr>
          <p:cNvPr name="Group 19" id="19"/>
          <p:cNvGrpSpPr/>
          <p:nvPr/>
        </p:nvGrpSpPr>
        <p:grpSpPr>
          <a:xfrm rot="0">
            <a:off x="4898415" y="2947018"/>
            <a:ext cx="4046109" cy="2832276"/>
            <a:chOff x="0" y="0"/>
            <a:chExt cx="6350000" cy="4445000"/>
          </a:xfrm>
        </p:grpSpPr>
        <p:sp>
          <p:nvSpPr>
            <p:cNvPr name="Freeform 20" id="20"/>
            <p:cNvSpPr/>
            <p:nvPr/>
          </p:nvSpPr>
          <p:spPr>
            <a:xfrm flipH="false" flipV="false" rot="0">
              <a:off x="0" y="0"/>
              <a:ext cx="6350000" cy="4445000"/>
            </a:xfrm>
            <a:custGeom>
              <a:avLst/>
              <a:gdLst/>
              <a:ahLst/>
              <a:cxnLst/>
              <a:rect r="r" b="b" t="t" l="l"/>
              <a:pathLst>
                <a:path h="4445000" w="6350000">
                  <a:moveTo>
                    <a:pt x="0" y="3429000"/>
                  </a:moveTo>
                  <a:lnTo>
                    <a:pt x="0" y="1016000"/>
                  </a:lnTo>
                  <a:cubicBezTo>
                    <a:pt x="0" y="454660"/>
                    <a:pt x="454660" y="0"/>
                    <a:pt x="1016000" y="0"/>
                  </a:cubicBezTo>
                  <a:lnTo>
                    <a:pt x="5334000" y="0"/>
                  </a:lnTo>
                  <a:cubicBezTo>
                    <a:pt x="5895340" y="0"/>
                    <a:pt x="6350000" y="454660"/>
                    <a:pt x="6350000" y="1016000"/>
                  </a:cubicBezTo>
                  <a:lnTo>
                    <a:pt x="6350000" y="3429000"/>
                  </a:lnTo>
                  <a:cubicBezTo>
                    <a:pt x="6350000" y="3990340"/>
                    <a:pt x="5895340" y="4445000"/>
                    <a:pt x="5334000" y="4445000"/>
                  </a:cubicBezTo>
                  <a:lnTo>
                    <a:pt x="1016000" y="4445000"/>
                  </a:lnTo>
                  <a:cubicBezTo>
                    <a:pt x="454660" y="4445000"/>
                    <a:pt x="0" y="3990340"/>
                    <a:pt x="0" y="3429000"/>
                  </a:cubicBezTo>
                  <a:close/>
                </a:path>
              </a:pathLst>
            </a:custGeom>
            <a:blipFill>
              <a:blip r:embed="rId10"/>
              <a:stretch>
                <a:fillRect l="-2532" t="0" r="-2532"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grpSp>
        <p:nvGrpSpPr>
          <p:cNvPr name="Group 2" id="2"/>
          <p:cNvGrpSpPr/>
          <p:nvPr/>
        </p:nvGrpSpPr>
        <p:grpSpPr>
          <a:xfrm rot="0">
            <a:off x="731520" y="731520"/>
            <a:ext cx="6358248" cy="1388042"/>
            <a:chOff x="0" y="0"/>
            <a:chExt cx="2865992" cy="625663"/>
          </a:xfrm>
        </p:grpSpPr>
        <p:sp>
          <p:nvSpPr>
            <p:cNvPr name="Freeform 3" id="3"/>
            <p:cNvSpPr/>
            <p:nvPr/>
          </p:nvSpPr>
          <p:spPr>
            <a:xfrm flipH="false" flipV="false" rot="0">
              <a:off x="0" y="0"/>
              <a:ext cx="2865993" cy="625663"/>
            </a:xfrm>
            <a:custGeom>
              <a:avLst/>
              <a:gdLst/>
              <a:ahLst/>
              <a:cxnLst/>
              <a:rect r="r" b="b" t="t" l="l"/>
              <a:pathLst>
                <a:path h="625663" w="2865993">
                  <a:moveTo>
                    <a:pt x="36529" y="0"/>
                  </a:moveTo>
                  <a:lnTo>
                    <a:pt x="2829464" y="0"/>
                  </a:lnTo>
                  <a:cubicBezTo>
                    <a:pt x="2849638" y="0"/>
                    <a:pt x="2865993" y="16354"/>
                    <a:pt x="2865993" y="36529"/>
                  </a:cubicBezTo>
                  <a:lnTo>
                    <a:pt x="2865993" y="589134"/>
                  </a:lnTo>
                  <a:cubicBezTo>
                    <a:pt x="2865993" y="609308"/>
                    <a:pt x="2849638" y="625663"/>
                    <a:pt x="2829464" y="625663"/>
                  </a:cubicBezTo>
                  <a:lnTo>
                    <a:pt x="36529" y="625663"/>
                  </a:lnTo>
                  <a:cubicBezTo>
                    <a:pt x="26841" y="625663"/>
                    <a:pt x="17549" y="621814"/>
                    <a:pt x="10699" y="614964"/>
                  </a:cubicBezTo>
                  <a:cubicBezTo>
                    <a:pt x="3849" y="608113"/>
                    <a:pt x="0" y="598822"/>
                    <a:pt x="0" y="589134"/>
                  </a:cubicBezTo>
                  <a:lnTo>
                    <a:pt x="0" y="36529"/>
                  </a:lnTo>
                  <a:cubicBezTo>
                    <a:pt x="0" y="16354"/>
                    <a:pt x="16354" y="0"/>
                    <a:pt x="36529" y="0"/>
                  </a:cubicBezTo>
                  <a:close/>
                </a:path>
              </a:pathLst>
            </a:custGeom>
            <a:solidFill>
              <a:srgbClr val="FFF3F3"/>
            </a:solidFill>
            <a:ln w="47625" cap="rnd">
              <a:solidFill>
                <a:srgbClr val="000000"/>
              </a:solidFill>
              <a:prstDash val="solid"/>
              <a:round/>
            </a:ln>
          </p:spPr>
        </p:sp>
        <p:sp>
          <p:nvSpPr>
            <p:cNvPr name="TextBox 4" id="4"/>
            <p:cNvSpPr txBox="true"/>
            <p:nvPr/>
          </p:nvSpPr>
          <p:spPr>
            <a:xfrm>
              <a:off x="0" y="-28575"/>
              <a:ext cx="2865992" cy="654238"/>
            </a:xfrm>
            <a:prstGeom prst="rect">
              <a:avLst/>
            </a:prstGeom>
          </p:spPr>
          <p:txBody>
            <a:bodyPr anchor="ctr" rtlCol="false" tIns="30198" lIns="30198" bIns="30198" rIns="30198"/>
            <a:lstStyle/>
            <a:p>
              <a:pPr algn="ctr">
                <a:lnSpc>
                  <a:spcPts val="1581"/>
                </a:lnSpc>
              </a:pPr>
            </a:p>
          </p:txBody>
        </p:sp>
      </p:grpSp>
      <p:sp>
        <p:nvSpPr>
          <p:cNvPr name="TextBox 5" id="5"/>
          <p:cNvSpPr txBox="true"/>
          <p:nvPr/>
        </p:nvSpPr>
        <p:spPr>
          <a:xfrm rot="0">
            <a:off x="731520" y="2483347"/>
            <a:ext cx="8290560" cy="280924"/>
          </a:xfrm>
          <a:prstGeom prst="rect">
            <a:avLst/>
          </a:prstGeom>
        </p:spPr>
        <p:txBody>
          <a:bodyPr anchor="t" rtlCol="false" tIns="0" lIns="0" bIns="0" rIns="0">
            <a:spAutoFit/>
          </a:bodyPr>
          <a:lstStyle/>
          <a:p>
            <a:pPr algn="just">
              <a:lnSpc>
                <a:spcPts val="2366"/>
              </a:lnSpc>
            </a:pPr>
            <a:r>
              <a:rPr lang="en-US" sz="1690">
                <a:solidFill>
                  <a:srgbClr val="000000"/>
                </a:solidFill>
                <a:latin typeface="Montserrat"/>
                <a:ea typeface="Montserrat"/>
                <a:cs typeface="Montserrat"/>
                <a:sym typeface="Montserrat"/>
              </a:rPr>
              <a:t>Data was  sourced from </a:t>
            </a:r>
            <a:r>
              <a:rPr lang="en-US" sz="1690" u="sng">
                <a:solidFill>
                  <a:srgbClr val="000000"/>
                </a:solidFill>
                <a:latin typeface="Montserrat"/>
                <a:ea typeface="Montserrat"/>
                <a:cs typeface="Montserrat"/>
                <a:sym typeface="Montserrat"/>
                <a:hlinkClick r:id="rId2" tooltip="https://www.kaggle.com/code/tumpanjawat/heart-disease-eda-fe-resam-xgboost/notebook"/>
              </a:rPr>
              <a:t>kaggle.</a:t>
            </a:r>
          </a:p>
        </p:txBody>
      </p:sp>
      <p:sp>
        <p:nvSpPr>
          <p:cNvPr name="Freeform 6" id="6"/>
          <p:cNvSpPr/>
          <p:nvPr/>
        </p:nvSpPr>
        <p:spPr>
          <a:xfrm flipH="false" flipV="false" rot="0">
            <a:off x="8575996" y="6372117"/>
            <a:ext cx="446084" cy="423127"/>
          </a:xfrm>
          <a:custGeom>
            <a:avLst/>
            <a:gdLst/>
            <a:ahLst/>
            <a:cxnLst/>
            <a:rect r="r" b="b" t="t" l="l"/>
            <a:pathLst>
              <a:path h="423127" w="446084">
                <a:moveTo>
                  <a:pt x="0" y="0"/>
                </a:moveTo>
                <a:lnTo>
                  <a:pt x="446084" y="0"/>
                </a:lnTo>
                <a:lnTo>
                  <a:pt x="446084" y="423126"/>
                </a:lnTo>
                <a:lnTo>
                  <a:pt x="0" y="423126"/>
                </a:lnTo>
                <a:lnTo>
                  <a:pt x="0" y="0"/>
                </a:lnTo>
                <a:close/>
              </a:path>
            </a:pathLst>
          </a:custGeom>
          <a:blipFill>
            <a:blip r:embed="rId3">
              <a:extLst>
                <a:ext uri="{96DAC541-7B7A-43D3-8B79-37D633B846F1}">
                  <asvg:svgBlip xmlns:asvg="http://schemas.microsoft.com/office/drawing/2016/SVG/main" r:embed="rId4"/>
                </a:ext>
              </a:extLst>
            </a:blip>
            <a:stretch>
              <a:fillRect l="0" t="0" r="-301497" b="0"/>
            </a:stretch>
          </a:blipFill>
        </p:spPr>
      </p:sp>
      <p:sp>
        <p:nvSpPr>
          <p:cNvPr name="Freeform 7" id="7"/>
          <p:cNvSpPr/>
          <p:nvPr/>
        </p:nvSpPr>
        <p:spPr>
          <a:xfrm flipH="false" flipV="true" rot="0">
            <a:off x="-1097757" y="4808917"/>
            <a:ext cx="4321700" cy="4044736"/>
          </a:xfrm>
          <a:custGeom>
            <a:avLst/>
            <a:gdLst/>
            <a:ahLst/>
            <a:cxnLst/>
            <a:rect r="r" b="b" t="t" l="l"/>
            <a:pathLst>
              <a:path h="4044736" w="4321700">
                <a:moveTo>
                  <a:pt x="0" y="4044736"/>
                </a:moveTo>
                <a:lnTo>
                  <a:pt x="4321699" y="4044736"/>
                </a:lnTo>
                <a:lnTo>
                  <a:pt x="4321699" y="0"/>
                </a:lnTo>
                <a:lnTo>
                  <a:pt x="0" y="0"/>
                </a:lnTo>
                <a:lnTo>
                  <a:pt x="0" y="4044736"/>
                </a:lnTo>
                <a:close/>
              </a:path>
            </a:pathLst>
          </a:custGeom>
          <a:blipFill>
            <a:blip r:embed="rId5">
              <a:alphaModFix amt="25000"/>
              <a:extLst>
                <a:ext uri="{96DAC541-7B7A-43D3-8B79-37D633B846F1}">
                  <asvg:svgBlip xmlns:asvg="http://schemas.microsoft.com/office/drawing/2016/SVG/main" r:embed="rId6"/>
                </a:ext>
              </a:extLst>
            </a:blip>
            <a:stretch>
              <a:fillRect l="0" t="0" r="-102113" b="-110015"/>
            </a:stretch>
          </a:blipFill>
        </p:spPr>
      </p:sp>
      <p:sp>
        <p:nvSpPr>
          <p:cNvPr name="AutoShape 8" id="8"/>
          <p:cNvSpPr/>
          <p:nvPr/>
        </p:nvSpPr>
        <p:spPr>
          <a:xfrm>
            <a:off x="5659745" y="6583680"/>
            <a:ext cx="2523585" cy="0"/>
          </a:xfrm>
          <a:prstGeom prst="line">
            <a:avLst/>
          </a:prstGeom>
          <a:ln cap="rnd" w="47625">
            <a:solidFill>
              <a:srgbClr val="000000"/>
            </a:solidFill>
            <a:prstDash val="solid"/>
            <a:headEnd type="none" len="sm" w="sm"/>
            <a:tailEnd type="arrow" len="sm" w="med"/>
          </a:ln>
        </p:spPr>
      </p:sp>
      <p:sp>
        <p:nvSpPr>
          <p:cNvPr name="TextBox 9" id="9"/>
          <p:cNvSpPr txBox="true"/>
          <p:nvPr/>
        </p:nvSpPr>
        <p:spPr>
          <a:xfrm rot="0">
            <a:off x="355688" y="781060"/>
            <a:ext cx="7109913" cy="1285508"/>
          </a:xfrm>
          <a:prstGeom prst="rect">
            <a:avLst/>
          </a:prstGeom>
        </p:spPr>
        <p:txBody>
          <a:bodyPr anchor="t" rtlCol="false" tIns="0" lIns="0" bIns="0" rIns="0">
            <a:spAutoFit/>
          </a:bodyPr>
          <a:lstStyle/>
          <a:p>
            <a:pPr algn="ctr">
              <a:lnSpc>
                <a:spcPts val="8945"/>
              </a:lnSpc>
            </a:pPr>
            <a:r>
              <a:rPr lang="en-US" b="true" sz="6389">
                <a:solidFill>
                  <a:srgbClr val="000000"/>
                </a:solidFill>
                <a:latin typeface="Cooper Hewitt Bold"/>
                <a:ea typeface="Cooper Hewitt Bold"/>
                <a:cs typeface="Cooper Hewitt Bold"/>
                <a:sym typeface="Cooper Hewitt Bold"/>
              </a:rPr>
              <a:t>DATA SOURCE</a:t>
            </a:r>
          </a:p>
        </p:txBody>
      </p:sp>
      <p:sp>
        <p:nvSpPr>
          <p:cNvPr name="Freeform 10" id="10"/>
          <p:cNvSpPr/>
          <p:nvPr/>
        </p:nvSpPr>
        <p:spPr>
          <a:xfrm flipH="false" flipV="false" rot="0">
            <a:off x="6685784" y="1534236"/>
            <a:ext cx="779817" cy="787186"/>
          </a:xfrm>
          <a:custGeom>
            <a:avLst/>
            <a:gdLst/>
            <a:ahLst/>
            <a:cxnLst/>
            <a:rect r="r" b="b" t="t" l="l"/>
            <a:pathLst>
              <a:path h="787186" w="779817">
                <a:moveTo>
                  <a:pt x="0" y="0"/>
                </a:moveTo>
                <a:lnTo>
                  <a:pt x="779817" y="0"/>
                </a:lnTo>
                <a:lnTo>
                  <a:pt x="779817" y="787186"/>
                </a:lnTo>
                <a:lnTo>
                  <a:pt x="0" y="787186"/>
                </a:lnTo>
                <a:lnTo>
                  <a:pt x="0" y="0"/>
                </a:lnTo>
                <a:close/>
              </a:path>
            </a:pathLst>
          </a:custGeom>
          <a:blipFill>
            <a:blip r:embed="rId7">
              <a:extLst>
                <a:ext uri="{96DAC541-7B7A-43D3-8B79-37D633B846F1}">
                  <asvg:svgBlip xmlns:asvg="http://schemas.microsoft.com/office/drawing/2016/SVG/main" r:embed="rId8"/>
                </a:ext>
              </a:extLst>
            </a:blip>
            <a:stretch>
              <a:fillRect l="-461794" t="0" r="0" b="-382794"/>
            </a:stretch>
          </a:blipFill>
          <a:ln w="28575" cap="rnd">
            <a:solidFill>
              <a:srgbClr val="000000"/>
            </a:solidFill>
            <a:prstDash val="solid"/>
            <a:round/>
          </a:ln>
        </p:spPr>
      </p:sp>
      <p:sp>
        <p:nvSpPr>
          <p:cNvPr name="TextBox 11" id="11"/>
          <p:cNvSpPr txBox="true"/>
          <p:nvPr/>
        </p:nvSpPr>
        <p:spPr>
          <a:xfrm rot="0">
            <a:off x="731520" y="3369822"/>
            <a:ext cx="8290560" cy="280924"/>
          </a:xfrm>
          <a:prstGeom prst="rect">
            <a:avLst/>
          </a:prstGeom>
        </p:spPr>
        <p:txBody>
          <a:bodyPr anchor="t" rtlCol="false" tIns="0" lIns="0" bIns="0" rIns="0">
            <a:spAutoFit/>
          </a:bodyPr>
          <a:lstStyle/>
          <a:p>
            <a:pPr algn="just">
              <a:lnSpc>
                <a:spcPts val="2366"/>
              </a:lnSpc>
            </a:pPr>
            <a:r>
              <a:rPr lang="en-US" sz="1690" b="true">
                <a:solidFill>
                  <a:srgbClr val="000000"/>
                </a:solidFill>
                <a:latin typeface="Montserrat Bold"/>
                <a:ea typeface="Montserrat Bold"/>
                <a:cs typeface="Montserrat Bold"/>
                <a:sym typeface="Montserrat Bold"/>
              </a:rPr>
              <a:t>Key Variables:</a:t>
            </a:r>
          </a:p>
        </p:txBody>
      </p:sp>
      <p:sp>
        <p:nvSpPr>
          <p:cNvPr name="Freeform 12" id="12"/>
          <p:cNvSpPr/>
          <p:nvPr/>
        </p:nvSpPr>
        <p:spPr>
          <a:xfrm flipH="false" flipV="false" rot="0">
            <a:off x="7773505"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9">
              <a:extLst>
                <a:ext uri="{96DAC541-7B7A-43D3-8B79-37D633B846F1}">
                  <asvg:svgBlip xmlns:asvg="http://schemas.microsoft.com/office/drawing/2016/SVG/main" r:embed="rId10"/>
                </a:ext>
              </a:extLst>
            </a:blip>
            <a:stretch>
              <a:fillRect l="0" t="0" r="-212471" b="-1711924"/>
            </a:stretch>
          </a:blipFill>
        </p:spPr>
      </p:sp>
      <p:sp>
        <p:nvSpPr>
          <p:cNvPr name="Freeform 13" id="13"/>
          <p:cNvSpPr/>
          <p:nvPr/>
        </p:nvSpPr>
        <p:spPr>
          <a:xfrm flipH="false" flipV="false" rot="0">
            <a:off x="7673829" y="668365"/>
            <a:ext cx="359520" cy="341018"/>
          </a:xfrm>
          <a:custGeom>
            <a:avLst/>
            <a:gdLst/>
            <a:ahLst/>
            <a:cxnLst/>
            <a:rect r="r" b="b" t="t" l="l"/>
            <a:pathLst>
              <a:path h="341018" w="359520">
                <a:moveTo>
                  <a:pt x="0" y="0"/>
                </a:moveTo>
                <a:lnTo>
                  <a:pt x="359519" y="0"/>
                </a:lnTo>
                <a:lnTo>
                  <a:pt x="359519" y="341018"/>
                </a:lnTo>
                <a:lnTo>
                  <a:pt x="0" y="341018"/>
                </a:lnTo>
                <a:lnTo>
                  <a:pt x="0" y="0"/>
                </a:lnTo>
                <a:close/>
              </a:path>
            </a:pathLst>
          </a:custGeom>
          <a:blipFill>
            <a:blip r:embed="rId3">
              <a:extLst>
                <a:ext uri="{96DAC541-7B7A-43D3-8B79-37D633B846F1}">
                  <asvg:svgBlip xmlns:asvg="http://schemas.microsoft.com/office/drawing/2016/SVG/main" r:embed="rId4"/>
                </a:ext>
              </a:extLst>
            </a:blip>
            <a:stretch>
              <a:fillRect l="0" t="0" r="-301497" b="0"/>
            </a:stretch>
          </a:blipFill>
        </p:spPr>
      </p:sp>
      <p:sp>
        <p:nvSpPr>
          <p:cNvPr name="TextBox 14" id="14"/>
          <p:cNvSpPr txBox="true"/>
          <p:nvPr/>
        </p:nvSpPr>
        <p:spPr>
          <a:xfrm rot="0">
            <a:off x="3223942" y="3360297"/>
            <a:ext cx="2681777" cy="1934845"/>
          </a:xfrm>
          <a:prstGeom prst="rect">
            <a:avLst/>
          </a:prstGeom>
        </p:spPr>
        <p:txBody>
          <a:bodyPr anchor="t" rtlCol="false" tIns="0" lIns="0" bIns="0" rIns="0">
            <a:spAutoFit/>
          </a:bodyPr>
          <a:lstStyle/>
          <a:p>
            <a:pPr algn="l">
              <a:lnSpc>
                <a:spcPts val="3079"/>
              </a:lnSpc>
            </a:pPr>
            <a:r>
              <a:rPr lang="en-US" sz="2199">
                <a:solidFill>
                  <a:srgbClr val="000000"/>
                </a:solidFill>
                <a:latin typeface="Canva Sans"/>
                <a:ea typeface="Canva Sans"/>
                <a:cs typeface="Canva Sans"/>
                <a:sym typeface="Canva Sans"/>
              </a:rPr>
              <a:t>Sex</a:t>
            </a:r>
          </a:p>
          <a:p>
            <a:pPr algn="l">
              <a:lnSpc>
                <a:spcPts val="3079"/>
              </a:lnSpc>
            </a:pPr>
            <a:r>
              <a:rPr lang="en-US" sz="2199">
                <a:solidFill>
                  <a:srgbClr val="000000"/>
                </a:solidFill>
                <a:latin typeface="Canva Sans"/>
                <a:ea typeface="Canva Sans"/>
                <a:cs typeface="Canva Sans"/>
                <a:sym typeface="Canva Sans"/>
              </a:rPr>
              <a:t>Age</a:t>
            </a:r>
          </a:p>
          <a:p>
            <a:pPr algn="l">
              <a:lnSpc>
                <a:spcPts val="3079"/>
              </a:lnSpc>
            </a:pPr>
            <a:r>
              <a:rPr lang="en-US" sz="2199">
                <a:solidFill>
                  <a:srgbClr val="000000"/>
                </a:solidFill>
                <a:latin typeface="Canva Sans"/>
                <a:ea typeface="Canva Sans"/>
                <a:cs typeface="Canva Sans"/>
                <a:sym typeface="Canva Sans"/>
              </a:rPr>
              <a:t>Height</a:t>
            </a:r>
          </a:p>
          <a:p>
            <a:pPr algn="l">
              <a:lnSpc>
                <a:spcPts val="3079"/>
              </a:lnSpc>
            </a:pPr>
            <a:r>
              <a:rPr lang="en-US" sz="2199">
                <a:solidFill>
                  <a:srgbClr val="000000"/>
                </a:solidFill>
                <a:latin typeface="Canva Sans"/>
                <a:ea typeface="Canva Sans"/>
                <a:cs typeface="Canva Sans"/>
                <a:sym typeface="Canva Sans"/>
              </a:rPr>
              <a:t>Weight</a:t>
            </a:r>
          </a:p>
          <a:p>
            <a:pPr algn="l">
              <a:lnSpc>
                <a:spcPts val="3079"/>
              </a:lnSpc>
            </a:pPr>
            <a:r>
              <a:rPr lang="en-US" sz="2199">
                <a:solidFill>
                  <a:srgbClr val="000000"/>
                </a:solidFill>
                <a:latin typeface="Canva Sans"/>
                <a:ea typeface="Canva Sans"/>
                <a:cs typeface="Canva Sans"/>
                <a:sym typeface="Canva Sans"/>
              </a:rPr>
              <a:t>BMI</a:t>
            </a:r>
          </a:p>
        </p:txBody>
      </p:sp>
      <p:sp>
        <p:nvSpPr>
          <p:cNvPr name="TextBox 15" id="15"/>
          <p:cNvSpPr txBox="true"/>
          <p:nvPr/>
        </p:nvSpPr>
        <p:spPr>
          <a:xfrm rot="0">
            <a:off x="4770034" y="3360297"/>
            <a:ext cx="4252046" cy="1544320"/>
          </a:xfrm>
          <a:prstGeom prst="rect">
            <a:avLst/>
          </a:prstGeom>
        </p:spPr>
        <p:txBody>
          <a:bodyPr anchor="t" rtlCol="false" tIns="0" lIns="0" bIns="0" rIns="0">
            <a:spAutoFit/>
          </a:bodyPr>
          <a:lstStyle/>
          <a:p>
            <a:pPr algn="l">
              <a:lnSpc>
                <a:spcPts val="3079"/>
              </a:lnSpc>
            </a:pPr>
            <a:r>
              <a:rPr lang="en-US" sz="2199">
                <a:solidFill>
                  <a:srgbClr val="000000"/>
                </a:solidFill>
                <a:latin typeface="Canva Sans"/>
                <a:ea typeface="Canva Sans"/>
                <a:cs typeface="Canva Sans"/>
                <a:sym typeface="Canva Sans"/>
              </a:rPr>
              <a:t>Smoking History</a:t>
            </a:r>
          </a:p>
          <a:p>
            <a:pPr algn="l">
              <a:lnSpc>
                <a:spcPts val="3079"/>
              </a:lnSpc>
            </a:pPr>
            <a:r>
              <a:rPr lang="en-US" sz="2199">
                <a:solidFill>
                  <a:srgbClr val="000000"/>
                </a:solidFill>
                <a:latin typeface="Canva Sans"/>
                <a:ea typeface="Canva Sans"/>
                <a:cs typeface="Canva Sans"/>
                <a:sym typeface="Canva Sans"/>
              </a:rPr>
              <a:t>Alcohol Consumption</a:t>
            </a:r>
          </a:p>
          <a:p>
            <a:pPr algn="l">
              <a:lnSpc>
                <a:spcPts val="3079"/>
              </a:lnSpc>
            </a:pPr>
            <a:r>
              <a:rPr lang="en-US" sz="2199">
                <a:solidFill>
                  <a:srgbClr val="000000"/>
                </a:solidFill>
                <a:latin typeface="Canva Sans"/>
                <a:ea typeface="Canva Sans"/>
                <a:cs typeface="Canva Sans"/>
                <a:sym typeface="Canva Sans"/>
              </a:rPr>
              <a:t>Fruit Consumption</a:t>
            </a:r>
          </a:p>
          <a:p>
            <a:pPr algn="l">
              <a:lnSpc>
                <a:spcPts val="3079"/>
              </a:lnSpc>
            </a:pPr>
            <a:r>
              <a:rPr lang="en-US" sz="2199">
                <a:solidFill>
                  <a:srgbClr val="000000"/>
                </a:solidFill>
                <a:latin typeface="Canva Sans"/>
                <a:ea typeface="Canva Sans"/>
                <a:cs typeface="Canva Sans"/>
                <a:sym typeface="Canva Sans"/>
              </a:rPr>
              <a:t>Green Vegetable Consumption</a:t>
            </a:r>
          </a:p>
          <a:p>
            <a:pPr algn="l">
              <a:lnSpc>
                <a:spcPts val="3079"/>
              </a:lnSpc>
            </a:pPr>
            <a:r>
              <a:rPr lang="en-US" sz="2199">
                <a:solidFill>
                  <a:srgbClr val="000000"/>
                </a:solidFill>
                <a:latin typeface="Canva Sans"/>
                <a:ea typeface="Canva Sans"/>
                <a:cs typeface="Canva Sans"/>
                <a:sym typeface="Canva Sans"/>
              </a:rPr>
              <a:t>Fried Potato Consumption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false" flipV="false" rot="0">
            <a:off x="255361" y="1469678"/>
            <a:ext cx="6332770" cy="4905366"/>
          </a:xfrm>
          <a:custGeom>
            <a:avLst/>
            <a:gdLst/>
            <a:ahLst/>
            <a:cxnLst/>
            <a:rect r="r" b="b" t="t" l="l"/>
            <a:pathLst>
              <a:path h="4905366" w="6332770">
                <a:moveTo>
                  <a:pt x="0" y="0"/>
                </a:moveTo>
                <a:lnTo>
                  <a:pt x="6332770" y="0"/>
                </a:lnTo>
                <a:lnTo>
                  <a:pt x="6332770" y="4905365"/>
                </a:lnTo>
                <a:lnTo>
                  <a:pt x="0" y="4905365"/>
                </a:lnTo>
                <a:lnTo>
                  <a:pt x="0" y="0"/>
                </a:lnTo>
                <a:close/>
              </a:path>
            </a:pathLst>
          </a:custGeom>
          <a:blipFill>
            <a:blip r:embed="rId2"/>
            <a:stretch>
              <a:fillRect l="0" t="-3601" r="0" b="0"/>
            </a:stretch>
          </a:blipFill>
        </p:spPr>
      </p:sp>
      <p:grpSp>
        <p:nvGrpSpPr>
          <p:cNvPr name="Group 3" id="3"/>
          <p:cNvGrpSpPr/>
          <p:nvPr/>
        </p:nvGrpSpPr>
        <p:grpSpPr>
          <a:xfrm rot="0">
            <a:off x="731520" y="166282"/>
            <a:ext cx="4931967" cy="1130477"/>
            <a:chOff x="0" y="0"/>
            <a:chExt cx="6575956" cy="1507302"/>
          </a:xfrm>
        </p:grpSpPr>
        <p:grpSp>
          <p:nvGrpSpPr>
            <p:cNvPr name="Group 4" id="4"/>
            <p:cNvGrpSpPr/>
            <p:nvPr/>
          </p:nvGrpSpPr>
          <p:grpSpPr>
            <a:xfrm rot="0">
              <a:off x="0" y="0"/>
              <a:ext cx="6575956" cy="1507302"/>
              <a:chOff x="0" y="0"/>
              <a:chExt cx="2005955" cy="459793"/>
            </a:xfrm>
          </p:grpSpPr>
          <p:sp>
            <p:nvSpPr>
              <p:cNvPr name="Freeform 5" id="5"/>
              <p:cNvSpPr/>
              <p:nvPr/>
            </p:nvSpPr>
            <p:spPr>
              <a:xfrm flipH="false" flipV="false" rot="0">
                <a:off x="0" y="0"/>
                <a:ext cx="2005955" cy="459793"/>
              </a:xfrm>
              <a:custGeom>
                <a:avLst/>
                <a:gdLst/>
                <a:ahLst/>
                <a:cxnLst/>
                <a:rect r="r" b="b" t="t" l="l"/>
                <a:pathLst>
                  <a:path h="459793" w="2005955">
                    <a:moveTo>
                      <a:pt x="25116" y="0"/>
                    </a:moveTo>
                    <a:lnTo>
                      <a:pt x="1980839" y="0"/>
                    </a:lnTo>
                    <a:cubicBezTo>
                      <a:pt x="1987500" y="0"/>
                      <a:pt x="1993889" y="2646"/>
                      <a:pt x="1998599" y="7356"/>
                    </a:cubicBezTo>
                    <a:cubicBezTo>
                      <a:pt x="2003309" y="12066"/>
                      <a:pt x="2005955" y="18455"/>
                      <a:pt x="2005955" y="25116"/>
                    </a:cubicBezTo>
                    <a:lnTo>
                      <a:pt x="2005955" y="434677"/>
                    </a:lnTo>
                    <a:cubicBezTo>
                      <a:pt x="2005955" y="448549"/>
                      <a:pt x="1994710" y="459793"/>
                      <a:pt x="1980839" y="459793"/>
                    </a:cubicBezTo>
                    <a:lnTo>
                      <a:pt x="25116" y="459793"/>
                    </a:lnTo>
                    <a:cubicBezTo>
                      <a:pt x="18455" y="459793"/>
                      <a:pt x="12066" y="457147"/>
                      <a:pt x="7356" y="452437"/>
                    </a:cubicBezTo>
                    <a:cubicBezTo>
                      <a:pt x="2646" y="447727"/>
                      <a:pt x="0" y="441339"/>
                      <a:pt x="0" y="434677"/>
                    </a:cubicBezTo>
                    <a:lnTo>
                      <a:pt x="0" y="25116"/>
                    </a:lnTo>
                    <a:cubicBezTo>
                      <a:pt x="0" y="18455"/>
                      <a:pt x="2646" y="12066"/>
                      <a:pt x="7356" y="7356"/>
                    </a:cubicBezTo>
                    <a:cubicBezTo>
                      <a:pt x="12066" y="2646"/>
                      <a:pt x="18455" y="0"/>
                      <a:pt x="25116" y="0"/>
                    </a:cubicBezTo>
                    <a:close/>
                  </a:path>
                </a:pathLst>
              </a:custGeom>
              <a:solidFill>
                <a:srgbClr val="FFF3F3"/>
              </a:solidFill>
              <a:ln w="47625" cap="sq">
                <a:solidFill>
                  <a:srgbClr val="000000"/>
                </a:solidFill>
                <a:prstDash val="solid"/>
                <a:miter/>
              </a:ln>
            </p:spPr>
          </p:sp>
          <p:sp>
            <p:nvSpPr>
              <p:cNvPr name="TextBox 6" id="6"/>
              <p:cNvSpPr txBox="true"/>
              <p:nvPr/>
            </p:nvSpPr>
            <p:spPr>
              <a:xfrm>
                <a:off x="0" y="-28575"/>
                <a:ext cx="2005955" cy="488368"/>
              </a:xfrm>
              <a:prstGeom prst="rect">
                <a:avLst/>
              </a:prstGeom>
            </p:spPr>
            <p:txBody>
              <a:bodyPr anchor="ctr" rtlCol="false" tIns="30198" lIns="30198" bIns="30198" rIns="30198"/>
              <a:lstStyle/>
              <a:p>
                <a:pPr algn="ctr">
                  <a:lnSpc>
                    <a:spcPts val="1581"/>
                  </a:lnSpc>
                </a:pPr>
              </a:p>
            </p:txBody>
          </p:sp>
        </p:grpSp>
        <p:sp>
          <p:nvSpPr>
            <p:cNvPr name="TextBox 7" id="7"/>
            <p:cNvSpPr txBox="true"/>
            <p:nvPr/>
          </p:nvSpPr>
          <p:spPr>
            <a:xfrm rot="0">
              <a:off x="206986" y="44201"/>
              <a:ext cx="6161984" cy="1352997"/>
            </a:xfrm>
            <a:prstGeom prst="rect">
              <a:avLst/>
            </a:prstGeom>
          </p:spPr>
          <p:txBody>
            <a:bodyPr anchor="t" rtlCol="false" tIns="0" lIns="0" bIns="0" rIns="0">
              <a:spAutoFit/>
            </a:bodyPr>
            <a:lstStyle/>
            <a:p>
              <a:pPr algn="ctr">
                <a:lnSpc>
                  <a:spcPts val="4181"/>
                </a:lnSpc>
              </a:pPr>
              <a:r>
                <a:rPr lang="en-US" sz="2986" b="true">
                  <a:solidFill>
                    <a:srgbClr val="000000"/>
                  </a:solidFill>
                  <a:latin typeface="Montserrat Bold"/>
                  <a:ea typeface="Montserrat Bold"/>
                  <a:cs typeface="Montserrat Bold"/>
                  <a:sym typeface="Montserrat Bold"/>
                </a:rPr>
                <a:t>Correlation </a:t>
              </a:r>
            </a:p>
            <a:p>
              <a:pPr algn="ctr">
                <a:lnSpc>
                  <a:spcPts val="4181"/>
                </a:lnSpc>
              </a:pPr>
              <a:r>
                <a:rPr lang="en-US" sz="2986" b="true">
                  <a:solidFill>
                    <a:srgbClr val="000000"/>
                  </a:solidFill>
                  <a:latin typeface="Montserrat Bold"/>
                  <a:ea typeface="Montserrat Bold"/>
                  <a:cs typeface="Montserrat Bold"/>
                  <a:sym typeface="Montserrat Bold"/>
                </a:rPr>
                <a:t>Matrix</a:t>
              </a:r>
            </a:p>
          </p:txBody>
        </p:sp>
      </p:grpSp>
      <p:sp>
        <p:nvSpPr>
          <p:cNvPr name="AutoShape 8" id="8"/>
          <p:cNvSpPr/>
          <p:nvPr/>
        </p:nvSpPr>
        <p:spPr>
          <a:xfrm>
            <a:off x="6282958" y="6571774"/>
            <a:ext cx="2157916" cy="23812"/>
          </a:xfrm>
          <a:prstGeom prst="line">
            <a:avLst/>
          </a:prstGeom>
          <a:ln cap="rnd" w="47625">
            <a:solidFill>
              <a:srgbClr val="000000"/>
            </a:solidFill>
            <a:prstDash val="solid"/>
            <a:headEnd type="none" len="sm" w="sm"/>
            <a:tailEnd type="arrow" len="sm" w="med"/>
          </a:ln>
        </p:spPr>
      </p:sp>
      <p:sp>
        <p:nvSpPr>
          <p:cNvPr name="Freeform 9" id="9"/>
          <p:cNvSpPr/>
          <p:nvPr/>
        </p:nvSpPr>
        <p:spPr>
          <a:xfrm flipH="false" flipV="false" rot="0">
            <a:off x="8748981" y="6408053"/>
            <a:ext cx="273099" cy="259045"/>
          </a:xfrm>
          <a:custGeom>
            <a:avLst/>
            <a:gdLst/>
            <a:ahLst/>
            <a:cxnLst/>
            <a:rect r="r" b="b" t="t" l="l"/>
            <a:pathLst>
              <a:path h="259045" w="273099">
                <a:moveTo>
                  <a:pt x="0" y="0"/>
                </a:moveTo>
                <a:lnTo>
                  <a:pt x="273099" y="0"/>
                </a:lnTo>
                <a:lnTo>
                  <a:pt x="273099" y="259045"/>
                </a:lnTo>
                <a:lnTo>
                  <a:pt x="0" y="259045"/>
                </a:lnTo>
                <a:lnTo>
                  <a:pt x="0" y="0"/>
                </a:lnTo>
                <a:close/>
              </a:path>
            </a:pathLst>
          </a:custGeom>
          <a:blipFill>
            <a:blip r:embed="rId3">
              <a:extLst>
                <a:ext uri="{96DAC541-7B7A-43D3-8B79-37D633B846F1}">
                  <asvg:svgBlip xmlns:asvg="http://schemas.microsoft.com/office/drawing/2016/SVG/main" r:embed="rId4"/>
                </a:ext>
              </a:extLst>
            </a:blip>
            <a:stretch>
              <a:fillRect l="0" t="0" r="-301497" b="0"/>
            </a:stretch>
          </a:blipFill>
        </p:spPr>
      </p:sp>
      <p:sp>
        <p:nvSpPr>
          <p:cNvPr name="Freeform 10" id="10"/>
          <p:cNvSpPr/>
          <p:nvPr/>
        </p:nvSpPr>
        <p:spPr>
          <a:xfrm flipH="false" flipV="true" rot="-10800000">
            <a:off x="6588131" y="-1290848"/>
            <a:ext cx="4321700" cy="4044736"/>
          </a:xfrm>
          <a:custGeom>
            <a:avLst/>
            <a:gdLst/>
            <a:ahLst/>
            <a:cxnLst/>
            <a:rect r="r" b="b" t="t" l="l"/>
            <a:pathLst>
              <a:path h="4044736" w="4321700">
                <a:moveTo>
                  <a:pt x="0" y="4044736"/>
                </a:moveTo>
                <a:lnTo>
                  <a:pt x="4321700" y="4044736"/>
                </a:lnTo>
                <a:lnTo>
                  <a:pt x="4321700" y="0"/>
                </a:lnTo>
                <a:lnTo>
                  <a:pt x="0" y="0"/>
                </a:lnTo>
                <a:lnTo>
                  <a:pt x="0" y="4044736"/>
                </a:lnTo>
                <a:close/>
              </a:path>
            </a:pathLst>
          </a:custGeom>
          <a:blipFill>
            <a:blip r:embed="rId5">
              <a:alphaModFix amt="25000"/>
              <a:extLst>
                <a:ext uri="{96DAC541-7B7A-43D3-8B79-37D633B846F1}">
                  <asvg:svgBlip xmlns:asvg="http://schemas.microsoft.com/office/drawing/2016/SVG/main" r:embed="rId6"/>
                </a:ext>
              </a:extLst>
            </a:blip>
            <a:stretch>
              <a:fillRect l="0" t="0" r="-102113" b="-110015"/>
            </a:stretch>
          </a:blipFill>
        </p:spPr>
      </p:sp>
      <p:sp>
        <p:nvSpPr>
          <p:cNvPr name="TextBox 11" id="11"/>
          <p:cNvSpPr txBox="true"/>
          <p:nvPr/>
        </p:nvSpPr>
        <p:spPr>
          <a:xfrm rot="0">
            <a:off x="6703144" y="2268220"/>
            <a:ext cx="3050456" cy="3855085"/>
          </a:xfrm>
          <a:prstGeom prst="rect">
            <a:avLst/>
          </a:prstGeom>
        </p:spPr>
        <p:txBody>
          <a:bodyPr anchor="t" rtlCol="false" tIns="0" lIns="0" bIns="0" rIns="0">
            <a:spAutoFit/>
          </a:bodyPr>
          <a:lstStyle/>
          <a:p>
            <a:pPr algn="l">
              <a:lnSpc>
                <a:spcPts val="2240"/>
              </a:lnSpc>
            </a:pPr>
            <a:r>
              <a:rPr lang="en-US" sz="1600" b="true">
                <a:solidFill>
                  <a:srgbClr val="000000"/>
                </a:solidFill>
                <a:latin typeface="Canva Sans Bold"/>
                <a:ea typeface="Canva Sans Bold"/>
                <a:cs typeface="Canva Sans Bold"/>
                <a:sym typeface="Canva Sans Bold"/>
              </a:rPr>
              <a:t>Height and Weight - </a:t>
            </a:r>
            <a:r>
              <a:rPr lang="en-US" sz="1600">
                <a:solidFill>
                  <a:srgbClr val="000000"/>
                </a:solidFill>
                <a:latin typeface="Canva Sans"/>
                <a:ea typeface="Canva Sans"/>
                <a:cs typeface="Canva Sans"/>
                <a:sym typeface="Canva Sans"/>
              </a:rPr>
              <a:t>0.47 correlation</a:t>
            </a:r>
          </a:p>
          <a:p>
            <a:pPr algn="l">
              <a:lnSpc>
                <a:spcPts val="2240"/>
              </a:lnSpc>
            </a:pPr>
          </a:p>
          <a:p>
            <a:pPr algn="l">
              <a:lnSpc>
                <a:spcPts val="2240"/>
              </a:lnSpc>
            </a:pPr>
            <a:r>
              <a:rPr lang="en-US" sz="1600" b="true">
                <a:solidFill>
                  <a:srgbClr val="000000"/>
                </a:solidFill>
                <a:latin typeface="Canva Sans Bold"/>
                <a:ea typeface="Canva Sans Bold"/>
                <a:cs typeface="Canva Sans Bold"/>
                <a:sym typeface="Canva Sans Bold"/>
              </a:rPr>
              <a:t>Weight and BMI</a:t>
            </a:r>
            <a:r>
              <a:rPr lang="en-US" sz="1600">
                <a:solidFill>
                  <a:srgbClr val="000000"/>
                </a:solidFill>
                <a:latin typeface="Canva Sans"/>
                <a:ea typeface="Canva Sans"/>
                <a:cs typeface="Canva Sans"/>
                <a:sym typeface="Canva Sans"/>
              </a:rPr>
              <a:t> - 0.86 correlation</a:t>
            </a:r>
          </a:p>
          <a:p>
            <a:pPr algn="l">
              <a:lnSpc>
                <a:spcPts val="2240"/>
              </a:lnSpc>
            </a:pPr>
          </a:p>
          <a:p>
            <a:pPr algn="l">
              <a:lnSpc>
                <a:spcPts val="2240"/>
              </a:lnSpc>
            </a:pPr>
            <a:r>
              <a:rPr lang="en-US" sz="1600" b="true">
                <a:solidFill>
                  <a:srgbClr val="000000"/>
                </a:solidFill>
                <a:latin typeface="Canva Sans Bold"/>
                <a:ea typeface="Canva Sans Bold"/>
                <a:cs typeface="Canva Sans Bold"/>
                <a:sym typeface="Canva Sans Bold"/>
              </a:rPr>
              <a:t>Height and BMI - </a:t>
            </a:r>
            <a:r>
              <a:rPr lang="en-US" sz="1600">
                <a:solidFill>
                  <a:srgbClr val="000000"/>
                </a:solidFill>
                <a:latin typeface="Canva Sans"/>
                <a:ea typeface="Canva Sans"/>
                <a:cs typeface="Canva Sans"/>
                <a:sym typeface="Canva Sans"/>
              </a:rPr>
              <a:t> -0.027 correlation</a:t>
            </a:r>
          </a:p>
          <a:p>
            <a:pPr algn="l">
              <a:lnSpc>
                <a:spcPts val="2240"/>
              </a:lnSpc>
            </a:pPr>
          </a:p>
          <a:p>
            <a:pPr algn="l">
              <a:lnSpc>
                <a:spcPts val="2240"/>
              </a:lnSpc>
            </a:pPr>
            <a:r>
              <a:rPr lang="en-US" sz="1600" b="true">
                <a:solidFill>
                  <a:srgbClr val="000000"/>
                </a:solidFill>
                <a:latin typeface="Canva Sans Bold"/>
                <a:ea typeface="Canva Sans Bold"/>
                <a:cs typeface="Canva Sans Bold"/>
                <a:sym typeface="Canva Sans Bold"/>
              </a:rPr>
              <a:t>Fruit and Green Vegetable Consumption </a:t>
            </a:r>
            <a:r>
              <a:rPr lang="en-US" sz="1600">
                <a:solidFill>
                  <a:srgbClr val="000000"/>
                </a:solidFill>
                <a:latin typeface="Canva Sans"/>
                <a:ea typeface="Canva Sans"/>
                <a:cs typeface="Canva Sans"/>
                <a:sym typeface="Canva Sans"/>
              </a:rPr>
              <a:t>- 0.27 correlation</a:t>
            </a:r>
          </a:p>
          <a:p>
            <a:pPr algn="l">
              <a:lnSpc>
                <a:spcPts val="2240"/>
              </a:lnSpc>
            </a:pPr>
          </a:p>
          <a:p>
            <a:pPr algn="l">
              <a:lnSpc>
                <a:spcPts val="224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false" flipV="true" rot="0">
            <a:off x="-4128496" y="-1416325"/>
            <a:ext cx="7484698" cy="3957534"/>
          </a:xfrm>
          <a:custGeom>
            <a:avLst/>
            <a:gdLst/>
            <a:ahLst/>
            <a:cxnLst/>
            <a:rect r="r" b="b" t="t" l="l"/>
            <a:pathLst>
              <a:path h="3957534" w="7484698">
                <a:moveTo>
                  <a:pt x="0" y="3957534"/>
                </a:moveTo>
                <a:lnTo>
                  <a:pt x="7484698" y="3957534"/>
                </a:lnTo>
                <a:lnTo>
                  <a:pt x="7484698" y="0"/>
                </a:lnTo>
                <a:lnTo>
                  <a:pt x="0" y="0"/>
                </a:lnTo>
                <a:lnTo>
                  <a:pt x="0" y="3957534"/>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17821" y="611237"/>
            <a:ext cx="5976407" cy="1388042"/>
            <a:chOff x="0" y="0"/>
            <a:chExt cx="2693877" cy="625663"/>
          </a:xfrm>
        </p:grpSpPr>
        <p:sp>
          <p:nvSpPr>
            <p:cNvPr name="Freeform 4" id="4"/>
            <p:cNvSpPr/>
            <p:nvPr/>
          </p:nvSpPr>
          <p:spPr>
            <a:xfrm flipH="false" flipV="false" rot="0">
              <a:off x="0" y="0"/>
              <a:ext cx="2693877" cy="625663"/>
            </a:xfrm>
            <a:custGeom>
              <a:avLst/>
              <a:gdLst/>
              <a:ahLst/>
              <a:cxnLst/>
              <a:rect r="r" b="b" t="t" l="l"/>
              <a:pathLst>
                <a:path h="625663" w="2693877">
                  <a:moveTo>
                    <a:pt x="38862" y="0"/>
                  </a:moveTo>
                  <a:lnTo>
                    <a:pt x="2655014" y="0"/>
                  </a:lnTo>
                  <a:cubicBezTo>
                    <a:pt x="2665321" y="0"/>
                    <a:pt x="2675206" y="4094"/>
                    <a:pt x="2682494" y="11383"/>
                  </a:cubicBezTo>
                  <a:cubicBezTo>
                    <a:pt x="2689783" y="18671"/>
                    <a:pt x="2693877" y="28555"/>
                    <a:pt x="2693877" y="38862"/>
                  </a:cubicBezTo>
                  <a:lnTo>
                    <a:pt x="2693877" y="586800"/>
                  </a:lnTo>
                  <a:cubicBezTo>
                    <a:pt x="2693877" y="597107"/>
                    <a:pt x="2689783" y="606992"/>
                    <a:pt x="2682494" y="614280"/>
                  </a:cubicBezTo>
                  <a:cubicBezTo>
                    <a:pt x="2675206" y="621568"/>
                    <a:pt x="2665321" y="625663"/>
                    <a:pt x="2655014" y="625663"/>
                  </a:cubicBezTo>
                  <a:lnTo>
                    <a:pt x="38862" y="625663"/>
                  </a:lnTo>
                  <a:cubicBezTo>
                    <a:pt x="28555" y="625663"/>
                    <a:pt x="18671" y="621568"/>
                    <a:pt x="11383" y="614280"/>
                  </a:cubicBezTo>
                  <a:cubicBezTo>
                    <a:pt x="4094" y="606992"/>
                    <a:pt x="0" y="597107"/>
                    <a:pt x="0" y="586800"/>
                  </a:cubicBezTo>
                  <a:lnTo>
                    <a:pt x="0" y="38862"/>
                  </a:lnTo>
                  <a:cubicBezTo>
                    <a:pt x="0" y="28555"/>
                    <a:pt x="4094" y="18671"/>
                    <a:pt x="11383" y="11383"/>
                  </a:cubicBezTo>
                  <a:cubicBezTo>
                    <a:pt x="18671" y="4094"/>
                    <a:pt x="28555" y="0"/>
                    <a:pt x="38862" y="0"/>
                  </a:cubicBezTo>
                  <a:close/>
                </a:path>
              </a:pathLst>
            </a:custGeom>
            <a:solidFill>
              <a:srgbClr val="FFF3F3"/>
            </a:solidFill>
            <a:ln w="47625" cap="rnd">
              <a:solidFill>
                <a:srgbClr val="000000"/>
              </a:solidFill>
              <a:prstDash val="solid"/>
              <a:round/>
            </a:ln>
          </p:spPr>
        </p:sp>
        <p:sp>
          <p:nvSpPr>
            <p:cNvPr name="TextBox 5" id="5"/>
            <p:cNvSpPr txBox="true"/>
            <p:nvPr/>
          </p:nvSpPr>
          <p:spPr>
            <a:xfrm>
              <a:off x="0" y="-28575"/>
              <a:ext cx="2693877" cy="654238"/>
            </a:xfrm>
            <a:prstGeom prst="rect">
              <a:avLst/>
            </a:prstGeom>
          </p:spPr>
          <p:txBody>
            <a:bodyPr anchor="ctr" rtlCol="false" tIns="30198" lIns="30198" bIns="30198" rIns="30198"/>
            <a:lstStyle/>
            <a:p>
              <a:pPr algn="ctr">
                <a:lnSpc>
                  <a:spcPts val="1581"/>
                </a:lnSpc>
              </a:pPr>
            </a:p>
          </p:txBody>
        </p:sp>
      </p:grpSp>
      <p:grpSp>
        <p:nvGrpSpPr>
          <p:cNvPr name="Group 6" id="6"/>
          <p:cNvGrpSpPr/>
          <p:nvPr/>
        </p:nvGrpSpPr>
        <p:grpSpPr>
          <a:xfrm rot="0">
            <a:off x="958675" y="184216"/>
            <a:ext cx="3844694" cy="606602"/>
            <a:chOff x="0" y="0"/>
            <a:chExt cx="1563734" cy="246720"/>
          </a:xfrm>
        </p:grpSpPr>
        <p:sp>
          <p:nvSpPr>
            <p:cNvPr name="Freeform 7" id="7"/>
            <p:cNvSpPr/>
            <p:nvPr/>
          </p:nvSpPr>
          <p:spPr>
            <a:xfrm flipH="false" flipV="false" rot="0">
              <a:off x="0" y="0"/>
              <a:ext cx="1563734" cy="246720"/>
            </a:xfrm>
            <a:custGeom>
              <a:avLst/>
              <a:gdLst/>
              <a:ahLst/>
              <a:cxnLst/>
              <a:rect r="r" b="b" t="t" l="l"/>
              <a:pathLst>
                <a:path h="246720" w="1563734">
                  <a:moveTo>
                    <a:pt x="32219" y="0"/>
                  </a:moveTo>
                  <a:lnTo>
                    <a:pt x="1531515" y="0"/>
                  </a:lnTo>
                  <a:cubicBezTo>
                    <a:pt x="1540060" y="0"/>
                    <a:pt x="1548255" y="3394"/>
                    <a:pt x="1554297" y="9437"/>
                  </a:cubicBezTo>
                  <a:cubicBezTo>
                    <a:pt x="1560340" y="15479"/>
                    <a:pt x="1563734" y="23674"/>
                    <a:pt x="1563734" y="32219"/>
                  </a:cubicBezTo>
                  <a:lnTo>
                    <a:pt x="1563734" y="214502"/>
                  </a:lnTo>
                  <a:cubicBezTo>
                    <a:pt x="1563734" y="223046"/>
                    <a:pt x="1560340" y="231241"/>
                    <a:pt x="1554297" y="237284"/>
                  </a:cubicBezTo>
                  <a:cubicBezTo>
                    <a:pt x="1548255" y="243326"/>
                    <a:pt x="1540060" y="246720"/>
                    <a:pt x="1531515" y="246720"/>
                  </a:cubicBezTo>
                  <a:lnTo>
                    <a:pt x="32219" y="246720"/>
                  </a:lnTo>
                  <a:cubicBezTo>
                    <a:pt x="23674" y="246720"/>
                    <a:pt x="15479" y="243326"/>
                    <a:pt x="9437" y="237284"/>
                  </a:cubicBezTo>
                  <a:cubicBezTo>
                    <a:pt x="3394" y="231241"/>
                    <a:pt x="0" y="223046"/>
                    <a:pt x="0" y="214502"/>
                  </a:cubicBezTo>
                  <a:lnTo>
                    <a:pt x="0" y="32219"/>
                  </a:lnTo>
                  <a:cubicBezTo>
                    <a:pt x="0" y="23674"/>
                    <a:pt x="3394" y="15479"/>
                    <a:pt x="9437" y="9437"/>
                  </a:cubicBezTo>
                  <a:cubicBezTo>
                    <a:pt x="15479" y="3394"/>
                    <a:pt x="23674" y="0"/>
                    <a:pt x="32219" y="0"/>
                  </a:cubicBezTo>
                  <a:close/>
                </a:path>
              </a:pathLst>
            </a:custGeom>
            <a:solidFill>
              <a:srgbClr val="FFF3F3"/>
            </a:solidFill>
            <a:ln w="47625" cap="sq">
              <a:solidFill>
                <a:srgbClr val="000000"/>
              </a:solidFill>
              <a:prstDash val="solid"/>
              <a:miter/>
            </a:ln>
          </p:spPr>
        </p:sp>
        <p:sp>
          <p:nvSpPr>
            <p:cNvPr name="TextBox 8" id="8"/>
            <p:cNvSpPr txBox="true"/>
            <p:nvPr/>
          </p:nvSpPr>
          <p:spPr>
            <a:xfrm>
              <a:off x="0" y="-28575"/>
              <a:ext cx="1563734" cy="275295"/>
            </a:xfrm>
            <a:prstGeom prst="rect">
              <a:avLst/>
            </a:prstGeom>
          </p:spPr>
          <p:txBody>
            <a:bodyPr anchor="ctr" rtlCol="false" tIns="30198" lIns="30198" bIns="30198" rIns="30198"/>
            <a:lstStyle/>
            <a:p>
              <a:pPr algn="ctr">
                <a:lnSpc>
                  <a:spcPts val="1581"/>
                </a:lnSpc>
              </a:pPr>
            </a:p>
          </p:txBody>
        </p:sp>
      </p:grpSp>
      <p:sp>
        <p:nvSpPr>
          <p:cNvPr name="Freeform 9" id="9"/>
          <p:cNvSpPr/>
          <p:nvPr/>
        </p:nvSpPr>
        <p:spPr>
          <a:xfrm flipH="false" flipV="false" rot="0">
            <a:off x="7773505"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4">
              <a:extLst>
                <a:ext uri="{96DAC541-7B7A-43D3-8B79-37D633B846F1}">
                  <asvg:svgBlip xmlns:asvg="http://schemas.microsoft.com/office/drawing/2016/SVG/main" r:embed="rId5"/>
                </a:ext>
              </a:extLst>
            </a:blip>
            <a:stretch>
              <a:fillRect l="0" t="0" r="-212471" b="-1711924"/>
            </a:stretch>
          </a:blipFill>
        </p:spPr>
      </p:sp>
      <p:sp>
        <p:nvSpPr>
          <p:cNvPr name="Freeform 10" id="10"/>
          <p:cNvSpPr/>
          <p:nvPr/>
        </p:nvSpPr>
        <p:spPr>
          <a:xfrm flipH="false" flipV="false" rot="0">
            <a:off x="7673829" y="668365"/>
            <a:ext cx="359520" cy="341018"/>
          </a:xfrm>
          <a:custGeom>
            <a:avLst/>
            <a:gdLst/>
            <a:ahLst/>
            <a:cxnLst/>
            <a:rect r="r" b="b" t="t" l="l"/>
            <a:pathLst>
              <a:path h="341018" w="359520">
                <a:moveTo>
                  <a:pt x="0" y="0"/>
                </a:moveTo>
                <a:lnTo>
                  <a:pt x="359519" y="0"/>
                </a:lnTo>
                <a:lnTo>
                  <a:pt x="359519" y="341018"/>
                </a:lnTo>
                <a:lnTo>
                  <a:pt x="0" y="341018"/>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grpSp>
        <p:nvGrpSpPr>
          <p:cNvPr name="Group 11" id="11"/>
          <p:cNvGrpSpPr/>
          <p:nvPr/>
        </p:nvGrpSpPr>
        <p:grpSpPr>
          <a:xfrm rot="0">
            <a:off x="418896" y="2566974"/>
            <a:ext cx="3694255" cy="3694255"/>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solidFill>
              <a:srgbClr val="000000"/>
            </a:solidFill>
            <a:ln w="12700">
              <a:solidFill>
                <a:srgbClr val="000000"/>
              </a:solidFill>
            </a:ln>
          </p:spPr>
        </p:sp>
      </p:grpSp>
      <p:grpSp>
        <p:nvGrpSpPr>
          <p:cNvPr name="Group 13" id="13"/>
          <p:cNvGrpSpPr/>
          <p:nvPr/>
        </p:nvGrpSpPr>
        <p:grpSpPr>
          <a:xfrm rot="0">
            <a:off x="487904" y="2635982"/>
            <a:ext cx="3556239" cy="3556239"/>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4474210" y="0"/>
                  </a:moveTo>
                  <a:lnTo>
                    <a:pt x="1875790" y="0"/>
                  </a:lnTo>
                  <a:cubicBezTo>
                    <a:pt x="839470" y="0"/>
                    <a:pt x="0" y="839470"/>
                    <a:pt x="0" y="1875790"/>
                  </a:cubicBezTo>
                  <a:lnTo>
                    <a:pt x="0" y="4474210"/>
                  </a:lnTo>
                  <a:cubicBezTo>
                    <a:pt x="0" y="5510530"/>
                    <a:pt x="839470" y="6350000"/>
                    <a:pt x="1875790" y="6350000"/>
                  </a:cubicBezTo>
                  <a:lnTo>
                    <a:pt x="4474210" y="6350000"/>
                  </a:lnTo>
                  <a:cubicBezTo>
                    <a:pt x="5510530" y="6350000"/>
                    <a:pt x="6350000" y="5510530"/>
                    <a:pt x="6350000" y="4474210"/>
                  </a:cubicBezTo>
                  <a:lnTo>
                    <a:pt x="6350000" y="1875790"/>
                  </a:lnTo>
                  <a:cubicBezTo>
                    <a:pt x="6350000" y="839470"/>
                    <a:pt x="5510530" y="0"/>
                    <a:pt x="4474210" y="0"/>
                  </a:cubicBezTo>
                  <a:close/>
                </a:path>
              </a:pathLst>
            </a:custGeom>
            <a:blipFill>
              <a:blip r:embed="rId8"/>
              <a:stretch>
                <a:fillRect l="-18503" t="0" r="-31496" b="0"/>
              </a:stretch>
            </a:blipFill>
          </p:spPr>
        </p:sp>
      </p:grpSp>
      <p:grpSp>
        <p:nvGrpSpPr>
          <p:cNvPr name="Group 15" id="15"/>
          <p:cNvGrpSpPr/>
          <p:nvPr/>
        </p:nvGrpSpPr>
        <p:grpSpPr>
          <a:xfrm rot="0">
            <a:off x="5534030" y="2186655"/>
            <a:ext cx="2427030" cy="475665"/>
            <a:chOff x="0" y="0"/>
            <a:chExt cx="1535615" cy="300960"/>
          </a:xfrm>
        </p:grpSpPr>
        <p:sp>
          <p:nvSpPr>
            <p:cNvPr name="Freeform 16" id="16"/>
            <p:cNvSpPr/>
            <p:nvPr/>
          </p:nvSpPr>
          <p:spPr>
            <a:xfrm flipH="false" flipV="false" rot="0">
              <a:off x="0" y="0"/>
              <a:ext cx="1535615" cy="300960"/>
            </a:xfrm>
            <a:custGeom>
              <a:avLst/>
              <a:gdLst/>
              <a:ahLst/>
              <a:cxnLst/>
              <a:rect r="r" b="b" t="t" l="l"/>
              <a:pathLst>
                <a:path h="300960" w="1535615">
                  <a:moveTo>
                    <a:pt x="51038" y="0"/>
                  </a:moveTo>
                  <a:lnTo>
                    <a:pt x="1484577" y="0"/>
                  </a:lnTo>
                  <a:cubicBezTo>
                    <a:pt x="1512764" y="0"/>
                    <a:pt x="1535615" y="22850"/>
                    <a:pt x="1535615" y="51038"/>
                  </a:cubicBezTo>
                  <a:lnTo>
                    <a:pt x="1535615" y="249922"/>
                  </a:lnTo>
                  <a:cubicBezTo>
                    <a:pt x="1535615" y="263458"/>
                    <a:pt x="1530238" y="276439"/>
                    <a:pt x="1520666" y="286011"/>
                  </a:cubicBezTo>
                  <a:cubicBezTo>
                    <a:pt x="1511095" y="295582"/>
                    <a:pt x="1498113" y="300960"/>
                    <a:pt x="1484577" y="300960"/>
                  </a:cubicBezTo>
                  <a:lnTo>
                    <a:pt x="51038" y="300960"/>
                  </a:lnTo>
                  <a:cubicBezTo>
                    <a:pt x="37502" y="300960"/>
                    <a:pt x="24520" y="295582"/>
                    <a:pt x="14949" y="286011"/>
                  </a:cubicBezTo>
                  <a:cubicBezTo>
                    <a:pt x="5377" y="276439"/>
                    <a:pt x="0" y="263458"/>
                    <a:pt x="0" y="249922"/>
                  </a:cubicBezTo>
                  <a:lnTo>
                    <a:pt x="0" y="51038"/>
                  </a:lnTo>
                  <a:cubicBezTo>
                    <a:pt x="0" y="37502"/>
                    <a:pt x="5377" y="24520"/>
                    <a:pt x="14949" y="14949"/>
                  </a:cubicBezTo>
                  <a:cubicBezTo>
                    <a:pt x="24520" y="5377"/>
                    <a:pt x="37502" y="0"/>
                    <a:pt x="51038" y="0"/>
                  </a:cubicBezTo>
                  <a:close/>
                </a:path>
              </a:pathLst>
            </a:custGeom>
            <a:solidFill>
              <a:srgbClr val="0F9377"/>
            </a:solidFill>
            <a:ln w="28575" cap="sq">
              <a:solidFill>
                <a:srgbClr val="000000"/>
              </a:solidFill>
              <a:prstDash val="solid"/>
              <a:miter/>
            </a:ln>
          </p:spPr>
        </p:sp>
        <p:sp>
          <p:nvSpPr>
            <p:cNvPr name="TextBox 17" id="17"/>
            <p:cNvSpPr txBox="true"/>
            <p:nvPr/>
          </p:nvSpPr>
          <p:spPr>
            <a:xfrm>
              <a:off x="0" y="-28575"/>
              <a:ext cx="1535615" cy="329535"/>
            </a:xfrm>
            <a:prstGeom prst="rect">
              <a:avLst/>
            </a:prstGeom>
          </p:spPr>
          <p:txBody>
            <a:bodyPr anchor="ctr" rtlCol="false" tIns="30198" lIns="30198" bIns="30198" rIns="30198"/>
            <a:lstStyle/>
            <a:p>
              <a:pPr algn="ctr">
                <a:lnSpc>
                  <a:spcPts val="1581"/>
                </a:lnSpc>
              </a:pPr>
            </a:p>
          </p:txBody>
        </p:sp>
      </p:grpSp>
      <p:grpSp>
        <p:nvGrpSpPr>
          <p:cNvPr name="Group 18" id="18"/>
          <p:cNvGrpSpPr/>
          <p:nvPr/>
        </p:nvGrpSpPr>
        <p:grpSpPr>
          <a:xfrm rot="0">
            <a:off x="5534030" y="3904700"/>
            <a:ext cx="2427030" cy="475665"/>
            <a:chOff x="0" y="0"/>
            <a:chExt cx="1535615" cy="300960"/>
          </a:xfrm>
        </p:grpSpPr>
        <p:sp>
          <p:nvSpPr>
            <p:cNvPr name="Freeform 19" id="19"/>
            <p:cNvSpPr/>
            <p:nvPr/>
          </p:nvSpPr>
          <p:spPr>
            <a:xfrm flipH="false" flipV="false" rot="0">
              <a:off x="0" y="0"/>
              <a:ext cx="1535615" cy="300960"/>
            </a:xfrm>
            <a:custGeom>
              <a:avLst/>
              <a:gdLst/>
              <a:ahLst/>
              <a:cxnLst/>
              <a:rect r="r" b="b" t="t" l="l"/>
              <a:pathLst>
                <a:path h="300960" w="1535615">
                  <a:moveTo>
                    <a:pt x="51038" y="0"/>
                  </a:moveTo>
                  <a:lnTo>
                    <a:pt x="1484577" y="0"/>
                  </a:lnTo>
                  <a:cubicBezTo>
                    <a:pt x="1512764" y="0"/>
                    <a:pt x="1535615" y="22850"/>
                    <a:pt x="1535615" y="51038"/>
                  </a:cubicBezTo>
                  <a:lnTo>
                    <a:pt x="1535615" y="249922"/>
                  </a:lnTo>
                  <a:cubicBezTo>
                    <a:pt x="1535615" y="263458"/>
                    <a:pt x="1530238" y="276439"/>
                    <a:pt x="1520666" y="286011"/>
                  </a:cubicBezTo>
                  <a:cubicBezTo>
                    <a:pt x="1511095" y="295582"/>
                    <a:pt x="1498113" y="300960"/>
                    <a:pt x="1484577" y="300960"/>
                  </a:cubicBezTo>
                  <a:lnTo>
                    <a:pt x="51038" y="300960"/>
                  </a:lnTo>
                  <a:cubicBezTo>
                    <a:pt x="37502" y="300960"/>
                    <a:pt x="24520" y="295582"/>
                    <a:pt x="14949" y="286011"/>
                  </a:cubicBezTo>
                  <a:cubicBezTo>
                    <a:pt x="5377" y="276439"/>
                    <a:pt x="0" y="263458"/>
                    <a:pt x="0" y="249922"/>
                  </a:cubicBezTo>
                  <a:lnTo>
                    <a:pt x="0" y="51038"/>
                  </a:lnTo>
                  <a:cubicBezTo>
                    <a:pt x="0" y="37502"/>
                    <a:pt x="5377" y="24520"/>
                    <a:pt x="14949" y="14949"/>
                  </a:cubicBezTo>
                  <a:cubicBezTo>
                    <a:pt x="24520" y="5377"/>
                    <a:pt x="37502" y="0"/>
                    <a:pt x="51038" y="0"/>
                  </a:cubicBezTo>
                  <a:close/>
                </a:path>
              </a:pathLst>
            </a:custGeom>
            <a:solidFill>
              <a:srgbClr val="0F9377"/>
            </a:solidFill>
            <a:ln w="28575" cap="sq">
              <a:solidFill>
                <a:srgbClr val="000000"/>
              </a:solidFill>
              <a:prstDash val="solid"/>
              <a:miter/>
            </a:ln>
          </p:spPr>
        </p:sp>
        <p:sp>
          <p:nvSpPr>
            <p:cNvPr name="TextBox 20" id="20"/>
            <p:cNvSpPr txBox="true"/>
            <p:nvPr/>
          </p:nvSpPr>
          <p:spPr>
            <a:xfrm>
              <a:off x="0" y="-28575"/>
              <a:ext cx="1535615" cy="329535"/>
            </a:xfrm>
            <a:prstGeom prst="rect">
              <a:avLst/>
            </a:prstGeom>
          </p:spPr>
          <p:txBody>
            <a:bodyPr anchor="ctr" rtlCol="false" tIns="30198" lIns="30198" bIns="30198" rIns="30198"/>
            <a:lstStyle/>
            <a:p>
              <a:pPr algn="ctr">
                <a:lnSpc>
                  <a:spcPts val="1581"/>
                </a:lnSpc>
              </a:pPr>
            </a:p>
          </p:txBody>
        </p:sp>
      </p:grpSp>
      <p:sp>
        <p:nvSpPr>
          <p:cNvPr name="AutoShape 21" id="21"/>
          <p:cNvSpPr/>
          <p:nvPr/>
        </p:nvSpPr>
        <p:spPr>
          <a:xfrm>
            <a:off x="6707927" y="6607493"/>
            <a:ext cx="1526565" cy="0"/>
          </a:xfrm>
          <a:prstGeom prst="line">
            <a:avLst/>
          </a:prstGeom>
          <a:ln cap="rnd" w="47625">
            <a:solidFill>
              <a:srgbClr val="000000"/>
            </a:solidFill>
            <a:prstDash val="solid"/>
            <a:headEnd type="none" len="sm" w="sm"/>
            <a:tailEnd type="arrow" len="sm" w="med"/>
          </a:ln>
        </p:spPr>
      </p:sp>
      <p:sp>
        <p:nvSpPr>
          <p:cNvPr name="Freeform 22" id="22"/>
          <p:cNvSpPr/>
          <p:nvPr/>
        </p:nvSpPr>
        <p:spPr>
          <a:xfrm flipH="false" flipV="false" rot="0">
            <a:off x="418896" y="5549765"/>
            <a:ext cx="792091" cy="772964"/>
          </a:xfrm>
          <a:custGeom>
            <a:avLst/>
            <a:gdLst/>
            <a:ahLst/>
            <a:cxnLst/>
            <a:rect r="r" b="b" t="t" l="l"/>
            <a:pathLst>
              <a:path h="772964" w="792091">
                <a:moveTo>
                  <a:pt x="0" y="0"/>
                </a:moveTo>
                <a:lnTo>
                  <a:pt x="792091" y="0"/>
                </a:lnTo>
                <a:lnTo>
                  <a:pt x="792091" y="772965"/>
                </a:lnTo>
                <a:lnTo>
                  <a:pt x="0" y="772965"/>
                </a:lnTo>
                <a:lnTo>
                  <a:pt x="0" y="0"/>
                </a:lnTo>
                <a:close/>
              </a:path>
            </a:pathLst>
          </a:custGeom>
          <a:blipFill>
            <a:blip r:embed="rId9">
              <a:extLst>
                <a:ext uri="{96DAC541-7B7A-43D3-8B79-37D633B846F1}">
                  <asvg:svgBlip xmlns:asvg="http://schemas.microsoft.com/office/drawing/2016/SVG/main" r:embed="rId10"/>
                </a:ext>
              </a:extLst>
            </a:blip>
            <a:stretch>
              <a:fillRect l="-374229" t="-180285" r="0" b="-202034"/>
            </a:stretch>
          </a:blipFill>
          <a:ln w="28575" cap="rnd">
            <a:solidFill>
              <a:srgbClr val="000000"/>
            </a:solidFill>
            <a:prstDash val="solid"/>
            <a:round/>
          </a:ln>
        </p:spPr>
      </p:sp>
      <p:sp>
        <p:nvSpPr>
          <p:cNvPr name="Freeform 23" id="23"/>
          <p:cNvSpPr/>
          <p:nvPr/>
        </p:nvSpPr>
        <p:spPr>
          <a:xfrm flipH="false" flipV="false" rot="0">
            <a:off x="3393401" y="2528874"/>
            <a:ext cx="719751" cy="702371"/>
          </a:xfrm>
          <a:custGeom>
            <a:avLst/>
            <a:gdLst/>
            <a:ahLst/>
            <a:cxnLst/>
            <a:rect r="r" b="b" t="t" l="l"/>
            <a:pathLst>
              <a:path h="702371" w="719751">
                <a:moveTo>
                  <a:pt x="0" y="0"/>
                </a:moveTo>
                <a:lnTo>
                  <a:pt x="719750" y="0"/>
                </a:lnTo>
                <a:lnTo>
                  <a:pt x="719750" y="702370"/>
                </a:lnTo>
                <a:lnTo>
                  <a:pt x="0" y="702370"/>
                </a:lnTo>
                <a:lnTo>
                  <a:pt x="0" y="0"/>
                </a:lnTo>
                <a:close/>
              </a:path>
            </a:pathLst>
          </a:custGeom>
          <a:blipFill>
            <a:blip r:embed="rId9">
              <a:extLst>
                <a:ext uri="{96DAC541-7B7A-43D3-8B79-37D633B846F1}">
                  <asvg:svgBlip xmlns:asvg="http://schemas.microsoft.com/office/drawing/2016/SVG/main" r:embed="rId10"/>
                </a:ext>
              </a:extLst>
            </a:blip>
            <a:stretch>
              <a:fillRect l="-374229" t="-180285" r="0" b="-202034"/>
            </a:stretch>
          </a:blipFill>
          <a:ln w="28575" cap="rnd">
            <a:solidFill>
              <a:srgbClr val="000000"/>
            </a:solidFill>
            <a:prstDash val="solid"/>
            <a:round/>
          </a:ln>
        </p:spPr>
      </p:sp>
      <p:sp>
        <p:nvSpPr>
          <p:cNvPr name="Freeform 24" id="24"/>
          <p:cNvSpPr/>
          <p:nvPr/>
        </p:nvSpPr>
        <p:spPr>
          <a:xfrm flipH="false" flipV="false" rot="0">
            <a:off x="8575996" y="6372117"/>
            <a:ext cx="446084" cy="423127"/>
          </a:xfrm>
          <a:custGeom>
            <a:avLst/>
            <a:gdLst/>
            <a:ahLst/>
            <a:cxnLst/>
            <a:rect r="r" b="b" t="t" l="l"/>
            <a:pathLst>
              <a:path h="423127" w="446084">
                <a:moveTo>
                  <a:pt x="0" y="0"/>
                </a:moveTo>
                <a:lnTo>
                  <a:pt x="446084" y="0"/>
                </a:lnTo>
                <a:lnTo>
                  <a:pt x="446084" y="423126"/>
                </a:lnTo>
                <a:lnTo>
                  <a:pt x="0" y="423126"/>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TextBox 25" id="25"/>
          <p:cNvSpPr txBox="true"/>
          <p:nvPr/>
        </p:nvSpPr>
        <p:spPr>
          <a:xfrm rot="0">
            <a:off x="418896" y="529686"/>
            <a:ext cx="6574258" cy="1446164"/>
          </a:xfrm>
          <a:prstGeom prst="rect">
            <a:avLst/>
          </a:prstGeom>
        </p:spPr>
        <p:txBody>
          <a:bodyPr anchor="t" rtlCol="false" tIns="0" lIns="0" bIns="0" rIns="0">
            <a:spAutoFit/>
          </a:bodyPr>
          <a:lstStyle/>
          <a:p>
            <a:pPr algn="ctr">
              <a:lnSpc>
                <a:spcPts val="10065"/>
              </a:lnSpc>
            </a:pPr>
            <a:r>
              <a:rPr lang="en-US" b="true" sz="7189">
                <a:solidFill>
                  <a:srgbClr val="000000"/>
                </a:solidFill>
                <a:latin typeface="Cooper Hewitt Bold"/>
                <a:ea typeface="Cooper Hewitt Bold"/>
                <a:cs typeface="Cooper Hewitt Bold"/>
                <a:sym typeface="Cooper Hewitt Bold"/>
              </a:rPr>
              <a:t>KEY POINTS</a:t>
            </a:r>
          </a:p>
        </p:txBody>
      </p:sp>
      <p:sp>
        <p:nvSpPr>
          <p:cNvPr name="TextBox 26" id="26"/>
          <p:cNvSpPr txBox="true"/>
          <p:nvPr/>
        </p:nvSpPr>
        <p:spPr>
          <a:xfrm rot="0">
            <a:off x="1079691" y="244145"/>
            <a:ext cx="3602661" cy="439120"/>
          </a:xfrm>
          <a:prstGeom prst="rect">
            <a:avLst/>
          </a:prstGeom>
        </p:spPr>
        <p:txBody>
          <a:bodyPr anchor="t" rtlCol="false" tIns="0" lIns="0" bIns="0" rIns="0">
            <a:spAutoFit/>
          </a:bodyPr>
          <a:lstStyle/>
          <a:p>
            <a:pPr algn="ctr">
              <a:lnSpc>
                <a:spcPts val="3621"/>
              </a:lnSpc>
            </a:pPr>
            <a:r>
              <a:rPr lang="en-US" sz="2586" b="true">
                <a:solidFill>
                  <a:srgbClr val="000000"/>
                </a:solidFill>
                <a:latin typeface="Montserrat Bold"/>
                <a:ea typeface="Montserrat Bold"/>
                <a:cs typeface="Montserrat Bold"/>
                <a:sym typeface="Montserrat Bold"/>
              </a:rPr>
              <a:t>Correlation Matrix</a:t>
            </a:r>
          </a:p>
        </p:txBody>
      </p:sp>
      <p:sp>
        <p:nvSpPr>
          <p:cNvPr name="TextBox 27" id="27"/>
          <p:cNvSpPr txBox="true"/>
          <p:nvPr/>
        </p:nvSpPr>
        <p:spPr>
          <a:xfrm rot="0">
            <a:off x="5260296" y="2242391"/>
            <a:ext cx="2974498" cy="326093"/>
          </a:xfrm>
          <a:prstGeom prst="rect">
            <a:avLst/>
          </a:prstGeom>
        </p:spPr>
        <p:txBody>
          <a:bodyPr anchor="t" rtlCol="false" tIns="0" lIns="0" bIns="0" rIns="0">
            <a:spAutoFit/>
          </a:bodyPr>
          <a:lstStyle/>
          <a:p>
            <a:pPr algn="ctr">
              <a:lnSpc>
                <a:spcPts val="2687"/>
              </a:lnSpc>
            </a:pPr>
            <a:r>
              <a:rPr lang="en-US" sz="1919" b="true">
                <a:solidFill>
                  <a:srgbClr val="FFF3F3"/>
                </a:solidFill>
                <a:latin typeface="Montserrat Bold"/>
                <a:ea typeface="Montserrat Bold"/>
                <a:cs typeface="Montserrat Bold"/>
                <a:sym typeface="Montserrat Bold"/>
              </a:rPr>
              <a:t>Height &amp; Weight</a:t>
            </a:r>
          </a:p>
        </p:txBody>
      </p:sp>
      <p:sp>
        <p:nvSpPr>
          <p:cNvPr name="TextBox 28" id="28"/>
          <p:cNvSpPr txBox="true"/>
          <p:nvPr/>
        </p:nvSpPr>
        <p:spPr>
          <a:xfrm rot="0">
            <a:off x="4696051" y="2793776"/>
            <a:ext cx="4102987" cy="863274"/>
          </a:xfrm>
          <a:prstGeom prst="rect">
            <a:avLst/>
          </a:prstGeom>
        </p:spPr>
        <p:txBody>
          <a:bodyPr anchor="t" rtlCol="false" tIns="0" lIns="0" bIns="0" rIns="0">
            <a:spAutoFit/>
          </a:bodyPr>
          <a:lstStyle/>
          <a:p>
            <a:pPr algn="just">
              <a:lnSpc>
                <a:spcPts val="1767"/>
              </a:lnSpc>
            </a:pPr>
            <a:r>
              <a:rPr lang="en-US" sz="1262" b="true">
                <a:solidFill>
                  <a:srgbClr val="000000"/>
                </a:solidFill>
                <a:latin typeface="Montserrat Bold"/>
                <a:ea typeface="Montserrat Bold"/>
                <a:cs typeface="Montserrat Bold"/>
                <a:sym typeface="Montserrat Bold"/>
              </a:rPr>
              <a:t>Weight and BMI are highly correlated,</a:t>
            </a:r>
            <a:r>
              <a:rPr lang="en-US" sz="1262">
                <a:solidFill>
                  <a:srgbClr val="000000"/>
                </a:solidFill>
                <a:latin typeface="Montserrat"/>
                <a:ea typeface="Montserrat"/>
                <a:cs typeface="Montserrat"/>
                <a:sym typeface="Montserrat"/>
              </a:rPr>
              <a:t> meaning weight plays a critical role in BMI determination.</a:t>
            </a:r>
          </a:p>
          <a:p>
            <a:pPr algn="just">
              <a:lnSpc>
                <a:spcPts val="1767"/>
              </a:lnSpc>
            </a:pPr>
          </a:p>
          <a:p>
            <a:pPr algn="just">
              <a:lnSpc>
                <a:spcPts val="1767"/>
              </a:lnSpc>
            </a:pPr>
            <a:r>
              <a:rPr lang="en-US" sz="1262" b="true">
                <a:solidFill>
                  <a:srgbClr val="000000"/>
                </a:solidFill>
                <a:latin typeface="Montserrat Bold"/>
                <a:ea typeface="Montserrat Bold"/>
                <a:cs typeface="Montserrat Bold"/>
                <a:sym typeface="Montserrat Bold"/>
              </a:rPr>
              <a:t>Height has little effect on BMI</a:t>
            </a:r>
            <a:r>
              <a:rPr lang="en-US" sz="1262">
                <a:solidFill>
                  <a:srgbClr val="000000"/>
                </a:solidFill>
                <a:latin typeface="Montserrat"/>
                <a:ea typeface="Montserrat"/>
                <a:cs typeface="Montserrat"/>
                <a:sym typeface="Montserrat"/>
              </a:rPr>
              <a:t>, as expected.</a:t>
            </a:r>
          </a:p>
        </p:txBody>
      </p:sp>
      <p:sp>
        <p:nvSpPr>
          <p:cNvPr name="TextBox 29" id="29"/>
          <p:cNvSpPr txBox="true"/>
          <p:nvPr/>
        </p:nvSpPr>
        <p:spPr>
          <a:xfrm rot="0">
            <a:off x="4803369" y="4570865"/>
            <a:ext cx="4102987" cy="1958649"/>
          </a:xfrm>
          <a:prstGeom prst="rect">
            <a:avLst/>
          </a:prstGeom>
        </p:spPr>
        <p:txBody>
          <a:bodyPr anchor="t" rtlCol="false" tIns="0" lIns="0" bIns="0" rIns="0">
            <a:spAutoFit/>
          </a:bodyPr>
          <a:lstStyle/>
          <a:p>
            <a:pPr algn="just">
              <a:lnSpc>
                <a:spcPts val="1767"/>
              </a:lnSpc>
            </a:pPr>
            <a:r>
              <a:rPr lang="en-US" sz="1262" b="true">
                <a:solidFill>
                  <a:srgbClr val="000000"/>
                </a:solidFill>
                <a:latin typeface="Montserrat Bold"/>
                <a:ea typeface="Montserrat Bold"/>
                <a:cs typeface="Montserrat Bold"/>
                <a:sym typeface="Montserrat Bold"/>
              </a:rPr>
              <a:t>Healthy eating habits (fruit and vegetable consumption) are positively correlated</a:t>
            </a:r>
            <a:r>
              <a:rPr lang="en-US" sz="1262">
                <a:solidFill>
                  <a:srgbClr val="000000"/>
                </a:solidFill>
                <a:latin typeface="Montserrat"/>
                <a:ea typeface="Montserrat"/>
                <a:cs typeface="Montserrat"/>
                <a:sym typeface="Montserrat"/>
              </a:rPr>
              <a:t>, which is a good indicator of consistent dietary patterns.</a:t>
            </a:r>
          </a:p>
          <a:p>
            <a:pPr algn="just">
              <a:lnSpc>
                <a:spcPts val="1767"/>
              </a:lnSpc>
            </a:pPr>
          </a:p>
          <a:p>
            <a:pPr algn="just">
              <a:lnSpc>
                <a:spcPts val="1767"/>
              </a:lnSpc>
            </a:pPr>
            <a:r>
              <a:rPr lang="en-US" sz="1262" b="true">
                <a:solidFill>
                  <a:srgbClr val="000000"/>
                </a:solidFill>
                <a:latin typeface="Montserrat Bold"/>
                <a:ea typeface="Montserrat Bold"/>
                <a:cs typeface="Montserrat Bold"/>
                <a:sym typeface="Montserrat Bold"/>
              </a:rPr>
              <a:t>Fried potato consumption does not strongly correlate with other health factors</a:t>
            </a:r>
            <a:r>
              <a:rPr lang="en-US" sz="1262">
                <a:solidFill>
                  <a:srgbClr val="000000"/>
                </a:solidFill>
                <a:latin typeface="Montserrat"/>
                <a:ea typeface="Montserrat"/>
                <a:cs typeface="Montserrat"/>
                <a:sym typeface="Montserrat"/>
              </a:rPr>
              <a:t>, meaning it might be consumed independently of overall dietary habits.</a:t>
            </a:r>
          </a:p>
          <a:p>
            <a:pPr algn="just">
              <a:lnSpc>
                <a:spcPts val="1767"/>
              </a:lnSpc>
            </a:pPr>
          </a:p>
        </p:txBody>
      </p:sp>
      <p:sp>
        <p:nvSpPr>
          <p:cNvPr name="TextBox 30" id="30"/>
          <p:cNvSpPr txBox="true"/>
          <p:nvPr/>
        </p:nvSpPr>
        <p:spPr>
          <a:xfrm rot="0">
            <a:off x="5260296" y="3960436"/>
            <a:ext cx="2974498" cy="326093"/>
          </a:xfrm>
          <a:prstGeom prst="rect">
            <a:avLst/>
          </a:prstGeom>
        </p:spPr>
        <p:txBody>
          <a:bodyPr anchor="t" rtlCol="false" tIns="0" lIns="0" bIns="0" rIns="0">
            <a:spAutoFit/>
          </a:bodyPr>
          <a:lstStyle/>
          <a:p>
            <a:pPr algn="ctr">
              <a:lnSpc>
                <a:spcPts val="2687"/>
              </a:lnSpc>
            </a:pPr>
            <a:r>
              <a:rPr lang="en-US" sz="1919" b="true">
                <a:solidFill>
                  <a:srgbClr val="FFF3F3"/>
                </a:solidFill>
                <a:latin typeface="Montserrat Bold"/>
                <a:ea typeface="Montserrat Bold"/>
                <a:cs typeface="Montserrat Bold"/>
                <a:sym typeface="Montserrat Bold"/>
              </a:rPr>
              <a:t>Dietary Factors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true" flipV="false" rot="0">
            <a:off x="-1429017" y="4809451"/>
            <a:ext cx="3969697" cy="3715292"/>
          </a:xfrm>
          <a:custGeom>
            <a:avLst/>
            <a:gdLst/>
            <a:ahLst/>
            <a:cxnLst/>
            <a:rect r="r" b="b" t="t" l="l"/>
            <a:pathLst>
              <a:path h="3715292" w="3969697">
                <a:moveTo>
                  <a:pt x="3969697" y="0"/>
                </a:moveTo>
                <a:lnTo>
                  <a:pt x="0" y="0"/>
                </a:lnTo>
                <a:lnTo>
                  <a:pt x="0" y="3715293"/>
                </a:lnTo>
                <a:lnTo>
                  <a:pt x="3969697" y="3715293"/>
                </a:lnTo>
                <a:lnTo>
                  <a:pt x="3969697" y="0"/>
                </a:lnTo>
                <a:close/>
              </a:path>
            </a:pathLst>
          </a:custGeom>
          <a:blipFill>
            <a:blip r:embed="rId2">
              <a:alphaModFix amt="25000"/>
              <a:extLst>
                <a:ext uri="{96DAC541-7B7A-43D3-8B79-37D633B846F1}">
                  <asvg:svgBlip xmlns:asvg="http://schemas.microsoft.com/office/drawing/2016/SVG/main" r:embed="rId3"/>
                </a:ext>
              </a:extLst>
            </a:blip>
            <a:stretch>
              <a:fillRect l="0" t="0" r="-102113" b="-110015"/>
            </a:stretch>
          </a:blipFill>
        </p:spPr>
      </p:sp>
      <p:sp>
        <p:nvSpPr>
          <p:cNvPr name="Freeform 3" id="3"/>
          <p:cNvSpPr/>
          <p:nvPr/>
        </p:nvSpPr>
        <p:spPr>
          <a:xfrm flipH="false" flipV="true" rot="0">
            <a:off x="7212920" y="-1126126"/>
            <a:ext cx="3969697" cy="3715292"/>
          </a:xfrm>
          <a:custGeom>
            <a:avLst/>
            <a:gdLst/>
            <a:ahLst/>
            <a:cxnLst/>
            <a:rect r="r" b="b" t="t" l="l"/>
            <a:pathLst>
              <a:path h="3715292" w="3969697">
                <a:moveTo>
                  <a:pt x="0" y="3715292"/>
                </a:moveTo>
                <a:lnTo>
                  <a:pt x="3969697" y="3715292"/>
                </a:lnTo>
                <a:lnTo>
                  <a:pt x="3969697" y="0"/>
                </a:lnTo>
                <a:lnTo>
                  <a:pt x="0" y="0"/>
                </a:lnTo>
                <a:lnTo>
                  <a:pt x="0" y="3715292"/>
                </a:lnTo>
                <a:close/>
              </a:path>
            </a:pathLst>
          </a:custGeom>
          <a:blipFill>
            <a:blip r:embed="rId2">
              <a:alphaModFix amt="25000"/>
              <a:extLst>
                <a:ext uri="{96DAC541-7B7A-43D3-8B79-37D633B846F1}">
                  <asvg:svgBlip xmlns:asvg="http://schemas.microsoft.com/office/drawing/2016/SVG/main" r:embed="rId3"/>
                </a:ext>
              </a:extLst>
            </a:blip>
            <a:stretch>
              <a:fillRect l="0" t="0" r="-102113" b="-110015"/>
            </a:stretch>
          </a:blipFill>
        </p:spPr>
      </p:sp>
      <p:sp>
        <p:nvSpPr>
          <p:cNvPr name="Freeform 4" id="4"/>
          <p:cNvSpPr/>
          <p:nvPr/>
        </p:nvSpPr>
        <p:spPr>
          <a:xfrm flipH="false" flipV="false" rot="0">
            <a:off x="7692281"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4">
              <a:extLst>
                <a:ext uri="{96DAC541-7B7A-43D3-8B79-37D633B846F1}">
                  <asvg:svgBlip xmlns:asvg="http://schemas.microsoft.com/office/drawing/2016/SVG/main" r:embed="rId5"/>
                </a:ext>
              </a:extLst>
            </a:blip>
            <a:stretch>
              <a:fillRect l="0" t="0" r="-212471" b="-1711924"/>
            </a:stretch>
          </a:blipFill>
        </p:spPr>
      </p:sp>
      <p:sp>
        <p:nvSpPr>
          <p:cNvPr name="Freeform 5" id="5"/>
          <p:cNvSpPr/>
          <p:nvPr/>
        </p:nvSpPr>
        <p:spPr>
          <a:xfrm flipH="false" flipV="false" rot="0">
            <a:off x="881254"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4">
              <a:extLst>
                <a:ext uri="{96DAC541-7B7A-43D3-8B79-37D633B846F1}">
                  <asvg:svgBlip xmlns:asvg="http://schemas.microsoft.com/office/drawing/2016/SVG/main" r:embed="rId5"/>
                </a:ext>
              </a:extLst>
            </a:blip>
            <a:stretch>
              <a:fillRect l="0" t="0" r="-212471" b="-1711924"/>
            </a:stretch>
          </a:blipFill>
        </p:spPr>
      </p:sp>
      <p:grpSp>
        <p:nvGrpSpPr>
          <p:cNvPr name="Group 6" id="6"/>
          <p:cNvGrpSpPr/>
          <p:nvPr/>
        </p:nvGrpSpPr>
        <p:grpSpPr>
          <a:xfrm rot="0">
            <a:off x="1613179" y="366047"/>
            <a:ext cx="6527243" cy="1086151"/>
            <a:chOff x="0" y="0"/>
            <a:chExt cx="8702991" cy="1448201"/>
          </a:xfrm>
        </p:grpSpPr>
        <p:grpSp>
          <p:nvGrpSpPr>
            <p:cNvPr name="Group 7" id="7"/>
            <p:cNvGrpSpPr/>
            <p:nvPr/>
          </p:nvGrpSpPr>
          <p:grpSpPr>
            <a:xfrm rot="0">
              <a:off x="275666" y="0"/>
              <a:ext cx="8151658" cy="1448201"/>
              <a:chOff x="0" y="0"/>
              <a:chExt cx="2243797" cy="398627"/>
            </a:xfrm>
          </p:grpSpPr>
          <p:sp>
            <p:nvSpPr>
              <p:cNvPr name="Freeform 8" id="8"/>
              <p:cNvSpPr/>
              <p:nvPr/>
            </p:nvSpPr>
            <p:spPr>
              <a:xfrm flipH="false" flipV="false" rot="0">
                <a:off x="0" y="0"/>
                <a:ext cx="2243797" cy="398627"/>
              </a:xfrm>
              <a:custGeom>
                <a:avLst/>
                <a:gdLst/>
                <a:ahLst/>
                <a:cxnLst/>
                <a:rect r="r" b="b" t="t" l="l"/>
                <a:pathLst>
                  <a:path h="398627" w="2243797">
                    <a:moveTo>
                      <a:pt x="37989" y="0"/>
                    </a:moveTo>
                    <a:lnTo>
                      <a:pt x="2205807" y="0"/>
                    </a:lnTo>
                    <a:cubicBezTo>
                      <a:pt x="2215883" y="0"/>
                      <a:pt x="2225545" y="4002"/>
                      <a:pt x="2232670" y="11127"/>
                    </a:cubicBezTo>
                    <a:cubicBezTo>
                      <a:pt x="2239794" y="18251"/>
                      <a:pt x="2243797" y="27914"/>
                      <a:pt x="2243797" y="37989"/>
                    </a:cubicBezTo>
                    <a:lnTo>
                      <a:pt x="2243797" y="360637"/>
                    </a:lnTo>
                    <a:cubicBezTo>
                      <a:pt x="2243797" y="370713"/>
                      <a:pt x="2239794" y="380375"/>
                      <a:pt x="2232670" y="387500"/>
                    </a:cubicBezTo>
                    <a:cubicBezTo>
                      <a:pt x="2225545" y="394624"/>
                      <a:pt x="2215883" y="398627"/>
                      <a:pt x="2205807" y="398627"/>
                    </a:cubicBezTo>
                    <a:lnTo>
                      <a:pt x="37989" y="398627"/>
                    </a:lnTo>
                    <a:cubicBezTo>
                      <a:pt x="27914" y="398627"/>
                      <a:pt x="18251" y="394624"/>
                      <a:pt x="11127" y="387500"/>
                    </a:cubicBezTo>
                    <a:cubicBezTo>
                      <a:pt x="4002" y="380375"/>
                      <a:pt x="0" y="370713"/>
                      <a:pt x="0" y="360637"/>
                    </a:cubicBezTo>
                    <a:lnTo>
                      <a:pt x="0" y="37989"/>
                    </a:lnTo>
                    <a:cubicBezTo>
                      <a:pt x="0" y="27914"/>
                      <a:pt x="4002" y="18251"/>
                      <a:pt x="11127" y="11127"/>
                    </a:cubicBezTo>
                    <a:cubicBezTo>
                      <a:pt x="18251" y="4002"/>
                      <a:pt x="27914" y="0"/>
                      <a:pt x="37989" y="0"/>
                    </a:cubicBezTo>
                    <a:close/>
                  </a:path>
                </a:pathLst>
              </a:custGeom>
              <a:solidFill>
                <a:srgbClr val="FFF3F3"/>
              </a:solidFill>
              <a:ln w="47625" cap="rnd">
                <a:solidFill>
                  <a:srgbClr val="000000"/>
                </a:solidFill>
                <a:prstDash val="solid"/>
                <a:round/>
              </a:ln>
            </p:spPr>
          </p:sp>
          <p:sp>
            <p:nvSpPr>
              <p:cNvPr name="TextBox 9" id="9"/>
              <p:cNvSpPr txBox="true"/>
              <p:nvPr/>
            </p:nvSpPr>
            <p:spPr>
              <a:xfrm>
                <a:off x="0" y="-28575"/>
                <a:ext cx="2243797" cy="427202"/>
              </a:xfrm>
              <a:prstGeom prst="rect">
                <a:avLst/>
              </a:prstGeom>
            </p:spPr>
            <p:txBody>
              <a:bodyPr anchor="ctr" rtlCol="false" tIns="30198" lIns="30198" bIns="30198" rIns="30198"/>
              <a:lstStyle/>
              <a:p>
                <a:pPr algn="ctr">
                  <a:lnSpc>
                    <a:spcPts val="1581"/>
                  </a:lnSpc>
                </a:pPr>
              </a:p>
            </p:txBody>
          </p:sp>
        </p:grpSp>
        <p:sp>
          <p:nvSpPr>
            <p:cNvPr name="TextBox 10" id="10"/>
            <p:cNvSpPr txBox="true"/>
            <p:nvPr/>
          </p:nvSpPr>
          <p:spPr>
            <a:xfrm rot="0">
              <a:off x="0" y="67704"/>
              <a:ext cx="8702991" cy="1300602"/>
            </a:xfrm>
            <a:prstGeom prst="rect">
              <a:avLst/>
            </a:prstGeom>
          </p:spPr>
          <p:txBody>
            <a:bodyPr anchor="t" rtlCol="false" tIns="0" lIns="0" bIns="0" rIns="0">
              <a:spAutoFit/>
            </a:bodyPr>
            <a:lstStyle/>
            <a:p>
              <a:pPr algn="ctr">
                <a:lnSpc>
                  <a:spcPts val="7266"/>
                </a:lnSpc>
              </a:pPr>
              <a:r>
                <a:rPr lang="en-US" b="true" sz="5190">
                  <a:solidFill>
                    <a:srgbClr val="000000"/>
                  </a:solidFill>
                  <a:latin typeface="Cooper Hewitt Bold"/>
                  <a:ea typeface="Cooper Hewitt Bold"/>
                  <a:cs typeface="Cooper Hewitt Bold"/>
                  <a:sym typeface="Cooper Hewitt Bold"/>
                </a:rPr>
                <a:t>TOP 10 FEATURES</a:t>
              </a:r>
            </a:p>
          </p:txBody>
        </p:sp>
      </p:grpSp>
      <p:sp>
        <p:nvSpPr>
          <p:cNvPr name="Freeform 11" id="11"/>
          <p:cNvSpPr/>
          <p:nvPr/>
        </p:nvSpPr>
        <p:spPr>
          <a:xfrm flipH="false" flipV="false" rot="0">
            <a:off x="7692281" y="1198882"/>
            <a:ext cx="359520" cy="341018"/>
          </a:xfrm>
          <a:custGeom>
            <a:avLst/>
            <a:gdLst/>
            <a:ahLst/>
            <a:cxnLst/>
            <a:rect r="r" b="b" t="t" l="l"/>
            <a:pathLst>
              <a:path h="341018" w="359520">
                <a:moveTo>
                  <a:pt x="0" y="0"/>
                </a:moveTo>
                <a:lnTo>
                  <a:pt x="359520" y="0"/>
                </a:lnTo>
                <a:lnTo>
                  <a:pt x="359520" y="341017"/>
                </a:lnTo>
                <a:lnTo>
                  <a:pt x="0" y="341017"/>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Freeform 12" id="12"/>
          <p:cNvSpPr/>
          <p:nvPr/>
        </p:nvSpPr>
        <p:spPr>
          <a:xfrm flipH="false" flipV="false" rot="0">
            <a:off x="1720252" y="313308"/>
            <a:ext cx="359520" cy="341018"/>
          </a:xfrm>
          <a:custGeom>
            <a:avLst/>
            <a:gdLst/>
            <a:ahLst/>
            <a:cxnLst/>
            <a:rect r="r" b="b" t="t" l="l"/>
            <a:pathLst>
              <a:path h="341018" w="359520">
                <a:moveTo>
                  <a:pt x="0" y="0"/>
                </a:moveTo>
                <a:lnTo>
                  <a:pt x="359519" y="0"/>
                </a:lnTo>
                <a:lnTo>
                  <a:pt x="359519" y="341018"/>
                </a:lnTo>
                <a:lnTo>
                  <a:pt x="0" y="341018"/>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AutoShape 13" id="13"/>
          <p:cNvSpPr/>
          <p:nvPr/>
        </p:nvSpPr>
        <p:spPr>
          <a:xfrm>
            <a:off x="6282958" y="6571774"/>
            <a:ext cx="2157916" cy="23812"/>
          </a:xfrm>
          <a:prstGeom prst="line">
            <a:avLst/>
          </a:prstGeom>
          <a:ln cap="rnd" w="47625">
            <a:solidFill>
              <a:srgbClr val="000000"/>
            </a:solidFill>
            <a:prstDash val="solid"/>
            <a:headEnd type="none" len="sm" w="sm"/>
            <a:tailEnd type="arrow" len="sm" w="med"/>
          </a:ln>
        </p:spPr>
      </p:sp>
      <p:sp>
        <p:nvSpPr>
          <p:cNvPr name="Freeform 14" id="14"/>
          <p:cNvSpPr/>
          <p:nvPr/>
        </p:nvSpPr>
        <p:spPr>
          <a:xfrm flipH="false" flipV="false" rot="0">
            <a:off x="8748981" y="6408053"/>
            <a:ext cx="273099" cy="259045"/>
          </a:xfrm>
          <a:custGeom>
            <a:avLst/>
            <a:gdLst/>
            <a:ahLst/>
            <a:cxnLst/>
            <a:rect r="r" b="b" t="t" l="l"/>
            <a:pathLst>
              <a:path h="259045" w="273099">
                <a:moveTo>
                  <a:pt x="0" y="0"/>
                </a:moveTo>
                <a:lnTo>
                  <a:pt x="273099" y="0"/>
                </a:lnTo>
                <a:lnTo>
                  <a:pt x="273099" y="259045"/>
                </a:lnTo>
                <a:lnTo>
                  <a:pt x="0" y="259045"/>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Freeform 15" id="15"/>
          <p:cNvSpPr/>
          <p:nvPr/>
        </p:nvSpPr>
        <p:spPr>
          <a:xfrm flipH="false" flipV="false" rot="0">
            <a:off x="286858" y="1587892"/>
            <a:ext cx="6464542" cy="3371998"/>
          </a:xfrm>
          <a:custGeom>
            <a:avLst/>
            <a:gdLst/>
            <a:ahLst/>
            <a:cxnLst/>
            <a:rect r="r" b="b" t="t" l="l"/>
            <a:pathLst>
              <a:path h="3371998" w="6464542">
                <a:moveTo>
                  <a:pt x="0" y="0"/>
                </a:moveTo>
                <a:lnTo>
                  <a:pt x="6464543" y="0"/>
                </a:lnTo>
                <a:lnTo>
                  <a:pt x="6464543" y="3371998"/>
                </a:lnTo>
                <a:lnTo>
                  <a:pt x="0" y="3371998"/>
                </a:lnTo>
                <a:lnTo>
                  <a:pt x="0" y="0"/>
                </a:lnTo>
                <a:close/>
              </a:path>
            </a:pathLst>
          </a:custGeom>
          <a:blipFill>
            <a:blip r:embed="rId8"/>
            <a:stretch>
              <a:fillRect l="-10274" t="0" r="-2884" b="-2233"/>
            </a:stretch>
          </a:blipFill>
        </p:spPr>
      </p:sp>
      <p:sp>
        <p:nvSpPr>
          <p:cNvPr name="TextBox 16" id="16"/>
          <p:cNvSpPr txBox="true"/>
          <p:nvPr/>
        </p:nvSpPr>
        <p:spPr>
          <a:xfrm rot="0">
            <a:off x="828949" y="6029207"/>
            <a:ext cx="5075664" cy="925830"/>
          </a:xfrm>
          <a:prstGeom prst="rect">
            <a:avLst/>
          </a:prstGeom>
        </p:spPr>
        <p:txBody>
          <a:bodyPr anchor="t" rtlCol="false" tIns="0" lIns="0" bIns="0" rIns="0">
            <a:spAutoFit/>
          </a:bodyPr>
          <a:lstStyle/>
          <a:p>
            <a:pPr algn="ctr">
              <a:lnSpc>
                <a:spcPts val="2520"/>
              </a:lnSpc>
              <a:spcBef>
                <a:spcPct val="0"/>
              </a:spcBef>
            </a:pPr>
            <a:r>
              <a:rPr lang="en-US" sz="1800">
                <a:solidFill>
                  <a:srgbClr val="000000"/>
                </a:solidFill>
                <a:latin typeface="Canva Sans"/>
                <a:ea typeface="Canva Sans"/>
                <a:cs typeface="Canva Sans"/>
                <a:sym typeface="Canva Sans"/>
              </a:rPr>
              <a:t>F</a:t>
            </a:r>
            <a:r>
              <a:rPr lang="en-US" sz="1800">
                <a:solidFill>
                  <a:srgbClr val="000000"/>
                </a:solidFill>
                <a:latin typeface="Canva Sans"/>
                <a:ea typeface="Canva Sans"/>
                <a:cs typeface="Canva Sans"/>
                <a:sym typeface="Canva Sans"/>
              </a:rPr>
              <a:t>ruit consumption was a more important feature than alcohol consumption when it relates to depression.</a:t>
            </a:r>
          </a:p>
        </p:txBody>
      </p:sp>
      <p:sp>
        <p:nvSpPr>
          <p:cNvPr name="TextBox 17" id="17"/>
          <p:cNvSpPr txBox="true"/>
          <p:nvPr/>
        </p:nvSpPr>
        <p:spPr>
          <a:xfrm rot="0">
            <a:off x="7097136" y="1732280"/>
            <a:ext cx="2438865" cy="4069080"/>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Canva Sans"/>
                <a:ea typeface="Canva Sans"/>
                <a:cs typeface="Canva Sans"/>
                <a:sym typeface="Canva Sans"/>
              </a:rPr>
              <a:t>SelectKBest function was used to determine the best features</a:t>
            </a:r>
          </a:p>
          <a:p>
            <a:pPr algn="l">
              <a:lnSpc>
                <a:spcPts val="2520"/>
              </a:lnSpc>
              <a:spcBef>
                <a:spcPct val="0"/>
              </a:spcBef>
            </a:pPr>
          </a:p>
          <a:p>
            <a:pPr algn="l">
              <a:lnSpc>
                <a:spcPts val="2520"/>
              </a:lnSpc>
              <a:spcBef>
                <a:spcPct val="0"/>
              </a:spcBef>
            </a:pPr>
            <a:r>
              <a:rPr lang="en-US" sz="1800">
                <a:solidFill>
                  <a:srgbClr val="000000"/>
                </a:solidFill>
                <a:latin typeface="Canva Sans"/>
                <a:ea typeface="Canva Sans"/>
                <a:cs typeface="Canva Sans"/>
                <a:sym typeface="Canva Sans"/>
              </a:rPr>
              <a:t>“Depression” was target column.</a:t>
            </a:r>
          </a:p>
          <a:p>
            <a:pPr algn="l">
              <a:lnSpc>
                <a:spcPts val="2520"/>
              </a:lnSpc>
              <a:spcBef>
                <a:spcPct val="0"/>
              </a:spcBef>
            </a:pPr>
          </a:p>
          <a:p>
            <a:pPr algn="l">
              <a:lnSpc>
                <a:spcPts val="2520"/>
              </a:lnSpc>
              <a:spcBef>
                <a:spcPct val="0"/>
              </a:spcBef>
            </a:pPr>
            <a:r>
              <a:rPr lang="en-US" sz="1800">
                <a:solidFill>
                  <a:srgbClr val="000000"/>
                </a:solidFill>
                <a:latin typeface="Canva Sans"/>
                <a:ea typeface="Canva Sans"/>
                <a:cs typeface="Canva Sans"/>
                <a:sym typeface="Canva Sans"/>
              </a:rPr>
              <a:t>Used Random Forest model to rank the features based on importance.</a:t>
            </a:r>
          </a:p>
          <a:p>
            <a:pPr algn="l">
              <a:lnSpc>
                <a:spcPts val="2520"/>
              </a:lnSpc>
              <a:spcBef>
                <a:spcPct val="0"/>
              </a:spcBef>
            </a:pPr>
          </a:p>
        </p:txBody>
      </p:sp>
      <p:grpSp>
        <p:nvGrpSpPr>
          <p:cNvPr name="Group 18" id="18"/>
          <p:cNvGrpSpPr/>
          <p:nvPr/>
        </p:nvGrpSpPr>
        <p:grpSpPr>
          <a:xfrm rot="0">
            <a:off x="1505541" y="5217818"/>
            <a:ext cx="3722478" cy="582788"/>
            <a:chOff x="0" y="0"/>
            <a:chExt cx="4963305" cy="777051"/>
          </a:xfrm>
        </p:grpSpPr>
        <p:grpSp>
          <p:nvGrpSpPr>
            <p:cNvPr name="Group 19" id="19"/>
            <p:cNvGrpSpPr/>
            <p:nvPr/>
          </p:nvGrpSpPr>
          <p:grpSpPr>
            <a:xfrm rot="0">
              <a:off x="0" y="0"/>
              <a:ext cx="4963305" cy="777051"/>
              <a:chOff x="0" y="0"/>
              <a:chExt cx="1575890" cy="246720"/>
            </a:xfrm>
          </p:grpSpPr>
          <p:sp>
            <p:nvSpPr>
              <p:cNvPr name="Freeform 20" id="20"/>
              <p:cNvSpPr/>
              <p:nvPr/>
            </p:nvSpPr>
            <p:spPr>
              <a:xfrm flipH="false" flipV="false" rot="0">
                <a:off x="0" y="0"/>
                <a:ext cx="1575890" cy="246720"/>
              </a:xfrm>
              <a:custGeom>
                <a:avLst/>
                <a:gdLst/>
                <a:ahLst/>
                <a:cxnLst/>
                <a:rect r="r" b="b" t="t" l="l"/>
                <a:pathLst>
                  <a:path h="246720" w="1575890">
                    <a:moveTo>
                      <a:pt x="33276" y="0"/>
                    </a:moveTo>
                    <a:lnTo>
                      <a:pt x="1542614" y="0"/>
                    </a:lnTo>
                    <a:cubicBezTo>
                      <a:pt x="1551439" y="0"/>
                      <a:pt x="1559903" y="3506"/>
                      <a:pt x="1566144" y="9746"/>
                    </a:cubicBezTo>
                    <a:cubicBezTo>
                      <a:pt x="1572384" y="15987"/>
                      <a:pt x="1575890" y="24451"/>
                      <a:pt x="1575890" y="33276"/>
                    </a:cubicBezTo>
                    <a:lnTo>
                      <a:pt x="1575890" y="213444"/>
                    </a:lnTo>
                    <a:cubicBezTo>
                      <a:pt x="1575890" y="222269"/>
                      <a:pt x="1572384" y="230733"/>
                      <a:pt x="1566144" y="236974"/>
                    </a:cubicBezTo>
                    <a:cubicBezTo>
                      <a:pt x="1559903" y="243214"/>
                      <a:pt x="1551439" y="246720"/>
                      <a:pt x="1542614" y="246720"/>
                    </a:cubicBezTo>
                    <a:lnTo>
                      <a:pt x="33276" y="246720"/>
                    </a:lnTo>
                    <a:cubicBezTo>
                      <a:pt x="14898" y="246720"/>
                      <a:pt x="0" y="231822"/>
                      <a:pt x="0" y="213444"/>
                    </a:cubicBezTo>
                    <a:lnTo>
                      <a:pt x="0" y="33276"/>
                    </a:lnTo>
                    <a:cubicBezTo>
                      <a:pt x="0" y="24451"/>
                      <a:pt x="3506" y="15987"/>
                      <a:pt x="9746" y="9746"/>
                    </a:cubicBezTo>
                    <a:cubicBezTo>
                      <a:pt x="15987" y="3506"/>
                      <a:pt x="24451" y="0"/>
                      <a:pt x="33276" y="0"/>
                    </a:cubicBezTo>
                    <a:close/>
                  </a:path>
                </a:pathLst>
              </a:custGeom>
              <a:solidFill>
                <a:srgbClr val="FF9401"/>
              </a:solidFill>
              <a:ln w="28575" cap="sq">
                <a:solidFill>
                  <a:srgbClr val="000000"/>
                </a:solidFill>
                <a:prstDash val="solid"/>
                <a:miter/>
              </a:ln>
            </p:spPr>
          </p:sp>
          <p:sp>
            <p:nvSpPr>
              <p:cNvPr name="TextBox 21" id="21"/>
              <p:cNvSpPr txBox="true"/>
              <p:nvPr/>
            </p:nvSpPr>
            <p:spPr>
              <a:xfrm>
                <a:off x="0" y="-28575"/>
                <a:ext cx="1575890" cy="275295"/>
              </a:xfrm>
              <a:prstGeom prst="rect">
                <a:avLst/>
              </a:prstGeom>
            </p:spPr>
            <p:txBody>
              <a:bodyPr anchor="ctr" rtlCol="false" tIns="30198" lIns="30198" bIns="30198" rIns="30198"/>
              <a:lstStyle/>
              <a:p>
                <a:pPr algn="ctr">
                  <a:lnSpc>
                    <a:spcPts val="1581"/>
                  </a:lnSpc>
                </a:pPr>
              </a:p>
            </p:txBody>
          </p:sp>
        </p:grpSp>
        <p:sp>
          <p:nvSpPr>
            <p:cNvPr name="TextBox 22" id="22"/>
            <p:cNvSpPr txBox="true"/>
            <p:nvPr/>
          </p:nvSpPr>
          <p:spPr>
            <a:xfrm rot="0">
              <a:off x="433897" y="44427"/>
              <a:ext cx="3980328" cy="631047"/>
            </a:xfrm>
            <a:prstGeom prst="rect">
              <a:avLst/>
            </a:prstGeom>
          </p:spPr>
          <p:txBody>
            <a:bodyPr anchor="t" rtlCol="false" tIns="0" lIns="0" bIns="0" rIns="0">
              <a:spAutoFit/>
            </a:bodyPr>
            <a:lstStyle/>
            <a:p>
              <a:pPr algn="ctr">
                <a:lnSpc>
                  <a:spcPts val="4017"/>
                </a:lnSpc>
              </a:pPr>
              <a:r>
                <a:rPr lang="en-US" sz="2869" b="true">
                  <a:solidFill>
                    <a:srgbClr val="FFF3F3"/>
                  </a:solidFill>
                  <a:latin typeface="Montserrat Bold"/>
                  <a:ea typeface="Montserrat Bold"/>
                  <a:cs typeface="Montserrat Bold"/>
                  <a:sym typeface="Montserrat Bold"/>
                </a:rPr>
                <a:t>Surprising Find</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false" flipV="true" rot="0">
            <a:off x="-4128496" y="-1416325"/>
            <a:ext cx="7484698" cy="3957534"/>
          </a:xfrm>
          <a:custGeom>
            <a:avLst/>
            <a:gdLst/>
            <a:ahLst/>
            <a:cxnLst/>
            <a:rect r="r" b="b" t="t" l="l"/>
            <a:pathLst>
              <a:path h="3957534" w="7484698">
                <a:moveTo>
                  <a:pt x="0" y="3957534"/>
                </a:moveTo>
                <a:lnTo>
                  <a:pt x="7484698" y="3957534"/>
                </a:lnTo>
                <a:lnTo>
                  <a:pt x="7484698" y="0"/>
                </a:lnTo>
                <a:lnTo>
                  <a:pt x="0" y="0"/>
                </a:lnTo>
                <a:lnTo>
                  <a:pt x="0" y="3957534"/>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17821" y="611237"/>
            <a:ext cx="5976407" cy="1388042"/>
            <a:chOff x="0" y="0"/>
            <a:chExt cx="2693877" cy="625663"/>
          </a:xfrm>
        </p:grpSpPr>
        <p:sp>
          <p:nvSpPr>
            <p:cNvPr name="Freeform 4" id="4"/>
            <p:cNvSpPr/>
            <p:nvPr/>
          </p:nvSpPr>
          <p:spPr>
            <a:xfrm flipH="false" flipV="false" rot="0">
              <a:off x="0" y="0"/>
              <a:ext cx="2693877" cy="625663"/>
            </a:xfrm>
            <a:custGeom>
              <a:avLst/>
              <a:gdLst/>
              <a:ahLst/>
              <a:cxnLst/>
              <a:rect r="r" b="b" t="t" l="l"/>
              <a:pathLst>
                <a:path h="625663" w="2693877">
                  <a:moveTo>
                    <a:pt x="38862" y="0"/>
                  </a:moveTo>
                  <a:lnTo>
                    <a:pt x="2655014" y="0"/>
                  </a:lnTo>
                  <a:cubicBezTo>
                    <a:pt x="2665321" y="0"/>
                    <a:pt x="2675206" y="4094"/>
                    <a:pt x="2682494" y="11383"/>
                  </a:cubicBezTo>
                  <a:cubicBezTo>
                    <a:pt x="2689783" y="18671"/>
                    <a:pt x="2693877" y="28555"/>
                    <a:pt x="2693877" y="38862"/>
                  </a:cubicBezTo>
                  <a:lnTo>
                    <a:pt x="2693877" y="586800"/>
                  </a:lnTo>
                  <a:cubicBezTo>
                    <a:pt x="2693877" y="597107"/>
                    <a:pt x="2689783" y="606992"/>
                    <a:pt x="2682494" y="614280"/>
                  </a:cubicBezTo>
                  <a:cubicBezTo>
                    <a:pt x="2675206" y="621568"/>
                    <a:pt x="2665321" y="625663"/>
                    <a:pt x="2655014" y="625663"/>
                  </a:cubicBezTo>
                  <a:lnTo>
                    <a:pt x="38862" y="625663"/>
                  </a:lnTo>
                  <a:cubicBezTo>
                    <a:pt x="28555" y="625663"/>
                    <a:pt x="18671" y="621568"/>
                    <a:pt x="11383" y="614280"/>
                  </a:cubicBezTo>
                  <a:cubicBezTo>
                    <a:pt x="4094" y="606992"/>
                    <a:pt x="0" y="597107"/>
                    <a:pt x="0" y="586800"/>
                  </a:cubicBezTo>
                  <a:lnTo>
                    <a:pt x="0" y="38862"/>
                  </a:lnTo>
                  <a:cubicBezTo>
                    <a:pt x="0" y="28555"/>
                    <a:pt x="4094" y="18671"/>
                    <a:pt x="11383" y="11383"/>
                  </a:cubicBezTo>
                  <a:cubicBezTo>
                    <a:pt x="18671" y="4094"/>
                    <a:pt x="28555" y="0"/>
                    <a:pt x="38862" y="0"/>
                  </a:cubicBezTo>
                  <a:close/>
                </a:path>
              </a:pathLst>
            </a:custGeom>
            <a:solidFill>
              <a:srgbClr val="FFF3F3"/>
            </a:solidFill>
            <a:ln w="47625" cap="rnd">
              <a:solidFill>
                <a:srgbClr val="000000"/>
              </a:solidFill>
              <a:prstDash val="solid"/>
              <a:round/>
            </a:ln>
          </p:spPr>
        </p:sp>
        <p:sp>
          <p:nvSpPr>
            <p:cNvPr name="TextBox 5" id="5"/>
            <p:cNvSpPr txBox="true"/>
            <p:nvPr/>
          </p:nvSpPr>
          <p:spPr>
            <a:xfrm>
              <a:off x="0" y="-28575"/>
              <a:ext cx="2693877" cy="654238"/>
            </a:xfrm>
            <a:prstGeom prst="rect">
              <a:avLst/>
            </a:prstGeom>
          </p:spPr>
          <p:txBody>
            <a:bodyPr anchor="ctr" rtlCol="false" tIns="30198" lIns="30198" bIns="30198" rIns="30198"/>
            <a:lstStyle/>
            <a:p>
              <a:pPr algn="ctr">
                <a:lnSpc>
                  <a:spcPts val="1581"/>
                </a:lnSpc>
              </a:pPr>
            </a:p>
          </p:txBody>
        </p:sp>
      </p:grpSp>
      <p:grpSp>
        <p:nvGrpSpPr>
          <p:cNvPr name="Group 6" id="6"/>
          <p:cNvGrpSpPr/>
          <p:nvPr/>
        </p:nvGrpSpPr>
        <p:grpSpPr>
          <a:xfrm rot="0">
            <a:off x="958675" y="184216"/>
            <a:ext cx="3844694" cy="606602"/>
            <a:chOff x="0" y="0"/>
            <a:chExt cx="1563734" cy="246720"/>
          </a:xfrm>
        </p:grpSpPr>
        <p:sp>
          <p:nvSpPr>
            <p:cNvPr name="Freeform 7" id="7"/>
            <p:cNvSpPr/>
            <p:nvPr/>
          </p:nvSpPr>
          <p:spPr>
            <a:xfrm flipH="false" flipV="false" rot="0">
              <a:off x="0" y="0"/>
              <a:ext cx="1563734" cy="246720"/>
            </a:xfrm>
            <a:custGeom>
              <a:avLst/>
              <a:gdLst/>
              <a:ahLst/>
              <a:cxnLst/>
              <a:rect r="r" b="b" t="t" l="l"/>
              <a:pathLst>
                <a:path h="246720" w="1563734">
                  <a:moveTo>
                    <a:pt x="32219" y="0"/>
                  </a:moveTo>
                  <a:lnTo>
                    <a:pt x="1531515" y="0"/>
                  </a:lnTo>
                  <a:cubicBezTo>
                    <a:pt x="1540060" y="0"/>
                    <a:pt x="1548255" y="3394"/>
                    <a:pt x="1554297" y="9437"/>
                  </a:cubicBezTo>
                  <a:cubicBezTo>
                    <a:pt x="1560340" y="15479"/>
                    <a:pt x="1563734" y="23674"/>
                    <a:pt x="1563734" y="32219"/>
                  </a:cubicBezTo>
                  <a:lnTo>
                    <a:pt x="1563734" y="214502"/>
                  </a:lnTo>
                  <a:cubicBezTo>
                    <a:pt x="1563734" y="223046"/>
                    <a:pt x="1560340" y="231241"/>
                    <a:pt x="1554297" y="237284"/>
                  </a:cubicBezTo>
                  <a:cubicBezTo>
                    <a:pt x="1548255" y="243326"/>
                    <a:pt x="1540060" y="246720"/>
                    <a:pt x="1531515" y="246720"/>
                  </a:cubicBezTo>
                  <a:lnTo>
                    <a:pt x="32219" y="246720"/>
                  </a:lnTo>
                  <a:cubicBezTo>
                    <a:pt x="23674" y="246720"/>
                    <a:pt x="15479" y="243326"/>
                    <a:pt x="9437" y="237284"/>
                  </a:cubicBezTo>
                  <a:cubicBezTo>
                    <a:pt x="3394" y="231241"/>
                    <a:pt x="0" y="223046"/>
                    <a:pt x="0" y="214502"/>
                  </a:cubicBezTo>
                  <a:lnTo>
                    <a:pt x="0" y="32219"/>
                  </a:lnTo>
                  <a:cubicBezTo>
                    <a:pt x="0" y="23674"/>
                    <a:pt x="3394" y="15479"/>
                    <a:pt x="9437" y="9437"/>
                  </a:cubicBezTo>
                  <a:cubicBezTo>
                    <a:pt x="15479" y="3394"/>
                    <a:pt x="23674" y="0"/>
                    <a:pt x="32219" y="0"/>
                  </a:cubicBezTo>
                  <a:close/>
                </a:path>
              </a:pathLst>
            </a:custGeom>
            <a:solidFill>
              <a:srgbClr val="FFF3F3"/>
            </a:solidFill>
            <a:ln w="47625" cap="sq">
              <a:solidFill>
                <a:srgbClr val="000000"/>
              </a:solidFill>
              <a:prstDash val="solid"/>
              <a:miter/>
            </a:ln>
          </p:spPr>
        </p:sp>
        <p:sp>
          <p:nvSpPr>
            <p:cNvPr name="TextBox 8" id="8"/>
            <p:cNvSpPr txBox="true"/>
            <p:nvPr/>
          </p:nvSpPr>
          <p:spPr>
            <a:xfrm>
              <a:off x="0" y="-28575"/>
              <a:ext cx="1563734" cy="275295"/>
            </a:xfrm>
            <a:prstGeom prst="rect">
              <a:avLst/>
            </a:prstGeom>
          </p:spPr>
          <p:txBody>
            <a:bodyPr anchor="ctr" rtlCol="false" tIns="30198" lIns="30198" bIns="30198" rIns="30198"/>
            <a:lstStyle/>
            <a:p>
              <a:pPr algn="ctr">
                <a:lnSpc>
                  <a:spcPts val="1581"/>
                </a:lnSpc>
              </a:pPr>
            </a:p>
          </p:txBody>
        </p:sp>
      </p:grpSp>
      <p:sp>
        <p:nvSpPr>
          <p:cNvPr name="Freeform 9" id="9"/>
          <p:cNvSpPr/>
          <p:nvPr/>
        </p:nvSpPr>
        <p:spPr>
          <a:xfrm flipH="false" flipV="false" rot="0">
            <a:off x="7773505"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4">
              <a:extLst>
                <a:ext uri="{96DAC541-7B7A-43D3-8B79-37D633B846F1}">
                  <asvg:svgBlip xmlns:asvg="http://schemas.microsoft.com/office/drawing/2016/SVG/main" r:embed="rId5"/>
                </a:ext>
              </a:extLst>
            </a:blip>
            <a:stretch>
              <a:fillRect l="0" t="0" r="-212471" b="-1711924"/>
            </a:stretch>
          </a:blipFill>
        </p:spPr>
      </p:sp>
      <p:sp>
        <p:nvSpPr>
          <p:cNvPr name="Freeform 10" id="10"/>
          <p:cNvSpPr/>
          <p:nvPr/>
        </p:nvSpPr>
        <p:spPr>
          <a:xfrm flipH="false" flipV="false" rot="0">
            <a:off x="7673829" y="668365"/>
            <a:ext cx="359520" cy="341018"/>
          </a:xfrm>
          <a:custGeom>
            <a:avLst/>
            <a:gdLst/>
            <a:ahLst/>
            <a:cxnLst/>
            <a:rect r="r" b="b" t="t" l="l"/>
            <a:pathLst>
              <a:path h="341018" w="359520">
                <a:moveTo>
                  <a:pt x="0" y="0"/>
                </a:moveTo>
                <a:lnTo>
                  <a:pt x="359519" y="0"/>
                </a:lnTo>
                <a:lnTo>
                  <a:pt x="359519" y="341018"/>
                </a:lnTo>
                <a:lnTo>
                  <a:pt x="0" y="341018"/>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Freeform 11" id="11"/>
          <p:cNvSpPr/>
          <p:nvPr/>
        </p:nvSpPr>
        <p:spPr>
          <a:xfrm flipH="false" flipV="false" rot="0">
            <a:off x="907360" y="2141131"/>
            <a:ext cx="7938880" cy="4193655"/>
          </a:xfrm>
          <a:custGeom>
            <a:avLst/>
            <a:gdLst/>
            <a:ahLst/>
            <a:cxnLst/>
            <a:rect r="r" b="b" t="t" l="l"/>
            <a:pathLst>
              <a:path h="4193655" w="7938880">
                <a:moveTo>
                  <a:pt x="0" y="0"/>
                </a:moveTo>
                <a:lnTo>
                  <a:pt x="7938880" y="0"/>
                </a:lnTo>
                <a:lnTo>
                  <a:pt x="7938880" y="4193655"/>
                </a:lnTo>
                <a:lnTo>
                  <a:pt x="0" y="4193655"/>
                </a:lnTo>
                <a:lnTo>
                  <a:pt x="0" y="0"/>
                </a:lnTo>
                <a:close/>
              </a:path>
            </a:pathLst>
          </a:custGeom>
          <a:blipFill>
            <a:blip r:embed="rId8"/>
            <a:stretch>
              <a:fillRect l="0" t="0" r="0" b="0"/>
            </a:stretch>
          </a:blipFill>
        </p:spPr>
      </p:sp>
      <p:sp>
        <p:nvSpPr>
          <p:cNvPr name="TextBox 12" id="12"/>
          <p:cNvSpPr txBox="true"/>
          <p:nvPr/>
        </p:nvSpPr>
        <p:spPr>
          <a:xfrm rot="0">
            <a:off x="418896" y="529686"/>
            <a:ext cx="6574258" cy="1446164"/>
          </a:xfrm>
          <a:prstGeom prst="rect">
            <a:avLst/>
          </a:prstGeom>
        </p:spPr>
        <p:txBody>
          <a:bodyPr anchor="t" rtlCol="false" tIns="0" lIns="0" bIns="0" rIns="0">
            <a:spAutoFit/>
          </a:bodyPr>
          <a:lstStyle/>
          <a:p>
            <a:pPr algn="ctr">
              <a:lnSpc>
                <a:spcPts val="10065"/>
              </a:lnSpc>
            </a:pPr>
            <a:r>
              <a:rPr lang="en-US" b="true" sz="7189">
                <a:solidFill>
                  <a:srgbClr val="000000"/>
                </a:solidFill>
                <a:latin typeface="Cooper Hewitt Bold"/>
                <a:ea typeface="Cooper Hewitt Bold"/>
                <a:cs typeface="Cooper Hewitt Bold"/>
                <a:sym typeface="Cooper Hewitt Bold"/>
              </a:rPr>
              <a:t>AGE GROUP</a:t>
            </a:r>
          </a:p>
        </p:txBody>
      </p:sp>
      <p:sp>
        <p:nvSpPr>
          <p:cNvPr name="TextBox 13" id="13"/>
          <p:cNvSpPr txBox="true"/>
          <p:nvPr/>
        </p:nvSpPr>
        <p:spPr>
          <a:xfrm rot="0">
            <a:off x="1079691" y="244145"/>
            <a:ext cx="3602661" cy="439120"/>
          </a:xfrm>
          <a:prstGeom prst="rect">
            <a:avLst/>
          </a:prstGeom>
        </p:spPr>
        <p:txBody>
          <a:bodyPr anchor="t" rtlCol="false" tIns="0" lIns="0" bIns="0" rIns="0">
            <a:spAutoFit/>
          </a:bodyPr>
          <a:lstStyle/>
          <a:p>
            <a:pPr algn="ctr">
              <a:lnSpc>
                <a:spcPts val="3621"/>
              </a:lnSpc>
            </a:pPr>
            <a:r>
              <a:rPr lang="en-US" sz="2586" b="true">
                <a:solidFill>
                  <a:srgbClr val="000000"/>
                </a:solidFill>
                <a:latin typeface="Montserrat Bold"/>
                <a:ea typeface="Montserrat Bold"/>
                <a:cs typeface="Montserrat Bold"/>
                <a:sym typeface="Montserrat Bold"/>
              </a:rPr>
              <a:t>Depression by</a:t>
            </a:r>
          </a:p>
        </p:txBody>
      </p:sp>
      <p:sp>
        <p:nvSpPr>
          <p:cNvPr name="TextBox 14" id="14"/>
          <p:cNvSpPr txBox="true"/>
          <p:nvPr/>
        </p:nvSpPr>
        <p:spPr>
          <a:xfrm rot="0">
            <a:off x="1228414" y="6391936"/>
            <a:ext cx="7495561" cy="611505"/>
          </a:xfrm>
          <a:prstGeom prst="rect">
            <a:avLst/>
          </a:prstGeom>
        </p:spPr>
        <p:txBody>
          <a:bodyPr anchor="t" rtlCol="false" tIns="0" lIns="0" bIns="0" rIns="0">
            <a:spAutoFit/>
          </a:bodyPr>
          <a:lstStyle/>
          <a:p>
            <a:pPr algn="ctr">
              <a:lnSpc>
                <a:spcPts val="2520"/>
              </a:lnSpc>
              <a:spcBef>
                <a:spcPct val="0"/>
              </a:spcBef>
            </a:pPr>
            <a:r>
              <a:rPr lang="en-US" sz="1800">
                <a:solidFill>
                  <a:srgbClr val="000000"/>
                </a:solidFill>
                <a:latin typeface="Canva Sans"/>
                <a:ea typeface="Canva Sans"/>
                <a:cs typeface="Canva Sans"/>
                <a:sym typeface="Canva Sans"/>
              </a:rPr>
              <a:t>No significant changes amongst most of the age groups. Although, cases seemed to decrease after the age of 75.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false" flipV="true" rot="0">
            <a:off x="7093617" y="-661975"/>
            <a:ext cx="7484698" cy="3957534"/>
          </a:xfrm>
          <a:custGeom>
            <a:avLst/>
            <a:gdLst/>
            <a:ahLst/>
            <a:cxnLst/>
            <a:rect r="r" b="b" t="t" l="l"/>
            <a:pathLst>
              <a:path h="3957534" w="7484698">
                <a:moveTo>
                  <a:pt x="0" y="3957534"/>
                </a:moveTo>
                <a:lnTo>
                  <a:pt x="7484698" y="3957534"/>
                </a:lnTo>
                <a:lnTo>
                  <a:pt x="7484698" y="0"/>
                </a:lnTo>
                <a:lnTo>
                  <a:pt x="0" y="0"/>
                </a:lnTo>
                <a:lnTo>
                  <a:pt x="0" y="3957534"/>
                </a:lnTo>
                <a:close/>
              </a:path>
            </a:pathLst>
          </a:custGeom>
          <a:blipFill>
            <a:blip r:embed="rId2">
              <a:alphaModFix amt="2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17821" y="622771"/>
            <a:ext cx="5976407" cy="1388042"/>
            <a:chOff x="0" y="0"/>
            <a:chExt cx="2693877" cy="625663"/>
          </a:xfrm>
        </p:grpSpPr>
        <p:sp>
          <p:nvSpPr>
            <p:cNvPr name="Freeform 4" id="4"/>
            <p:cNvSpPr/>
            <p:nvPr/>
          </p:nvSpPr>
          <p:spPr>
            <a:xfrm flipH="false" flipV="false" rot="0">
              <a:off x="0" y="0"/>
              <a:ext cx="2693877" cy="625663"/>
            </a:xfrm>
            <a:custGeom>
              <a:avLst/>
              <a:gdLst/>
              <a:ahLst/>
              <a:cxnLst/>
              <a:rect r="r" b="b" t="t" l="l"/>
              <a:pathLst>
                <a:path h="625663" w="2693877">
                  <a:moveTo>
                    <a:pt x="38862" y="0"/>
                  </a:moveTo>
                  <a:lnTo>
                    <a:pt x="2655014" y="0"/>
                  </a:lnTo>
                  <a:cubicBezTo>
                    <a:pt x="2665321" y="0"/>
                    <a:pt x="2675206" y="4094"/>
                    <a:pt x="2682494" y="11383"/>
                  </a:cubicBezTo>
                  <a:cubicBezTo>
                    <a:pt x="2689783" y="18671"/>
                    <a:pt x="2693877" y="28555"/>
                    <a:pt x="2693877" y="38862"/>
                  </a:cubicBezTo>
                  <a:lnTo>
                    <a:pt x="2693877" y="586800"/>
                  </a:lnTo>
                  <a:cubicBezTo>
                    <a:pt x="2693877" y="597107"/>
                    <a:pt x="2689783" y="606992"/>
                    <a:pt x="2682494" y="614280"/>
                  </a:cubicBezTo>
                  <a:cubicBezTo>
                    <a:pt x="2675206" y="621568"/>
                    <a:pt x="2665321" y="625663"/>
                    <a:pt x="2655014" y="625663"/>
                  </a:cubicBezTo>
                  <a:lnTo>
                    <a:pt x="38862" y="625663"/>
                  </a:lnTo>
                  <a:cubicBezTo>
                    <a:pt x="28555" y="625663"/>
                    <a:pt x="18671" y="621568"/>
                    <a:pt x="11383" y="614280"/>
                  </a:cubicBezTo>
                  <a:cubicBezTo>
                    <a:pt x="4094" y="606992"/>
                    <a:pt x="0" y="597107"/>
                    <a:pt x="0" y="586800"/>
                  </a:cubicBezTo>
                  <a:lnTo>
                    <a:pt x="0" y="38862"/>
                  </a:lnTo>
                  <a:cubicBezTo>
                    <a:pt x="0" y="28555"/>
                    <a:pt x="4094" y="18671"/>
                    <a:pt x="11383" y="11383"/>
                  </a:cubicBezTo>
                  <a:cubicBezTo>
                    <a:pt x="18671" y="4094"/>
                    <a:pt x="28555" y="0"/>
                    <a:pt x="38862" y="0"/>
                  </a:cubicBezTo>
                  <a:close/>
                </a:path>
              </a:pathLst>
            </a:custGeom>
            <a:solidFill>
              <a:srgbClr val="FFF3F3"/>
            </a:solidFill>
            <a:ln w="47625" cap="rnd">
              <a:solidFill>
                <a:srgbClr val="000000"/>
              </a:solidFill>
              <a:prstDash val="solid"/>
              <a:round/>
            </a:ln>
          </p:spPr>
        </p:sp>
        <p:sp>
          <p:nvSpPr>
            <p:cNvPr name="TextBox 5" id="5"/>
            <p:cNvSpPr txBox="true"/>
            <p:nvPr/>
          </p:nvSpPr>
          <p:spPr>
            <a:xfrm>
              <a:off x="0" y="-28575"/>
              <a:ext cx="2693877" cy="654238"/>
            </a:xfrm>
            <a:prstGeom prst="rect">
              <a:avLst/>
            </a:prstGeom>
          </p:spPr>
          <p:txBody>
            <a:bodyPr anchor="ctr" rtlCol="false" tIns="30198" lIns="30198" bIns="30198" rIns="30198"/>
            <a:lstStyle/>
            <a:p>
              <a:pPr algn="ctr">
                <a:lnSpc>
                  <a:spcPts val="1581"/>
                </a:lnSpc>
              </a:pPr>
            </a:p>
          </p:txBody>
        </p:sp>
      </p:grpSp>
      <p:grpSp>
        <p:nvGrpSpPr>
          <p:cNvPr name="Group 6" id="6"/>
          <p:cNvGrpSpPr/>
          <p:nvPr/>
        </p:nvGrpSpPr>
        <p:grpSpPr>
          <a:xfrm rot="0">
            <a:off x="958675" y="184216"/>
            <a:ext cx="3844694" cy="606602"/>
            <a:chOff x="0" y="0"/>
            <a:chExt cx="1563734" cy="246720"/>
          </a:xfrm>
        </p:grpSpPr>
        <p:sp>
          <p:nvSpPr>
            <p:cNvPr name="Freeform 7" id="7"/>
            <p:cNvSpPr/>
            <p:nvPr/>
          </p:nvSpPr>
          <p:spPr>
            <a:xfrm flipH="false" flipV="false" rot="0">
              <a:off x="0" y="0"/>
              <a:ext cx="1563734" cy="246720"/>
            </a:xfrm>
            <a:custGeom>
              <a:avLst/>
              <a:gdLst/>
              <a:ahLst/>
              <a:cxnLst/>
              <a:rect r="r" b="b" t="t" l="l"/>
              <a:pathLst>
                <a:path h="246720" w="1563734">
                  <a:moveTo>
                    <a:pt x="32219" y="0"/>
                  </a:moveTo>
                  <a:lnTo>
                    <a:pt x="1531515" y="0"/>
                  </a:lnTo>
                  <a:cubicBezTo>
                    <a:pt x="1540060" y="0"/>
                    <a:pt x="1548255" y="3394"/>
                    <a:pt x="1554297" y="9437"/>
                  </a:cubicBezTo>
                  <a:cubicBezTo>
                    <a:pt x="1560340" y="15479"/>
                    <a:pt x="1563734" y="23674"/>
                    <a:pt x="1563734" y="32219"/>
                  </a:cubicBezTo>
                  <a:lnTo>
                    <a:pt x="1563734" y="214502"/>
                  </a:lnTo>
                  <a:cubicBezTo>
                    <a:pt x="1563734" y="223046"/>
                    <a:pt x="1560340" y="231241"/>
                    <a:pt x="1554297" y="237284"/>
                  </a:cubicBezTo>
                  <a:cubicBezTo>
                    <a:pt x="1548255" y="243326"/>
                    <a:pt x="1540060" y="246720"/>
                    <a:pt x="1531515" y="246720"/>
                  </a:cubicBezTo>
                  <a:lnTo>
                    <a:pt x="32219" y="246720"/>
                  </a:lnTo>
                  <a:cubicBezTo>
                    <a:pt x="23674" y="246720"/>
                    <a:pt x="15479" y="243326"/>
                    <a:pt x="9437" y="237284"/>
                  </a:cubicBezTo>
                  <a:cubicBezTo>
                    <a:pt x="3394" y="231241"/>
                    <a:pt x="0" y="223046"/>
                    <a:pt x="0" y="214502"/>
                  </a:cubicBezTo>
                  <a:lnTo>
                    <a:pt x="0" y="32219"/>
                  </a:lnTo>
                  <a:cubicBezTo>
                    <a:pt x="0" y="23674"/>
                    <a:pt x="3394" y="15479"/>
                    <a:pt x="9437" y="9437"/>
                  </a:cubicBezTo>
                  <a:cubicBezTo>
                    <a:pt x="15479" y="3394"/>
                    <a:pt x="23674" y="0"/>
                    <a:pt x="32219" y="0"/>
                  </a:cubicBezTo>
                  <a:close/>
                </a:path>
              </a:pathLst>
            </a:custGeom>
            <a:solidFill>
              <a:srgbClr val="FFF3F3"/>
            </a:solidFill>
            <a:ln w="47625" cap="sq">
              <a:solidFill>
                <a:srgbClr val="000000"/>
              </a:solidFill>
              <a:prstDash val="solid"/>
              <a:miter/>
            </a:ln>
          </p:spPr>
        </p:sp>
        <p:sp>
          <p:nvSpPr>
            <p:cNvPr name="TextBox 8" id="8"/>
            <p:cNvSpPr txBox="true"/>
            <p:nvPr/>
          </p:nvSpPr>
          <p:spPr>
            <a:xfrm>
              <a:off x="0" y="-28575"/>
              <a:ext cx="1563734" cy="275295"/>
            </a:xfrm>
            <a:prstGeom prst="rect">
              <a:avLst/>
            </a:prstGeom>
          </p:spPr>
          <p:txBody>
            <a:bodyPr anchor="ctr" rtlCol="false" tIns="30198" lIns="30198" bIns="30198" rIns="30198"/>
            <a:lstStyle/>
            <a:p>
              <a:pPr algn="ctr">
                <a:lnSpc>
                  <a:spcPts val="1581"/>
                </a:lnSpc>
              </a:pPr>
            </a:p>
          </p:txBody>
        </p:sp>
      </p:grpSp>
      <p:sp>
        <p:nvSpPr>
          <p:cNvPr name="TextBox 9" id="9"/>
          <p:cNvSpPr txBox="true"/>
          <p:nvPr/>
        </p:nvSpPr>
        <p:spPr>
          <a:xfrm rot="0">
            <a:off x="-11322" y="723633"/>
            <a:ext cx="7434693" cy="1072514"/>
          </a:xfrm>
          <a:prstGeom prst="rect">
            <a:avLst/>
          </a:prstGeom>
        </p:spPr>
        <p:txBody>
          <a:bodyPr anchor="t" rtlCol="false" tIns="0" lIns="0" bIns="0" rIns="0">
            <a:spAutoFit/>
          </a:bodyPr>
          <a:lstStyle/>
          <a:p>
            <a:pPr algn="ctr">
              <a:lnSpc>
                <a:spcPts val="7560"/>
              </a:lnSpc>
            </a:pPr>
            <a:r>
              <a:rPr lang="en-US" b="true" sz="5400">
                <a:solidFill>
                  <a:srgbClr val="000000"/>
                </a:solidFill>
                <a:latin typeface="Cooper Hewitt Bold"/>
                <a:ea typeface="Cooper Hewitt Bold"/>
                <a:cs typeface="Cooper Hewitt Bold"/>
                <a:sym typeface="Cooper Hewitt Bold"/>
              </a:rPr>
              <a:t>GENERAL HEALTH</a:t>
            </a:r>
          </a:p>
        </p:txBody>
      </p:sp>
      <p:sp>
        <p:nvSpPr>
          <p:cNvPr name="TextBox 10" id="10"/>
          <p:cNvSpPr txBox="true"/>
          <p:nvPr/>
        </p:nvSpPr>
        <p:spPr>
          <a:xfrm rot="0">
            <a:off x="1079691" y="244145"/>
            <a:ext cx="3602661" cy="439120"/>
          </a:xfrm>
          <a:prstGeom prst="rect">
            <a:avLst/>
          </a:prstGeom>
        </p:spPr>
        <p:txBody>
          <a:bodyPr anchor="t" rtlCol="false" tIns="0" lIns="0" bIns="0" rIns="0">
            <a:spAutoFit/>
          </a:bodyPr>
          <a:lstStyle/>
          <a:p>
            <a:pPr algn="ctr">
              <a:lnSpc>
                <a:spcPts val="3621"/>
              </a:lnSpc>
            </a:pPr>
            <a:r>
              <a:rPr lang="en-US" sz="2586" b="true">
                <a:solidFill>
                  <a:srgbClr val="000000"/>
                </a:solidFill>
                <a:latin typeface="Montserrat Bold"/>
                <a:ea typeface="Montserrat Bold"/>
                <a:cs typeface="Montserrat Bold"/>
                <a:sym typeface="Montserrat Bold"/>
              </a:rPr>
              <a:t>Depression by</a:t>
            </a:r>
          </a:p>
        </p:txBody>
      </p:sp>
      <p:sp>
        <p:nvSpPr>
          <p:cNvPr name="Freeform 11" id="11"/>
          <p:cNvSpPr/>
          <p:nvPr/>
        </p:nvSpPr>
        <p:spPr>
          <a:xfrm flipH="false" flipV="false" rot="0">
            <a:off x="1448491" y="2155680"/>
            <a:ext cx="6818519" cy="3971787"/>
          </a:xfrm>
          <a:custGeom>
            <a:avLst/>
            <a:gdLst/>
            <a:ahLst/>
            <a:cxnLst/>
            <a:rect r="r" b="b" t="t" l="l"/>
            <a:pathLst>
              <a:path h="3971787" w="6818519">
                <a:moveTo>
                  <a:pt x="0" y="0"/>
                </a:moveTo>
                <a:lnTo>
                  <a:pt x="6818518" y="0"/>
                </a:lnTo>
                <a:lnTo>
                  <a:pt x="6818518" y="3971787"/>
                </a:lnTo>
                <a:lnTo>
                  <a:pt x="0" y="3971787"/>
                </a:lnTo>
                <a:lnTo>
                  <a:pt x="0" y="0"/>
                </a:lnTo>
                <a:close/>
              </a:path>
            </a:pathLst>
          </a:custGeom>
          <a:blipFill>
            <a:blip r:embed="rId4"/>
            <a:stretch>
              <a:fillRect l="0" t="0" r="0" b="0"/>
            </a:stretch>
          </a:blipFill>
        </p:spPr>
      </p:sp>
      <p:sp>
        <p:nvSpPr>
          <p:cNvPr name="TextBox 12" id="12"/>
          <p:cNvSpPr txBox="true"/>
          <p:nvPr/>
        </p:nvSpPr>
        <p:spPr>
          <a:xfrm rot="0">
            <a:off x="1157520" y="6243760"/>
            <a:ext cx="7291697" cy="925830"/>
          </a:xfrm>
          <a:prstGeom prst="rect">
            <a:avLst/>
          </a:prstGeom>
        </p:spPr>
        <p:txBody>
          <a:bodyPr anchor="t" rtlCol="false" tIns="0" lIns="0" bIns="0" rIns="0">
            <a:spAutoFit/>
          </a:bodyPr>
          <a:lstStyle/>
          <a:p>
            <a:pPr algn="ctr">
              <a:lnSpc>
                <a:spcPts val="2520"/>
              </a:lnSpc>
              <a:spcBef>
                <a:spcPct val="0"/>
              </a:spcBef>
            </a:pPr>
            <a:r>
              <a:rPr lang="en-US" sz="1800">
                <a:solidFill>
                  <a:srgbClr val="000000"/>
                </a:solidFill>
                <a:latin typeface="Canva Sans"/>
                <a:ea typeface="Canva Sans"/>
                <a:cs typeface="Canva Sans"/>
                <a:sym typeface="Canva Sans"/>
              </a:rPr>
              <a:t>The gap between those with and without depression decreased as general health decreased. Those with very good health were least likely to have depression.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3F3"/>
        </a:solidFill>
      </p:bgPr>
    </p:bg>
    <p:spTree>
      <p:nvGrpSpPr>
        <p:cNvPr id="1" name=""/>
        <p:cNvGrpSpPr/>
        <p:nvPr/>
      </p:nvGrpSpPr>
      <p:grpSpPr>
        <a:xfrm>
          <a:off x="0" y="0"/>
          <a:ext cx="0" cy="0"/>
          <a:chOff x="0" y="0"/>
          <a:chExt cx="0" cy="0"/>
        </a:xfrm>
      </p:grpSpPr>
      <p:sp>
        <p:nvSpPr>
          <p:cNvPr name="Freeform 2" id="2"/>
          <p:cNvSpPr/>
          <p:nvPr/>
        </p:nvSpPr>
        <p:spPr>
          <a:xfrm flipH="true" flipV="false" rot="0">
            <a:off x="-1429017" y="4809451"/>
            <a:ext cx="3969697" cy="3715292"/>
          </a:xfrm>
          <a:custGeom>
            <a:avLst/>
            <a:gdLst/>
            <a:ahLst/>
            <a:cxnLst/>
            <a:rect r="r" b="b" t="t" l="l"/>
            <a:pathLst>
              <a:path h="3715292" w="3969697">
                <a:moveTo>
                  <a:pt x="3969697" y="0"/>
                </a:moveTo>
                <a:lnTo>
                  <a:pt x="0" y="0"/>
                </a:lnTo>
                <a:lnTo>
                  <a:pt x="0" y="3715293"/>
                </a:lnTo>
                <a:lnTo>
                  <a:pt x="3969697" y="3715293"/>
                </a:lnTo>
                <a:lnTo>
                  <a:pt x="3969697" y="0"/>
                </a:lnTo>
                <a:close/>
              </a:path>
            </a:pathLst>
          </a:custGeom>
          <a:blipFill>
            <a:blip r:embed="rId2">
              <a:alphaModFix amt="25000"/>
              <a:extLst>
                <a:ext uri="{96DAC541-7B7A-43D3-8B79-37D633B846F1}">
                  <asvg:svgBlip xmlns:asvg="http://schemas.microsoft.com/office/drawing/2016/SVG/main" r:embed="rId3"/>
                </a:ext>
              </a:extLst>
            </a:blip>
            <a:stretch>
              <a:fillRect l="0" t="0" r="-102113" b="-110015"/>
            </a:stretch>
          </a:blipFill>
        </p:spPr>
      </p:sp>
      <p:sp>
        <p:nvSpPr>
          <p:cNvPr name="Freeform 3" id="3"/>
          <p:cNvSpPr/>
          <p:nvPr/>
        </p:nvSpPr>
        <p:spPr>
          <a:xfrm flipH="false" flipV="true" rot="0">
            <a:off x="7212920" y="-1126126"/>
            <a:ext cx="3969697" cy="3715292"/>
          </a:xfrm>
          <a:custGeom>
            <a:avLst/>
            <a:gdLst/>
            <a:ahLst/>
            <a:cxnLst/>
            <a:rect r="r" b="b" t="t" l="l"/>
            <a:pathLst>
              <a:path h="3715292" w="3969697">
                <a:moveTo>
                  <a:pt x="0" y="3715292"/>
                </a:moveTo>
                <a:lnTo>
                  <a:pt x="3969697" y="3715292"/>
                </a:lnTo>
                <a:lnTo>
                  <a:pt x="3969697" y="0"/>
                </a:lnTo>
                <a:lnTo>
                  <a:pt x="0" y="0"/>
                </a:lnTo>
                <a:lnTo>
                  <a:pt x="0" y="3715292"/>
                </a:lnTo>
                <a:close/>
              </a:path>
            </a:pathLst>
          </a:custGeom>
          <a:blipFill>
            <a:blip r:embed="rId2">
              <a:alphaModFix amt="25000"/>
              <a:extLst>
                <a:ext uri="{96DAC541-7B7A-43D3-8B79-37D633B846F1}">
                  <asvg:svgBlip xmlns:asvg="http://schemas.microsoft.com/office/drawing/2016/SVG/main" r:embed="rId3"/>
                </a:ext>
              </a:extLst>
            </a:blip>
            <a:stretch>
              <a:fillRect l="0" t="0" r="-102113" b="-110015"/>
            </a:stretch>
          </a:blipFill>
        </p:spPr>
      </p:sp>
      <p:sp>
        <p:nvSpPr>
          <p:cNvPr name="Freeform 4" id="4"/>
          <p:cNvSpPr/>
          <p:nvPr/>
        </p:nvSpPr>
        <p:spPr>
          <a:xfrm flipH="false" flipV="false" rot="0">
            <a:off x="7692281"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4">
              <a:extLst>
                <a:ext uri="{96DAC541-7B7A-43D3-8B79-37D633B846F1}">
                  <asvg:svgBlip xmlns:asvg="http://schemas.microsoft.com/office/drawing/2016/SVG/main" r:embed="rId5"/>
                </a:ext>
              </a:extLst>
            </a:blip>
            <a:stretch>
              <a:fillRect l="0" t="0" r="-212471" b="-1711924"/>
            </a:stretch>
          </a:blipFill>
        </p:spPr>
      </p:sp>
      <p:sp>
        <p:nvSpPr>
          <p:cNvPr name="Freeform 5" id="5"/>
          <p:cNvSpPr/>
          <p:nvPr/>
        </p:nvSpPr>
        <p:spPr>
          <a:xfrm flipH="false" flipV="false" rot="0">
            <a:off x="881254" y="768626"/>
            <a:ext cx="1248575" cy="140496"/>
          </a:xfrm>
          <a:custGeom>
            <a:avLst/>
            <a:gdLst/>
            <a:ahLst/>
            <a:cxnLst/>
            <a:rect r="r" b="b" t="t" l="l"/>
            <a:pathLst>
              <a:path h="140496" w="1248575">
                <a:moveTo>
                  <a:pt x="0" y="0"/>
                </a:moveTo>
                <a:lnTo>
                  <a:pt x="1248575" y="0"/>
                </a:lnTo>
                <a:lnTo>
                  <a:pt x="1248575" y="140496"/>
                </a:lnTo>
                <a:lnTo>
                  <a:pt x="0" y="140496"/>
                </a:lnTo>
                <a:lnTo>
                  <a:pt x="0" y="0"/>
                </a:lnTo>
                <a:close/>
              </a:path>
            </a:pathLst>
          </a:custGeom>
          <a:blipFill>
            <a:blip r:embed="rId4">
              <a:extLst>
                <a:ext uri="{96DAC541-7B7A-43D3-8B79-37D633B846F1}">
                  <asvg:svgBlip xmlns:asvg="http://schemas.microsoft.com/office/drawing/2016/SVG/main" r:embed="rId5"/>
                </a:ext>
              </a:extLst>
            </a:blip>
            <a:stretch>
              <a:fillRect l="0" t="0" r="-212471" b="-1711924"/>
            </a:stretch>
          </a:blipFill>
        </p:spPr>
      </p:sp>
      <p:grpSp>
        <p:nvGrpSpPr>
          <p:cNvPr name="Group 6" id="6"/>
          <p:cNvGrpSpPr/>
          <p:nvPr/>
        </p:nvGrpSpPr>
        <p:grpSpPr>
          <a:xfrm rot="0">
            <a:off x="1613179" y="366047"/>
            <a:ext cx="6527243" cy="1086151"/>
            <a:chOff x="0" y="0"/>
            <a:chExt cx="8702991" cy="1448201"/>
          </a:xfrm>
        </p:grpSpPr>
        <p:grpSp>
          <p:nvGrpSpPr>
            <p:cNvPr name="Group 7" id="7"/>
            <p:cNvGrpSpPr/>
            <p:nvPr/>
          </p:nvGrpSpPr>
          <p:grpSpPr>
            <a:xfrm rot="0">
              <a:off x="275666" y="0"/>
              <a:ext cx="8151658" cy="1448201"/>
              <a:chOff x="0" y="0"/>
              <a:chExt cx="2243797" cy="398627"/>
            </a:xfrm>
          </p:grpSpPr>
          <p:sp>
            <p:nvSpPr>
              <p:cNvPr name="Freeform 8" id="8"/>
              <p:cNvSpPr/>
              <p:nvPr/>
            </p:nvSpPr>
            <p:spPr>
              <a:xfrm flipH="false" flipV="false" rot="0">
                <a:off x="0" y="0"/>
                <a:ext cx="2243797" cy="398627"/>
              </a:xfrm>
              <a:custGeom>
                <a:avLst/>
                <a:gdLst/>
                <a:ahLst/>
                <a:cxnLst/>
                <a:rect r="r" b="b" t="t" l="l"/>
                <a:pathLst>
                  <a:path h="398627" w="2243797">
                    <a:moveTo>
                      <a:pt x="37989" y="0"/>
                    </a:moveTo>
                    <a:lnTo>
                      <a:pt x="2205807" y="0"/>
                    </a:lnTo>
                    <a:cubicBezTo>
                      <a:pt x="2215883" y="0"/>
                      <a:pt x="2225545" y="4002"/>
                      <a:pt x="2232670" y="11127"/>
                    </a:cubicBezTo>
                    <a:cubicBezTo>
                      <a:pt x="2239794" y="18251"/>
                      <a:pt x="2243797" y="27914"/>
                      <a:pt x="2243797" y="37989"/>
                    </a:cubicBezTo>
                    <a:lnTo>
                      <a:pt x="2243797" y="360637"/>
                    </a:lnTo>
                    <a:cubicBezTo>
                      <a:pt x="2243797" y="370713"/>
                      <a:pt x="2239794" y="380375"/>
                      <a:pt x="2232670" y="387500"/>
                    </a:cubicBezTo>
                    <a:cubicBezTo>
                      <a:pt x="2225545" y="394624"/>
                      <a:pt x="2215883" y="398627"/>
                      <a:pt x="2205807" y="398627"/>
                    </a:cubicBezTo>
                    <a:lnTo>
                      <a:pt x="37989" y="398627"/>
                    </a:lnTo>
                    <a:cubicBezTo>
                      <a:pt x="27914" y="398627"/>
                      <a:pt x="18251" y="394624"/>
                      <a:pt x="11127" y="387500"/>
                    </a:cubicBezTo>
                    <a:cubicBezTo>
                      <a:pt x="4002" y="380375"/>
                      <a:pt x="0" y="370713"/>
                      <a:pt x="0" y="360637"/>
                    </a:cubicBezTo>
                    <a:lnTo>
                      <a:pt x="0" y="37989"/>
                    </a:lnTo>
                    <a:cubicBezTo>
                      <a:pt x="0" y="27914"/>
                      <a:pt x="4002" y="18251"/>
                      <a:pt x="11127" y="11127"/>
                    </a:cubicBezTo>
                    <a:cubicBezTo>
                      <a:pt x="18251" y="4002"/>
                      <a:pt x="27914" y="0"/>
                      <a:pt x="37989" y="0"/>
                    </a:cubicBezTo>
                    <a:close/>
                  </a:path>
                </a:pathLst>
              </a:custGeom>
              <a:solidFill>
                <a:srgbClr val="FFF3F3"/>
              </a:solidFill>
              <a:ln w="47625" cap="rnd">
                <a:solidFill>
                  <a:srgbClr val="000000"/>
                </a:solidFill>
                <a:prstDash val="solid"/>
                <a:round/>
              </a:ln>
            </p:spPr>
          </p:sp>
          <p:sp>
            <p:nvSpPr>
              <p:cNvPr name="TextBox 9" id="9"/>
              <p:cNvSpPr txBox="true"/>
              <p:nvPr/>
            </p:nvSpPr>
            <p:spPr>
              <a:xfrm>
                <a:off x="0" y="-28575"/>
                <a:ext cx="2243797" cy="427202"/>
              </a:xfrm>
              <a:prstGeom prst="rect">
                <a:avLst/>
              </a:prstGeom>
            </p:spPr>
            <p:txBody>
              <a:bodyPr anchor="ctr" rtlCol="false" tIns="30198" lIns="30198" bIns="30198" rIns="30198"/>
              <a:lstStyle/>
              <a:p>
                <a:pPr algn="ctr">
                  <a:lnSpc>
                    <a:spcPts val="1581"/>
                  </a:lnSpc>
                </a:pPr>
              </a:p>
            </p:txBody>
          </p:sp>
        </p:grpSp>
        <p:sp>
          <p:nvSpPr>
            <p:cNvPr name="TextBox 10" id="10"/>
            <p:cNvSpPr txBox="true"/>
            <p:nvPr/>
          </p:nvSpPr>
          <p:spPr>
            <a:xfrm rot="0">
              <a:off x="0" y="124854"/>
              <a:ext cx="8702991" cy="1048717"/>
            </a:xfrm>
            <a:prstGeom prst="rect">
              <a:avLst/>
            </a:prstGeom>
          </p:spPr>
          <p:txBody>
            <a:bodyPr anchor="t" rtlCol="false" tIns="0" lIns="0" bIns="0" rIns="0">
              <a:spAutoFit/>
            </a:bodyPr>
            <a:lstStyle/>
            <a:p>
              <a:pPr algn="ctr">
                <a:lnSpc>
                  <a:spcPts val="5866"/>
                </a:lnSpc>
              </a:pPr>
              <a:r>
                <a:rPr lang="en-US" b="true" sz="4190">
                  <a:solidFill>
                    <a:srgbClr val="000000"/>
                  </a:solidFill>
                  <a:latin typeface="Cooper Hewitt Bold"/>
                  <a:ea typeface="Cooper Hewitt Bold"/>
                  <a:cs typeface="Cooper Hewitt Bold"/>
                  <a:sym typeface="Cooper Hewitt Bold"/>
                </a:rPr>
                <a:t>ALCOHOL VS SMOKING</a:t>
              </a:r>
            </a:p>
          </p:txBody>
        </p:sp>
      </p:grpSp>
      <p:sp>
        <p:nvSpPr>
          <p:cNvPr name="Freeform 11" id="11"/>
          <p:cNvSpPr/>
          <p:nvPr/>
        </p:nvSpPr>
        <p:spPr>
          <a:xfrm flipH="false" flipV="false" rot="0">
            <a:off x="7692281" y="1198882"/>
            <a:ext cx="359520" cy="341018"/>
          </a:xfrm>
          <a:custGeom>
            <a:avLst/>
            <a:gdLst/>
            <a:ahLst/>
            <a:cxnLst/>
            <a:rect r="r" b="b" t="t" l="l"/>
            <a:pathLst>
              <a:path h="341018" w="359520">
                <a:moveTo>
                  <a:pt x="0" y="0"/>
                </a:moveTo>
                <a:lnTo>
                  <a:pt x="359520" y="0"/>
                </a:lnTo>
                <a:lnTo>
                  <a:pt x="359520" y="341017"/>
                </a:lnTo>
                <a:lnTo>
                  <a:pt x="0" y="341017"/>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Freeform 12" id="12"/>
          <p:cNvSpPr/>
          <p:nvPr/>
        </p:nvSpPr>
        <p:spPr>
          <a:xfrm flipH="false" flipV="false" rot="0">
            <a:off x="1720252" y="313308"/>
            <a:ext cx="359520" cy="341018"/>
          </a:xfrm>
          <a:custGeom>
            <a:avLst/>
            <a:gdLst/>
            <a:ahLst/>
            <a:cxnLst/>
            <a:rect r="r" b="b" t="t" l="l"/>
            <a:pathLst>
              <a:path h="341018" w="359520">
                <a:moveTo>
                  <a:pt x="0" y="0"/>
                </a:moveTo>
                <a:lnTo>
                  <a:pt x="359519" y="0"/>
                </a:lnTo>
                <a:lnTo>
                  <a:pt x="359519" y="341018"/>
                </a:lnTo>
                <a:lnTo>
                  <a:pt x="0" y="341018"/>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AutoShape 13" id="13"/>
          <p:cNvSpPr/>
          <p:nvPr/>
        </p:nvSpPr>
        <p:spPr>
          <a:xfrm>
            <a:off x="6282958" y="6571774"/>
            <a:ext cx="2157916" cy="23812"/>
          </a:xfrm>
          <a:prstGeom prst="line">
            <a:avLst/>
          </a:prstGeom>
          <a:ln cap="rnd" w="47625">
            <a:solidFill>
              <a:srgbClr val="000000"/>
            </a:solidFill>
            <a:prstDash val="solid"/>
            <a:headEnd type="none" len="sm" w="sm"/>
            <a:tailEnd type="arrow" len="sm" w="med"/>
          </a:ln>
        </p:spPr>
      </p:sp>
      <p:sp>
        <p:nvSpPr>
          <p:cNvPr name="Freeform 14" id="14"/>
          <p:cNvSpPr/>
          <p:nvPr/>
        </p:nvSpPr>
        <p:spPr>
          <a:xfrm flipH="false" flipV="false" rot="0">
            <a:off x="8748981" y="6408053"/>
            <a:ext cx="273099" cy="259045"/>
          </a:xfrm>
          <a:custGeom>
            <a:avLst/>
            <a:gdLst/>
            <a:ahLst/>
            <a:cxnLst/>
            <a:rect r="r" b="b" t="t" l="l"/>
            <a:pathLst>
              <a:path h="259045" w="273099">
                <a:moveTo>
                  <a:pt x="0" y="0"/>
                </a:moveTo>
                <a:lnTo>
                  <a:pt x="273099" y="0"/>
                </a:lnTo>
                <a:lnTo>
                  <a:pt x="273099" y="259045"/>
                </a:lnTo>
                <a:lnTo>
                  <a:pt x="0" y="259045"/>
                </a:lnTo>
                <a:lnTo>
                  <a:pt x="0" y="0"/>
                </a:lnTo>
                <a:close/>
              </a:path>
            </a:pathLst>
          </a:custGeom>
          <a:blipFill>
            <a:blip r:embed="rId6">
              <a:extLst>
                <a:ext uri="{96DAC541-7B7A-43D3-8B79-37D633B846F1}">
                  <asvg:svgBlip xmlns:asvg="http://schemas.microsoft.com/office/drawing/2016/SVG/main" r:embed="rId7"/>
                </a:ext>
              </a:extLst>
            </a:blip>
            <a:stretch>
              <a:fillRect l="0" t="0" r="-301497" b="0"/>
            </a:stretch>
          </a:blipFill>
        </p:spPr>
      </p:sp>
      <p:sp>
        <p:nvSpPr>
          <p:cNvPr name="Freeform 15" id="15"/>
          <p:cNvSpPr/>
          <p:nvPr/>
        </p:nvSpPr>
        <p:spPr>
          <a:xfrm flipH="false" flipV="false" rot="0">
            <a:off x="459185" y="1844453"/>
            <a:ext cx="6404051" cy="3626294"/>
          </a:xfrm>
          <a:custGeom>
            <a:avLst/>
            <a:gdLst/>
            <a:ahLst/>
            <a:cxnLst/>
            <a:rect r="r" b="b" t="t" l="l"/>
            <a:pathLst>
              <a:path h="3626294" w="6404051">
                <a:moveTo>
                  <a:pt x="0" y="0"/>
                </a:moveTo>
                <a:lnTo>
                  <a:pt x="6404051" y="0"/>
                </a:lnTo>
                <a:lnTo>
                  <a:pt x="6404051" y="3626294"/>
                </a:lnTo>
                <a:lnTo>
                  <a:pt x="0" y="3626294"/>
                </a:lnTo>
                <a:lnTo>
                  <a:pt x="0" y="0"/>
                </a:lnTo>
                <a:close/>
              </a:path>
            </a:pathLst>
          </a:custGeom>
          <a:blipFill>
            <a:blip r:embed="rId8"/>
            <a:stretch>
              <a:fillRect l="0" t="0" r="0" b="0"/>
            </a:stretch>
          </a:blipFill>
        </p:spPr>
      </p:sp>
      <p:sp>
        <p:nvSpPr>
          <p:cNvPr name="TextBox 16" id="16"/>
          <p:cNvSpPr txBox="true"/>
          <p:nvPr/>
        </p:nvSpPr>
        <p:spPr>
          <a:xfrm rot="0">
            <a:off x="7035896" y="2448923"/>
            <a:ext cx="2561346" cy="2183130"/>
          </a:xfrm>
          <a:prstGeom prst="rect">
            <a:avLst/>
          </a:prstGeom>
        </p:spPr>
        <p:txBody>
          <a:bodyPr anchor="t" rtlCol="false" tIns="0" lIns="0" bIns="0" rIns="0">
            <a:spAutoFit/>
          </a:bodyPr>
          <a:lstStyle/>
          <a:p>
            <a:pPr algn="ctr">
              <a:lnSpc>
                <a:spcPts val="2520"/>
              </a:lnSpc>
              <a:spcBef>
                <a:spcPct val="0"/>
              </a:spcBef>
            </a:pPr>
            <a:r>
              <a:rPr lang="en-US" sz="1800">
                <a:solidFill>
                  <a:srgbClr val="000000"/>
                </a:solidFill>
                <a:latin typeface="Canva Sans"/>
                <a:ea typeface="Canva Sans"/>
                <a:cs typeface="Canva Sans"/>
                <a:sym typeface="Canva Sans"/>
              </a:rPr>
              <a:t>As a whole, individuals who both smoked and consumed alcohol were more likely to have depression than those who only smoked.</a:t>
            </a:r>
          </a:p>
        </p:txBody>
      </p:sp>
      <p:sp>
        <p:nvSpPr>
          <p:cNvPr name="TextBox 17" id="17"/>
          <p:cNvSpPr txBox="true"/>
          <p:nvPr/>
        </p:nvSpPr>
        <p:spPr>
          <a:xfrm rot="0">
            <a:off x="902232" y="5689434"/>
            <a:ext cx="5075664" cy="1240155"/>
          </a:xfrm>
          <a:prstGeom prst="rect">
            <a:avLst/>
          </a:prstGeom>
        </p:spPr>
        <p:txBody>
          <a:bodyPr anchor="t" rtlCol="false" tIns="0" lIns="0" bIns="0" rIns="0">
            <a:spAutoFit/>
          </a:bodyPr>
          <a:lstStyle/>
          <a:p>
            <a:pPr algn="ctr">
              <a:lnSpc>
                <a:spcPts val="2520"/>
              </a:lnSpc>
              <a:spcBef>
                <a:spcPct val="0"/>
              </a:spcBef>
            </a:pPr>
            <a:r>
              <a:rPr lang="en-US" sz="1800">
                <a:solidFill>
                  <a:srgbClr val="000000"/>
                </a:solidFill>
                <a:latin typeface="Canva Sans"/>
                <a:ea typeface="Canva Sans"/>
                <a:cs typeface="Canva Sans"/>
                <a:sym typeface="Canva Sans"/>
              </a:rPr>
              <a:t>However, having both habits did not guarantee a depression diagnose. A larger number of this group </a:t>
            </a:r>
            <a:r>
              <a:rPr lang="en-US" b="true" sz="1800">
                <a:solidFill>
                  <a:srgbClr val="000000"/>
                </a:solidFill>
                <a:latin typeface="Canva Sans Bold"/>
                <a:ea typeface="Canva Sans Bold"/>
                <a:cs typeface="Canva Sans Bold"/>
                <a:sym typeface="Canva Sans Bold"/>
              </a:rPr>
              <a:t>did not</a:t>
            </a:r>
            <a:r>
              <a:rPr lang="en-US" sz="1800">
                <a:solidFill>
                  <a:srgbClr val="000000"/>
                </a:solidFill>
                <a:latin typeface="Canva Sans"/>
                <a:ea typeface="Canva Sans"/>
                <a:cs typeface="Canva Sans"/>
                <a:sym typeface="Canva Sans"/>
              </a:rPr>
              <a:t> have depression.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DAGgPDoprq0</dc:identifier>
  <dcterms:modified xsi:type="dcterms:W3CDTF">2011-08-01T06:04:30Z</dcterms:modified>
  <cp:revision>1</cp:revision>
  <dc:title>Borcelle University 2023</dc:title>
</cp:coreProperties>
</file>