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embeddedFontLst>
    <p:embeddedFont>
      <p:font typeface="Garamond"/>
      <p:regular r:id="rId54"/>
      <p:bold r:id="rId55"/>
      <p:italic r:id="rId56"/>
      <p:boldItalic r:id="rId57"/>
    </p:embeddedFont>
    <p:embeddedFont>
      <p:font typeface="IBM Plex Sans KR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9712F7-FF79-4A23-ABAB-B85ACA1303E8}">
  <a:tblStyle styleId="{7E9712F7-FF79-4A23-ABAB-B85ACA130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Garamond-bold.fntdata"/><Relationship Id="rId10" Type="http://schemas.openxmlformats.org/officeDocument/2006/relationships/slide" Target="slides/slide5.xml"/><Relationship Id="rId54" Type="http://schemas.openxmlformats.org/officeDocument/2006/relationships/font" Target="fonts/Garamond-regular.fntdata"/><Relationship Id="rId13" Type="http://schemas.openxmlformats.org/officeDocument/2006/relationships/slide" Target="slides/slide8.xml"/><Relationship Id="rId57" Type="http://schemas.openxmlformats.org/officeDocument/2006/relationships/font" Target="fonts/Garamond-boldItalic.fntdata"/><Relationship Id="rId12" Type="http://schemas.openxmlformats.org/officeDocument/2006/relationships/slide" Target="slides/slide7.xml"/><Relationship Id="rId56" Type="http://schemas.openxmlformats.org/officeDocument/2006/relationships/font" Target="fonts/Garamond-italic.fntdata"/><Relationship Id="rId15" Type="http://schemas.openxmlformats.org/officeDocument/2006/relationships/slide" Target="slides/slide10.xml"/><Relationship Id="rId59" Type="http://schemas.openxmlformats.org/officeDocument/2006/relationships/font" Target="fonts/IBMPlexSansKR-bold.fntdata"/><Relationship Id="rId14" Type="http://schemas.openxmlformats.org/officeDocument/2006/relationships/slide" Target="slides/slide9.xml"/><Relationship Id="rId58" Type="http://schemas.openxmlformats.org/officeDocument/2006/relationships/font" Target="fonts/IBMPlexSansKR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e5bf2790d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2ce5bf2790d_4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ec744518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26ec744518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6ec744518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ec46a487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6ec46a487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6ec46a487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ec46a4877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26ec46a4877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6ec46a4877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6ec46a4877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6ec46a4877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6ec46a4877_0_1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ec46a4877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6ec46a4877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6ec46a4877_0_2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6ec46a4877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26ec46a4877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6ec46a4877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6ec46a4877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26ec46a4877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6ec46a4877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ec46a4877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26ec46a4877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26ec46a4877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6ec46a4877_0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26ec46a4877_0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6ec46a4877_0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cd64d09bb0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2cd64d09bb0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2cd64d09bb0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6ec46a4877_0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26ec46a4877_0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26ec46a4877_0_2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6ec46a4877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6ec46a4877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6ec46a4877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ce5bf2790d_4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ce5bf2790d_4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2ce5bf2790d_4_2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6ec46a4877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26ec46a4877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26ec46a4877_0_2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ce5bf2790d_4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ce5bf2790d_4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2ce5bf2790d_4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ce5bf2790d_4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ce5bf2790d_4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2ce5bf2790d_4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ce5bf2790d_4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ce5bf2790d_4_2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2ce5bf2790d_4_2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ce5bf2790d_4_2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ce5bf2790d_4_2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ce5bf2790d_4_2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cec60a2e41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cec60a2e41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2cec60a2e41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ce5bf2790d_4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ce5bf2790d_4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2ce5bf2790d_4_2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ce5bf2790d_4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ce5bf2790d_4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write / erase를 한 직후에도 NAND.txt 에 반영이 바로 안됨을 보여준다.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2ce5bf2790d_4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ce5bf2790d_4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ce5bf2790d_4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flush 를 한 후에야 nand.txt 에 데이터가 반영됨을 보여줌.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 write 한번을 한 후에 반영안됨을 보여준뒤,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즉석에서 write 9 번을 하는 test를 짜서 rebuild 보여준 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이번에는 반영됨을 보여주기.</a:t>
            </a:r>
            <a:endParaRPr/>
          </a:p>
        </p:txBody>
      </p:sp>
      <p:sp>
        <p:nvSpPr>
          <p:cNvPr id="567" name="Google Shape;567;g2ce5bf2790d_4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ce5bf2790d_4_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ce5bf2790d_4_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2ce5bf2790d_4_2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cd64d09bb0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cd64d09bb0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2cd64d09bb0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cd64d09bb0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cd64d09bb0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2cd64d09bb0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cd64d09bb0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cd64d09bb0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2cd64d09bb0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cd64d09bb0_0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cd64d09bb0_0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2cd64d09bb0_0_1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ce5bf2790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ce5bf2790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2ce5bf2790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cd64d09bb0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cd64d09bb0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2cd64d09bb0_0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cd64d09bb0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cd64d09bb0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2cd64d09bb0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ce5bf2790d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ce5bf2790d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2ce5bf2790d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ce5bf2790d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ce5bf2790d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2ce5bf2790d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ce5bf2790d_4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8" name="Google Shape;688;g2ce5bf2790d_4_2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ce5bf2790d_4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3" name="Google Shape;703;g2ce5bf2790d_4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6ec46a4877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g26ec46a4877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26ec46a4877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6ec46a4877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6ec46a4877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26ec46a4877_0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6ec46a4877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26ec46a4877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g26ec46a4877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ec46a4877_0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ec46a4877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6ec46a4877_0_2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cd64d09bb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cd64d09bb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cd64d09bb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b="0" sz="360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2">
  <p:cSld name="제목 및 내용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1"/>
          <p:cNvSpPr/>
          <p:nvPr/>
        </p:nvSpPr>
        <p:spPr>
          <a:xfrm rot="-54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1"/>
          <p:cNvSpPr txBox="1"/>
          <p:nvPr>
            <p:ph type="title"/>
          </p:nvPr>
        </p:nvSpPr>
        <p:spPr>
          <a:xfrm>
            <a:off x="1426632" y="4035869"/>
            <a:ext cx="3658324" cy="16132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6016689" y="878177"/>
            <a:ext cx="5341775" cy="5251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3756" lvl="2" marL="13716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3756" lvl="3" marL="18288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3756" lvl="4" marL="22860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3">
  <p:cSld name="제목 및 내용 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/>
          <p:nvPr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754225" y="878177"/>
            <a:ext cx="5341775" cy="5251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2"/>
          <p:cNvSpPr/>
          <p:nvPr/>
        </p:nvSpPr>
        <p:spPr>
          <a:xfrm rot="-54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7955099" y="4035869"/>
            <a:ext cx="3658324" cy="16132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581192" y="2847885"/>
            <a:ext cx="4757482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60"/>
              </a:spcBef>
              <a:spcAft>
                <a:spcPts val="0"/>
              </a:spcAft>
              <a:buSzPts val="2576"/>
              <a:buNone/>
              <a:defRPr b="0" sz="2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581194" y="3523046"/>
            <a:ext cx="4757479" cy="213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ctr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ctr">
              <a:spcBef>
                <a:spcPts val="60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3756" lvl="2" marL="1371600" algn="ctr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3756" lvl="3" marL="1828800" algn="ctr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3756" lvl="4" marL="2286000" algn="ctr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3" type="body"/>
          </p:nvPr>
        </p:nvSpPr>
        <p:spPr>
          <a:xfrm>
            <a:off x="6604002" y="2847886"/>
            <a:ext cx="4757483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576"/>
              <a:buFont typeface="Noto Sans Symbols"/>
              <a:buNone/>
              <a:defRPr b="0" sz="2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3"/>
          <p:cNvSpPr txBox="1"/>
          <p:nvPr>
            <p:ph idx="4" type="body"/>
          </p:nvPr>
        </p:nvSpPr>
        <p:spPr>
          <a:xfrm>
            <a:off x="6604001" y="3523046"/>
            <a:ext cx="4757484" cy="213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ctr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ctr">
              <a:spcBef>
                <a:spcPts val="60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3756" lvl="2" marL="1371600" algn="ctr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3756" lvl="3" marL="1828800" algn="ctr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3756" lvl="4" marL="2286000" algn="ctr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581192" y="702156"/>
            <a:ext cx="11029616" cy="74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0" name="Google Shape;130;p13"/>
          <p:cNvGrpSpPr/>
          <p:nvPr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31" name="Google Shape;131;p13"/>
            <p:cNvCxnSpPr/>
            <p:nvPr/>
          </p:nvCxnSpPr>
          <p:spPr>
            <a:xfrm>
              <a:off x="6018085" y="2340176"/>
              <a:ext cx="0" cy="3749935"/>
            </a:xfrm>
            <a:prstGeom prst="straightConnector1">
              <a:avLst/>
            </a:prstGeom>
            <a:noFill/>
            <a:ln cap="rnd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13"/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VS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및 이미지">
  <p:cSld name="내용 및 이미지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>
            <p:ph idx="2" type="pic"/>
          </p:nvPr>
        </p:nvSpPr>
        <p:spPr>
          <a:xfrm>
            <a:off x="0" y="0"/>
            <a:ext cx="55245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223592" y="1890876"/>
            <a:ext cx="5387215" cy="4084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3756" lvl="2" marL="13716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3756" lvl="3" marL="18288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3756" lvl="4" marL="22860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4"/>
          <p:cNvSpPr txBox="1"/>
          <p:nvPr>
            <p:ph type="title"/>
          </p:nvPr>
        </p:nvSpPr>
        <p:spPr>
          <a:xfrm>
            <a:off x="6223592" y="702156"/>
            <a:ext cx="5387215" cy="74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/>
          <p:nvPr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갤러리">
  <p:cSld name="갤러리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5"/>
          <p:cNvSpPr/>
          <p:nvPr>
            <p:ph idx="2" type="pic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46" name="Google Shape;146;p15"/>
          <p:cNvSpPr/>
          <p:nvPr>
            <p:ph idx="3" type="pic"/>
          </p:nvPr>
        </p:nvSpPr>
        <p:spPr>
          <a:xfrm>
            <a:off x="1274457" y="3168650"/>
            <a:ext cx="3367194" cy="368935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47" name="Google Shape;147;p15"/>
          <p:cNvSpPr/>
          <p:nvPr>
            <p:ph idx="4" type="pic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48" name="Google Shape;148;p15"/>
          <p:cNvSpPr/>
          <p:nvPr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5"/>
          <p:cNvSpPr/>
          <p:nvPr/>
        </p:nvSpPr>
        <p:spPr>
          <a:xfrm rot="-54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5"/>
          <p:cNvSpPr txBox="1"/>
          <p:nvPr>
            <p:ph type="title"/>
          </p:nvPr>
        </p:nvSpPr>
        <p:spPr>
          <a:xfrm>
            <a:off x="6152484" y="3486000"/>
            <a:ext cx="3658324" cy="1613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연락처">
  <p:cSld name="연락처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6"/>
          <p:cNvSpPr/>
          <p:nvPr/>
        </p:nvSpPr>
        <p:spPr>
          <a:xfrm rot="-54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6"/>
          <p:cNvSpPr/>
          <p:nvPr>
            <p:ph idx="2" type="pic"/>
          </p:nvPr>
        </p:nvSpPr>
        <p:spPr>
          <a:xfrm>
            <a:off x="973138" y="917461"/>
            <a:ext cx="2205037" cy="4989627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58" name="Google Shape;158;p16"/>
          <p:cNvSpPr/>
          <p:nvPr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4248051" y="2945525"/>
            <a:ext cx="2945494" cy="16132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7405688" y="2005013"/>
            <a:ext cx="4510087" cy="402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3756" lvl="2" marL="13716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3756" lvl="3" marL="18288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3756" lvl="4" marL="22860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>
  <p:cSld name="제목만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581192" y="702156"/>
            <a:ext cx="11029616" cy="74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7"/>
          <p:cNvSpPr/>
          <p:nvPr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어 있음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과 제목">
  <p:cSld name="그림과 제목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9"/>
          <p:cNvSpPr/>
          <p:nvPr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9"/>
          <p:cNvSpPr/>
          <p:nvPr>
            <p:ph idx="2" type="pic"/>
          </p:nvPr>
        </p:nvSpPr>
        <p:spPr>
          <a:xfrm>
            <a:off x="546100" y="520700"/>
            <a:ext cx="4743450" cy="58166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77" name="Google Shape;177;p19"/>
          <p:cNvSpPr/>
          <p:nvPr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9"/>
          <p:cNvSpPr txBox="1"/>
          <p:nvPr>
            <p:ph type="title"/>
          </p:nvPr>
        </p:nvSpPr>
        <p:spPr>
          <a:xfrm>
            <a:off x="6096000" y="702156"/>
            <a:ext cx="6096000" cy="74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>
  <p:cSld name="제목 슬라이드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7671999" y="5301208"/>
            <a:ext cx="3987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0" sz="15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0"/>
          <p:cNvSpPr txBox="1"/>
          <p:nvPr/>
        </p:nvSpPr>
        <p:spPr>
          <a:xfrm>
            <a:off x="618827" y="321810"/>
            <a:ext cx="179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0"/>
          <p:cNvSpPr txBox="1"/>
          <p:nvPr>
            <p:ph idx="2" type="body"/>
          </p:nvPr>
        </p:nvSpPr>
        <p:spPr>
          <a:xfrm>
            <a:off x="1329231" y="1952626"/>
            <a:ext cx="63177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83" name="Google Shape;183;p20"/>
          <p:cNvGrpSpPr/>
          <p:nvPr/>
        </p:nvGrpSpPr>
        <p:grpSpPr>
          <a:xfrm>
            <a:off x="1107720" y="1513269"/>
            <a:ext cx="6786028" cy="3239999"/>
            <a:chOff x="900000" y="1513268"/>
            <a:chExt cx="5513510" cy="3239999"/>
          </a:xfrm>
        </p:grpSpPr>
        <p:grpSp>
          <p:nvGrpSpPr>
            <p:cNvPr id="184" name="Google Shape;184;p20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85" name="Google Shape;185;p20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6" name="Google Shape;186;p20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7" name="Google Shape;187;p20"/>
            <p:cNvGrpSpPr/>
            <p:nvPr/>
          </p:nvGrpSpPr>
          <p:grpSpPr>
            <a:xfrm>
              <a:off x="900002" y="1513268"/>
              <a:ext cx="5513508" cy="3239999"/>
              <a:chOff x="900002" y="1513268"/>
              <a:chExt cx="5513508" cy="3239999"/>
            </a:xfrm>
          </p:grpSpPr>
          <p:sp>
            <p:nvSpPr>
              <p:cNvPr id="188" name="Google Shape;188;p20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89" name="Google Shape;189;p20"/>
              <p:cNvGrpSpPr/>
              <p:nvPr/>
            </p:nvGrpSpPr>
            <p:grpSpPr>
              <a:xfrm>
                <a:off x="900002" y="1513269"/>
                <a:ext cx="5513508" cy="3239997"/>
                <a:chOff x="900000" y="1513269"/>
                <a:chExt cx="3240000" cy="3239997"/>
              </a:xfrm>
            </p:grpSpPr>
            <p:sp>
              <p:nvSpPr>
                <p:cNvPr id="190" name="Google Shape;190;p20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91" name="Google Shape;191;p20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192" name="Google Shape;192;p20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93" name="Google Shape;193;p20"/>
          <p:cNvSpPr txBox="1"/>
          <p:nvPr>
            <p:ph idx="3" type="body"/>
          </p:nvPr>
        </p:nvSpPr>
        <p:spPr>
          <a:xfrm>
            <a:off x="1329231" y="3356992"/>
            <a:ext cx="631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4" type="body"/>
          </p:nvPr>
        </p:nvSpPr>
        <p:spPr>
          <a:xfrm>
            <a:off x="7671999" y="4928089"/>
            <a:ext cx="3987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97" name="Google Shape;197;p21"/>
          <p:cNvGrpSpPr/>
          <p:nvPr/>
        </p:nvGrpSpPr>
        <p:grpSpPr>
          <a:xfrm>
            <a:off x="1107659" y="1500183"/>
            <a:ext cx="10144862" cy="3253087"/>
            <a:chOff x="899999" y="1500182"/>
            <a:chExt cx="5513512" cy="3253087"/>
          </a:xfrm>
        </p:grpSpPr>
        <p:sp>
          <p:nvSpPr>
            <p:cNvPr id="198" name="Google Shape;198;p21"/>
            <p:cNvSpPr/>
            <p:nvPr/>
          </p:nvSpPr>
          <p:spPr>
            <a:xfrm>
              <a:off x="899999" y="1513268"/>
              <a:ext cx="58800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9" name="Google Shape;199;p21"/>
            <p:cNvGrpSpPr/>
            <p:nvPr/>
          </p:nvGrpSpPr>
          <p:grpSpPr>
            <a:xfrm>
              <a:off x="900000" y="1500182"/>
              <a:ext cx="5513511" cy="3253087"/>
              <a:chOff x="900000" y="1500182"/>
              <a:chExt cx="5513511" cy="3253087"/>
            </a:xfrm>
          </p:grpSpPr>
          <p:grpSp>
            <p:nvGrpSpPr>
              <p:cNvPr id="200" name="Google Shape;200;p21"/>
              <p:cNvGrpSpPr/>
              <p:nvPr/>
            </p:nvGrpSpPr>
            <p:grpSpPr>
              <a:xfrm>
                <a:off x="900000" y="1500182"/>
                <a:ext cx="5513511" cy="3253087"/>
                <a:chOff x="899999" y="1500182"/>
                <a:chExt cx="3240002" cy="3253087"/>
              </a:xfrm>
            </p:grpSpPr>
            <p:sp>
              <p:nvSpPr>
                <p:cNvPr id="201" name="Google Shape;201;p21"/>
                <p:cNvSpPr/>
                <p:nvPr/>
              </p:nvSpPr>
              <p:spPr>
                <a:xfrm rot="-5400000">
                  <a:off x="1880699" y="519482"/>
                  <a:ext cx="108000" cy="20694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02" name="Google Shape;202;p21"/>
                <p:cNvSpPr/>
                <p:nvPr/>
              </p:nvSpPr>
              <p:spPr>
                <a:xfrm rot="5400000">
                  <a:off x="3051300" y="3664568"/>
                  <a:ext cx="108000" cy="20694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03" name="Google Shape;203;p21"/>
              <p:cNvSpPr/>
              <p:nvPr/>
            </p:nvSpPr>
            <p:spPr>
              <a:xfrm rot="10800000">
                <a:off x="6354700" y="3673267"/>
                <a:ext cx="58800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/>
          <p:nvPr/>
        </p:nvSpPr>
        <p:spPr>
          <a:xfrm>
            <a:off x="373750" y="327899"/>
            <a:ext cx="232200" cy="635100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8" name="Google Shape;208;p22"/>
          <p:cNvCxnSpPr/>
          <p:nvPr/>
        </p:nvCxnSpPr>
        <p:spPr>
          <a:xfrm>
            <a:off x="720725" y="960002"/>
            <a:ext cx="11471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안건">
  <p:cSld name="안건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1426632" y="4651968"/>
            <a:ext cx="3658324" cy="997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 rot="-54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4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6616172" y="0"/>
            <a:ext cx="49948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3756" lvl="2" marL="13716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3756" lvl="3" marL="18288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3756" lvl="4" marL="22860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581192" y="702156"/>
            <a:ext cx="11029616" cy="74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581192" y="1890876"/>
            <a:ext cx="11029615" cy="4084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3756" lvl="2" marL="13716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3756" lvl="3" marL="18288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3756" lvl="4" marL="22860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좁은 내용 대형 이미지">
  <p:cSld name="좁은 내용 대형 이미지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>
            <p:ph idx="2" type="pic"/>
          </p:nvPr>
        </p:nvSpPr>
        <p:spPr>
          <a:xfrm>
            <a:off x="5181599" y="0"/>
            <a:ext cx="7010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581194" y="2720636"/>
            <a:ext cx="3863216" cy="3634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2072" lvl="0" marL="457200" algn="l">
              <a:spcBef>
                <a:spcPts val="320"/>
              </a:spcBef>
              <a:spcAft>
                <a:spcPts val="0"/>
              </a:spcAft>
              <a:buSzPts val="1472"/>
              <a:buChar char="◼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98703" lvl="2" marL="13716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spcBef>
                <a:spcPts val="0"/>
              </a:spcBef>
              <a:spcAft>
                <a:spcPts val="0"/>
              </a:spcAft>
              <a:buSzPts val="1012"/>
              <a:buChar char="◼"/>
              <a:defRPr sz="11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spcBef>
                <a:spcPts val="0"/>
              </a:spcBef>
              <a:spcAft>
                <a:spcPts val="0"/>
              </a:spcAft>
              <a:buSzPts val="1012"/>
              <a:buChar char="◼"/>
              <a:defRPr sz="11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581192" y="1304660"/>
            <a:ext cx="3863216" cy="1415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팀">
  <p:cSld name="팀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7"/>
          <p:cNvSpPr/>
          <p:nvPr>
            <p:ph idx="2" type="pic"/>
          </p:nvPr>
        </p:nvSpPr>
        <p:spPr>
          <a:xfrm>
            <a:off x="1237608" y="2063551"/>
            <a:ext cx="2328880" cy="2051919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59" name="Google Shape;59;p7"/>
          <p:cNvSpPr/>
          <p:nvPr>
            <p:ph idx="3" type="pic"/>
          </p:nvPr>
        </p:nvSpPr>
        <p:spPr>
          <a:xfrm>
            <a:off x="4908556" y="2063551"/>
            <a:ext cx="2328880" cy="2051919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0" name="Google Shape;60;p7"/>
          <p:cNvSpPr/>
          <p:nvPr>
            <p:ph idx="4" type="pic"/>
          </p:nvPr>
        </p:nvSpPr>
        <p:spPr>
          <a:xfrm>
            <a:off x="8579504" y="2063551"/>
            <a:ext cx="2328880" cy="2051919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728482" y="4259751"/>
            <a:ext cx="3316999" cy="26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4"/>
              <a:buNone/>
              <a:defRPr sz="1200"/>
            </a:lvl3pPr>
            <a:lvl4pPr indent="-298703" lvl="3" marL="18288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4pPr>
            <a:lvl5pPr indent="-298704" lvl="4" marL="22860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5" type="body"/>
          </p:nvPr>
        </p:nvSpPr>
        <p:spPr>
          <a:xfrm>
            <a:off x="727854" y="4460676"/>
            <a:ext cx="3317238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i="1" sz="1200">
                <a:solidFill>
                  <a:schemeClr val="accent1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6" type="body"/>
          </p:nvPr>
        </p:nvSpPr>
        <p:spPr>
          <a:xfrm>
            <a:off x="727402" y="4933816"/>
            <a:ext cx="3351751" cy="149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4"/>
              <a:buNone/>
              <a:defRPr sz="1200"/>
            </a:lvl3pPr>
            <a:lvl4pPr indent="-298703" lvl="3" marL="18288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4pPr>
            <a:lvl5pPr indent="-298704" lvl="4" marL="22860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7" type="body"/>
          </p:nvPr>
        </p:nvSpPr>
        <p:spPr>
          <a:xfrm>
            <a:off x="4415005" y="4259751"/>
            <a:ext cx="3316999" cy="26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4"/>
              <a:buNone/>
              <a:defRPr sz="1200"/>
            </a:lvl3pPr>
            <a:lvl4pPr indent="-298703" lvl="3" marL="18288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4pPr>
            <a:lvl5pPr indent="-298704" lvl="4" marL="22860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8" type="body"/>
          </p:nvPr>
        </p:nvSpPr>
        <p:spPr>
          <a:xfrm>
            <a:off x="4414377" y="4460676"/>
            <a:ext cx="3317238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i="1" sz="1200">
                <a:solidFill>
                  <a:schemeClr val="accent1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9" type="body"/>
          </p:nvPr>
        </p:nvSpPr>
        <p:spPr>
          <a:xfrm>
            <a:off x="4413925" y="4933816"/>
            <a:ext cx="3351751" cy="149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4"/>
              <a:buNone/>
              <a:defRPr sz="1200"/>
            </a:lvl3pPr>
            <a:lvl4pPr indent="-298703" lvl="3" marL="18288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4pPr>
            <a:lvl5pPr indent="-298704" lvl="4" marL="22860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3" type="body"/>
          </p:nvPr>
        </p:nvSpPr>
        <p:spPr>
          <a:xfrm>
            <a:off x="8101528" y="4259751"/>
            <a:ext cx="3316999" cy="26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4"/>
              <a:buNone/>
              <a:defRPr sz="1200"/>
            </a:lvl3pPr>
            <a:lvl4pPr indent="-298703" lvl="3" marL="18288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4pPr>
            <a:lvl5pPr indent="-298704" lvl="4" marL="22860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4" type="body"/>
          </p:nvPr>
        </p:nvSpPr>
        <p:spPr>
          <a:xfrm>
            <a:off x="8100900" y="4460676"/>
            <a:ext cx="3317238" cy="2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40"/>
              </a:spcBef>
              <a:spcAft>
                <a:spcPts val="0"/>
              </a:spcAft>
              <a:buSzPts val="1104"/>
              <a:buNone/>
              <a:defRPr i="1" sz="1200">
                <a:solidFill>
                  <a:schemeClr val="accent1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5" type="body"/>
          </p:nvPr>
        </p:nvSpPr>
        <p:spPr>
          <a:xfrm>
            <a:off x="8100448" y="4933816"/>
            <a:ext cx="3351751" cy="1490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4"/>
              <a:buNone/>
              <a:defRPr sz="1200"/>
            </a:lvl3pPr>
            <a:lvl4pPr indent="-298703" lvl="3" marL="18288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4pPr>
            <a:lvl5pPr indent="-298704" lvl="4" marL="22860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581192" y="702156"/>
            <a:ext cx="11029616" cy="74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/>
          <p:nvPr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Google Shape;72;p7"/>
          <p:cNvCxnSpPr/>
          <p:nvPr/>
        </p:nvCxnSpPr>
        <p:spPr>
          <a:xfrm>
            <a:off x="1186323" y="4806226"/>
            <a:ext cx="24003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7"/>
          <p:cNvCxnSpPr/>
          <p:nvPr/>
        </p:nvCxnSpPr>
        <p:spPr>
          <a:xfrm>
            <a:off x="4872846" y="4806226"/>
            <a:ext cx="24003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7"/>
          <p:cNvCxnSpPr/>
          <p:nvPr/>
        </p:nvCxnSpPr>
        <p:spPr>
          <a:xfrm>
            <a:off x="8559369" y="4806226"/>
            <a:ext cx="24003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>
  <p:cSld name="내용 2개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idx="1" type="body"/>
          </p:nvPr>
        </p:nvSpPr>
        <p:spPr>
          <a:xfrm>
            <a:off x="581194" y="1956391"/>
            <a:ext cx="3863216" cy="4467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2072" lvl="0" marL="457200" algn="l">
              <a:spcBef>
                <a:spcPts val="320"/>
              </a:spcBef>
              <a:spcAft>
                <a:spcPts val="0"/>
              </a:spcAft>
              <a:buSzPts val="1472"/>
              <a:buChar char="◼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98703" lvl="2" marL="13716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92861" lvl="3" marL="1828800" algn="l">
              <a:spcBef>
                <a:spcPts val="0"/>
              </a:spcBef>
              <a:spcAft>
                <a:spcPts val="0"/>
              </a:spcAft>
              <a:buSzPts val="1012"/>
              <a:buChar char="◼"/>
              <a:defRPr sz="11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92861" lvl="4" marL="2286000" algn="l">
              <a:spcBef>
                <a:spcPts val="0"/>
              </a:spcBef>
              <a:spcAft>
                <a:spcPts val="0"/>
              </a:spcAft>
              <a:buSzPts val="1012"/>
              <a:buChar char="◼"/>
              <a:defRPr sz="11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2" type="body"/>
          </p:nvPr>
        </p:nvSpPr>
        <p:spPr>
          <a:xfrm>
            <a:off x="4693599" y="1956391"/>
            <a:ext cx="6917210" cy="4467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3756" lvl="2" marL="13716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3756" lvl="3" marL="18288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3756" lvl="4" marL="2286000" algn="l">
              <a:spcBef>
                <a:spcPts val="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581192" y="702156"/>
            <a:ext cx="11029616" cy="74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/>
          <p:nvPr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인용문">
  <p:cSld name="인용문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9"/>
          <p:cNvSpPr/>
          <p:nvPr/>
        </p:nvSpPr>
        <p:spPr>
          <a:xfrm rot="-54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4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9"/>
          <p:cNvSpPr txBox="1"/>
          <p:nvPr>
            <p:ph type="title"/>
          </p:nvPr>
        </p:nvSpPr>
        <p:spPr>
          <a:xfrm>
            <a:off x="1443567" y="3019274"/>
            <a:ext cx="9304867" cy="1613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lgun Gothic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4437501" y="2348318"/>
            <a:ext cx="3316999" cy="269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4"/>
              <a:buNone/>
              <a:defRPr sz="1200"/>
            </a:lvl3pPr>
            <a:lvl4pPr indent="-298703" lvl="3" marL="18288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4pPr>
            <a:lvl5pPr indent="-298704" lvl="4" marL="2286000" algn="l">
              <a:spcBef>
                <a:spcPts val="0"/>
              </a:spcBef>
              <a:spcAft>
                <a:spcPts val="0"/>
              </a:spcAft>
              <a:buSzPts val="1104"/>
              <a:buChar char="◼"/>
              <a:defRPr sz="12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캡션">
  <p:cSld name="그림 및 캡션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0"/>
          <p:cNvSpPr/>
          <p:nvPr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546100" y="520700"/>
            <a:ext cx="4743450" cy="58166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99" name="Google Shape;99;p10"/>
          <p:cNvSpPr/>
          <p:nvPr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0"/>
          <p:cNvSpPr txBox="1"/>
          <p:nvPr>
            <p:ph type="title"/>
          </p:nvPr>
        </p:nvSpPr>
        <p:spPr>
          <a:xfrm>
            <a:off x="6096000" y="702156"/>
            <a:ext cx="6096000" cy="74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  <a:defRPr sz="3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6096000" y="1443038"/>
            <a:ext cx="5514975" cy="4894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100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algn="l">
              <a:spcBef>
                <a:spcPts val="150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33756" lvl="2" marL="1371600" algn="l">
              <a:spcBef>
                <a:spcPts val="150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3756" lvl="3" marL="1828800" algn="l">
              <a:spcBef>
                <a:spcPts val="150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3756" lvl="4" marL="2286000" algn="l">
              <a:spcBef>
                <a:spcPts val="1500"/>
              </a:spcBef>
              <a:spcAft>
                <a:spcPts val="0"/>
              </a:spcAft>
              <a:buSzPts val="165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b="0" i="0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3756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/>
            </a:lvl2pPr>
            <a:lvl3pPr indent="-333756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/>
            </a:lvl3pPr>
            <a:lvl4pPr indent="-333756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/>
            </a:lvl4pPr>
            <a:lvl5pPr indent="-333756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spreadsheets/d/1C4wgnd7N1jhjAJzDQxLApnpnB-jsfAwERMy3Vl8z0XE/edit#gid=0" TargetMode="External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hyperlink" Target="https://oobwrite.com/entry/%EB%94%94%EC%9E%90%EC%9D%B8-%ED%8C%A8%ED%84%B4-%EC%8B%B1%EA%B8%80%ED%84%B4-%ED%8C%A8%ED%84%B4-%EA%B0%9D%EC%B2%B4-%EC%A7%80%ED%96%A5-%ED%94%84%EB%A1%9C%EA%B7%B8%EB%9E%98%EB%B0%8D%EC%9D%98-%EC%A0%84%EC%97%AD-%EB%B3%80%EC%88%98" TargetMode="External"/><Relationship Id="rId5" Type="http://schemas.openxmlformats.org/officeDocument/2006/relationships/hyperlink" Target="https://oobwrite.com/entry/%EB%94%94%EC%9E%90%EC%9D%B8-%ED%8C%A8%ED%84%B4-%EC%8B%B1%EA%B8%80%ED%84%B4-%ED%8C%A8%ED%84%B4-%EA%B0%9D%EC%B2%B4-%EC%A7%80%ED%96%A5-%ED%94%84%EB%A1%9C%EA%B7%B8%EB%9E%98%EB%B0%8D%EC%9D%98-%EC%A0%84%EC%97%AD-%EB%B3%80%EC%88%98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Relationship Id="rId4" Type="http://schemas.openxmlformats.org/officeDocument/2006/relationships/image" Target="../media/image5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C4wgnd7N1jhjAJzDQxLApnpnB-jsfAwERMy3Vl8z0XE/edit#gid=0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6.jpg"/><Relationship Id="rId4" Type="http://schemas.openxmlformats.org/officeDocument/2006/relationships/image" Target="../media/image58.jpg"/><Relationship Id="rId5" Type="http://schemas.openxmlformats.org/officeDocument/2006/relationships/image" Target="../media/image57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9.png"/><Relationship Id="rId4" Type="http://schemas.openxmlformats.org/officeDocument/2006/relationships/image" Target="../media/image62.png"/><Relationship Id="rId5" Type="http://schemas.openxmlformats.org/officeDocument/2006/relationships/image" Target="../media/image64.png"/><Relationship Id="rId6" Type="http://schemas.openxmlformats.org/officeDocument/2006/relationships/image" Target="../media/image66.png"/><Relationship Id="rId7" Type="http://schemas.openxmlformats.org/officeDocument/2006/relationships/image" Target="../media/image6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9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arn.microsoft.com/ko-kr/visualstudio/ide/code-styles-and-code-cleanup?view=vs-2022#enforce-code-styles-on-build" TargetMode="External"/><Relationship Id="rId4" Type="http://schemas.openxmlformats.org/officeDocument/2006/relationships/hyperlink" Target="https://overcome-the-limits.tistory.com/entry/%ED%98%91%EC%97%85-%ED%98%91%EC%97%85%EC%9D%84-%EC%9C%84%ED%95%9C-%EA%B8%B0%EB%B3%B8%EC%A0%81%EC%9D%B8-git-%EC%BB%A4%EB%B0%8B%EC%BB%A8%EB%B2%A4%EC%85%98-%EC%84%A4%EC%A0%95%ED%95%98%EA%B8%B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7671999" y="5301208"/>
            <a:ext cx="3987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/>
              <a:t>신석하, 김흥열, 임규범, 변혜민, 박민수</a:t>
            </a:r>
            <a:endParaRPr/>
          </a:p>
        </p:txBody>
      </p:sp>
      <p:sp>
        <p:nvSpPr>
          <p:cNvPr id="214" name="Google Shape;214;p23"/>
          <p:cNvSpPr txBox="1"/>
          <p:nvPr>
            <p:ph idx="2" type="body"/>
          </p:nvPr>
        </p:nvSpPr>
        <p:spPr>
          <a:xfrm>
            <a:off x="1329231" y="1952626"/>
            <a:ext cx="63177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None/>
            </a:pPr>
            <a:r>
              <a:rPr b="0" lang="en-US" sz="5400">
                <a:solidFill>
                  <a:srgbClr val="3F3F3F"/>
                </a:solidFill>
              </a:rPr>
              <a:t>TEAM AAA</a:t>
            </a:r>
            <a:endParaRPr/>
          </a:p>
        </p:txBody>
      </p:sp>
      <p:sp>
        <p:nvSpPr>
          <p:cNvPr id="215" name="Google Shape;215;p23"/>
          <p:cNvSpPr txBox="1"/>
          <p:nvPr>
            <p:ph idx="3" type="body"/>
          </p:nvPr>
        </p:nvSpPr>
        <p:spPr>
          <a:xfrm>
            <a:off x="1329231" y="3356992"/>
            <a:ext cx="631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SSD Project</a:t>
            </a:r>
            <a:endParaRPr/>
          </a:p>
        </p:txBody>
      </p:sp>
      <p:sp>
        <p:nvSpPr>
          <p:cNvPr id="216" name="Google Shape;216;p23"/>
          <p:cNvSpPr txBox="1"/>
          <p:nvPr>
            <p:ph idx="4" type="body"/>
          </p:nvPr>
        </p:nvSpPr>
        <p:spPr>
          <a:xfrm>
            <a:off x="7671999" y="4928089"/>
            <a:ext cx="3987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2024.04.23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idx="1" type="body"/>
          </p:nvPr>
        </p:nvSpPr>
        <p:spPr>
          <a:xfrm>
            <a:off x="581200" y="1764875"/>
            <a:ext cx="38631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n-US" sz="1900">
                <a:latin typeface="IBM Plex Sans KR"/>
                <a:ea typeface="IBM Plex Sans KR"/>
                <a:cs typeface="IBM Plex Sans KR"/>
                <a:sym typeface="IBM Plex Sans KR"/>
              </a:rPr>
              <a:t>Commit 제목을</a:t>
            </a:r>
            <a:endParaRPr b="1" sz="19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n-US" sz="1900">
                <a:latin typeface="IBM Plex Sans KR"/>
                <a:ea typeface="IBM Plex Sans KR"/>
                <a:cs typeface="IBM Plex Sans KR"/>
                <a:sym typeface="IBM Plex Sans KR"/>
              </a:rPr>
              <a:t>“[말머리] 내용 + Label” </a:t>
            </a:r>
            <a:endParaRPr sz="19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 sz="1900">
                <a:latin typeface="IBM Plex Sans KR"/>
                <a:ea typeface="IBM Plex Sans KR"/>
                <a:cs typeface="IBM Plex Sans KR"/>
                <a:sym typeface="IBM Plex Sans KR"/>
              </a:rPr>
              <a:t>말머리와 Label 을 통해</a:t>
            </a:r>
            <a:endParaRPr sz="19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 sz="1900">
                <a:latin typeface="IBM Plex Sans KR"/>
                <a:ea typeface="IBM Plex Sans KR"/>
                <a:cs typeface="IBM Plex Sans KR"/>
                <a:sym typeface="IBM Plex Sans KR"/>
              </a:rPr>
              <a:t>찾으려는 commit/PR 을 쉽게 볼 수 있습니다. </a:t>
            </a:r>
            <a:endParaRPr sz="190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342" name="Google Shape;342;p32"/>
          <p:cNvSpPr txBox="1"/>
          <p:nvPr>
            <p:ph type="title"/>
          </p:nvPr>
        </p:nvSpPr>
        <p:spPr>
          <a:xfrm>
            <a:off x="581192" y="1039484"/>
            <a:ext cx="3863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Pull Request</a:t>
            </a:r>
            <a:endParaRPr/>
          </a:p>
        </p:txBody>
      </p:sp>
      <p:pic>
        <p:nvPicPr>
          <p:cNvPr id="343" name="Google Shape;343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296" r="3306" t="0"/>
          <a:stretch/>
        </p:blipFill>
        <p:spPr>
          <a:xfrm>
            <a:off x="5528475" y="0"/>
            <a:ext cx="6663524" cy="695325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pic>
        <p:nvPicPr>
          <p:cNvPr id="344" name="Google Shape;3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75" y="3755221"/>
            <a:ext cx="3863101" cy="2916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581192" y="5497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Module Design : Shell</a:t>
            </a:r>
            <a:endParaRPr/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50" y="1232975"/>
            <a:ext cx="11487824" cy="556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>
            <p:ph type="title"/>
          </p:nvPr>
        </p:nvSpPr>
        <p:spPr>
          <a:xfrm>
            <a:off x="581192" y="5497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Module Design</a:t>
            </a:r>
            <a:r>
              <a:rPr lang="en-US"/>
              <a:t> : SSD</a:t>
            </a:r>
            <a:endParaRPr/>
          </a:p>
        </p:txBody>
      </p:sp>
      <p:pic>
        <p:nvPicPr>
          <p:cNvPr id="358" name="Google Shape;3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88" y="1442250"/>
            <a:ext cx="10475325" cy="52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5"/>
          <p:cNvSpPr txBox="1"/>
          <p:nvPr>
            <p:ph type="title"/>
          </p:nvPr>
        </p:nvSpPr>
        <p:spPr>
          <a:xfrm>
            <a:off x="581192" y="5497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Mocking Class Design</a:t>
            </a:r>
            <a:endParaRPr/>
          </a:p>
        </p:txBody>
      </p:sp>
      <p:pic>
        <p:nvPicPr>
          <p:cNvPr id="365" name="Google Shape;3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0" y="3684850"/>
            <a:ext cx="7161126" cy="2763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94656"/>
            <a:ext cx="74485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5"/>
          <p:cNvSpPr txBox="1"/>
          <p:nvPr/>
        </p:nvSpPr>
        <p:spPr>
          <a:xfrm>
            <a:off x="7600950" y="1015050"/>
            <a:ext cx="42942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MockFile : </a:t>
            </a:r>
            <a:b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</a:b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File Interface Mocking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</a:b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실제 NAND.txt, Result.txt 수정 없이 Test하도록 설계 및 구현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7600950" y="3910788"/>
            <a:ext cx="4294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MockSSD :</a:t>
            </a:r>
            <a:b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</a:b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SSDAdapter 를 전부 Mocking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MockSSDAdapter :</a:t>
            </a:r>
            <a:endParaRPr b="1"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SSDAdapter 중 Syscall 부분을 Mocking.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cxnSp>
        <p:nvCxnSpPr>
          <p:cNvPr id="369" name="Google Shape;369;p35"/>
          <p:cNvCxnSpPr/>
          <p:nvPr/>
        </p:nvCxnSpPr>
        <p:spPr>
          <a:xfrm>
            <a:off x="296100" y="3429000"/>
            <a:ext cx="1141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626" y="228600"/>
            <a:ext cx="5787075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/>
          <p:nvPr/>
        </p:nvSpPr>
        <p:spPr>
          <a:xfrm>
            <a:off x="5158875" y="76200"/>
            <a:ext cx="3894000" cy="6571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36"/>
          <p:cNvSpPr txBox="1"/>
          <p:nvPr/>
        </p:nvSpPr>
        <p:spPr>
          <a:xfrm>
            <a:off x="9052875" y="2779625"/>
            <a:ext cx="2406600" cy="738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MOCKED</a:t>
            </a:r>
            <a:endParaRPr sz="3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226925" y="243700"/>
            <a:ext cx="1162500" cy="504300"/>
          </a:xfrm>
          <a:prstGeom prst="rect">
            <a:avLst/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MockFile</a:t>
            </a:r>
            <a:endParaRPr b="1"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850" y="152400"/>
            <a:ext cx="6900849" cy="6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7"/>
          <p:cNvSpPr/>
          <p:nvPr/>
        </p:nvSpPr>
        <p:spPr>
          <a:xfrm>
            <a:off x="5061125" y="76200"/>
            <a:ext cx="4133400" cy="6571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9194625" y="2779625"/>
            <a:ext cx="2406600" cy="738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MOCKED</a:t>
            </a:r>
            <a:endParaRPr sz="36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226925" y="243700"/>
            <a:ext cx="2129100" cy="504300"/>
          </a:xfrm>
          <a:prstGeom prst="rect">
            <a:avLst/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MockSSDAdapter</a:t>
            </a:r>
            <a:endParaRPr b="1"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TDD 를 활용한 개발예제 : SSD</a:t>
            </a:r>
            <a:endParaRPr/>
          </a:p>
        </p:txBody>
      </p:sp>
      <p:sp>
        <p:nvSpPr>
          <p:cNvPr id="394" name="Google Shape;394;p38"/>
          <p:cNvSpPr txBox="1"/>
          <p:nvPr/>
        </p:nvSpPr>
        <p:spPr>
          <a:xfrm>
            <a:off x="208325" y="2747075"/>
            <a:ext cx="5593500" cy="1108200"/>
          </a:xfrm>
          <a:prstGeom prst="rect">
            <a:avLst/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Red TC : Exception Case 에 대해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file.write 가 실행되지 않아야함.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 b="13494" l="0" r="13292" t="0"/>
          <a:stretch/>
        </p:blipFill>
        <p:spPr>
          <a:xfrm>
            <a:off x="152400" y="1509875"/>
            <a:ext cx="12039600" cy="4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838" y="2547675"/>
            <a:ext cx="5663125" cy="3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8"/>
          <p:cNvSpPr txBox="1"/>
          <p:nvPr/>
        </p:nvSpPr>
        <p:spPr>
          <a:xfrm>
            <a:off x="208325" y="4505525"/>
            <a:ext cx="5593500" cy="11082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ssd.write 에 Exception Case 구현이 되어있지 않고, file interface 가 mocking 되어있지 않다면 </a:t>
            </a:r>
            <a:b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</a:b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실제 file 에 잘못된 write가 수행됨.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0" y="0"/>
            <a:ext cx="1372800" cy="740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TDD 를 활용한 개발예제 : SSD</a:t>
            </a:r>
            <a:endParaRPr/>
          </a:p>
        </p:txBody>
      </p:sp>
      <p:sp>
        <p:nvSpPr>
          <p:cNvPr id="405" name="Google Shape;405;p39"/>
          <p:cNvSpPr txBox="1"/>
          <p:nvPr/>
        </p:nvSpPr>
        <p:spPr>
          <a:xfrm>
            <a:off x="152400" y="3347275"/>
            <a:ext cx="600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6" name="Google Shape;4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75" y="1597025"/>
            <a:ext cx="11029499" cy="300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525" y="1965743"/>
            <a:ext cx="4612457" cy="465580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6488200" y="6266900"/>
            <a:ext cx="4958700" cy="406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6488200" y="2381250"/>
            <a:ext cx="4958700" cy="37875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152400" y="3696250"/>
            <a:ext cx="6003000" cy="110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Red 일 때는 조건없이 file-&gt;write 가 불렸기 때문에 실패.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그러나 Mocked File 이 사용되었으므로 </a:t>
            </a:r>
            <a:b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</a:b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실제 File 에는 영향이 없었다.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411" name="Google Shape;411;p39"/>
          <p:cNvSpPr txBox="1"/>
          <p:nvPr/>
        </p:nvSpPr>
        <p:spPr>
          <a:xfrm>
            <a:off x="152400" y="2381250"/>
            <a:ext cx="6003000" cy="10158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Test 가 Green 이 되도록,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: file-&gt;write 가 호출되지 않도록 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검사하는 구문을 추가.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cxnSp>
        <p:nvCxnSpPr>
          <p:cNvPr id="412" name="Google Shape;412;p39"/>
          <p:cNvCxnSpPr>
            <a:stCxn id="411" idx="3"/>
            <a:endCxn id="409" idx="1"/>
          </p:cNvCxnSpPr>
          <p:nvPr/>
        </p:nvCxnSpPr>
        <p:spPr>
          <a:xfrm>
            <a:off x="6155400" y="2889150"/>
            <a:ext cx="332700" cy="13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9"/>
          <p:cNvCxnSpPr>
            <a:stCxn id="410" idx="3"/>
            <a:endCxn id="408" idx="1"/>
          </p:cNvCxnSpPr>
          <p:nvPr/>
        </p:nvCxnSpPr>
        <p:spPr>
          <a:xfrm>
            <a:off x="6155400" y="4250350"/>
            <a:ext cx="332700" cy="22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463" y="5744900"/>
            <a:ext cx="5466775" cy="4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9"/>
          <p:cNvSpPr/>
          <p:nvPr/>
        </p:nvSpPr>
        <p:spPr>
          <a:xfrm>
            <a:off x="0" y="0"/>
            <a:ext cx="1372800" cy="740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TDD 를 활용한 개발예제 : SSD</a:t>
            </a:r>
            <a:endParaRPr/>
          </a:p>
        </p:txBody>
      </p:sp>
      <p:pic>
        <p:nvPicPr>
          <p:cNvPr id="422" name="Google Shape;4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4649"/>
            <a:ext cx="10704676" cy="47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550" y="2217074"/>
            <a:ext cx="46196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1500" y="4141125"/>
            <a:ext cx="4220701" cy="25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0"/>
          <p:cNvSpPr/>
          <p:nvPr/>
        </p:nvSpPr>
        <p:spPr>
          <a:xfrm>
            <a:off x="6866400" y="2723025"/>
            <a:ext cx="3655800" cy="336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40"/>
          <p:cNvSpPr/>
          <p:nvPr/>
        </p:nvSpPr>
        <p:spPr>
          <a:xfrm>
            <a:off x="6712450" y="5340725"/>
            <a:ext cx="3655800" cy="3363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489925" y="3058950"/>
            <a:ext cx="5255400" cy="740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함수 추출을 이용하여 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이해하기 쉬운 코드로 Refactoring 작업.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pic>
        <p:nvPicPr>
          <p:cNvPr id="428" name="Google Shape;42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463" y="4259125"/>
            <a:ext cx="5466775" cy="40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40"/>
          <p:cNvCxnSpPr/>
          <p:nvPr/>
        </p:nvCxnSpPr>
        <p:spPr>
          <a:xfrm>
            <a:off x="5927575" y="2652325"/>
            <a:ext cx="0" cy="36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40"/>
          <p:cNvSpPr/>
          <p:nvPr/>
        </p:nvSpPr>
        <p:spPr>
          <a:xfrm>
            <a:off x="0" y="0"/>
            <a:ext cx="1372800" cy="740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TDD 를 활용한 개발 : Shell</a:t>
            </a:r>
            <a:endParaRPr/>
          </a:p>
        </p:txBody>
      </p:sp>
      <p:sp>
        <p:nvSpPr>
          <p:cNvPr id="437" name="Google Shape;437;p41"/>
          <p:cNvSpPr/>
          <p:nvPr/>
        </p:nvSpPr>
        <p:spPr>
          <a:xfrm>
            <a:off x="0" y="0"/>
            <a:ext cx="1372800" cy="740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8" name="Google Shape;4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" y="1509798"/>
            <a:ext cx="4675825" cy="3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075" y="1715600"/>
            <a:ext cx="6617925" cy="5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1"/>
          <p:cNvSpPr txBox="1"/>
          <p:nvPr/>
        </p:nvSpPr>
        <p:spPr>
          <a:xfrm>
            <a:off x="298375" y="2124725"/>
            <a:ext cx="4383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TestApp1 이 제대로 구현되지 않은 상황에서 </a:t>
            </a:r>
            <a:r>
              <a:rPr b="1" lang="en-US" sz="1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Mocking 없이</a:t>
            </a:r>
            <a:r>
              <a:rPr lang="en-US" sz="1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 Test하면</a:t>
            </a:r>
            <a:endParaRPr sz="18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441" name="Google Shape;441;p41"/>
          <p:cNvSpPr txBox="1"/>
          <p:nvPr/>
        </p:nvSpPr>
        <p:spPr>
          <a:xfrm>
            <a:off x="373425" y="3103250"/>
            <a:ext cx="4383600" cy="105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BM Plex Sans KR"/>
              <a:buChar char="-"/>
            </a:pPr>
            <a:r>
              <a:rPr lang="en-US" sz="1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실제 SSD 에 100번 IO를 수행해야 하므로 Shell 만의 Test에 쓸데없는 시간이 많이 소요됨.</a:t>
            </a:r>
            <a:endParaRPr sz="18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cxnSp>
        <p:nvCxnSpPr>
          <p:cNvPr id="442" name="Google Shape;442;p41"/>
          <p:cNvCxnSpPr>
            <a:stCxn id="441" idx="3"/>
          </p:cNvCxnSpPr>
          <p:nvPr/>
        </p:nvCxnSpPr>
        <p:spPr>
          <a:xfrm>
            <a:off x="4757025" y="3629000"/>
            <a:ext cx="114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41"/>
          <p:cNvSpPr txBox="1"/>
          <p:nvPr/>
        </p:nvSpPr>
        <p:spPr>
          <a:xfrm>
            <a:off x="373425" y="5690900"/>
            <a:ext cx="4383600" cy="105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IBM Plex Sans KR"/>
              <a:buChar char="-"/>
            </a:pPr>
            <a:r>
              <a:rPr lang="en-US" sz="1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만약 SSD 에 전달되면 안되는 명령이 전달될 경우 SSD가 오작동을 일으킬 수 있음.</a:t>
            </a:r>
            <a:endParaRPr sz="18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cxnSp>
        <p:nvCxnSpPr>
          <p:cNvPr id="444" name="Google Shape;444;p41"/>
          <p:cNvCxnSpPr>
            <a:stCxn id="443" idx="3"/>
          </p:cNvCxnSpPr>
          <p:nvPr/>
        </p:nvCxnSpPr>
        <p:spPr>
          <a:xfrm>
            <a:off x="4757025" y="6216650"/>
            <a:ext cx="114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426632" y="4651968"/>
            <a:ext cx="3658324" cy="997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개요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6616172" y="0"/>
            <a:ext cx="499480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Font typeface="IBM Plex Sans KR"/>
              <a:buChar char="◼"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프로젝트 개요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IBM Plex Sans KR"/>
              <a:buChar char="◼"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프로젝트 준비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IBM Plex Sans KR"/>
              <a:buChar char="◼"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역할 분담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IBM Plex Sans KR"/>
              <a:buChar char="◼"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Ground Rule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IBM Plex Sans KR"/>
              <a:buChar char="◼"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로드맵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IBM Plex Sans KR"/>
              <a:buChar char="◼"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Solution 설명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IBM Plex Sans KR"/>
              <a:buChar char="◼"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Module Design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IBM Plex Sans KR"/>
              <a:buChar char="◼"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TDD 개발 예제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IBM Plex Sans KR"/>
              <a:buChar char="◼"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추가기능 구현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IBM Plex Sans KR"/>
              <a:buChar char="◼"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Code Refactoring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Font typeface="IBM Plex Sans KR"/>
              <a:buChar char="◼"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소감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4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81200" y="2972001"/>
            <a:ext cx="5088725" cy="395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2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TDD 를 활용한 개발 : Shell</a:t>
            </a:r>
            <a:endParaRPr/>
          </a:p>
        </p:txBody>
      </p:sp>
      <p:sp>
        <p:nvSpPr>
          <p:cNvPr id="452" name="Google Shape;452;p42"/>
          <p:cNvSpPr/>
          <p:nvPr/>
        </p:nvSpPr>
        <p:spPr>
          <a:xfrm>
            <a:off x="0" y="0"/>
            <a:ext cx="1372800" cy="740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3" name="Google Shape;45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00" y="1509798"/>
            <a:ext cx="4675825" cy="3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2"/>
          <p:cNvSpPr txBox="1"/>
          <p:nvPr/>
        </p:nvSpPr>
        <p:spPr>
          <a:xfrm>
            <a:off x="6161075" y="2124725"/>
            <a:ext cx="4383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Mocking 된 Fixture를 사용하여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455" name="Google Shape;455;p42"/>
          <p:cNvSpPr txBox="1"/>
          <p:nvPr/>
        </p:nvSpPr>
        <p:spPr>
          <a:xfrm>
            <a:off x="6236125" y="3103250"/>
            <a:ext cx="4383600" cy="105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IBM Plex Sans KR"/>
              <a:buChar char="-"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실제 SSD 에 100번 IO를 수행하지 않으므로 Test 수행시간이 빨라짐.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cxnSp>
        <p:nvCxnSpPr>
          <p:cNvPr id="456" name="Google Shape;456;p42"/>
          <p:cNvCxnSpPr/>
          <p:nvPr/>
        </p:nvCxnSpPr>
        <p:spPr>
          <a:xfrm>
            <a:off x="5206950" y="3629000"/>
            <a:ext cx="114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42"/>
          <p:cNvSpPr txBox="1"/>
          <p:nvPr/>
        </p:nvSpPr>
        <p:spPr>
          <a:xfrm>
            <a:off x="6236125" y="5690900"/>
            <a:ext cx="4383600" cy="105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IBM Plex Sans KR"/>
              <a:buChar char="-"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만약 SSD 에 전달되면 안되는 명령이 전달될 경우에도 SSD에는 영향이 없이 구현 오류만 알 수 있다.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cxnSp>
        <p:nvCxnSpPr>
          <p:cNvPr id="458" name="Google Shape;458;p42"/>
          <p:cNvCxnSpPr/>
          <p:nvPr/>
        </p:nvCxnSpPr>
        <p:spPr>
          <a:xfrm>
            <a:off x="5169925" y="6216650"/>
            <a:ext cx="114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9" name="Google Shape;45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2459" y="2054725"/>
            <a:ext cx="3433340" cy="25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TDD 를 활용한 개발 : Shell</a:t>
            </a:r>
            <a:endParaRPr/>
          </a:p>
        </p:txBody>
      </p:sp>
      <p:pic>
        <p:nvPicPr>
          <p:cNvPr id="466" name="Google Shape;4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0" y="1442251"/>
            <a:ext cx="4336925" cy="2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3"/>
          <p:cNvSpPr/>
          <p:nvPr/>
        </p:nvSpPr>
        <p:spPr>
          <a:xfrm>
            <a:off x="0" y="0"/>
            <a:ext cx="1372800" cy="740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43"/>
          <p:cNvSpPr/>
          <p:nvPr/>
        </p:nvSpPr>
        <p:spPr>
          <a:xfrm>
            <a:off x="1953363" y="1736875"/>
            <a:ext cx="706200" cy="821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9" name="Google Shape;4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75" y="2558276"/>
            <a:ext cx="417195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8050" y="4404906"/>
            <a:ext cx="6210300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" name="Google Shape;471;p43"/>
          <p:cNvCxnSpPr/>
          <p:nvPr/>
        </p:nvCxnSpPr>
        <p:spPr>
          <a:xfrm>
            <a:off x="1602550" y="3507725"/>
            <a:ext cx="3963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43"/>
          <p:cNvCxnSpPr/>
          <p:nvPr/>
        </p:nvCxnSpPr>
        <p:spPr>
          <a:xfrm>
            <a:off x="1602550" y="3746600"/>
            <a:ext cx="3963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43"/>
          <p:cNvSpPr txBox="1"/>
          <p:nvPr/>
        </p:nvSpPr>
        <p:spPr>
          <a:xfrm>
            <a:off x="4974700" y="2366000"/>
            <a:ext cx="6315900" cy="15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fullWrite,fullRead 와 같은 기존 method 를 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testApp1 에 연결해줌으로써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mockFile 로의 접근과, Exception Case 구분을 할 수 있게 됨.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TDD 를 활용한 개발 : Shell</a:t>
            </a:r>
            <a:endParaRPr/>
          </a:p>
        </p:txBody>
      </p:sp>
      <p:pic>
        <p:nvPicPr>
          <p:cNvPr id="480" name="Google Shape;4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626" y="1442250"/>
            <a:ext cx="5559426" cy="541574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4"/>
          <p:cNvSpPr/>
          <p:nvPr/>
        </p:nvSpPr>
        <p:spPr>
          <a:xfrm>
            <a:off x="0" y="0"/>
            <a:ext cx="1372800" cy="740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44"/>
          <p:cNvSpPr txBox="1"/>
          <p:nvPr/>
        </p:nvSpPr>
        <p:spPr>
          <a:xfrm>
            <a:off x="886425" y="2959500"/>
            <a:ext cx="3941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불필요한 중복 try catch 구문을 삭제하고</a:t>
            </a:r>
            <a:endParaRPr sz="3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간결하게 Refactoring</a:t>
            </a:r>
            <a:endParaRPr sz="3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(try, catch 는 fullWrite/fullRead 에도 이미 존재.)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5"/>
          <p:cNvSpPr txBox="1"/>
          <p:nvPr>
            <p:ph idx="1" type="body"/>
          </p:nvPr>
        </p:nvSpPr>
        <p:spPr>
          <a:xfrm>
            <a:off x="581200" y="2197400"/>
            <a:ext cx="3863100" cy="4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n-US" sz="2100">
                <a:latin typeface="IBM Plex Sans KR"/>
                <a:ea typeface="IBM Plex Sans KR"/>
                <a:cs typeface="IBM Plex Sans KR"/>
                <a:sym typeface="IBM Plex Sans KR"/>
              </a:rPr>
              <a:t>Red - Green - Refactor </a:t>
            </a:r>
            <a:endParaRPr b="1" sz="21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n-US" sz="2100">
                <a:latin typeface="IBM Plex Sans KR"/>
                <a:ea typeface="IBM Plex Sans KR"/>
                <a:cs typeface="IBM Plex Sans KR"/>
                <a:sym typeface="IBM Plex Sans KR"/>
              </a:rPr>
              <a:t>단계를 거쳐가며</a:t>
            </a:r>
            <a:endParaRPr b="1" sz="21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 sz="21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n-US" sz="2100">
                <a:latin typeface="IBM Plex Sans KR"/>
                <a:ea typeface="IBM Plex Sans KR"/>
                <a:cs typeface="IBM Plex Sans KR"/>
                <a:sym typeface="IBM Plex Sans KR"/>
              </a:rPr>
              <a:t>기능을 하나씩 완성해갔습니다.</a:t>
            </a:r>
            <a:endParaRPr b="1" sz="21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b="1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Link: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 u="sng">
                <a:solidFill>
                  <a:schemeClr val="hlink"/>
                </a:solidFill>
                <a:latin typeface="IBM Plex Sans KR"/>
                <a:ea typeface="IBM Plex Sans KR"/>
                <a:cs typeface="IBM Plex Sans KR"/>
                <a:sym typeface="IBM Plex Sans KR"/>
                <a:hlinkClick r:id="rId3"/>
              </a:rPr>
              <a:t>CRA Team AAA: SSD Project - Google Sheets</a:t>
            </a: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 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489" name="Google Shape;489;p45"/>
          <p:cNvSpPr txBox="1"/>
          <p:nvPr>
            <p:ph type="title"/>
          </p:nvPr>
        </p:nvSpPr>
        <p:spPr>
          <a:xfrm>
            <a:off x="581192" y="1039484"/>
            <a:ext cx="38631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TDD 기반 개발</a:t>
            </a:r>
            <a:endParaRPr/>
          </a:p>
        </p:txBody>
      </p:sp>
      <p:pic>
        <p:nvPicPr>
          <p:cNvPr id="490" name="Google Shape;490;p4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619" l="755" r="44863" t="-620"/>
          <a:stretch/>
        </p:blipFill>
        <p:spPr>
          <a:xfrm>
            <a:off x="5181599" y="0"/>
            <a:ext cx="701039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추가기능 : Erase/Logger/Runner/WriteBuffer/Rebuild</a:t>
            </a:r>
            <a:endParaRPr/>
          </a:p>
        </p:txBody>
      </p:sp>
      <p:graphicFrame>
        <p:nvGraphicFramePr>
          <p:cNvPr id="497" name="Google Shape;497;p46"/>
          <p:cNvGraphicFramePr/>
          <p:nvPr/>
        </p:nvGraphicFramePr>
        <p:xfrm>
          <a:off x="871425" y="22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{7E9712F7-FF79-4A23-ABAB-B85ACA1303E8}</a:tableStyleId>
              </a:tblPr>
              <a:tblGrid>
                <a:gridCol w="2277350"/>
                <a:gridCol w="6188650"/>
                <a:gridCol w="190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기능</a:t>
                      </a:r>
                      <a:endParaRPr b="1"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Major Change</a:t>
                      </a:r>
                      <a:endParaRPr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비고</a:t>
                      </a:r>
                      <a:endParaRPr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Erase</a:t>
                      </a:r>
                      <a:endParaRPr b="1"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SSD-&gt;erase function</a:t>
                      </a:r>
                      <a:endParaRPr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Shell-&gt;erase function 추가</a:t>
                      </a:r>
                      <a:endParaRPr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Logger</a:t>
                      </a:r>
                      <a:endParaRPr b="1"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ShellLogger object 추가, singleton pattern 적용</a:t>
                      </a:r>
                      <a:endParaRPr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Runner</a:t>
                      </a:r>
                      <a:endParaRPr b="1"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Runner object 추가</a:t>
                      </a:r>
                      <a:endParaRPr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writeBuffer</a:t>
                      </a:r>
                      <a:endParaRPr b="1"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fastWrite, writeBuffer, eraseBuffer method 추가</a:t>
                      </a:r>
                      <a:endParaRPr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Flush 구현</a:t>
                      </a:r>
                      <a:endParaRPr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Rebuild Issue</a:t>
                      </a:r>
                      <a:endParaRPr b="1"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TestCase class 추가, singleton pattern 확장 적용.</a:t>
                      </a:r>
                      <a:endParaRPr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67" y="0"/>
            <a:ext cx="843898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7"/>
          <p:cNvSpPr txBox="1"/>
          <p:nvPr/>
        </p:nvSpPr>
        <p:spPr>
          <a:xfrm>
            <a:off x="8895375" y="892300"/>
            <a:ext cx="3475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Shell: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IBM Plex Sans KR"/>
              <a:buChar char="-"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Runner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IBM Plex Sans KR"/>
              <a:buChar char="-"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TestLogger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IBM Plex Sans KR"/>
              <a:buChar char="-"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TestBuilder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IBM Plex Sans KR"/>
              <a:buChar char="-"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TestCase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IBM Plex Sans KR"/>
              <a:buChar char="-"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New Commands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IBM Plex Sans KR"/>
              <a:buChar char="-"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Flush, Erase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505" name="Google Shape;505;p47"/>
          <p:cNvSpPr/>
          <p:nvPr/>
        </p:nvSpPr>
        <p:spPr>
          <a:xfrm>
            <a:off x="997075" y="210775"/>
            <a:ext cx="4965300" cy="1106400"/>
          </a:xfrm>
          <a:prstGeom prst="rect">
            <a:avLst/>
          </a:prstGeom>
          <a:noFill/>
          <a:ln cap="flat" cmpd="sng" w="38100">
            <a:solidFill>
              <a:srgbClr val="0433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47"/>
          <p:cNvSpPr/>
          <p:nvPr/>
        </p:nvSpPr>
        <p:spPr>
          <a:xfrm>
            <a:off x="1564525" y="3270925"/>
            <a:ext cx="2796900" cy="1824000"/>
          </a:xfrm>
          <a:prstGeom prst="rect">
            <a:avLst/>
          </a:prstGeom>
          <a:noFill/>
          <a:ln cap="flat" cmpd="sng" w="38100">
            <a:solidFill>
              <a:srgbClr val="0433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47"/>
          <p:cNvSpPr/>
          <p:nvPr/>
        </p:nvSpPr>
        <p:spPr>
          <a:xfrm>
            <a:off x="997075" y="1847050"/>
            <a:ext cx="2190300" cy="818100"/>
          </a:xfrm>
          <a:prstGeom prst="rect">
            <a:avLst/>
          </a:prstGeom>
          <a:noFill/>
          <a:ln cap="flat" cmpd="sng" w="38100">
            <a:solidFill>
              <a:srgbClr val="0433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47"/>
          <p:cNvSpPr/>
          <p:nvPr/>
        </p:nvSpPr>
        <p:spPr>
          <a:xfrm>
            <a:off x="3286150" y="1985950"/>
            <a:ext cx="938400" cy="540300"/>
          </a:xfrm>
          <a:prstGeom prst="rect">
            <a:avLst/>
          </a:prstGeom>
          <a:solidFill>
            <a:srgbClr val="9E9E9E"/>
          </a:solidFill>
          <a:ln cap="flat" cmpd="sng" w="38100">
            <a:solidFill>
              <a:srgbClr val="0433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Extra Scenario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66" y="152400"/>
            <a:ext cx="9700185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8"/>
          <p:cNvSpPr txBox="1"/>
          <p:nvPr/>
        </p:nvSpPr>
        <p:spPr>
          <a:xfrm>
            <a:off x="7410200" y="605575"/>
            <a:ext cx="3091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SSD.exe</a:t>
            </a: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: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IBM Plex Sans KR"/>
              <a:buChar char="-"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Struct CmdBuffer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IBM Plex Sans KR"/>
              <a:buChar char="-"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method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IBM Plex Sans KR"/>
              <a:buChar char="-"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erase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IBM Plex Sans KR"/>
              <a:buChar char="-"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WriteBuffer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IBM Plex Sans KR"/>
              <a:buChar char="-"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fastRead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IBM Plex Sans KR"/>
              <a:buChar char="-"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fastWrite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516" name="Google Shape;516;p48"/>
          <p:cNvSpPr/>
          <p:nvPr/>
        </p:nvSpPr>
        <p:spPr>
          <a:xfrm>
            <a:off x="2472200" y="1069100"/>
            <a:ext cx="2633100" cy="6540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48"/>
          <p:cNvSpPr/>
          <p:nvPr/>
        </p:nvSpPr>
        <p:spPr>
          <a:xfrm>
            <a:off x="1477150" y="1491575"/>
            <a:ext cx="866400" cy="9282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48"/>
          <p:cNvSpPr/>
          <p:nvPr/>
        </p:nvSpPr>
        <p:spPr>
          <a:xfrm>
            <a:off x="2419400" y="2269500"/>
            <a:ext cx="2738700" cy="1116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48"/>
          <p:cNvSpPr/>
          <p:nvPr/>
        </p:nvSpPr>
        <p:spPr>
          <a:xfrm>
            <a:off x="8201500" y="4384350"/>
            <a:ext cx="2738700" cy="13560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48"/>
          <p:cNvSpPr/>
          <p:nvPr/>
        </p:nvSpPr>
        <p:spPr>
          <a:xfrm>
            <a:off x="1534025" y="4725525"/>
            <a:ext cx="2572200" cy="565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Erase</a:t>
            </a:r>
            <a:endParaRPr/>
          </a:p>
        </p:txBody>
      </p:sp>
      <p:pic>
        <p:nvPicPr>
          <p:cNvPr id="527" name="Google Shape;5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25" y="2257324"/>
            <a:ext cx="10123475" cy="21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9"/>
          <p:cNvSpPr/>
          <p:nvPr/>
        </p:nvSpPr>
        <p:spPr>
          <a:xfrm>
            <a:off x="8959200" y="2692600"/>
            <a:ext cx="1506900" cy="625500"/>
          </a:xfrm>
          <a:prstGeom prst="rect">
            <a:avLst/>
          </a:prstGeom>
          <a:noFill/>
          <a:ln cap="flat" cmpd="sng" w="762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49"/>
          <p:cNvSpPr txBox="1"/>
          <p:nvPr/>
        </p:nvSpPr>
        <p:spPr>
          <a:xfrm>
            <a:off x="2050000" y="4981425"/>
            <a:ext cx="8316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이미 구현된 Write 를 응용, DEFAULT_DATA 를 Write 하는 방식</a:t>
            </a:r>
            <a:endParaRPr sz="23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0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Runner</a:t>
            </a:r>
            <a:endParaRPr/>
          </a:p>
        </p:txBody>
      </p:sp>
      <p:pic>
        <p:nvPicPr>
          <p:cNvPr id="536" name="Google Shape;5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75" y="2598852"/>
            <a:ext cx="51907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425" y="1594646"/>
            <a:ext cx="5479025" cy="42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1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실행 방법에 따른 동작 방식 변경</a:t>
            </a:r>
            <a:endParaRPr/>
          </a:p>
        </p:txBody>
      </p:sp>
      <p:pic>
        <p:nvPicPr>
          <p:cNvPr id="544" name="Google Shape;5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700" y="1945031"/>
            <a:ext cx="1053465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1"/>
          <p:cNvSpPr txBox="1"/>
          <p:nvPr/>
        </p:nvSpPr>
        <p:spPr>
          <a:xfrm>
            <a:off x="2082675" y="2678450"/>
            <a:ext cx="8144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terminal 창에서 위와 같이 ./Shell.exe {명령어} 형식으로 했을 경우, 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명령어를 실행한 후 종료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pic>
        <p:nvPicPr>
          <p:cNvPr id="546" name="Google Shape;54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875" y="3997075"/>
            <a:ext cx="84963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1"/>
          <p:cNvSpPr txBox="1"/>
          <p:nvPr/>
        </p:nvSpPr>
        <p:spPr>
          <a:xfrm>
            <a:off x="2082675" y="5605175"/>
            <a:ext cx="8144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./Shell.exe 안에서 명령어를 실행한 경우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명령어 완료 후에도 다음 명령어를 대기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>
            <a:off x="487625" y="1548225"/>
            <a:ext cx="11085300" cy="5126400"/>
          </a:xfrm>
          <a:prstGeom prst="rect">
            <a:avLst/>
          </a:prstGeom>
          <a:noFill/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0" name="Google Shape;230;p25"/>
          <p:cNvSpPr/>
          <p:nvPr/>
        </p:nvSpPr>
        <p:spPr>
          <a:xfrm rot="-9562038">
            <a:off x="3388055" y="4590273"/>
            <a:ext cx="2283358" cy="1024193"/>
          </a:xfrm>
          <a:prstGeom prst="rightArrow">
            <a:avLst>
              <a:gd fmla="val 50000" name="adj1"/>
              <a:gd fmla="val 65823" name="adj2"/>
            </a:avLst>
          </a:prstGeom>
          <a:solidFill>
            <a:srgbClr val="C9DAF8"/>
          </a:solidFill>
          <a:ln cap="rnd" cmpd="sng" w="222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4087600" y="2796850"/>
            <a:ext cx="3420900" cy="429000"/>
          </a:xfrm>
          <a:prstGeom prst="rightArrow">
            <a:avLst>
              <a:gd fmla="val 50000" name="adj1"/>
              <a:gd fmla="val 64922" name="adj2"/>
            </a:avLst>
          </a:prstGeom>
          <a:solidFill>
            <a:srgbClr val="F9D4E8"/>
          </a:solidFill>
          <a:ln cap="rnd" cmpd="sng" w="22225">
            <a:solidFill>
              <a:srgbClr val="E58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4080000" y="3645475"/>
            <a:ext cx="3420900" cy="429000"/>
          </a:xfrm>
          <a:prstGeom prst="rightArrow">
            <a:avLst>
              <a:gd fmla="val 50000" name="adj1"/>
              <a:gd fmla="val 64922" name="adj2"/>
            </a:avLst>
          </a:prstGeom>
          <a:solidFill>
            <a:srgbClr val="6FA8DC"/>
          </a:solidFill>
          <a:ln cap="rnd" cmpd="sng" w="222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7711150" y="2002125"/>
            <a:ext cx="3181500" cy="3480900"/>
          </a:xfrm>
          <a:prstGeom prst="rect">
            <a:avLst/>
          </a:prstGeom>
          <a:noFill/>
          <a:ln cap="rnd" cmpd="sng" w="222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4" name="Google Shape;234;p25"/>
          <p:cNvSpPr txBox="1"/>
          <p:nvPr>
            <p:ph type="title"/>
          </p:nvPr>
        </p:nvSpPr>
        <p:spPr>
          <a:xfrm>
            <a:off x="581192" y="702156"/>
            <a:ext cx="3762208" cy="74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프로젝트 개요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728877" y="1643063"/>
            <a:ext cx="18716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SOLUTION</a:t>
            </a:r>
            <a:endParaRPr b="1"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173" y="4946438"/>
            <a:ext cx="1139102" cy="759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8583" y="2305500"/>
            <a:ext cx="1350445" cy="89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/>
          <p:nvPr/>
        </p:nvSpPr>
        <p:spPr>
          <a:xfrm>
            <a:off x="8418651" y="1925927"/>
            <a:ext cx="13503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</a:pPr>
            <a:r>
              <a:rPr b="1" lang="en-US" sz="1800" u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NAND.txt</a:t>
            </a:r>
            <a:endParaRPr b="1" sz="1800" u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5308214" y="5178655"/>
            <a:ext cx="934200" cy="765300"/>
          </a:xfrm>
          <a:prstGeom prst="verticalScroll">
            <a:avLst>
              <a:gd fmla="val 12500" name="adj"/>
            </a:avLst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5197691" y="5823306"/>
            <a:ext cx="14199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</a:pPr>
            <a:r>
              <a:rPr b="1" lang="en-US" sz="1800" u="none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Result.txt</a:t>
            </a:r>
            <a:endParaRPr b="1" sz="1800" u="none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9391075" y="5085075"/>
            <a:ext cx="1419900" cy="75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rPr b="1" lang="en-US" sz="2400" u="none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SSD.exe</a:t>
            </a:r>
            <a:endParaRPr b="1" sz="2400" u="none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9451250" y="3231072"/>
            <a:ext cx="161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-Read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-Write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-Log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-Flush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-Erase…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4343407" y="2653924"/>
            <a:ext cx="912900" cy="765300"/>
          </a:xfrm>
          <a:prstGeom prst="verticalScroll">
            <a:avLst>
              <a:gd fmla="val 12500" name="adj"/>
            </a:avLst>
          </a:prstGeom>
          <a:solidFill>
            <a:srgbClr val="F9D4E8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4480711" y="2800750"/>
            <a:ext cx="8574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999"/>
              <a:buFont typeface="Noto Sans Symbols"/>
              <a:buNone/>
            </a:pPr>
            <a:r>
              <a:rPr b="1" lang="en-US" sz="1800" u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</a:t>
            </a:r>
            <a:endParaRPr/>
          </a:p>
          <a:p>
            <a:pPr indent="0" lvl="0" marL="0" marR="0" rtl="0" algn="l">
              <a:spcBef>
                <a:spcPts val="906"/>
              </a:spcBef>
              <a:spcAft>
                <a:spcPts val="0"/>
              </a:spcAft>
              <a:buClr>
                <a:schemeClr val="accent1"/>
              </a:buClr>
              <a:buSzPct val="91999"/>
              <a:buFont typeface="Noto Sans Symbols"/>
              <a:buNone/>
            </a:pPr>
            <a:r>
              <a:rPr b="1" lang="en-US" sz="1800" u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endParaRPr b="1" sz="1800" u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460428" y="5319071"/>
            <a:ext cx="7890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1999"/>
              <a:buFont typeface="Noto Sans Symbols"/>
              <a:buNone/>
            </a:pPr>
            <a:r>
              <a:rPr b="1" lang="en-US" sz="1800" u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</a:t>
            </a:r>
            <a:endParaRPr/>
          </a:p>
          <a:p>
            <a:pPr indent="0" lvl="0" marL="0" marR="0" rtl="0" algn="l">
              <a:spcBef>
                <a:spcPts val="879"/>
              </a:spcBef>
              <a:spcAft>
                <a:spcPts val="0"/>
              </a:spcAft>
              <a:buClr>
                <a:schemeClr val="accent1"/>
              </a:buClr>
              <a:buSzPct val="91999"/>
              <a:buFont typeface="Noto Sans Symbols"/>
              <a:buNone/>
            </a:pPr>
            <a:r>
              <a:rPr b="1" lang="en-US" sz="1800" u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</a:t>
            </a:r>
            <a:endParaRPr b="1" sz="1800" u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4343400" y="3568000"/>
            <a:ext cx="857400" cy="601200"/>
          </a:xfrm>
          <a:prstGeom prst="horizontalScroll">
            <a:avLst>
              <a:gd fmla="val 1250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LBA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to Read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5338100" y="2564475"/>
            <a:ext cx="1139100" cy="23910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algun Gothic"/>
                <a:ea typeface="Malgun Gothic"/>
                <a:cs typeface="Malgun Gothic"/>
                <a:sym typeface="Malgun Gothic"/>
              </a:rPr>
              <a:t>SYSCALL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8" name="Google Shape;248;p25"/>
          <p:cNvCxnSpPr>
            <a:stCxn id="236" idx="1"/>
            <a:endCxn id="245" idx="3"/>
          </p:cNvCxnSpPr>
          <p:nvPr/>
        </p:nvCxnSpPr>
        <p:spPr>
          <a:xfrm flipH="1">
            <a:off x="6249373" y="5326120"/>
            <a:ext cx="1912800" cy="2733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5"/>
          <p:cNvSpPr/>
          <p:nvPr/>
        </p:nvSpPr>
        <p:spPr>
          <a:xfrm rot="5400000">
            <a:off x="1627077" y="4590283"/>
            <a:ext cx="2283300" cy="1024200"/>
          </a:xfrm>
          <a:prstGeom prst="rightArrow">
            <a:avLst>
              <a:gd fmla="val 50000" name="adj1"/>
              <a:gd fmla="val 65823" name="adj2"/>
            </a:avLst>
          </a:prstGeom>
          <a:solidFill>
            <a:srgbClr val="C9DAF8"/>
          </a:solidFill>
          <a:ln cap="rnd" cmpd="sng" w="222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50" name="Google Shape;25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2700" y="2906900"/>
            <a:ext cx="2438151" cy="19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/>
          <p:nvPr/>
        </p:nvSpPr>
        <p:spPr>
          <a:xfrm>
            <a:off x="1926701" y="5326125"/>
            <a:ext cx="1912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Console</a:t>
            </a:r>
            <a:endParaRPr b="1"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Output</a:t>
            </a:r>
            <a:endParaRPr b="1" sz="3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2" name="Google Shape;252;p25"/>
          <p:cNvSpPr/>
          <p:nvPr/>
        </p:nvSpPr>
        <p:spPr>
          <a:xfrm rot="-4929557">
            <a:off x="7656283" y="3756430"/>
            <a:ext cx="1864834" cy="310990"/>
          </a:xfrm>
          <a:prstGeom prst="rightArrow">
            <a:avLst>
              <a:gd fmla="val 50000" name="adj1"/>
              <a:gd fmla="val 64922" name="adj2"/>
            </a:avLst>
          </a:prstGeom>
          <a:solidFill>
            <a:srgbClr val="F9D4E8"/>
          </a:solidFill>
          <a:ln cap="rnd" cmpd="sng" w="22225">
            <a:solidFill>
              <a:srgbClr val="E58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3" name="Google Shape;253;p25"/>
          <p:cNvSpPr/>
          <p:nvPr/>
        </p:nvSpPr>
        <p:spPr>
          <a:xfrm rot="5858712">
            <a:off x="7928712" y="3823476"/>
            <a:ext cx="1909978" cy="292710"/>
          </a:xfrm>
          <a:prstGeom prst="rightArrow">
            <a:avLst>
              <a:gd fmla="val 50000" name="adj1"/>
              <a:gd fmla="val 64922" name="adj2"/>
            </a:avLst>
          </a:prstGeom>
          <a:solidFill>
            <a:srgbClr val="6FA8DC"/>
          </a:solidFill>
          <a:ln cap="rnd" cmpd="sng" w="222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1814287" y="2211667"/>
            <a:ext cx="1755000" cy="75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en-US" sz="2400">
                <a:latin typeface="IBM Plex Sans KR"/>
                <a:ea typeface="IBM Plex Sans KR"/>
                <a:cs typeface="IBM Plex Sans KR"/>
                <a:sym typeface="IBM Plex Sans KR"/>
              </a:rPr>
              <a:t>Shell.exe</a:t>
            </a:r>
            <a:endParaRPr b="1" sz="240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2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Logger</a:t>
            </a:r>
            <a:endParaRPr/>
          </a:p>
        </p:txBody>
      </p:sp>
      <p:pic>
        <p:nvPicPr>
          <p:cNvPr id="554" name="Google Shape;55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25" y="2398550"/>
            <a:ext cx="7598350" cy="29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5374" y="636825"/>
            <a:ext cx="4379525" cy="593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3"/>
          <p:cNvSpPr txBox="1"/>
          <p:nvPr/>
        </p:nvSpPr>
        <p:spPr>
          <a:xfrm>
            <a:off x="7365075" y="507175"/>
            <a:ext cx="3826200" cy="504300"/>
          </a:xfrm>
          <a:prstGeom prst="rect">
            <a:avLst/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FastWrite Using CmdBuffer</a:t>
            </a:r>
            <a:endParaRPr b="1" sz="2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2" name="Google Shape;56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665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3"/>
          <p:cNvSpPr txBox="1"/>
          <p:nvPr/>
        </p:nvSpPr>
        <p:spPr>
          <a:xfrm>
            <a:off x="7137600" y="1487550"/>
            <a:ext cx="4722000" cy="5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command count 가 </a:t>
            </a:r>
            <a:endParaRPr sz="28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10 번을 넘지 않으면, </a:t>
            </a:r>
            <a:endParaRPr sz="28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File interface 에 접근하지 않습니다.</a:t>
            </a:r>
            <a:endParaRPr sz="28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IBM Plex Sans KR"/>
              <a:buChar char="-"/>
            </a:pPr>
            <a:r>
              <a:rPr lang="en-US" sz="2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연속된 CMD간 LBA 영역이 이어지거나</a:t>
            </a:r>
            <a:endParaRPr sz="28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IBM Plex Sans KR"/>
              <a:buChar char="-"/>
            </a:pPr>
            <a:r>
              <a:rPr lang="en-US" sz="2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써지는 Data 영역이 같아지면 이전 CMD 들과 합쳐지거나, 삭제합니다.</a:t>
            </a:r>
            <a:endParaRPr sz="28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4"/>
          <p:cNvSpPr txBox="1"/>
          <p:nvPr/>
        </p:nvSpPr>
        <p:spPr>
          <a:xfrm>
            <a:off x="7279200" y="649025"/>
            <a:ext cx="3343200" cy="504300"/>
          </a:xfrm>
          <a:prstGeom prst="rect">
            <a:avLst/>
          </a:prstGeom>
          <a:noFill/>
          <a:ln cap="flat" cmpd="sng" w="1905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Flush </a:t>
            </a:r>
            <a:r>
              <a:rPr b="1" lang="en-US" sz="2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Using CmdBuffer</a:t>
            </a:r>
            <a:endParaRPr b="1" sz="2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0" name="Google Shape;5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7081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4"/>
          <p:cNvSpPr txBox="1"/>
          <p:nvPr/>
        </p:nvSpPr>
        <p:spPr>
          <a:xfrm>
            <a:off x="6468875" y="1484200"/>
            <a:ext cx="53988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Shell 로 부터 Flush CMD 를 받거나,</a:t>
            </a:r>
            <a:endParaRPr sz="25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받은 CMD 가 10개가 되었을 시에 수행됩니다.</a:t>
            </a:r>
            <a:endParaRPr sz="25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NAND 로부터 먼저 내용을 읽어온 후,</a:t>
            </a:r>
            <a:endParaRPr sz="25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SSD.exe 가 가지고 있던 </a:t>
            </a:r>
            <a:endParaRPr sz="25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vector CmdBuffer 의 내용을 </a:t>
            </a:r>
            <a:endParaRPr sz="25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issue 받은 순서대로 수정합니다.</a:t>
            </a:r>
            <a:endParaRPr sz="25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새롭게 적용되어있는 vector_data ret 를</a:t>
            </a:r>
            <a:endParaRPr sz="25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다시 NAND 에 write합니다.</a:t>
            </a:r>
            <a:endParaRPr sz="25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5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Rebuild Issue</a:t>
            </a:r>
            <a:endParaRPr/>
          </a:p>
        </p:txBody>
      </p:sp>
      <p:pic>
        <p:nvPicPr>
          <p:cNvPr id="578" name="Google Shape;5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75" y="1442248"/>
            <a:ext cx="3318463" cy="52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5"/>
          <p:cNvSpPr txBox="1"/>
          <p:nvPr/>
        </p:nvSpPr>
        <p:spPr>
          <a:xfrm>
            <a:off x="4998800" y="1924900"/>
            <a:ext cx="615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testapp1 에서 사용하는 data 를 변경한 후 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다시 솔루션 빌드를 하게 되면,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pic>
        <p:nvPicPr>
          <p:cNvPr id="580" name="Google Shape;5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138" y="2999388"/>
            <a:ext cx="67246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55"/>
          <p:cNvSpPr txBox="1"/>
          <p:nvPr/>
        </p:nvSpPr>
        <p:spPr>
          <a:xfrm>
            <a:off x="4998800" y="4991650"/>
            <a:ext cx="457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testapp1</a:t>
            </a:r>
            <a:r>
              <a:rPr lang="en-US" sz="22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.cpp 만 다시 build.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867" l="0" r="18910" t="0"/>
          <a:stretch/>
        </p:blipFill>
        <p:spPr>
          <a:xfrm>
            <a:off x="-59400" y="0"/>
            <a:ext cx="5493200" cy="6735875"/>
          </a:xfrm>
          <a:prstGeom prst="rect">
            <a:avLst/>
          </a:prstGeom>
        </p:spPr>
      </p:pic>
      <p:sp>
        <p:nvSpPr>
          <p:cNvPr id="588" name="Google Shape;588;p56"/>
          <p:cNvSpPr txBox="1"/>
          <p:nvPr>
            <p:ph type="title"/>
          </p:nvPr>
        </p:nvSpPr>
        <p:spPr>
          <a:xfrm>
            <a:off x="6096000" y="702156"/>
            <a:ext cx="60960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Singleton Pattern</a:t>
            </a:r>
            <a:endParaRPr/>
          </a:p>
        </p:txBody>
      </p:sp>
      <p:sp>
        <p:nvSpPr>
          <p:cNvPr id="589" name="Google Shape;589;p56"/>
          <p:cNvSpPr txBox="1"/>
          <p:nvPr/>
        </p:nvSpPr>
        <p:spPr>
          <a:xfrm>
            <a:off x="5925950" y="1442250"/>
            <a:ext cx="5764500" cy="4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'private' 생성자는 외부에서 클래스의 인스턴스를 직접 생성하는 것을 방지합니다.</a:t>
            </a:r>
            <a:endParaRPr sz="2500">
              <a:solidFill>
                <a:schemeClr val="dk1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'static' 메소드는 전역적으로 접근 가능한 단일 인스턴스를 반환하거나 생성합니다. </a:t>
            </a:r>
            <a:endParaRPr sz="2500">
              <a:solidFill>
                <a:schemeClr val="dk1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이러한 방식으로 싱글턴 패턴은 인스턴스의 중복 생성을 방지하고, 어디서든 일관된 접근을 보장합니다.</a:t>
            </a:r>
            <a:endParaRPr sz="2500">
              <a:solidFill>
                <a:schemeClr val="dk1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출처:</a:t>
            </a:r>
            <a:r>
              <a:rPr lang="en-US" sz="1500">
                <a:solidFill>
                  <a:schemeClr val="dk1"/>
                </a:solidFill>
                <a:uFill>
                  <a:noFill/>
                </a:uFill>
                <a:latin typeface="IBM Plex Sans KR"/>
                <a:ea typeface="IBM Plex Sans KR"/>
                <a:cs typeface="IBM Plex Sans KR"/>
                <a:sym typeface="IBM Plex Sans K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500" u="sng">
                <a:solidFill>
                  <a:schemeClr val="hlink"/>
                </a:solidFill>
                <a:latin typeface="IBM Plex Sans KR"/>
                <a:ea typeface="IBM Plex Sans KR"/>
                <a:cs typeface="IBM Plex Sans KR"/>
                <a:sym typeface="IBM Plex Sans KR"/>
                <a:hlinkClick r:id="rId5"/>
              </a:rPr>
              <a:t>https://oobwrite.com/entry/디자인-패턴-싱글턴-패턴-객체-지향-프로그래밍의-전역-변수</a:t>
            </a:r>
            <a:r>
              <a:rPr lang="en-US" sz="15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 </a:t>
            </a:r>
            <a:endParaRPr sz="22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590" name="Google Shape;590;p56"/>
          <p:cNvSpPr/>
          <p:nvPr/>
        </p:nvSpPr>
        <p:spPr>
          <a:xfrm>
            <a:off x="216100" y="2152375"/>
            <a:ext cx="1819800" cy="1179900"/>
          </a:xfrm>
          <a:prstGeom prst="rect">
            <a:avLst/>
          </a:prstGeom>
          <a:noFill/>
          <a:ln cap="flat" cmpd="sng" w="19050">
            <a:solidFill>
              <a:srgbClr val="569C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p56"/>
          <p:cNvSpPr/>
          <p:nvPr/>
        </p:nvSpPr>
        <p:spPr>
          <a:xfrm>
            <a:off x="624400" y="3825925"/>
            <a:ext cx="4254600" cy="2776200"/>
          </a:xfrm>
          <a:prstGeom prst="rect">
            <a:avLst/>
          </a:prstGeom>
          <a:noFill/>
          <a:ln cap="flat" cmpd="sng" w="19050">
            <a:solidFill>
              <a:srgbClr val="569C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7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Singleton Pattern Usage</a:t>
            </a:r>
            <a:endParaRPr/>
          </a:p>
        </p:txBody>
      </p:sp>
      <p:pic>
        <p:nvPicPr>
          <p:cNvPr id="598" name="Google Shape;59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50" y="1617537"/>
            <a:ext cx="3568600" cy="12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00" y="3307813"/>
            <a:ext cx="5631950" cy="2451023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7"/>
          <p:cNvSpPr txBox="1"/>
          <p:nvPr/>
        </p:nvSpPr>
        <p:spPr>
          <a:xfrm>
            <a:off x="6673000" y="2176150"/>
            <a:ext cx="49377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별도의 input parameter 없이 안정적으로 하나의 공통된 object 를 부를 수 있어 </a:t>
            </a:r>
            <a:endParaRPr sz="29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안전하고 깔끔한 코드를 </a:t>
            </a:r>
            <a:endParaRPr sz="29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구성할 수 있습니다.</a:t>
            </a:r>
            <a:endParaRPr sz="29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601" name="Google Shape;601;p57"/>
          <p:cNvSpPr/>
          <p:nvPr/>
        </p:nvSpPr>
        <p:spPr>
          <a:xfrm>
            <a:off x="670350" y="4437375"/>
            <a:ext cx="3568500" cy="533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2" name="Google Shape;602;p57"/>
          <p:cNvCxnSpPr/>
          <p:nvPr/>
        </p:nvCxnSpPr>
        <p:spPr>
          <a:xfrm>
            <a:off x="132375" y="2722000"/>
            <a:ext cx="3922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57"/>
          <p:cNvCxnSpPr/>
          <p:nvPr/>
        </p:nvCxnSpPr>
        <p:spPr>
          <a:xfrm>
            <a:off x="6096000" y="1532800"/>
            <a:ext cx="0" cy="45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8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Singleton Pattern Usage</a:t>
            </a:r>
            <a:endParaRPr/>
          </a:p>
        </p:txBody>
      </p:sp>
      <p:pic>
        <p:nvPicPr>
          <p:cNvPr id="610" name="Google Shape;61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75" y="1766510"/>
            <a:ext cx="4771450" cy="14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58"/>
          <p:cNvSpPr txBox="1"/>
          <p:nvPr/>
        </p:nvSpPr>
        <p:spPr>
          <a:xfrm>
            <a:off x="7431400" y="2485800"/>
            <a:ext cx="44889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Shell 이외에도 </a:t>
            </a:r>
            <a:endParaRPr sz="29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Logger 와 같이 자주 불리는 객체에도 적용시켜</a:t>
            </a:r>
            <a:endParaRPr sz="29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가독성과 코드 구성 난이도에 도움을 주었습니다.</a:t>
            </a:r>
            <a:endParaRPr sz="29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pic>
        <p:nvPicPr>
          <p:cNvPr id="612" name="Google Shape;61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75" y="3347325"/>
            <a:ext cx="6378825" cy="275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3" name="Google Shape;613;p58"/>
          <p:cNvCxnSpPr/>
          <p:nvPr/>
        </p:nvCxnSpPr>
        <p:spPr>
          <a:xfrm>
            <a:off x="219050" y="4333400"/>
            <a:ext cx="6280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58"/>
          <p:cNvCxnSpPr/>
          <p:nvPr/>
        </p:nvCxnSpPr>
        <p:spPr>
          <a:xfrm>
            <a:off x="219050" y="5667525"/>
            <a:ext cx="6351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58"/>
          <p:cNvCxnSpPr/>
          <p:nvPr/>
        </p:nvCxnSpPr>
        <p:spPr>
          <a:xfrm>
            <a:off x="7058800" y="1766500"/>
            <a:ext cx="0" cy="453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9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Refact: TestBuilder</a:t>
            </a:r>
            <a:endParaRPr/>
          </a:p>
        </p:txBody>
      </p:sp>
      <p:pic>
        <p:nvPicPr>
          <p:cNvPr id="622" name="Google Shape;6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50" y="1542384"/>
            <a:ext cx="3787100" cy="17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325" y="1227574"/>
            <a:ext cx="6976375" cy="3452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59"/>
          <p:cNvPicPr preferRelativeResize="0"/>
          <p:nvPr/>
        </p:nvPicPr>
        <p:blipFill rotWithShape="1">
          <a:blip r:embed="rId5">
            <a:alphaModFix/>
          </a:blip>
          <a:srcRect b="0" l="0" r="0" t="25417"/>
          <a:stretch/>
        </p:blipFill>
        <p:spPr>
          <a:xfrm>
            <a:off x="1078352" y="4926426"/>
            <a:ext cx="10206299" cy="16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0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Refact: Runner</a:t>
            </a:r>
            <a:endParaRPr/>
          </a:p>
        </p:txBody>
      </p:sp>
      <p:pic>
        <p:nvPicPr>
          <p:cNvPr id="631" name="Google Shape;63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450" y="1596231"/>
            <a:ext cx="9800148" cy="511094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0"/>
          <p:cNvSpPr txBox="1"/>
          <p:nvPr/>
        </p:nvSpPr>
        <p:spPr>
          <a:xfrm>
            <a:off x="7524025" y="3306850"/>
            <a:ext cx="32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433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Inline Variable로 코드 간결화</a:t>
            </a:r>
            <a:endParaRPr b="1" sz="1800">
              <a:solidFill>
                <a:srgbClr val="04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p60"/>
          <p:cNvSpPr txBox="1"/>
          <p:nvPr/>
        </p:nvSpPr>
        <p:spPr>
          <a:xfrm>
            <a:off x="7634450" y="4145650"/>
            <a:ext cx="328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433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생성자에서 변수 입력받아서 불필요한 함수 제거</a:t>
            </a:r>
            <a:endParaRPr b="1" sz="1800">
              <a:solidFill>
                <a:srgbClr val="04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p60"/>
          <p:cNvSpPr txBox="1"/>
          <p:nvPr/>
        </p:nvSpPr>
        <p:spPr>
          <a:xfrm>
            <a:off x="9572500" y="5962675"/>
            <a:ext cx="20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433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카멜 표기법 적용</a:t>
            </a:r>
            <a:endParaRPr b="1" sz="1800">
              <a:solidFill>
                <a:srgbClr val="04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p60"/>
          <p:cNvSpPr/>
          <p:nvPr/>
        </p:nvSpPr>
        <p:spPr>
          <a:xfrm>
            <a:off x="6172200" y="2425100"/>
            <a:ext cx="4901400" cy="824100"/>
          </a:xfrm>
          <a:prstGeom prst="rect">
            <a:avLst/>
          </a:prstGeom>
          <a:noFill/>
          <a:ln cap="flat" cmpd="sng" w="381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60"/>
          <p:cNvSpPr/>
          <p:nvPr/>
        </p:nvSpPr>
        <p:spPr>
          <a:xfrm>
            <a:off x="6172200" y="3826200"/>
            <a:ext cx="4901400" cy="276900"/>
          </a:xfrm>
          <a:prstGeom prst="rect">
            <a:avLst/>
          </a:prstGeom>
          <a:noFill/>
          <a:ln cap="flat" cmpd="sng" w="381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60"/>
          <p:cNvSpPr/>
          <p:nvPr/>
        </p:nvSpPr>
        <p:spPr>
          <a:xfrm>
            <a:off x="6172200" y="6487050"/>
            <a:ext cx="4901400" cy="220200"/>
          </a:xfrm>
          <a:prstGeom prst="rect">
            <a:avLst/>
          </a:prstGeom>
          <a:noFill/>
          <a:ln cap="flat" cmpd="sng" w="381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6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80" l="0" r="0" t="970"/>
          <a:stretch/>
        </p:blipFill>
        <p:spPr>
          <a:xfrm>
            <a:off x="0" y="0"/>
            <a:ext cx="5524500" cy="6858001"/>
          </a:xfrm>
          <a:prstGeom prst="rect">
            <a:avLst/>
          </a:prstGeom>
        </p:spPr>
      </p:pic>
      <p:sp>
        <p:nvSpPr>
          <p:cNvPr id="644" name="Google Shape;644;p61"/>
          <p:cNvSpPr txBox="1"/>
          <p:nvPr>
            <p:ph type="title"/>
          </p:nvPr>
        </p:nvSpPr>
        <p:spPr>
          <a:xfrm>
            <a:off x="6223592" y="702156"/>
            <a:ext cx="53871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Refact: Runner</a:t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262275" y="510150"/>
            <a:ext cx="4467600" cy="129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p61"/>
          <p:cNvSpPr/>
          <p:nvPr/>
        </p:nvSpPr>
        <p:spPr>
          <a:xfrm>
            <a:off x="262275" y="2153050"/>
            <a:ext cx="4467600" cy="129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p61"/>
          <p:cNvSpPr/>
          <p:nvPr/>
        </p:nvSpPr>
        <p:spPr>
          <a:xfrm>
            <a:off x="262275" y="3853600"/>
            <a:ext cx="4467600" cy="129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p61"/>
          <p:cNvSpPr/>
          <p:nvPr/>
        </p:nvSpPr>
        <p:spPr>
          <a:xfrm>
            <a:off x="262275" y="5438850"/>
            <a:ext cx="4467600" cy="1296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p61"/>
          <p:cNvSpPr/>
          <p:nvPr/>
        </p:nvSpPr>
        <p:spPr>
          <a:xfrm>
            <a:off x="276700" y="164300"/>
            <a:ext cx="1988700" cy="245100"/>
          </a:xfrm>
          <a:prstGeom prst="rect">
            <a:avLst/>
          </a:prstGeom>
          <a:noFill/>
          <a:ln cap="flat" cmpd="sng" w="381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61"/>
          <p:cNvSpPr/>
          <p:nvPr/>
        </p:nvSpPr>
        <p:spPr>
          <a:xfrm>
            <a:off x="276700" y="1857500"/>
            <a:ext cx="1988700" cy="245100"/>
          </a:xfrm>
          <a:prstGeom prst="rect">
            <a:avLst/>
          </a:prstGeom>
          <a:noFill/>
          <a:ln cap="flat" cmpd="sng" w="381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61"/>
          <p:cNvSpPr/>
          <p:nvPr/>
        </p:nvSpPr>
        <p:spPr>
          <a:xfrm>
            <a:off x="276700" y="3529225"/>
            <a:ext cx="2709300" cy="245100"/>
          </a:xfrm>
          <a:prstGeom prst="rect">
            <a:avLst/>
          </a:prstGeom>
          <a:noFill/>
          <a:ln cap="flat" cmpd="sng" w="381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61"/>
          <p:cNvSpPr/>
          <p:nvPr/>
        </p:nvSpPr>
        <p:spPr>
          <a:xfrm>
            <a:off x="276700" y="5229775"/>
            <a:ext cx="2997600" cy="245100"/>
          </a:xfrm>
          <a:prstGeom prst="rect">
            <a:avLst/>
          </a:prstGeom>
          <a:noFill/>
          <a:ln cap="flat" cmpd="sng" w="381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61"/>
          <p:cNvSpPr txBox="1"/>
          <p:nvPr>
            <p:ph idx="1" type="body"/>
          </p:nvPr>
        </p:nvSpPr>
        <p:spPr>
          <a:xfrm>
            <a:off x="5881175" y="1890875"/>
            <a:ext cx="5836500" cy="12615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3000">
                <a:latin typeface="IBM Plex Sans KR"/>
                <a:ea typeface="IBM Plex Sans KR"/>
                <a:cs typeface="IBM Plex Sans KR"/>
                <a:sym typeface="IBM Plex Sans KR"/>
              </a:rPr>
              <a:t>중복된 부분을 하나의 함수로 치환.</a:t>
            </a:r>
            <a:endParaRPr sz="300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654" name="Google Shape;654;p61"/>
          <p:cNvSpPr txBox="1"/>
          <p:nvPr>
            <p:ph idx="1" type="body"/>
          </p:nvPr>
        </p:nvSpPr>
        <p:spPr>
          <a:xfrm>
            <a:off x="5881175" y="4177750"/>
            <a:ext cx="5836500" cy="1261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3000">
                <a:latin typeface="IBM Plex Sans KR"/>
                <a:ea typeface="IBM Plex Sans KR"/>
                <a:cs typeface="IBM Plex Sans KR"/>
                <a:sym typeface="IBM Plex Sans KR"/>
              </a:rPr>
              <a:t>command 유효성 검사하는 부분을 하나의 함수로 치환.</a:t>
            </a:r>
            <a:endParaRPr sz="300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581200" y="2197400"/>
            <a:ext cx="3863100" cy="4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b="1" lang="en-US" sz="1700">
                <a:latin typeface="IBM Plex Sans KR"/>
                <a:ea typeface="IBM Plex Sans KR"/>
                <a:cs typeface="IBM Plex Sans KR"/>
                <a:sym typeface="IBM Plex Sans KR"/>
              </a:rPr>
              <a:t>우리가 해야할 일 (Expected Solution)</a:t>
            </a:r>
            <a:endParaRPr sz="17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28422" lvl="0" marL="457200" rtl="0" algn="l">
              <a:spcBef>
                <a:spcPts val="920"/>
              </a:spcBef>
              <a:spcAft>
                <a:spcPts val="0"/>
              </a:spcAft>
              <a:buSzPts val="1572"/>
              <a:buFont typeface="IBM Plex Sans KR"/>
              <a:buChar char="-"/>
            </a:pPr>
            <a:r>
              <a:rPr lang="en-US" sz="1700">
                <a:latin typeface="IBM Plex Sans KR"/>
                <a:ea typeface="IBM Plex Sans KR"/>
                <a:cs typeface="IBM Plex Sans KR"/>
                <a:sym typeface="IBM Plex Sans KR"/>
              </a:rPr>
              <a:t>모듈 구분</a:t>
            </a:r>
            <a:endParaRPr sz="17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28422" lvl="0" marL="457200" rtl="0" algn="l">
              <a:spcBef>
                <a:spcPts val="0"/>
              </a:spcBef>
              <a:spcAft>
                <a:spcPts val="0"/>
              </a:spcAft>
              <a:buSzPts val="1572"/>
              <a:buFont typeface="IBM Plex Sans KR"/>
              <a:buChar char="-"/>
            </a:pPr>
            <a:r>
              <a:rPr lang="en-US" sz="1700">
                <a:latin typeface="IBM Plex Sans KR"/>
                <a:ea typeface="IBM Plex Sans KR"/>
                <a:cs typeface="IBM Plex Sans KR"/>
                <a:sym typeface="IBM Plex Sans KR"/>
              </a:rPr>
              <a:t>모듈 별 산출물</a:t>
            </a:r>
            <a:endParaRPr sz="17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28422" lvl="0" marL="457200" rtl="0" algn="l">
              <a:spcBef>
                <a:spcPts val="0"/>
              </a:spcBef>
              <a:spcAft>
                <a:spcPts val="0"/>
              </a:spcAft>
              <a:buSzPts val="1572"/>
              <a:buFont typeface="IBM Plex Sans KR"/>
              <a:buChar char="-"/>
            </a:pPr>
            <a:r>
              <a:rPr lang="en-US" sz="1700">
                <a:latin typeface="IBM Plex Sans KR"/>
                <a:ea typeface="IBM Plex Sans KR"/>
                <a:cs typeface="IBM Plex Sans KR"/>
                <a:sym typeface="IBM Plex Sans KR"/>
              </a:rPr>
              <a:t>모듈이 해야하는 동작</a:t>
            </a:r>
            <a:endParaRPr sz="17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28422" lvl="0" marL="457200" rtl="0" algn="l">
              <a:spcBef>
                <a:spcPts val="0"/>
              </a:spcBef>
              <a:spcAft>
                <a:spcPts val="0"/>
              </a:spcAft>
              <a:buSzPts val="1572"/>
              <a:buFont typeface="IBM Plex Sans KR"/>
              <a:buChar char="-"/>
            </a:pPr>
            <a:r>
              <a:rPr lang="en-US" sz="1700">
                <a:latin typeface="IBM Plex Sans KR"/>
                <a:ea typeface="IBM Plex Sans KR"/>
                <a:cs typeface="IBM Plex Sans KR"/>
                <a:sym typeface="IBM Plex Sans KR"/>
              </a:rPr>
              <a:t>모듈 설계,구현 및 검증담당자</a:t>
            </a:r>
            <a:endParaRPr sz="17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 sz="17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b="1" lang="en-US" sz="1700">
                <a:latin typeface="IBM Plex Sans KR"/>
                <a:ea typeface="IBM Plex Sans KR"/>
                <a:cs typeface="IBM Plex Sans KR"/>
                <a:sym typeface="IBM Plex Sans KR"/>
              </a:rPr>
              <a:t>우리가 지켜야할 일 (Ground Rules)</a:t>
            </a:r>
            <a:endParaRPr sz="17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28422" lvl="0" marL="457200" rtl="0" algn="l">
              <a:spcBef>
                <a:spcPts val="920"/>
              </a:spcBef>
              <a:spcAft>
                <a:spcPts val="0"/>
              </a:spcAft>
              <a:buSzPts val="1572"/>
              <a:buFont typeface="IBM Plex Sans KR"/>
              <a:buChar char="-"/>
            </a:pPr>
            <a:r>
              <a:rPr lang="en-US" sz="1700">
                <a:latin typeface="IBM Plex Sans KR"/>
                <a:ea typeface="IBM Plex Sans KR"/>
                <a:cs typeface="IBM Plex Sans KR"/>
                <a:sym typeface="IBM Plex Sans KR"/>
              </a:rPr>
              <a:t>코드 스타일 및 포맷팅</a:t>
            </a:r>
            <a:endParaRPr sz="17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28422" lvl="0" marL="457200" rtl="0" algn="l">
              <a:spcBef>
                <a:spcPts val="0"/>
              </a:spcBef>
              <a:spcAft>
                <a:spcPts val="0"/>
              </a:spcAft>
              <a:buSzPts val="1572"/>
              <a:buFont typeface="IBM Plex Sans KR"/>
              <a:buChar char="-"/>
            </a:pPr>
            <a:r>
              <a:rPr lang="en-US" sz="1700">
                <a:latin typeface="IBM Plex Sans KR"/>
                <a:ea typeface="IBM Plex Sans KR"/>
                <a:cs typeface="IBM Plex Sans KR"/>
                <a:sym typeface="IBM Plex Sans KR"/>
              </a:rPr>
              <a:t>코딩 컨벤션</a:t>
            </a:r>
            <a:endParaRPr sz="17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-328422" lvl="0" marL="457200" rtl="0" algn="l">
              <a:spcBef>
                <a:spcPts val="0"/>
              </a:spcBef>
              <a:spcAft>
                <a:spcPts val="0"/>
              </a:spcAft>
              <a:buSzPts val="1572"/>
              <a:buFont typeface="IBM Plex Sans KR"/>
              <a:buChar char="-"/>
            </a:pPr>
            <a:r>
              <a:rPr lang="en-US" sz="1700">
                <a:latin typeface="IBM Plex Sans KR"/>
                <a:ea typeface="IBM Plex Sans KR"/>
                <a:cs typeface="IBM Plex Sans KR"/>
                <a:sym typeface="IBM Plex Sans KR"/>
              </a:rPr>
              <a:t>PR 규칙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Link: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n-US" u="sng">
                <a:solidFill>
                  <a:schemeClr val="hlink"/>
                </a:solidFill>
                <a:latin typeface="IBM Plex Sans KR"/>
                <a:ea typeface="IBM Plex Sans KR"/>
                <a:cs typeface="IBM Plex Sans KR"/>
                <a:sym typeface="IBM Plex Sans KR"/>
                <a:hlinkClick r:id="rId3"/>
              </a:rPr>
              <a:t>CRA Team AAA: SSD Project - Google Sheets</a:t>
            </a:r>
            <a: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  <a:t> 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261" name="Google Shape;261;p26"/>
          <p:cNvSpPr txBox="1"/>
          <p:nvPr>
            <p:ph type="title"/>
          </p:nvPr>
        </p:nvSpPr>
        <p:spPr>
          <a:xfrm>
            <a:off x="581192" y="1039484"/>
            <a:ext cx="3863216" cy="725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프로젝트 준비</a:t>
            </a:r>
            <a:endParaRPr/>
          </a:p>
        </p:txBody>
      </p:sp>
      <p:pic>
        <p:nvPicPr>
          <p:cNvPr id="262" name="Google Shape;262;p2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5900" r="5901" t="0"/>
          <a:stretch/>
        </p:blipFill>
        <p:spPr>
          <a:xfrm>
            <a:off x="5181599" y="0"/>
            <a:ext cx="7010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6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21599" t="0"/>
          <a:stretch/>
        </p:blipFill>
        <p:spPr>
          <a:xfrm>
            <a:off x="0" y="0"/>
            <a:ext cx="5524500" cy="6858000"/>
          </a:xfrm>
          <a:prstGeom prst="rect">
            <a:avLst/>
          </a:prstGeom>
        </p:spPr>
      </p:pic>
      <p:sp>
        <p:nvSpPr>
          <p:cNvPr id="661" name="Google Shape;661;p62"/>
          <p:cNvSpPr txBox="1"/>
          <p:nvPr>
            <p:ph type="title"/>
          </p:nvPr>
        </p:nvSpPr>
        <p:spPr>
          <a:xfrm>
            <a:off x="6223592" y="702156"/>
            <a:ext cx="53871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Refact: Runner</a:t>
            </a:r>
            <a:endParaRPr/>
          </a:p>
        </p:txBody>
      </p:sp>
      <p:sp>
        <p:nvSpPr>
          <p:cNvPr id="662" name="Google Shape;662;p62"/>
          <p:cNvSpPr/>
          <p:nvPr/>
        </p:nvSpPr>
        <p:spPr>
          <a:xfrm>
            <a:off x="363175" y="380450"/>
            <a:ext cx="4438800" cy="4467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62"/>
          <p:cNvSpPr/>
          <p:nvPr/>
        </p:nvSpPr>
        <p:spPr>
          <a:xfrm>
            <a:off x="363175" y="848850"/>
            <a:ext cx="2507700" cy="446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p62"/>
          <p:cNvSpPr txBox="1"/>
          <p:nvPr>
            <p:ph idx="1" type="body"/>
          </p:nvPr>
        </p:nvSpPr>
        <p:spPr>
          <a:xfrm>
            <a:off x="5881175" y="1890875"/>
            <a:ext cx="5836500" cy="1261500"/>
          </a:xfrm>
          <a:prstGeom prst="rect">
            <a:avLst/>
          </a:prstGeom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3000">
                <a:latin typeface="IBM Plex Sans KR"/>
                <a:ea typeface="IBM Plex Sans KR"/>
                <a:cs typeface="IBM Plex Sans KR"/>
                <a:sym typeface="IBM Plex Sans KR"/>
              </a:rPr>
              <a:t>중복된 부분을 하나의 함수로 치환.</a:t>
            </a:r>
            <a:endParaRPr sz="300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665" name="Google Shape;665;p62"/>
          <p:cNvSpPr txBox="1"/>
          <p:nvPr>
            <p:ph idx="1" type="body"/>
          </p:nvPr>
        </p:nvSpPr>
        <p:spPr>
          <a:xfrm>
            <a:off x="5881175" y="4177750"/>
            <a:ext cx="5836500" cy="1261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 sz="3000">
                <a:latin typeface="IBM Plex Sans KR"/>
                <a:ea typeface="IBM Plex Sans KR"/>
                <a:cs typeface="IBM Plex Sans KR"/>
                <a:sym typeface="IBM Plex Sans KR"/>
              </a:rPr>
              <a:t>command 유효성 검사하는 부분을 하나의 함수로 치환.</a:t>
            </a:r>
            <a:endParaRPr sz="300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3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Refact: 헤더 파일 분리 (1)</a:t>
            </a:r>
            <a:endParaRPr/>
          </a:p>
        </p:txBody>
      </p:sp>
      <p:pic>
        <p:nvPicPr>
          <p:cNvPr id="672" name="Google Shape;67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63" y="1442250"/>
            <a:ext cx="9332369" cy="5304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63"/>
          <p:cNvSpPr txBox="1"/>
          <p:nvPr/>
        </p:nvSpPr>
        <p:spPr>
          <a:xfrm>
            <a:off x="6131050" y="1315875"/>
            <a:ext cx="463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433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cpp(선언+구현)에서 cpp(구현)+header(선언)으로 파일 분리</a:t>
            </a:r>
            <a:endParaRPr b="1" sz="1800">
              <a:solidFill>
                <a:srgbClr val="04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" name="Google Shape;674;p63"/>
          <p:cNvSpPr/>
          <p:nvPr/>
        </p:nvSpPr>
        <p:spPr>
          <a:xfrm>
            <a:off x="6131050" y="2054775"/>
            <a:ext cx="4631100" cy="157200"/>
          </a:xfrm>
          <a:prstGeom prst="rect">
            <a:avLst/>
          </a:prstGeom>
          <a:noFill/>
          <a:ln cap="flat" cmpd="sng" w="381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p63"/>
          <p:cNvSpPr txBox="1"/>
          <p:nvPr/>
        </p:nvSpPr>
        <p:spPr>
          <a:xfrm>
            <a:off x="6739775" y="2634150"/>
            <a:ext cx="360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433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cpp 파일에는 구현 코드만 작성</a:t>
            </a:r>
            <a:endParaRPr b="1" sz="1800">
              <a:solidFill>
                <a:srgbClr val="04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p63"/>
          <p:cNvSpPr/>
          <p:nvPr/>
        </p:nvSpPr>
        <p:spPr>
          <a:xfrm>
            <a:off x="6131050" y="3181000"/>
            <a:ext cx="4631100" cy="3565800"/>
          </a:xfrm>
          <a:prstGeom prst="rect">
            <a:avLst/>
          </a:prstGeom>
          <a:noFill/>
          <a:ln cap="flat" cmpd="sng" w="381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25" y="2054769"/>
            <a:ext cx="11234575" cy="41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64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Refact: 헤더 파일 분리 (2)</a:t>
            </a:r>
            <a:endParaRPr/>
          </a:p>
        </p:txBody>
      </p:sp>
      <p:sp>
        <p:nvSpPr>
          <p:cNvPr id="684" name="Google Shape;684;p64"/>
          <p:cNvSpPr txBox="1"/>
          <p:nvPr/>
        </p:nvSpPr>
        <p:spPr>
          <a:xfrm>
            <a:off x="7120775" y="2329350"/>
            <a:ext cx="360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433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헤더</a:t>
            </a:r>
            <a:r>
              <a:rPr b="1" lang="en-US" sz="1800">
                <a:solidFill>
                  <a:srgbClr val="0433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파일에는 선언 코드만 작성</a:t>
            </a:r>
            <a:endParaRPr b="1" sz="1800">
              <a:solidFill>
                <a:srgbClr val="0433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64"/>
          <p:cNvSpPr/>
          <p:nvPr/>
        </p:nvSpPr>
        <p:spPr>
          <a:xfrm>
            <a:off x="6062475" y="2810675"/>
            <a:ext cx="5548200" cy="3372900"/>
          </a:xfrm>
          <a:prstGeom prst="rect">
            <a:avLst/>
          </a:prstGeom>
          <a:noFill/>
          <a:ln cap="flat" cmpd="sng" w="38100">
            <a:solidFill>
              <a:srgbClr val="043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9"/>
              <a:buFont typeface="Malgun Gothic"/>
              <a:buNone/>
            </a:pPr>
            <a:r>
              <a:rPr lang="en-US"/>
              <a:t>소감</a:t>
            </a:r>
            <a:endParaRPr/>
          </a:p>
        </p:txBody>
      </p:sp>
      <p:sp>
        <p:nvSpPr>
          <p:cNvPr id="691" name="Google Shape;691;p65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처음에는 간단한 줄 알았으나, 내용이 추가될 때 마다 점점 구현의 복잡도가 올라갔고, 이 때 Refactoring 의 소중함을 알게 되었다.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또한 복잡해지는 구조를 시험할 때 마다 TDD 과정에서 작성한 Unit test 를 돌려가며 구현의 일관성을 </a:t>
            </a:r>
            <a:r>
              <a:rPr lang="en-US"/>
              <a:t>깨뜨리지</a:t>
            </a:r>
            <a:r>
              <a:rPr lang="en-US"/>
              <a:t> 않음을 즉각적으로 확인하며 진행하였다. 이 과정에서 개발자의 심리적인 안정성이 확실히 증가함을 느낄 수 있었다.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TDD 개발 프로세스(Red -&gt; Green -&gt; Refactor)로 개발하니 현재 구현해야 할 목표가 명확해지고 한 가지 작업에 집중할 수 있어서 능률이 올라간 것 같다. git PR + TDD + 클린코드라는 좋은 재료들을 사용하여 바닥부터 체계적으로 건물 하나를 짓는 느낌이었다. 특히 팀원분들과 같이 작업하니 혼자했다면 오래 걸렸을 작업을 분업하여 빠르고 편하게 진행할 수 있었다. </a:t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도시와 건물 배경 " id="697" name="Google Shape;697;p6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pic>
        <p:nvPicPr>
          <p:cNvPr descr="도시와 건물 배경 " id="698" name="Google Shape;698;p6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4457" y="3168650"/>
            <a:ext cx="3367194" cy="368935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pic>
        <p:nvPicPr>
          <p:cNvPr descr="도시와 건물 배경 " id="699" name="Google Shape;699;p66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700" name="Google Shape;700;p66"/>
          <p:cNvSpPr txBox="1"/>
          <p:nvPr>
            <p:ph type="title"/>
          </p:nvPr>
        </p:nvSpPr>
        <p:spPr>
          <a:xfrm>
            <a:off x="6152484" y="3486000"/>
            <a:ext cx="3658324" cy="1613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7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감사합니다.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8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TDD 를 활용한 개발 : Shell</a:t>
            </a:r>
            <a:endParaRPr/>
          </a:p>
        </p:txBody>
      </p:sp>
      <p:pic>
        <p:nvPicPr>
          <p:cNvPr id="712" name="Google Shape;71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4647"/>
            <a:ext cx="6485900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8"/>
          <p:cNvSpPr/>
          <p:nvPr/>
        </p:nvSpPr>
        <p:spPr>
          <a:xfrm>
            <a:off x="7972975" y="702150"/>
            <a:ext cx="1372800" cy="740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p68"/>
          <p:cNvSpPr txBox="1"/>
          <p:nvPr/>
        </p:nvSpPr>
        <p:spPr>
          <a:xfrm>
            <a:off x="278500" y="2478850"/>
            <a:ext cx="6233700" cy="1416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 TC : 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MockSSDAdapter 을 이용하여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Syscall, FileIO 없이 FullRead 명령을 내리면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File.read 가 100번 수행됨을 확인해야 한다.</a:t>
            </a:r>
            <a:endParaRPr sz="20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5" name="Google Shape;71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2075" y="4101261"/>
            <a:ext cx="3689600" cy="26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2063" y="2272438"/>
            <a:ext cx="3783075" cy="18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8"/>
          <p:cNvSpPr/>
          <p:nvPr/>
        </p:nvSpPr>
        <p:spPr>
          <a:xfrm>
            <a:off x="3067600" y="3936075"/>
            <a:ext cx="546300" cy="148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8" name="Google Shape;718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5200" y="4101250"/>
            <a:ext cx="24003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5136" y="5322725"/>
            <a:ext cx="3960433" cy="13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68"/>
          <p:cNvSpPr/>
          <p:nvPr/>
        </p:nvSpPr>
        <p:spPr>
          <a:xfrm>
            <a:off x="808825" y="415725"/>
            <a:ext cx="9445800" cy="59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다른 Test Case 로 다시 편집할 예정입니다.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"/>
            <a:ext cx="6006642" cy="6722676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69"/>
          <p:cNvSpPr/>
          <p:nvPr/>
        </p:nvSpPr>
        <p:spPr>
          <a:xfrm>
            <a:off x="150" y="70025"/>
            <a:ext cx="12021000" cy="1484700"/>
          </a:xfrm>
          <a:prstGeom prst="rect">
            <a:avLst/>
          </a:prstGeom>
          <a:noFill/>
          <a:ln cap="flat" cmpd="sng" w="381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p69"/>
          <p:cNvSpPr/>
          <p:nvPr/>
        </p:nvSpPr>
        <p:spPr>
          <a:xfrm>
            <a:off x="0" y="3683925"/>
            <a:ext cx="12021000" cy="2437200"/>
          </a:xfrm>
          <a:prstGeom prst="rect">
            <a:avLst/>
          </a:prstGeom>
          <a:noFill/>
          <a:ln cap="flat" cmpd="sng" w="381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p69"/>
          <p:cNvSpPr txBox="1"/>
          <p:nvPr/>
        </p:nvSpPr>
        <p:spPr>
          <a:xfrm>
            <a:off x="6234550" y="4348425"/>
            <a:ext cx="56010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Mock SSD Adapter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SSDAdapter 에서 실제로 수행할 Syscall 을 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MockFile 에 명령을 하는 방식으로 Mocking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730" name="Google Shape;730;p69"/>
          <p:cNvSpPr txBox="1"/>
          <p:nvPr/>
        </p:nvSpPr>
        <p:spPr>
          <a:xfrm>
            <a:off x="6234550" y="412175"/>
            <a:ext cx="54231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MockFile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SSD 에서 와 마찬가지로 FileIO 를 Mocking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731" name="Google Shape;731;p69"/>
          <p:cNvSpPr/>
          <p:nvPr/>
        </p:nvSpPr>
        <p:spPr>
          <a:xfrm>
            <a:off x="808825" y="415725"/>
            <a:ext cx="9445800" cy="59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다른 Test Case 로 다시 편집할 예정입니다.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0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TDD 를 활용한 개발 : Shell</a:t>
            </a:r>
            <a:endParaRPr/>
          </a:p>
        </p:txBody>
      </p:sp>
      <p:pic>
        <p:nvPicPr>
          <p:cNvPr id="738" name="Google Shape;73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4647"/>
            <a:ext cx="6485900" cy="4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70"/>
          <p:cNvSpPr/>
          <p:nvPr/>
        </p:nvSpPr>
        <p:spPr>
          <a:xfrm>
            <a:off x="7972975" y="702150"/>
            <a:ext cx="1372800" cy="740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p70"/>
          <p:cNvSpPr txBox="1"/>
          <p:nvPr/>
        </p:nvSpPr>
        <p:spPr>
          <a:xfrm>
            <a:off x="992875" y="2478850"/>
            <a:ext cx="5380500" cy="4926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Test 가 통과하도록 Shell code 추가 구현.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pic>
        <p:nvPicPr>
          <p:cNvPr id="741" name="Google Shape;74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894" y="2351606"/>
            <a:ext cx="34480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70"/>
          <p:cNvSpPr txBox="1"/>
          <p:nvPr/>
        </p:nvSpPr>
        <p:spPr>
          <a:xfrm>
            <a:off x="992875" y="3111588"/>
            <a:ext cx="5380500" cy="110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SsdDriver 는 MockSSDAdapter 로 Mocking 되어있으므로, 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실제로 SYSCALL 하지 않는다.</a:t>
            </a:r>
            <a:endParaRPr sz="20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743" name="Google Shape;743;p70"/>
          <p:cNvSpPr/>
          <p:nvPr/>
        </p:nvSpPr>
        <p:spPr>
          <a:xfrm>
            <a:off x="7278900" y="3089450"/>
            <a:ext cx="2694300" cy="24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4" name="Google Shape;744;p70"/>
          <p:cNvCxnSpPr>
            <a:stCxn id="742" idx="3"/>
            <a:endCxn id="743" idx="1"/>
          </p:cNvCxnSpPr>
          <p:nvPr/>
        </p:nvCxnSpPr>
        <p:spPr>
          <a:xfrm flipH="1" rot="10800000">
            <a:off x="6373375" y="3211488"/>
            <a:ext cx="905400" cy="4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5" name="Google Shape;745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2594" y="5227163"/>
            <a:ext cx="635317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70"/>
          <p:cNvSpPr/>
          <p:nvPr/>
        </p:nvSpPr>
        <p:spPr>
          <a:xfrm>
            <a:off x="808825" y="415725"/>
            <a:ext cx="9445800" cy="59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다른 Test Case 로 다시 편집할 예정입니다.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581192" y="702156"/>
            <a:ext cx="11029616" cy="74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SOLUTION 구현 설명</a:t>
            </a:r>
            <a:endParaRPr/>
          </a:p>
        </p:txBody>
      </p:sp>
      <p:pic>
        <p:nvPicPr>
          <p:cNvPr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1901" y="1265750"/>
            <a:ext cx="6183750" cy="493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493050" y="1442300"/>
            <a:ext cx="5068800" cy="21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 sz="2000">
                <a:latin typeface="IBM Plex Sans KR"/>
                <a:ea typeface="IBM Plex Sans KR"/>
                <a:cs typeface="IBM Plex Sans KR"/>
                <a:sym typeface="IBM Plex Sans KR"/>
              </a:rPr>
              <a:t>Shell : </a:t>
            </a:r>
            <a:br>
              <a:rPr lang="en-US">
                <a:latin typeface="IBM Plex Sans KR"/>
                <a:ea typeface="IBM Plex Sans KR"/>
                <a:cs typeface="IBM Plex Sans KR"/>
                <a:sym typeface="IBM Plex Sans KR"/>
              </a:rPr>
            </a:br>
            <a:r>
              <a:rPr i="0" lang="en-US">
                <a:solidFill>
                  <a:srgbClr val="00000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- </a:t>
            </a:r>
            <a:r>
              <a:rPr lang="en-US">
                <a:solidFill>
                  <a:srgbClr val="00000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명령어 유효성 검사 및 </a:t>
            </a:r>
            <a:r>
              <a:rPr i="0" lang="en-US">
                <a:solidFill>
                  <a:srgbClr val="00000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SSD </a:t>
            </a:r>
            <a:r>
              <a:rPr lang="en-US">
                <a:solidFill>
                  <a:srgbClr val="00000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Drive</a:t>
            </a:r>
            <a:r>
              <a:rPr i="0" lang="en-US">
                <a:solidFill>
                  <a:srgbClr val="00000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 로 명령어 전달</a:t>
            </a:r>
            <a:endParaRPr i="0">
              <a:solidFill>
                <a:srgbClr val="000000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 sz="2000">
                <a:solidFill>
                  <a:srgbClr val="00000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Driver Interface : </a:t>
            </a:r>
            <a:br>
              <a:rPr lang="en-US">
                <a:solidFill>
                  <a:srgbClr val="00000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</a:br>
            <a:r>
              <a:rPr lang="en-US">
                <a:solidFill>
                  <a:srgbClr val="00000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- syscall 을 통해 vSSD 와의 소통하기 위한 Driver</a:t>
            </a:r>
            <a:br>
              <a:rPr lang="en-US">
                <a:solidFill>
                  <a:srgbClr val="00000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</a:br>
            <a:r>
              <a:rPr lang="en-US">
                <a:solidFill>
                  <a:srgbClr val="000000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- Shell TDD 개발을 위한 Mocked SSD Driver</a:t>
            </a:r>
            <a:endParaRPr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581200" y="3997700"/>
            <a:ext cx="4525200" cy="24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56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SSD : </a:t>
            </a:r>
            <a:br>
              <a:rPr lang="en-US" sz="18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</a:br>
            <a:r>
              <a:rPr lang="en-US" sz="18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- Read/Write between NAND &amp; Result</a:t>
            </a:r>
            <a:endParaRPr sz="1800">
              <a:solidFill>
                <a:schemeClr val="dk1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656"/>
              <a:buFont typeface="Arial"/>
              <a:buNone/>
            </a:pPr>
            <a:r>
              <a:rPr b="1" lang="en-US" sz="20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File Interface : </a:t>
            </a:r>
            <a:br>
              <a:rPr lang="en-US" sz="1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</a:br>
            <a:r>
              <a:rPr lang="en-US" sz="1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- NAND.txt, Result.txt 와의 입출력을 담당.</a:t>
            </a:r>
            <a:br>
              <a:rPr lang="en-US" sz="1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</a:br>
            <a:r>
              <a:rPr lang="en-US" sz="1800">
                <a:solidFill>
                  <a:srgbClr val="3F3F3F"/>
                </a:solidFill>
                <a:latin typeface="IBM Plex Sans KR"/>
                <a:ea typeface="IBM Plex Sans KR"/>
                <a:cs typeface="IBM Plex Sans KR"/>
                <a:sym typeface="IBM Plex Sans KR"/>
              </a:rPr>
              <a:t>- SSD TDD 개발을 위한 Mocked File Control Interface.</a:t>
            </a:r>
            <a:endParaRPr sz="1800">
              <a:solidFill>
                <a:srgbClr val="3F3F3F"/>
              </a:solidFill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2" name="Google Shape;272;p27"/>
          <p:cNvCxnSpPr>
            <a:endCxn id="269" idx="3"/>
          </p:cNvCxnSpPr>
          <p:nvPr/>
        </p:nvCxnSpPr>
        <p:spPr>
          <a:xfrm>
            <a:off x="423151" y="3731551"/>
            <a:ext cx="1139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728482" y="4389958"/>
            <a:ext cx="3317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신석하</a:t>
            </a:r>
            <a:endParaRPr/>
          </a:p>
        </p:txBody>
      </p:sp>
      <p:sp>
        <p:nvSpPr>
          <p:cNvPr id="279" name="Google Shape;279;p28"/>
          <p:cNvSpPr txBox="1"/>
          <p:nvPr>
            <p:ph idx="6" type="body"/>
          </p:nvPr>
        </p:nvSpPr>
        <p:spPr>
          <a:xfrm>
            <a:off x="727402" y="4933816"/>
            <a:ext cx="33519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en-US" sz="1400"/>
              <a:t>GIT Project 관리 및 Integrator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en-US" sz="1400"/>
              <a:t>Rebuild Issue 처리</a:t>
            </a:r>
            <a:endParaRPr sz="1400"/>
          </a:p>
        </p:txBody>
      </p:sp>
      <p:sp>
        <p:nvSpPr>
          <p:cNvPr id="280" name="Google Shape;280;p28"/>
          <p:cNvSpPr txBox="1"/>
          <p:nvPr>
            <p:ph idx="7" type="body"/>
          </p:nvPr>
        </p:nvSpPr>
        <p:spPr>
          <a:xfrm>
            <a:off x="4415005" y="4389958"/>
            <a:ext cx="3317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임규범, 박민수</a:t>
            </a:r>
            <a:endParaRPr/>
          </a:p>
        </p:txBody>
      </p:sp>
      <p:sp>
        <p:nvSpPr>
          <p:cNvPr id="281" name="Google Shape;281;p28"/>
          <p:cNvSpPr txBox="1"/>
          <p:nvPr>
            <p:ph idx="9" type="body"/>
          </p:nvPr>
        </p:nvSpPr>
        <p:spPr>
          <a:xfrm>
            <a:off x="4413925" y="4933816"/>
            <a:ext cx="33519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en-US" sz="1400"/>
              <a:t>Test Shell, Script 및</a:t>
            </a:r>
            <a:br>
              <a:rPr lang="en-US" sz="1400"/>
            </a:br>
            <a:r>
              <a:rPr lang="en-US" sz="1400"/>
              <a:t> SSD Interface 구현/검증</a:t>
            </a:r>
            <a:endParaRPr sz="1400"/>
          </a:p>
        </p:txBody>
      </p:sp>
      <p:sp>
        <p:nvSpPr>
          <p:cNvPr id="282" name="Google Shape;282;p28"/>
          <p:cNvSpPr txBox="1"/>
          <p:nvPr>
            <p:ph idx="13" type="body"/>
          </p:nvPr>
        </p:nvSpPr>
        <p:spPr>
          <a:xfrm>
            <a:off x="8101528" y="4389958"/>
            <a:ext cx="33171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김흥열</a:t>
            </a:r>
            <a:r>
              <a:rPr lang="en-US"/>
              <a:t>,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변혜민</a:t>
            </a:r>
            <a:endParaRPr/>
          </a:p>
        </p:txBody>
      </p:sp>
      <p:sp>
        <p:nvSpPr>
          <p:cNvPr id="283" name="Google Shape;283;p28"/>
          <p:cNvSpPr txBox="1"/>
          <p:nvPr>
            <p:ph idx="15" type="body"/>
          </p:nvPr>
        </p:nvSpPr>
        <p:spPr>
          <a:xfrm>
            <a:off x="8100448" y="4933816"/>
            <a:ext cx="33519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rPr lang="en-US" sz="1400"/>
              <a:t>Virtual SSD 및 File Interface 구현/검증</a:t>
            </a:r>
            <a:endParaRPr sz="1400"/>
          </a:p>
        </p:txBody>
      </p:sp>
      <p:sp>
        <p:nvSpPr>
          <p:cNvPr id="284" name="Google Shape;284;p28"/>
          <p:cNvSpPr txBox="1"/>
          <p:nvPr>
            <p:ph type="title"/>
          </p:nvPr>
        </p:nvSpPr>
        <p:spPr>
          <a:xfrm>
            <a:off x="581192" y="702156"/>
            <a:ext cx="11029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역할 소개</a:t>
            </a:r>
            <a:endParaRPr/>
          </a:p>
        </p:txBody>
      </p:sp>
      <p:pic>
        <p:nvPicPr>
          <p:cNvPr id="285" name="Google Shape;285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531" l="0" r="0" t="3522"/>
          <a:stretch/>
        </p:blipFill>
        <p:spPr>
          <a:xfrm>
            <a:off x="1237608" y="2063551"/>
            <a:ext cx="2328879" cy="2051919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pic>
        <p:nvPicPr>
          <p:cNvPr id="286" name="Google Shape;286;p2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12235" r="12235" t="0"/>
          <a:stretch/>
        </p:blipFill>
        <p:spPr>
          <a:xfrm>
            <a:off x="4908556" y="2063551"/>
            <a:ext cx="2328880" cy="2051919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pic>
        <p:nvPicPr>
          <p:cNvPr id="287" name="Google Shape;287;p28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12148" r="12156" t="0"/>
          <a:stretch/>
        </p:blipFill>
        <p:spPr>
          <a:xfrm>
            <a:off x="8579504" y="2063551"/>
            <a:ext cx="2328879" cy="2051918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581192" y="702156"/>
            <a:ext cx="11029616" cy="74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로드맵</a:t>
            </a:r>
            <a:endParaRPr/>
          </a:p>
        </p:txBody>
      </p:sp>
      <p:grpSp>
        <p:nvGrpSpPr>
          <p:cNvPr id="294" name="Google Shape;294;p29"/>
          <p:cNvGrpSpPr/>
          <p:nvPr/>
        </p:nvGrpSpPr>
        <p:grpSpPr>
          <a:xfrm>
            <a:off x="583179" y="2707640"/>
            <a:ext cx="11025641" cy="2450782"/>
            <a:chOff x="2154" y="816927"/>
            <a:chExt cx="11025641" cy="2450782"/>
          </a:xfrm>
        </p:grpSpPr>
        <p:sp>
          <p:nvSpPr>
            <p:cNvPr id="295" name="Google Shape;295;p29"/>
            <p:cNvSpPr/>
            <p:nvPr/>
          </p:nvSpPr>
          <p:spPr>
            <a:xfrm rot="5400000">
              <a:off x="-825008" y="1644090"/>
              <a:ext cx="1838086" cy="183760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rnd" cmpd="sng" w="22225">
              <a:solidFill>
                <a:srgbClr val="E22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154" y="2655014"/>
              <a:ext cx="2297008" cy="612695"/>
            </a:xfrm>
            <a:prstGeom prst="homePlate">
              <a:avLst>
                <a:gd fmla="val 25000" name="adj"/>
              </a:avLst>
            </a:prstGeom>
            <a:solidFill>
              <a:srgbClr val="E22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 txBox="1"/>
            <p:nvPr/>
          </p:nvSpPr>
          <p:spPr>
            <a:xfrm>
              <a:off x="2154" y="2655014"/>
              <a:ext cx="2220421" cy="612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>
                  <a:solidFill>
                    <a:schemeClr val="lt1"/>
                  </a:solidFill>
                </a:rPr>
                <a:t>개발 전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85914" y="927183"/>
              <a:ext cx="1865171" cy="119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 txBox="1"/>
            <p:nvPr/>
          </p:nvSpPr>
          <p:spPr>
            <a:xfrm>
              <a:off x="185925" y="927187"/>
              <a:ext cx="2151600" cy="11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000" spcFirstLastPara="1" rIns="288000" wrap="square" tIns="432000">
              <a:no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  <a:t>개발 목표 및 항목 설정</a:t>
              </a:r>
              <a:b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</a:br>
              <a:endParaRPr sz="13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  <a:t>Ground Rule 제정</a:t>
              </a:r>
              <a:endParaRPr sz="13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  <a:t>업무 분담</a:t>
              </a:r>
              <a:endParaRPr sz="13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 rot="5400000">
              <a:off x="1357149" y="1644090"/>
              <a:ext cx="1838086" cy="183760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rnd" cmpd="sng" w="222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2184312" y="2655014"/>
              <a:ext cx="2297008" cy="612695"/>
            </a:xfrm>
            <a:prstGeom prst="chevron">
              <a:avLst>
                <a:gd fmla="val 25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 txBox="1"/>
            <p:nvPr/>
          </p:nvSpPr>
          <p:spPr>
            <a:xfrm>
              <a:off x="2337486" y="2655014"/>
              <a:ext cx="1990660" cy="612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>
                  <a:solidFill>
                    <a:schemeClr val="lt1"/>
                  </a:solidFill>
                </a:rPr>
                <a:t>Base 설정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2368073" y="927183"/>
              <a:ext cx="1865171" cy="119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 txBox="1"/>
            <p:nvPr/>
          </p:nvSpPr>
          <p:spPr>
            <a:xfrm>
              <a:off x="2368075" y="927188"/>
              <a:ext cx="1865100" cy="14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000" spcFirstLastPara="1" rIns="288000" wrap="square" tIns="432000">
              <a:noAutofit/>
            </a:bodyPr>
            <a:lstStyle/>
            <a:p>
              <a:pPr indent="0" lvl="0" marL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  <a:t>Base Repository 및 interface 생성</a:t>
              </a:r>
              <a:b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</a:br>
              <a:endParaRPr sz="13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endParaRPr>
            </a:p>
            <a:p>
              <a:pPr indent="0" lvl="0" marL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  <a:t>Module 및 Mocking Design 구성 및 생성</a:t>
              </a:r>
              <a:endParaRPr sz="13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 rot="5400000">
              <a:off x="3539307" y="1644090"/>
              <a:ext cx="1838086" cy="183760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rnd" cmpd="sng" w="22225">
              <a:solidFill>
                <a:srgbClr val="E22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366470" y="2655014"/>
              <a:ext cx="2297008" cy="612695"/>
            </a:xfrm>
            <a:prstGeom prst="chevron">
              <a:avLst>
                <a:gd fmla="val 25000" name="adj"/>
              </a:avLst>
            </a:prstGeom>
            <a:solidFill>
              <a:srgbClr val="E22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 txBox="1"/>
            <p:nvPr/>
          </p:nvSpPr>
          <p:spPr>
            <a:xfrm>
              <a:off x="4519644" y="2655014"/>
              <a:ext cx="1990660" cy="612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TDD : Red</a:t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4550231" y="927183"/>
              <a:ext cx="1865171" cy="119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 txBox="1"/>
            <p:nvPr/>
          </p:nvSpPr>
          <p:spPr>
            <a:xfrm>
              <a:off x="4550231" y="927183"/>
              <a:ext cx="1865171" cy="119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000" spcFirstLastPara="1" rIns="288000" wrap="square" tIns="432000">
              <a:no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  <a:t>Mocking interface </a:t>
              </a:r>
              <a:b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</a:br>
              <a:endParaRPr sz="1300">
                <a:solidFill>
                  <a:schemeClr val="dk1"/>
                </a:solidFill>
                <a:latin typeface="IBM Plex Sans KR"/>
                <a:ea typeface="IBM Plex Sans KR"/>
                <a:cs typeface="IBM Plex Sans KR"/>
                <a:sym typeface="IBM Plex Sans KR"/>
              </a:endParaRPr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  <a:t>Red TestCase 를 생성</a:t>
              </a:r>
              <a:endParaRPr sz="1600">
                <a:latin typeface="IBM Plex Sans KR"/>
                <a:ea typeface="IBM Plex Sans KR"/>
                <a:cs typeface="IBM Plex Sans KR"/>
                <a:sym typeface="IBM Plex Sans KR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 rot="5400000">
              <a:off x="5721465" y="1644090"/>
              <a:ext cx="1838086" cy="183760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rnd" cmpd="sng" w="222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6548628" y="2655014"/>
              <a:ext cx="2297008" cy="612695"/>
            </a:xfrm>
            <a:prstGeom prst="chevron">
              <a:avLst>
                <a:gd fmla="val 25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 txBox="1"/>
            <p:nvPr/>
          </p:nvSpPr>
          <p:spPr>
            <a:xfrm>
              <a:off x="6701802" y="2655014"/>
              <a:ext cx="1990660" cy="612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TDD : Green</a:t>
              </a:r>
              <a:endParaRPr b="0"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732389" y="927183"/>
              <a:ext cx="1865171" cy="119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 txBox="1"/>
            <p:nvPr/>
          </p:nvSpPr>
          <p:spPr>
            <a:xfrm>
              <a:off x="6732389" y="927183"/>
              <a:ext cx="1865171" cy="119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000" spcFirstLastPara="1" rIns="288000" wrap="square" tIns="432000">
              <a:no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  <a:t>Red Testcase 를 </a:t>
              </a:r>
              <a:b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</a:br>
              <a: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  <a:t>Green으로 전환</a:t>
              </a:r>
              <a:endParaRPr sz="1600">
                <a:latin typeface="IBM Plex Sans KR"/>
                <a:ea typeface="IBM Plex Sans KR"/>
                <a:cs typeface="IBM Plex Sans KR"/>
                <a:sym typeface="IBM Plex Sans KR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 rot="5400000">
              <a:off x="7903624" y="1644090"/>
              <a:ext cx="1838086" cy="183760"/>
            </a:xfrm>
            <a:prstGeom prst="corner">
              <a:avLst>
                <a:gd fmla="val 1000" name="adj1"/>
                <a:gd fmla="val 1000" name="adj2"/>
              </a:avLst>
            </a:prstGeom>
            <a:solidFill>
              <a:schemeClr val="lt1"/>
            </a:solidFill>
            <a:ln cap="rnd" cmpd="sng" w="22225">
              <a:solidFill>
                <a:srgbClr val="E22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8730787" y="2655014"/>
              <a:ext cx="2297008" cy="612695"/>
            </a:xfrm>
            <a:prstGeom prst="chevron">
              <a:avLst>
                <a:gd fmla="val 25000" name="adj"/>
              </a:avLst>
            </a:prstGeom>
            <a:solidFill>
              <a:srgbClr val="E22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 txBox="1"/>
            <p:nvPr/>
          </p:nvSpPr>
          <p:spPr>
            <a:xfrm>
              <a:off x="8883961" y="2655014"/>
              <a:ext cx="1990660" cy="6126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101600" spcFirstLastPara="1" rIns="101600" wrap="square" tIns="203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Malgun Gothic"/>
                <a:buNone/>
              </a:pPr>
              <a:r>
                <a:rPr lang="en-US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TDD : Refactoring</a:t>
              </a:r>
              <a:endParaRPr b="0"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8914547" y="927183"/>
              <a:ext cx="1865171" cy="119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 txBox="1"/>
            <p:nvPr/>
          </p:nvSpPr>
          <p:spPr>
            <a:xfrm>
              <a:off x="8914547" y="927183"/>
              <a:ext cx="1865171" cy="1198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8000" spcFirstLastPara="1" rIns="288000" wrap="square" tIns="432000">
              <a:no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  <a:t>Pull Request 와 Code Review 를</a:t>
              </a:r>
              <a:b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</a:br>
              <a:b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</a:br>
              <a:r>
                <a:rPr lang="en-US" sz="1300">
                  <a:solidFill>
                    <a:schemeClr val="dk1"/>
                  </a:solidFill>
                  <a:latin typeface="IBM Plex Sans KR"/>
                  <a:ea typeface="IBM Plex Sans KR"/>
                  <a:cs typeface="IBM Plex Sans KR"/>
                  <a:sym typeface="IBM Plex Sans KR"/>
                </a:rPr>
                <a:t>=&gt; Refactoring 요소 발굴 후 수정.</a:t>
              </a:r>
              <a:endParaRPr sz="1600">
                <a:latin typeface="IBM Plex Sans KR"/>
                <a:ea typeface="IBM Plex Sans KR"/>
                <a:cs typeface="IBM Plex Sans KR"/>
                <a:sym typeface="IBM Plex Sans KR"/>
              </a:endParaRPr>
            </a:p>
          </p:txBody>
        </p:sp>
      </p:grpSp>
      <p:cxnSp>
        <p:nvCxnSpPr>
          <p:cNvPr id="320" name="Google Shape;320;p29"/>
          <p:cNvCxnSpPr>
            <a:stCxn id="319" idx="0"/>
            <a:endCxn id="309" idx="0"/>
          </p:cNvCxnSpPr>
          <p:nvPr/>
        </p:nvCxnSpPr>
        <p:spPr>
          <a:xfrm rot="5400000">
            <a:off x="8245658" y="635996"/>
            <a:ext cx="600" cy="4364400"/>
          </a:xfrm>
          <a:prstGeom prst="bentConnector3">
            <a:avLst>
              <a:gd fmla="val -177266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581192" y="702156"/>
            <a:ext cx="11029616" cy="740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algun Gothic"/>
              <a:buNone/>
            </a:pPr>
            <a:r>
              <a:rPr lang="en-US"/>
              <a:t>CODING GROUND RULES</a:t>
            </a:r>
            <a:endParaRPr/>
          </a:p>
        </p:txBody>
      </p:sp>
      <p:graphicFrame>
        <p:nvGraphicFramePr>
          <p:cNvPr id="327" name="Google Shape;327;p30"/>
          <p:cNvGraphicFramePr/>
          <p:nvPr/>
        </p:nvGraphicFramePr>
        <p:xfrm>
          <a:off x="254200" y="185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{7E9712F7-FF79-4A23-ABAB-B85ACA1303E8}</a:tableStyleId>
              </a:tblPr>
              <a:tblGrid>
                <a:gridCol w="2079025"/>
                <a:gridCol w="2859775"/>
                <a:gridCol w="6734325"/>
              </a:tblGrid>
              <a:tr h="6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항목</a:t>
                      </a:r>
                      <a:endParaRPr b="1"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내용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예시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</a:tr>
              <a:tr h="79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Coding Convention</a:t>
                      </a:r>
                      <a:endParaRPr b="1"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카멜 표기법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void getData(), int somethingGood, class AwesomeClass </a:t>
                      </a:r>
                      <a:br>
                        <a:rPr lang="en-US" sz="1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</a:br>
                      <a:r>
                        <a:rPr lang="en-US" sz="1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(Class 의 첫글자는 대문자.)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</a:tr>
              <a:tr h="92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Coding Style</a:t>
                      </a:r>
                      <a:endParaRPr b="1"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chemeClr val="hlink"/>
                          </a:solidFill>
                          <a:latin typeface="IBM Plex Sans KR"/>
                          <a:ea typeface="IBM Plex Sans KR"/>
                          <a:cs typeface="IBM Plex Sans KR"/>
                          <a:sym typeface="IBM Plex Sans KR"/>
                          <a:hlinkClick r:id="rId3"/>
                        </a:rPr>
                        <a:t>코드 스타일 옵션 및 코드 정리 - Visual Studio (Windows) | Microsoft Learn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Visual Studio </a:t>
                      </a:r>
                      <a:r>
                        <a:rPr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Default 설정 + 중괄호 시 개행.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.editorconfig 로 관리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</a:tr>
              <a:tr h="97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Commit 제목</a:t>
                      </a:r>
                      <a:endParaRPr b="1"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말머리: 제목 형식을 항상 유지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chemeClr val="hlink"/>
                          </a:solidFill>
                          <a:latin typeface="IBM Plex Sans KR"/>
                          <a:ea typeface="IBM Plex Sans KR"/>
                          <a:cs typeface="IBM Plex Sans KR"/>
                          <a:sym typeface="IBM Plex Sans KR"/>
                          <a:hlinkClick r:id="rId4"/>
                        </a:rPr>
                        <a:t>[협업] 협업을 위한 git 커밋컨벤션 설정하기 (tistory.com)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Fix : SSDInterface 클래스를 Shell 프로젝트로 이동.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Feat: add writeFile Test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(Label 도 선택적으로 추가.)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</a:tr>
              <a:tr h="79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Pull Request</a:t>
                      </a:r>
                      <a:endParaRPr b="1"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Branch Rule 설정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Master branch 바로 push 할 수 없도록 설정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IBM Plex Sans KR"/>
                          <a:ea typeface="IBM Plex Sans KR"/>
                          <a:cs typeface="IBM Plex Sans KR"/>
                          <a:sym typeface="IBM Plex Sans KR"/>
                        </a:rPr>
                        <a:t>Pull Request 는 적어도 한명의 Reviewer 가 있어야 통과하도록 제한 설정</a:t>
                      </a:r>
                      <a:endParaRPr sz="1700">
                        <a:latin typeface="IBM Plex Sans KR"/>
                        <a:ea typeface="IBM Plex Sans KR"/>
                        <a:cs typeface="IBM Plex Sans KR"/>
                        <a:sym typeface="IBM Plex Sans K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958" l="0" r="16485" t="0"/>
          <a:stretch/>
        </p:blipFill>
        <p:spPr>
          <a:xfrm>
            <a:off x="0" y="0"/>
            <a:ext cx="5524501" cy="6857999"/>
          </a:xfrm>
          <a:prstGeom prst="rect">
            <a:avLst/>
          </a:prstGeom>
        </p:spPr>
      </p:pic>
      <p:sp>
        <p:nvSpPr>
          <p:cNvPr id="334" name="Google Shape;334;p31"/>
          <p:cNvSpPr txBox="1"/>
          <p:nvPr>
            <p:ph idx="1" type="body"/>
          </p:nvPr>
        </p:nvSpPr>
        <p:spPr>
          <a:xfrm>
            <a:off x="6223592" y="1890876"/>
            <a:ext cx="5387100" cy="408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IBM Plex Sans KR"/>
                <a:ea typeface="IBM Plex Sans KR"/>
                <a:cs typeface="IBM Plex Sans KR"/>
                <a:sym typeface="IBM Plex Sans KR"/>
              </a:rPr>
              <a:t>.editorconfig 로 미리 설정한 후,</a:t>
            </a:r>
            <a:endParaRPr sz="24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 KR"/>
              <a:ea typeface="IBM Plex Sans KR"/>
              <a:cs typeface="IBM Plex Sans KR"/>
              <a:sym typeface="IBM Plex Sans KR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>
                <a:latin typeface="IBM Plex Sans KR"/>
                <a:ea typeface="IBM Plex Sans KR"/>
                <a:cs typeface="IBM Plex Sans KR"/>
                <a:sym typeface="IBM Plex Sans KR"/>
              </a:rPr>
              <a:t>주기적으로 Formatting 관리</a:t>
            </a:r>
            <a:endParaRPr sz="2400">
              <a:latin typeface="IBM Plex Sans KR"/>
              <a:ea typeface="IBM Plex Sans KR"/>
              <a:cs typeface="IBM Plex Sans KR"/>
              <a:sym typeface="IBM Plex Sans KR"/>
            </a:endParaRPr>
          </a:p>
        </p:txBody>
      </p:sp>
      <p:sp>
        <p:nvSpPr>
          <p:cNvPr id="335" name="Google Shape;335;p31"/>
          <p:cNvSpPr txBox="1"/>
          <p:nvPr>
            <p:ph type="title"/>
          </p:nvPr>
        </p:nvSpPr>
        <p:spPr>
          <a:xfrm>
            <a:off x="6223592" y="702156"/>
            <a:ext cx="5387100" cy="74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Standard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Red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