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263" r:id="rId5"/>
    <p:sldId id="259" r:id="rId6"/>
    <p:sldId id="260" r:id="rId7"/>
    <p:sldId id="271" r:id="rId8"/>
    <p:sldId id="264" r:id="rId9"/>
    <p:sldId id="269" r:id="rId10"/>
    <p:sldId id="277" r:id="rId11"/>
    <p:sldId id="257" r:id="rId12"/>
    <p:sldId id="273" r:id="rId13"/>
    <p:sldId id="283" r:id="rId14"/>
    <p:sldId id="274" r:id="rId15"/>
    <p:sldId id="284" r:id="rId16"/>
    <p:sldId id="275" r:id="rId17"/>
    <p:sldId id="285" r:id="rId18"/>
    <p:sldId id="278" r:id="rId19"/>
    <p:sldId id="303" r:id="rId20"/>
    <p:sldId id="281" r:id="rId21"/>
    <p:sldId id="286" r:id="rId22"/>
    <p:sldId id="282" r:id="rId23"/>
    <p:sldId id="288" r:id="rId24"/>
    <p:sldId id="290" r:id="rId25"/>
    <p:sldId id="292" r:id="rId26"/>
    <p:sldId id="293" r:id="rId27"/>
    <p:sldId id="294" r:id="rId28"/>
    <p:sldId id="295" r:id="rId29"/>
    <p:sldId id="297" r:id="rId30"/>
    <p:sldId id="298" r:id="rId31"/>
    <p:sldId id="299" r:id="rId32"/>
    <p:sldId id="301" r:id="rId33"/>
    <p:sldId id="261" r:id="rId34"/>
    <p:sldId id="304" r:id="rId35"/>
    <p:sldId id="305" r:id="rId36"/>
    <p:sldId id="268" r:id="rId37"/>
    <p:sldId id="30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BB5F1C-435D-EC27-F446-4A4D5CF5F156}" name="Holly O'Rourke" initials="HO" userId="S::horourke@asurite.asu.edu::eae85b1c-3a36-4061-8ecf-53c89dc4a99e" providerId="AD"/>
  <p188:author id="{C2F1483B-5384-94F2-C4B7-BE5773C0571A}" name="Holly O'Rourke" initials="HO" userId="3bac291d7cf3bac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AE007-BDEC-4F76-8F3E-56FA923EF866}" v="2" dt="2023-11-21T23:18:09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4613" autoAdjust="0"/>
  </p:normalViewPr>
  <p:slideViewPr>
    <p:cSldViewPr snapToGrid="0">
      <p:cViewPr varScale="1">
        <p:scale>
          <a:sx n="91" d="100"/>
          <a:sy n="91" d="100"/>
        </p:scale>
        <p:origin x="918" y="57"/>
      </p:cViewPr>
      <p:guideLst/>
    </p:cSldViewPr>
  </p:slideViewPr>
  <p:outlineViewPr>
    <p:cViewPr>
      <p:scale>
        <a:sx n="33" d="100"/>
        <a:sy n="33" d="100"/>
      </p:scale>
      <p:origin x="0" y="-126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7C304-7C21-4BA3-B42B-691480A99F9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5EF8D-F003-4D06-BB70-8BA86737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Recursive = TRUE means it creates all elements of the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9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code not shown for brevity</a:t>
            </a:r>
          </a:p>
          <a:p>
            <a:r>
              <a:rPr lang="en-US" dirty="0"/>
              <a:t># Using </a:t>
            </a:r>
            <a:r>
              <a:rPr lang="en-US" dirty="0" err="1"/>
              <a:t>writeLines</a:t>
            </a:r>
            <a:r>
              <a:rPr lang="en-US" dirty="0"/>
              <a:t> to write text lines to a .</a:t>
            </a:r>
            <a:r>
              <a:rPr lang="en-US" dirty="0" err="1"/>
              <a:t>inp</a:t>
            </a:r>
            <a:r>
              <a:rPr lang="en-US" dirty="0"/>
              <a:t> file</a:t>
            </a:r>
          </a:p>
          <a:p>
            <a:r>
              <a:rPr lang="en-US" dirty="0"/>
              <a:t># </a:t>
            </a:r>
            <a:r>
              <a:rPr lang="en-US" dirty="0" err="1"/>
              <a:t>sprintf</a:t>
            </a:r>
            <a:r>
              <a:rPr lang="en-US" dirty="0"/>
              <a:t>() returns character objects containing a formatted combination of input values</a:t>
            </a:r>
          </a:p>
          <a:p>
            <a:r>
              <a:rPr lang="en-US" dirty="0"/>
              <a:t># </a:t>
            </a:r>
            <a:r>
              <a:rPr lang="en-US" dirty="0" err="1"/>
              <a:t>sprintf</a:t>
            </a:r>
            <a:r>
              <a:rPr lang="en-US" dirty="0"/>
              <a:t>() allows us to refer to our objects and factors within the loops</a:t>
            </a:r>
          </a:p>
          <a:p>
            <a:r>
              <a:rPr lang="en-US" dirty="0"/>
              <a:t># Within the </a:t>
            </a:r>
            <a:r>
              <a:rPr lang="en-US" dirty="0" err="1"/>
              <a:t>sprintf</a:t>
            </a:r>
            <a:r>
              <a:rPr lang="en-US" dirty="0"/>
              <a:t> function, %s refers to string value (text), %d refers to digit (numeric value)</a:t>
            </a:r>
          </a:p>
          <a:p>
            <a:r>
              <a:rPr lang="en-US" dirty="0"/>
              <a:t># the final line in </a:t>
            </a:r>
            <a:r>
              <a:rPr lang="en-US" dirty="0" err="1"/>
              <a:t>sprintf</a:t>
            </a:r>
            <a:r>
              <a:rPr lang="en-US" dirty="0"/>
              <a:t>() gives the order of the objects that are being referred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move the files out of the sub-directories </a:t>
            </a:r>
            <a:r>
              <a:rPr lang="en-US" dirty="0" err="1"/>
              <a:t>bc</a:t>
            </a:r>
            <a:r>
              <a:rPr lang="en-US" dirty="0"/>
              <a:t> ultimately we will need just the replication .</a:t>
            </a:r>
            <a:r>
              <a:rPr lang="en-US" dirty="0" err="1"/>
              <a:t>inp</a:t>
            </a:r>
            <a:r>
              <a:rPr lang="en-US" dirty="0"/>
              <a:t> files in the subdirectories when we estimate the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58CCE-8C56-5CAA-AAE9-4222EE13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C62BE-D123-B40A-B899-AA1E5C004D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028C7-DD91-C5FB-BC7C-C8ED2FA64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&amp; save the 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scripts that create the analysis scripts for each replication: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writeLines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done by condition &amp; saved in condition sub-directories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34EF3-A3C6-AFC0-D300-D88C5ACBF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1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3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r>
              <a:rPr lang="en-US" dirty="0"/>
              <a:t>Recursive = TRUE means read in all files in any subdirectories. Necessary when you have multiple loops for the conditions</a:t>
            </a:r>
          </a:p>
          <a:p>
            <a:r>
              <a:rPr lang="en-US" dirty="0"/>
              <a:t>quiet = TRUE suppresses printing the file being processed, also shows status messages in the R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6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nb</a:t>
            </a:r>
            <a:r>
              <a:rPr lang="en-US" dirty="0"/>
              <a:t>:</a:t>
            </a:r>
          </a:p>
          <a:p>
            <a:r>
              <a:rPr lang="en-US" dirty="0"/>
              <a:t>Quote = FALSE means data are all numeric, no strings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6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Nb: bottom screenshot is just a subsample of the estimates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5EF8D-F003-4D06-BB70-8BA86737F0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CE5-AE20-4E8A-8653-D6122C9A118F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9EEC-A167-4155-9822-C8B04FC36170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EC2-C1F7-47A9-8754-2E6060F9A1CE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004B-74EB-4EA2-B116-1AAC100CC189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8AE2-1A26-48BD-8F49-0AC2D373E3A2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8EE5-2641-480A-BFAC-F1D678176C17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5F04-78EF-4F0C-A5A8-13990D1322DE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0A6-87F3-4E14-8179-0D154E0011FF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2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7996-45F1-4FA0-A01B-D14DE405792D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3E4-358B-4D88-881F-ADAE2BC8C268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E31-C77F-4131-967A-4F3234B2198D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C266-9B6A-46BE-AA45-FDCDCB8EC924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5F67B-CF56-4755-B777-40C1E610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lack White Coding Cliparts, Stock Vector and Royalty Free Black White  Coding Illustrations">
            <a:extLst>
              <a:ext uri="{FF2B5EF4-FFF2-40B4-BE49-F238E27FC236}">
                <a16:creationId xmlns:a16="http://schemas.microsoft.com/office/drawing/2014/main" id="{0444ABE6-4DCE-AD52-B530-9DB05A0E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97" y="4441917"/>
            <a:ext cx="2850103" cy="22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A89151-53E9-1360-FA91-5F2C37282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13" y="1976262"/>
            <a:ext cx="7496175" cy="1729978"/>
          </a:xfrm>
        </p:spPr>
        <p:txBody>
          <a:bodyPr>
            <a:noAutofit/>
          </a:bodyPr>
          <a:lstStyle/>
          <a:p>
            <a:r>
              <a:rPr lang="en-US" sz="4050" dirty="0">
                <a:solidFill>
                  <a:srgbClr val="000000"/>
                </a:solidFill>
              </a:rPr>
              <a:t>Assembling and Automating Efficient Monte Carlo Simulations for Latent Variable Models in R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D1BE-FDAE-1046-7CA9-4F826F04C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15442"/>
            <a:ext cx="6858000" cy="129009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Holly P. O’Rourke</a:t>
            </a:r>
          </a:p>
          <a:p>
            <a:r>
              <a:rPr lang="en-US" sz="3000" dirty="0">
                <a:latin typeface="+mj-lt"/>
              </a:rPr>
              <a:t>Arizona State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F455C-9B97-750F-D655-54CB001F0169}"/>
              </a:ext>
            </a:extLst>
          </p:cNvPr>
          <p:cNvSpPr txBox="1"/>
          <p:nvPr/>
        </p:nvSpPr>
        <p:spPr>
          <a:xfrm>
            <a:off x="3842238" y="136001"/>
            <a:ext cx="5134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https://github.com/horourke/csp24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E22C0-D24B-23A5-4637-2FF3A346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qr code on a white background">
            <a:extLst>
              <a:ext uri="{FF2B5EF4-FFF2-40B4-BE49-F238E27FC236}">
                <a16:creationId xmlns:a16="http://schemas.microsoft.com/office/drawing/2014/main" id="{06C67F2A-4C81-65B3-BF38-F899581AA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4" y="4441917"/>
            <a:ext cx="2189584" cy="21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Directory Organization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D9899-4A07-A72A-E5A2-B56FB0E5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CF28C-252F-9E12-964A-B269ECFB5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64917"/>
            <a:ext cx="4397829" cy="1956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B86A42-509B-82D8-3F19-F74CD73AA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762" y="2773273"/>
            <a:ext cx="5069633" cy="2045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DB365-CF75-EEE2-37F6-3B1DBEF7A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198" y="4563803"/>
            <a:ext cx="4129128" cy="20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2C477F2-5757-7C53-D7E8-C32B79F5D740}"/>
              </a:ext>
            </a:extLst>
          </p:cNvPr>
          <p:cNvGrpSpPr/>
          <p:nvPr/>
        </p:nvGrpSpPr>
        <p:grpSpPr>
          <a:xfrm>
            <a:off x="145182" y="3720896"/>
            <a:ext cx="4426818" cy="690632"/>
            <a:chOff x="91322" y="5152420"/>
            <a:chExt cx="5705344" cy="9062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7C1A7B9-AE04-9F3C-4056-C595EC5E8E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361" b="30310"/>
            <a:stretch/>
          </p:blipFill>
          <p:spPr>
            <a:xfrm>
              <a:off x="145182" y="5562006"/>
              <a:ext cx="5651484" cy="16348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26B766-66F0-53F9-934E-E32C54AA2CD5}"/>
                </a:ext>
              </a:extLst>
            </p:cNvPr>
            <p:cNvSpPr txBox="1"/>
            <p:nvPr/>
          </p:nvSpPr>
          <p:spPr>
            <a:xfrm>
              <a:off x="91322" y="51524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55DA7E-0796-786E-7DFC-5F41A2A73900}"/>
                </a:ext>
              </a:extLst>
            </p:cNvPr>
            <p:cNvSpPr txBox="1"/>
            <p:nvPr/>
          </p:nvSpPr>
          <p:spPr>
            <a:xfrm>
              <a:off x="91322" y="568938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Data Generation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Write the data generation .</a:t>
            </a:r>
            <a:r>
              <a:rPr lang="en-US" sz="2000" dirty="0" err="1"/>
              <a:t>inp</a:t>
            </a:r>
            <a:r>
              <a:rPr lang="en-US" sz="2000" dirty="0"/>
              <a:t> scripts for each condition: </a:t>
            </a:r>
            <a:r>
              <a:rPr lang="en-US" sz="2000" dirty="0" err="1"/>
              <a:t>writeLines</a:t>
            </a:r>
            <a:r>
              <a:rPr lang="en-US" sz="2000" dirty="0"/>
              <a:t>() &amp; </a:t>
            </a:r>
            <a:r>
              <a:rPr lang="en-US" sz="2000" dirty="0" err="1"/>
              <a:t>sprintf</a:t>
            </a:r>
            <a:r>
              <a:rPr lang="en-US" sz="2000" dirty="0"/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F7621A-6D13-8488-2DA9-48E9322E03DA}"/>
              </a:ext>
            </a:extLst>
          </p:cNvPr>
          <p:cNvGrpSpPr/>
          <p:nvPr/>
        </p:nvGrpSpPr>
        <p:grpSpPr>
          <a:xfrm>
            <a:off x="1513907" y="4693114"/>
            <a:ext cx="3732348" cy="1247458"/>
            <a:chOff x="1513907" y="4693114"/>
            <a:chExt cx="3732348" cy="124745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3FC455-1037-36A8-77EF-0D9BE2272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2694" y="4839855"/>
              <a:ext cx="2993561" cy="60800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4CB11-F699-382A-968F-6165659992D5}"/>
                </a:ext>
              </a:extLst>
            </p:cNvPr>
            <p:cNvSpPr/>
            <p:nvPr/>
          </p:nvSpPr>
          <p:spPr>
            <a:xfrm>
              <a:off x="1513907" y="4693114"/>
              <a:ext cx="738787" cy="124745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233370-5330-4243-6341-26E68CA631E7}"/>
              </a:ext>
            </a:extLst>
          </p:cNvPr>
          <p:cNvSpPr txBox="1"/>
          <p:nvPr/>
        </p:nvSpPr>
        <p:spPr>
          <a:xfrm>
            <a:off x="5133800" y="2014669"/>
            <a:ext cx="38650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writeLines</a:t>
            </a:r>
            <a:r>
              <a:rPr lang="en-US" dirty="0"/>
              <a:t> “con” writes text to a .</a:t>
            </a:r>
            <a:r>
              <a:rPr lang="en-US" dirty="0" err="1"/>
              <a:t>inp</a:t>
            </a:r>
            <a:r>
              <a:rPr lang="en-US" dirty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sprintf</a:t>
            </a:r>
            <a:r>
              <a:rPr lang="en-US" dirty="0"/>
              <a:t>() returns character objects containing a formatted combination of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sprintf</a:t>
            </a:r>
            <a:r>
              <a:rPr lang="en-US" dirty="0"/>
              <a:t>() allows us to refer to our objects and factors within the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</a:t>
            </a:r>
            <a:r>
              <a:rPr lang="en-US" dirty="0" err="1"/>
              <a:t>sprintf</a:t>
            </a:r>
            <a:r>
              <a:rPr lang="en-US" dirty="0"/>
              <a:t>(), “%s” refers to string (text), “%d” refers to digit (numeric)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line in </a:t>
            </a:r>
            <a:r>
              <a:rPr lang="en-US" dirty="0" err="1"/>
              <a:t>sprintf</a:t>
            </a:r>
            <a:r>
              <a:rPr lang="en-US" dirty="0"/>
              <a:t>() gives the order of the objects that are being referred to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BFC09B-DFC4-2251-1046-57671D8B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9E9C1-BC4A-BE15-0EAE-959BCAFF3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1216"/>
            <a:ext cx="4905087" cy="1590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CF0D3-527A-F814-09DC-310A8F67B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82" y="4478284"/>
            <a:ext cx="2258903" cy="1556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97C257-E22C-DD98-A0EF-4C4DA4DAF8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3473" r="64978" b="-4905"/>
          <a:stretch/>
        </p:blipFill>
        <p:spPr>
          <a:xfrm>
            <a:off x="5413704" y="5500046"/>
            <a:ext cx="2848612" cy="8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7B7F-039A-2235-5CBE-48F355D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Gen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EFE0D-7B81-EFFD-4BB1-C87F943071EC}"/>
              </a:ext>
            </a:extLst>
          </p:cNvPr>
          <p:cNvSpPr txBox="1"/>
          <p:nvPr/>
        </p:nvSpPr>
        <p:spPr>
          <a:xfrm>
            <a:off x="757374" y="5415992"/>
            <a:ext cx="281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Sub-directory now contains the single data generation .</a:t>
            </a:r>
            <a:r>
              <a:rPr lang="en-US" dirty="0" err="1"/>
              <a:t>inp</a:t>
            </a:r>
            <a:r>
              <a:rPr lang="en-US" dirty="0"/>
              <a:t> script for that condition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9D49-EBD5-FD8F-8BBD-B565D877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E7D50-7B6B-D4BE-EAA9-62B3A10D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6" y="1849541"/>
            <a:ext cx="6376577" cy="3158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83D1B-D0E1-5003-ECBC-69037A95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49" y="1356461"/>
            <a:ext cx="3863201" cy="47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0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Simulate Data &amp; Move Script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1194516"/>
          </a:xfrm>
        </p:spPr>
        <p:txBody>
          <a:bodyPr>
            <a:normAutofit/>
          </a:bodyPr>
          <a:lstStyle/>
          <a:p>
            <a:r>
              <a:rPr lang="en-US" sz="1800" dirty="0"/>
              <a:t>Simulate all data into condition folders: </a:t>
            </a:r>
            <a:r>
              <a:rPr lang="en-US" sz="1800" dirty="0" err="1"/>
              <a:t>MplusAutomation</a:t>
            </a:r>
            <a:r>
              <a:rPr lang="en-US" sz="1800" dirty="0"/>
              <a:t> </a:t>
            </a:r>
            <a:r>
              <a:rPr lang="en-US" sz="1800" dirty="0" err="1"/>
              <a:t>runModels</a:t>
            </a:r>
            <a:r>
              <a:rPr lang="en-US" sz="1800" dirty="0"/>
              <a:t>()</a:t>
            </a:r>
          </a:p>
          <a:p>
            <a:r>
              <a:rPr lang="en-US" sz="1800" dirty="0"/>
              <a:t>Move data gen scripts out of sub-directories to a new “</a:t>
            </a:r>
            <a:r>
              <a:rPr lang="en-US" sz="1800" dirty="0" err="1"/>
              <a:t>datagen</a:t>
            </a:r>
            <a:r>
              <a:rPr lang="en-US" sz="1800" dirty="0"/>
              <a:t>” folder: </a:t>
            </a:r>
            <a:r>
              <a:rPr lang="en-US" sz="1800" dirty="0" err="1"/>
              <a:t>file.copy</a:t>
            </a:r>
            <a:r>
              <a:rPr lang="en-US" sz="1800" dirty="0"/>
              <a:t>() &amp; </a:t>
            </a:r>
            <a:r>
              <a:rPr lang="en-US" sz="1800" dirty="0" err="1"/>
              <a:t>file.remove</a:t>
            </a:r>
            <a:r>
              <a:rPr lang="en-US" sz="1800" dirty="0"/>
              <a:t>()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FBD8-3B45-0714-45C2-3E31DDD6E32F}"/>
              </a:ext>
            </a:extLst>
          </p:cNvPr>
          <p:cNvSpPr txBox="1"/>
          <p:nvPr/>
        </p:nvSpPr>
        <p:spPr>
          <a:xfrm>
            <a:off x="0" y="6492874"/>
            <a:ext cx="75438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Make sure you have permission to write &amp; edit your directories!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2FD2D0-48DD-F5C2-59F6-415E9BE0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11" y="2084053"/>
            <a:ext cx="328463" cy="2400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08BE9-8141-2CAA-A797-EC921FE9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1" y="6508590"/>
            <a:ext cx="328463" cy="2400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2EE3E-C1D3-EE82-8162-2BC66B03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4A1B6-A145-E05A-151D-075447C24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82" y="2460606"/>
            <a:ext cx="7886700" cy="34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7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3A444C-87E5-47CC-C06B-8F8451B93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79" y="1485172"/>
            <a:ext cx="4140000" cy="4802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9F910-D852-E3CA-9ACC-78F3AE3E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600" y="1913251"/>
            <a:ext cx="3947843" cy="26598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060BE0-0BDD-7245-5791-4A180B809C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2"/>
          <a:stretch/>
        </p:blipFill>
        <p:spPr>
          <a:xfrm>
            <a:off x="6154274" y="1125285"/>
            <a:ext cx="2590131" cy="4697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77B7F-039A-2235-5CBE-48F355D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Directories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852DC-64E2-9839-6183-A3938A477476}"/>
              </a:ext>
            </a:extLst>
          </p:cNvPr>
          <p:cNvSpPr txBox="1"/>
          <p:nvPr/>
        </p:nvSpPr>
        <p:spPr>
          <a:xfrm>
            <a:off x="1815164" y="4923754"/>
            <a:ext cx="1638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Sub-directories now contain simulated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BE7AA-8E2E-7374-0ABF-E244C5BB2212}"/>
              </a:ext>
            </a:extLst>
          </p:cNvPr>
          <p:cNvSpPr txBox="1"/>
          <p:nvPr/>
        </p:nvSpPr>
        <p:spPr>
          <a:xfrm>
            <a:off x="3716648" y="4432108"/>
            <a:ext cx="274130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Master directory now contains “</a:t>
            </a:r>
            <a:r>
              <a:rPr lang="en-US" dirty="0" err="1"/>
              <a:t>datagen</a:t>
            </a:r>
            <a:r>
              <a:rPr lang="en-US" dirty="0"/>
              <a:t>” folder with data gen .</a:t>
            </a:r>
            <a:r>
              <a:rPr lang="en-US" dirty="0" err="1"/>
              <a:t>inp</a:t>
            </a:r>
            <a:r>
              <a:rPr lang="en-US" dirty="0"/>
              <a:t>/.out &amp; list.dat 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D39627-6EA4-5B5C-2B35-C4D90186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2E1E-D5CD-4FC9-9C10-4D9F59B7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 Scripts &amp; Model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FA73-E52E-3519-EEC6-DCA1BAB3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8058294" cy="1543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&amp; save creation scripts</a:t>
            </a:r>
          </a:p>
          <a:p>
            <a:r>
              <a:rPr lang="en-US" dirty="0"/>
              <a:t>Use creation scripts to generate analysis scripts for replications w/in conditions</a:t>
            </a:r>
          </a:p>
          <a:p>
            <a:r>
              <a:rPr lang="en-US" dirty="0"/>
              <a:t>Move creation scripts out of sub-directories</a:t>
            </a:r>
          </a:p>
          <a:p>
            <a:r>
              <a:rPr lang="en-US" dirty="0"/>
              <a:t>Run data analysis scripts for all replications in all conditions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4DC3-D7D8-9518-D0DE-4DF6A504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07A4B-7D12-7BA3-54F8-855995DA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D28750B-F175-B8F1-9FE2-0396D8336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" y="5111393"/>
            <a:ext cx="3041248" cy="1559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48F15-0523-9A38-1C99-C797581086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603"/>
          <a:stretch/>
        </p:blipFill>
        <p:spPr>
          <a:xfrm>
            <a:off x="208057" y="1360392"/>
            <a:ext cx="4814968" cy="3368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B3AC7B-7BF4-4A26-88DD-FBAB37F0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Scripts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C11B3A-B005-D718-4BAA-BF32E23DD467}"/>
              </a:ext>
            </a:extLst>
          </p:cNvPr>
          <p:cNvSpPr txBox="1">
            <a:spLocks/>
          </p:cNvSpPr>
          <p:nvPr/>
        </p:nvSpPr>
        <p:spPr>
          <a:xfrm>
            <a:off x="5532581" y="1410139"/>
            <a:ext cx="3290397" cy="4177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&amp; save the 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scripts that create the analysis scripts for each replication: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writeLines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[[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init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]] instructs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MplusAutomation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createModels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() to loop over a variable called “sample” (reps)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script contains the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Mplus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MODEL CONSTRAINT commands for calculating the indirect effect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B4A6ED-396E-B817-8F19-9991327BA254}"/>
              </a:ext>
            </a:extLst>
          </p:cNvPr>
          <p:cNvSpPr txBox="1"/>
          <p:nvPr/>
        </p:nvSpPr>
        <p:spPr>
          <a:xfrm>
            <a:off x="149339" y="47627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5FBC40-D2A7-1890-7055-2305843499D6}"/>
              </a:ext>
            </a:extLst>
          </p:cNvPr>
          <p:cNvGrpSpPr/>
          <p:nvPr/>
        </p:nvGrpSpPr>
        <p:grpSpPr>
          <a:xfrm>
            <a:off x="149339" y="2334491"/>
            <a:ext cx="5372564" cy="779841"/>
            <a:chOff x="149339" y="2334491"/>
            <a:chExt cx="5372564" cy="77984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F51BFCA-DC3E-2F02-4D47-E15A5E9F5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182" y="2661521"/>
              <a:ext cx="2935721" cy="10015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9246DF-E85B-F8D1-535A-35FD820C0A9C}"/>
                </a:ext>
              </a:extLst>
            </p:cNvPr>
            <p:cNvSpPr/>
            <p:nvPr/>
          </p:nvSpPr>
          <p:spPr>
            <a:xfrm>
              <a:off x="149339" y="2334491"/>
              <a:ext cx="2436843" cy="77984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992A21-2E06-CEFF-E639-9FA4B65E87BB}"/>
              </a:ext>
            </a:extLst>
          </p:cNvPr>
          <p:cNvGrpSpPr/>
          <p:nvPr/>
        </p:nvGrpSpPr>
        <p:grpSpPr>
          <a:xfrm>
            <a:off x="68837" y="3923572"/>
            <a:ext cx="5453066" cy="1800958"/>
            <a:chOff x="149339" y="1119005"/>
            <a:chExt cx="5453066" cy="180095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CF30BC4-E034-49CF-1F59-AD11B5829F8A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1722927" y="1119005"/>
              <a:ext cx="3879478" cy="150475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0AC7AF-509E-6E1E-83AA-0BF1FD2219B8}"/>
                </a:ext>
              </a:extLst>
            </p:cNvPr>
            <p:cNvSpPr/>
            <p:nvPr/>
          </p:nvSpPr>
          <p:spPr>
            <a:xfrm>
              <a:off x="149339" y="2327564"/>
              <a:ext cx="1573588" cy="59239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59439F-189E-908C-1DCD-A1A09510026A}"/>
              </a:ext>
            </a:extLst>
          </p:cNvPr>
          <p:cNvGrpSpPr/>
          <p:nvPr/>
        </p:nvGrpSpPr>
        <p:grpSpPr>
          <a:xfrm>
            <a:off x="1642425" y="2761673"/>
            <a:ext cx="3879478" cy="3759786"/>
            <a:chOff x="992593" y="-857399"/>
            <a:chExt cx="3879478" cy="375978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2C88E19-6E20-ECBC-295E-A8EC28D2DB73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2460253" y="-857399"/>
              <a:ext cx="2411818" cy="333163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A23AA1-2799-1FEB-942E-8404A584731C}"/>
                </a:ext>
              </a:extLst>
            </p:cNvPr>
            <p:cNvSpPr/>
            <p:nvPr/>
          </p:nvSpPr>
          <p:spPr>
            <a:xfrm>
              <a:off x="992593" y="2046081"/>
              <a:ext cx="1467660" cy="85630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1C074-ABA3-BA64-0DC4-C712BDB9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FD23A-9840-B7FD-9293-10E9B28A9E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473" r="64978" b="-4905"/>
          <a:stretch/>
        </p:blipFill>
        <p:spPr>
          <a:xfrm>
            <a:off x="5949007" y="5534311"/>
            <a:ext cx="2848612" cy="8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4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Create Model Scripts by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Use the scripts we just created to generate model .</a:t>
            </a:r>
            <a:r>
              <a:rPr lang="en-US" sz="2000" dirty="0" err="1"/>
              <a:t>inp</a:t>
            </a:r>
            <a:r>
              <a:rPr lang="en-US" sz="2000" dirty="0"/>
              <a:t> scripts for each replication in each condition: </a:t>
            </a:r>
            <a:r>
              <a:rPr lang="en-US" sz="2000" dirty="0" err="1"/>
              <a:t>MplusAutomation</a:t>
            </a:r>
            <a:r>
              <a:rPr lang="en-US" sz="2000" dirty="0"/>
              <a:t> </a:t>
            </a:r>
            <a:r>
              <a:rPr lang="en-US" sz="2000" dirty="0" err="1"/>
              <a:t>createModels</a:t>
            </a:r>
            <a:r>
              <a:rPr lang="en-US" sz="2000" dirty="0"/>
              <a:t>()</a:t>
            </a:r>
          </a:p>
          <a:p>
            <a:r>
              <a:rPr lang="en-US" sz="2000" dirty="0"/>
              <a:t>Move creation scripts to their own folder (“</a:t>
            </a:r>
            <a:r>
              <a:rPr lang="en-US" sz="2000" dirty="0" err="1"/>
              <a:t>modelcreation</a:t>
            </a:r>
            <a:r>
              <a:rPr lang="en-US" sz="2000" dirty="0"/>
              <a:t>”): </a:t>
            </a:r>
            <a:r>
              <a:rPr lang="en-US" sz="1800" dirty="0" err="1"/>
              <a:t>file.copy</a:t>
            </a:r>
            <a:r>
              <a:rPr lang="en-US" sz="1800" dirty="0"/>
              <a:t>() &amp; </a:t>
            </a:r>
            <a:r>
              <a:rPr lang="en-US" sz="1800" dirty="0" err="1"/>
              <a:t>file.remove</a:t>
            </a:r>
            <a:r>
              <a:rPr lang="en-US" sz="1800" dirty="0"/>
              <a:t>()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FBD8-3B45-0714-45C2-3E31DDD6E32F}"/>
              </a:ext>
            </a:extLst>
          </p:cNvPr>
          <p:cNvSpPr txBox="1"/>
          <p:nvPr/>
        </p:nvSpPr>
        <p:spPr>
          <a:xfrm>
            <a:off x="0" y="6492874"/>
            <a:ext cx="75438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Make sure you have permission to write &amp; edit your directories!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508BE9-8141-2CAA-A797-EC921FE9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1" y="6508590"/>
            <a:ext cx="328463" cy="240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D0893C-62E0-92CB-DAB5-ADF0CAB0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74" y="2422086"/>
            <a:ext cx="328463" cy="2400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48D2-482F-02F0-4656-5C0FC6D3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4BCAD-5810-9F7D-F3D0-FE582CB1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32" y="2932785"/>
            <a:ext cx="8328611" cy="28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7B7F-039A-2235-5CBE-48F355D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Directories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EFE0D-7B81-EFFD-4BB1-C87F943071EC}"/>
              </a:ext>
            </a:extLst>
          </p:cNvPr>
          <p:cNvSpPr txBox="1"/>
          <p:nvPr/>
        </p:nvSpPr>
        <p:spPr>
          <a:xfrm>
            <a:off x="252919" y="5292545"/>
            <a:ext cx="250000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modelcreation</a:t>
            </a:r>
            <a:r>
              <a:rPr lang="en-US" dirty="0"/>
              <a:t>” folder now contains the model creation scripts for each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295C9-547B-28F3-1746-6161F81E79B9}"/>
              </a:ext>
            </a:extLst>
          </p:cNvPr>
          <p:cNvSpPr txBox="1"/>
          <p:nvPr/>
        </p:nvSpPr>
        <p:spPr>
          <a:xfrm>
            <a:off x="6920345" y="5155152"/>
            <a:ext cx="210965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Sub-directories now contain estimation scripts for each replication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5414E-9DF5-293F-8437-8A6B4B7D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42FD9-F79B-1980-1452-14BE129BF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0" y="1615414"/>
            <a:ext cx="3592863" cy="2408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EB0F72-9A1D-6746-089A-5210BC8CC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28" y="3778294"/>
            <a:ext cx="3653232" cy="29910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CEF1E3-B994-3F67-8DBF-2A948B0D7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006" y="682916"/>
            <a:ext cx="3334801" cy="41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Run Models for All Replications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785997"/>
          </a:xfrm>
        </p:spPr>
        <p:txBody>
          <a:bodyPr>
            <a:normAutofit/>
          </a:bodyPr>
          <a:lstStyle/>
          <a:p>
            <a:r>
              <a:rPr lang="en-US" sz="2000" dirty="0"/>
              <a:t>Run data analysis scripts for all replications in each condition: </a:t>
            </a:r>
            <a:r>
              <a:rPr lang="en-US" sz="2000" dirty="0" err="1"/>
              <a:t>MplusAutomation</a:t>
            </a:r>
            <a:r>
              <a:rPr lang="en-US" sz="2000" dirty="0"/>
              <a:t> </a:t>
            </a:r>
            <a:r>
              <a:rPr lang="en-US" sz="2000" dirty="0" err="1"/>
              <a:t>runModels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04B21D-302F-07CC-9076-06F337778C2E}"/>
              </a:ext>
            </a:extLst>
          </p:cNvPr>
          <p:cNvSpPr txBox="1">
            <a:spLocks/>
          </p:cNvSpPr>
          <p:nvPr/>
        </p:nvSpPr>
        <p:spPr>
          <a:xfrm>
            <a:off x="492463" y="3061632"/>
            <a:ext cx="4079537" cy="1538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factors</a:t>
            </a:r>
            <a:r>
              <a:rPr lang="en-US" sz="2000" dirty="0"/>
              <a:t> &amp; </a:t>
            </a:r>
            <a:r>
              <a:rPr lang="en-US" sz="2000" i="1" dirty="0" err="1"/>
              <a:t>n_values</a:t>
            </a:r>
            <a:r>
              <a:rPr lang="en-US" sz="2000" i="1" dirty="0"/>
              <a:t> </a:t>
            </a:r>
            <a:r>
              <a:rPr lang="en-US" sz="2000" dirty="0"/>
              <a:t>loops end here</a:t>
            </a:r>
          </a:p>
          <a:p>
            <a:r>
              <a:rPr lang="en-US" sz="2000" dirty="0"/>
              <a:t>Sub-directories now contain .out files for all corresponding .</a:t>
            </a:r>
            <a:r>
              <a:rPr lang="en-US" sz="2000" dirty="0" err="1"/>
              <a:t>inp</a:t>
            </a:r>
            <a:r>
              <a:rPr lang="en-US" sz="2000" dirty="0"/>
              <a:t> files</a:t>
            </a:r>
          </a:p>
          <a:p>
            <a:r>
              <a:rPr lang="en-US" sz="2000" dirty="0"/>
              <a:t>We are ready to read in estimates!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E6347-61F9-FD80-DB0D-B1E8FD3F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24CCC-C94F-8DFF-3AD5-32EAB618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6" y="2065373"/>
            <a:ext cx="4079537" cy="947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67344-B595-C28C-726D-E8FE595F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559" y="1939461"/>
            <a:ext cx="3608816" cy="41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3233-614C-BC89-3EB3-9E689603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&amp; Rationale for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5C7A-75B3-5082-F32D-4EAA9582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developed over the course of two projects</a:t>
            </a:r>
          </a:p>
          <a:p>
            <a:r>
              <a:rPr lang="en-US" dirty="0"/>
              <a:t>Language conversion</a:t>
            </a:r>
          </a:p>
          <a:p>
            <a:pPr lvl="1"/>
            <a:r>
              <a:rPr lang="en-US" dirty="0"/>
              <a:t>Converting old </a:t>
            </a:r>
            <a:r>
              <a:rPr lang="en-US" dirty="0" err="1"/>
              <a:t>Mplus</a:t>
            </a:r>
            <a:r>
              <a:rPr lang="en-US" dirty="0"/>
              <a:t>/SAS simulation code to R</a:t>
            </a:r>
          </a:p>
          <a:p>
            <a:pPr lvl="2"/>
            <a:r>
              <a:rPr lang="en-US" dirty="0" err="1"/>
              <a:t>MplusAutomation</a:t>
            </a:r>
            <a:endParaRPr lang="en-US" dirty="0"/>
          </a:p>
          <a:p>
            <a:pPr lvl="1"/>
            <a:r>
              <a:rPr lang="en-US" dirty="0"/>
              <a:t>Converting old SAS data generation code to R</a:t>
            </a:r>
          </a:p>
          <a:p>
            <a:pPr lvl="2"/>
            <a:r>
              <a:rPr lang="en-US" dirty="0"/>
              <a:t>Data gen in base R, data gen with </a:t>
            </a:r>
            <a:r>
              <a:rPr lang="en-US" dirty="0" err="1"/>
              <a:t>MplusAutomation</a:t>
            </a:r>
            <a:endParaRPr lang="en-US" dirty="0"/>
          </a:p>
          <a:p>
            <a:r>
              <a:rPr lang="en-US" dirty="0"/>
              <a:t>Evolution of the R code</a:t>
            </a:r>
          </a:p>
          <a:p>
            <a:pPr lvl="1"/>
            <a:r>
              <a:rPr lang="en-US" b="1" dirty="0"/>
              <a:t>Assembling</a:t>
            </a:r>
            <a:r>
              <a:rPr lang="en-US" dirty="0"/>
              <a:t> code to ensure it worked for a single dataset (replication)</a:t>
            </a:r>
          </a:p>
          <a:p>
            <a:pPr lvl="1"/>
            <a:r>
              <a:rPr lang="en-US" b="1" dirty="0"/>
              <a:t>Automating</a:t>
            </a:r>
            <a:r>
              <a:rPr lang="en-US" dirty="0"/>
              <a:t> code to iterate over multiple conditions/replications</a:t>
            </a:r>
          </a:p>
          <a:p>
            <a:pPr lvl="1"/>
            <a:r>
              <a:rPr lang="en-US" dirty="0"/>
              <a:t>Editing code to be </a:t>
            </a:r>
            <a:r>
              <a:rPr lang="en-US" b="1" dirty="0"/>
              <a:t>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E7F41-28B9-B697-84B4-BBD8CD55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4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2E1E-D5CD-4FC9-9C10-4D9F59B7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Model Output by 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FA73-E52E-3519-EEC6-DCA1BAB3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8058294" cy="15434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Output: parameter estimates, standard errors, </a:t>
            </a:r>
            <a:r>
              <a:rPr lang="en-US" sz="2400" i="1" dirty="0"/>
              <a:t>p</a:t>
            </a:r>
            <a:r>
              <a:rPr lang="en-US" sz="2400" dirty="0"/>
              <a:t> values</a:t>
            </a:r>
          </a:p>
          <a:p>
            <a:r>
              <a:rPr lang="en-US" sz="2400" dirty="0"/>
              <a:t>Read in replication-level list results from output files </a:t>
            </a:r>
          </a:p>
          <a:p>
            <a:r>
              <a:rPr lang="en-US" sz="2400" dirty="0"/>
              <a:t>Convert lists to datasets and create replication-level </a:t>
            </a:r>
            <a:r>
              <a:rPr lang="en-US" sz="2400" dirty="0" err="1"/>
              <a:t>dataframe</a:t>
            </a:r>
            <a:r>
              <a:rPr lang="en-US" sz="2400" dirty="0"/>
              <a:t> within each condition</a:t>
            </a:r>
          </a:p>
          <a:p>
            <a:r>
              <a:rPr lang="en-US" sz="2400" dirty="0"/>
              <a:t>Save condition-level </a:t>
            </a:r>
            <a:r>
              <a:rPr lang="en-US" sz="2400" dirty="0" err="1"/>
              <a:t>dataframes</a:t>
            </a:r>
            <a:r>
              <a:rPr lang="en-US" sz="2400" dirty="0"/>
              <a:t> as .</a:t>
            </a:r>
            <a:r>
              <a:rPr lang="en-US" sz="2400" dirty="0" err="1"/>
              <a:t>dat</a:t>
            </a:r>
            <a:r>
              <a:rPr lang="en-US" sz="2400" dirty="0"/>
              <a:t>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77888-AB3A-6419-99D9-22ABCA9A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8B39EA-A46B-EDC9-D701-7C388D75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03467"/>
            <a:ext cx="8030185" cy="3813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A0C70-C553-F152-109E-669C2E32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Read in Results Files by Condition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BA4F-A598-9859-8E0D-D8B5F3A3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5" y="1420651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Read in all results from output files as lists of length = # of reps: </a:t>
            </a:r>
            <a:r>
              <a:rPr lang="en-US" sz="2000" dirty="0" err="1"/>
              <a:t>MplusAutomation</a:t>
            </a:r>
            <a:r>
              <a:rPr lang="en-US" sz="2000" dirty="0"/>
              <a:t> </a:t>
            </a:r>
            <a:r>
              <a:rPr lang="en-US" sz="2000" dirty="0" err="1"/>
              <a:t>readModels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F3C15-6BE0-B281-ADEF-E472E51E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D26A51-9D0B-89C9-B75D-AFB3FE88ADC4}"/>
              </a:ext>
            </a:extLst>
          </p:cNvPr>
          <p:cNvGrpSpPr/>
          <p:nvPr/>
        </p:nvGrpSpPr>
        <p:grpSpPr>
          <a:xfrm>
            <a:off x="4532915" y="5781376"/>
            <a:ext cx="4424297" cy="562080"/>
            <a:chOff x="4532915" y="5781376"/>
            <a:chExt cx="4424297" cy="5620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4FB81A-5EFD-860F-3319-AB9D8108B90F}"/>
                </a:ext>
              </a:extLst>
            </p:cNvPr>
            <p:cNvGrpSpPr/>
            <p:nvPr/>
          </p:nvGrpSpPr>
          <p:grpSpPr>
            <a:xfrm>
              <a:off x="4572000" y="5781376"/>
              <a:ext cx="4385212" cy="535951"/>
              <a:chOff x="4572000" y="5552692"/>
              <a:chExt cx="4385212" cy="53595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1637B82-AFD0-39F9-0CC5-FDDBF5E001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429" t="-1987" r="-8429" b="56188"/>
              <a:stretch/>
            </p:blipFill>
            <p:spPr>
              <a:xfrm>
                <a:off x="4572000" y="5552692"/>
                <a:ext cx="4385212" cy="529386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328E887-2499-D9B0-B221-FD0FDB3D7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2050" y="5565928"/>
                <a:ext cx="468341" cy="25315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8C0B091-AE61-98E0-4AA6-D9BFAF3CE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2049" y="5835485"/>
                <a:ext cx="468341" cy="253158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CC9332-C6DB-BCDE-3D0D-A7DE24A82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32915" y="5819315"/>
              <a:ext cx="1675956" cy="524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0C70-C553-F152-109E-669C2E32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BA4F-A598-9859-8E0D-D8B5F3A3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5" y="1420651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Create empty matrices</a:t>
            </a:r>
          </a:p>
          <a:p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6FF8D-6133-ABAE-7225-4015D16A6A02}"/>
              </a:ext>
            </a:extLst>
          </p:cNvPr>
          <p:cNvSpPr txBox="1"/>
          <p:nvPr/>
        </p:nvSpPr>
        <p:spPr>
          <a:xfrm>
            <a:off x="589565" y="3566372"/>
            <a:ext cx="7441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 file paths to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readModels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directory naming conventions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D41466-E96F-A0A5-F96B-4CFCB240C08B}"/>
              </a:ext>
            </a:extLst>
          </p:cNvPr>
          <p:cNvSpPr txBox="1"/>
          <p:nvPr/>
        </p:nvSpPr>
        <p:spPr>
          <a:xfrm>
            <a:off x="550480" y="5119108"/>
            <a:ext cx="7441660" cy="105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C:/Users/home/mc_sim_ex_csp/i = 4/N = 100/</a:t>
            </a:r>
            <a:r>
              <a:rPr lang="de-DE" sz="2000" dirty="0">
                <a:solidFill>
                  <a:prstClr val="black"/>
                </a:solidFill>
                <a:latin typeface="Calibri" panose="020F0502020204030204"/>
              </a:rPr>
              <a:t>i4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_n100_1.out“ 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C..Users.home.mc_sim_ex_csp.i...4.N...100.i4_n100_1.out“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6A17-B7BE-FE1E-A3BE-7E26A78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81FE9-3524-76FD-5316-74EEC978C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5" b="53921"/>
          <a:stretch/>
        </p:blipFill>
        <p:spPr>
          <a:xfrm>
            <a:off x="667735" y="1798038"/>
            <a:ext cx="7563186" cy="1433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63748-E81B-2B4D-607D-5B29F8160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42" r="-754"/>
          <a:stretch/>
        </p:blipFill>
        <p:spPr>
          <a:xfrm>
            <a:off x="628650" y="3928740"/>
            <a:ext cx="7563185" cy="15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0C70-C553-F152-109E-669C2E32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Lists to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BA4F-A598-9859-8E0D-D8B5F3A3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5" y="1420650"/>
            <a:ext cx="7886700" cy="4188057"/>
          </a:xfrm>
        </p:spPr>
        <p:txBody>
          <a:bodyPr>
            <a:normAutofit/>
          </a:bodyPr>
          <a:lstStyle/>
          <a:p>
            <a:r>
              <a:rPr lang="en-US" sz="2000" dirty="0"/>
              <a:t>Convert lists to datasets for each replication and create replication-level </a:t>
            </a:r>
            <a:r>
              <a:rPr lang="en-US" sz="2000" dirty="0" err="1"/>
              <a:t>dataframe</a:t>
            </a:r>
            <a:r>
              <a:rPr lang="en-US" sz="2000" dirty="0"/>
              <a:t> within each condition: get(), </a:t>
            </a:r>
            <a:r>
              <a:rPr lang="en-US" sz="2000" dirty="0" err="1"/>
              <a:t>unlist</a:t>
            </a:r>
            <a:r>
              <a:rPr lang="en-US" sz="2000" dirty="0"/>
              <a:t>(), </a:t>
            </a:r>
            <a:r>
              <a:rPr lang="en-US" sz="2000" dirty="0" err="1"/>
              <a:t>as.data.frame</a:t>
            </a:r>
            <a:r>
              <a:rPr lang="en-US" sz="2000" dirty="0"/>
              <a:t>(), etc.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Pull column names</a:t>
            </a:r>
          </a:p>
          <a:p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64845B-D2B7-6429-4AF5-0F41F900A2C5}"/>
              </a:ext>
            </a:extLst>
          </p:cNvPr>
          <p:cNvSpPr txBox="1">
            <a:spLocks/>
          </p:cNvSpPr>
          <p:nvPr/>
        </p:nvSpPr>
        <p:spPr>
          <a:xfrm>
            <a:off x="308528" y="5534130"/>
            <a:ext cx="7886700" cy="605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Replication loop ends after this code</a:t>
            </a:r>
          </a:p>
          <a:p>
            <a:r>
              <a:rPr lang="en-US" sz="2000" dirty="0"/>
              <a:t>Only shown for estimates &amp; SEs, but you get the point!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0008A-731C-F648-0B76-DE9A95E4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AF9BD-E9B8-9F14-C429-87E01143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65" y="2110691"/>
            <a:ext cx="7466629" cy="1808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7D7BA6-FAAD-9341-5CE0-9514A9D2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7" y="4483529"/>
            <a:ext cx="7804433" cy="67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0C70-C553-F152-109E-669C2E32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Condition-Level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BA4F-A598-9859-8E0D-D8B5F3A3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5" y="1420651"/>
            <a:ext cx="7886700" cy="187702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Save </a:t>
            </a:r>
            <a:r>
              <a:rPr lang="en-US" sz="2000" dirty="0" err="1"/>
              <a:t>dataframe</a:t>
            </a:r>
            <a:r>
              <a:rPr lang="en-US" sz="2000" dirty="0"/>
              <a:t> as .</a:t>
            </a:r>
            <a:r>
              <a:rPr lang="en-US" sz="2000" dirty="0" err="1"/>
              <a:t>dat</a:t>
            </a:r>
            <a:r>
              <a:rPr lang="en-US" sz="2000" dirty="0"/>
              <a:t> file, 1 per condition</a:t>
            </a:r>
          </a:p>
          <a:p>
            <a:r>
              <a:rPr lang="en-US" sz="2000" dirty="0" err="1"/>
              <a:t>write.table</a:t>
            </a:r>
            <a:r>
              <a:rPr lang="en-US" sz="2000" dirty="0"/>
              <a:t>() used to create condition-level .</a:t>
            </a:r>
            <a:r>
              <a:rPr lang="en-US" sz="2000" dirty="0" err="1"/>
              <a:t>dat</a:t>
            </a:r>
            <a:r>
              <a:rPr lang="en-US" sz="2000" dirty="0"/>
              <a:t> files that will be merged into one large replication-level dataset later</a:t>
            </a:r>
          </a:p>
          <a:p>
            <a:r>
              <a:rPr lang="en-US" sz="2000" dirty="0"/>
              <a:t>Condition loops end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BD0A84-E6D7-8376-BC14-A31C5141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27" y="2867736"/>
            <a:ext cx="5956802" cy="14236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7667-BFF7-CDC5-FD46-2AA8EF92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D250C-14FE-B9A5-5891-0A3E30A5D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73" y="4418344"/>
            <a:ext cx="4776840" cy="1071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9E7619-2239-0F3B-4521-ADBD03422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58" y="5572631"/>
            <a:ext cx="8233073" cy="7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00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2E1E-D5CD-4FC9-9C10-4D9F59B7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Model Output, Combining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FA73-E52E-3519-EEC6-DCA1BAB3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8058294" cy="15434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Read in condition .</a:t>
            </a:r>
            <a:r>
              <a:rPr lang="en-US" sz="2400" dirty="0" err="1"/>
              <a:t>dat</a:t>
            </a:r>
            <a:r>
              <a:rPr lang="en-US" sz="2400" dirty="0"/>
              <a:t> files and stack them by rows into a single dataset</a:t>
            </a:r>
          </a:p>
          <a:p>
            <a:r>
              <a:rPr lang="en-US" sz="2400" dirty="0"/>
              <a:t>Restructure if necessary, assign variable names</a:t>
            </a:r>
          </a:p>
          <a:p>
            <a:r>
              <a:rPr lang="en-US" sz="2400" dirty="0"/>
              <a:t>Save all estimates from all reps and all conditions as .</a:t>
            </a:r>
            <a:r>
              <a:rPr lang="en-US" sz="2400" dirty="0" err="1"/>
              <a:t>dat</a:t>
            </a:r>
            <a:r>
              <a:rPr lang="en-US" sz="2400" dirty="0"/>
              <a:t> files (1 per output)</a:t>
            </a:r>
          </a:p>
          <a:p>
            <a:endParaRPr lang="en-US" sz="24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2D64A-5AA9-17A1-578D-B3DC27AD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9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5533E-F0E5-A3E6-2CEA-C17F3A2F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4" y="1990829"/>
            <a:ext cx="2994032" cy="1016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6514AB-E83E-7B33-79A4-98941609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Condition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9792-ED90-4FC1-BF46-B7DDA417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08" y="1448542"/>
            <a:ext cx="6958925" cy="479830"/>
          </a:xfrm>
        </p:spPr>
        <p:txBody>
          <a:bodyPr>
            <a:noAutofit/>
          </a:bodyPr>
          <a:lstStyle/>
          <a:p>
            <a:r>
              <a:rPr lang="en-US" sz="2000" dirty="0"/>
              <a:t>First, create empty dataset &amp; row counter: </a:t>
            </a:r>
            <a:r>
              <a:rPr lang="en-US" sz="2000" dirty="0" err="1"/>
              <a:t>data.frame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957A28-6DA4-C062-C7AA-2D222CB3C34A}"/>
              </a:ext>
            </a:extLst>
          </p:cNvPr>
          <p:cNvSpPr txBox="1">
            <a:spLocks/>
          </p:cNvSpPr>
          <p:nvPr/>
        </p:nvSpPr>
        <p:spPr>
          <a:xfrm>
            <a:off x="3855829" y="1848255"/>
            <a:ext cx="5266313" cy="479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Next, loop to read in condition-level .</a:t>
            </a:r>
            <a:r>
              <a:rPr lang="en-US" sz="2000" dirty="0" err="1"/>
              <a:t>dat</a:t>
            </a:r>
            <a:r>
              <a:rPr lang="en-US" sz="2000" dirty="0"/>
              <a:t> files &amp; and stack them by rows into a single dataset: </a:t>
            </a:r>
            <a:r>
              <a:rPr lang="en-US" sz="2000" dirty="0" err="1"/>
              <a:t>read.table</a:t>
            </a:r>
            <a:r>
              <a:rPr lang="en-US" sz="2000" dirty="0"/>
              <a:t>(), </a:t>
            </a:r>
            <a:r>
              <a:rPr lang="en-US" sz="2000" dirty="0" err="1"/>
              <a:t>dplyr</a:t>
            </a:r>
            <a:r>
              <a:rPr lang="en-US" sz="2000" dirty="0"/>
              <a:t> </a:t>
            </a:r>
            <a:r>
              <a:rPr lang="en-US" sz="2000" dirty="0" err="1"/>
              <a:t>bind_rows</a:t>
            </a:r>
            <a:r>
              <a:rPr lang="en-US" sz="2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D32C-74CF-F1EB-B994-8C23815B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5A481-6C3A-B318-A415-70993AFB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724" y="2897372"/>
            <a:ext cx="6011484" cy="27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7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155A-F276-29D1-9353-1C1682FE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Replication &amp; Condition Info to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F98CF-4B3E-7FB9-E8E6-66597548285F}"/>
              </a:ext>
            </a:extLst>
          </p:cNvPr>
          <p:cNvSpPr txBox="1"/>
          <p:nvPr/>
        </p:nvSpPr>
        <p:spPr>
          <a:xfrm>
            <a:off x="437745" y="60821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All loops end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8C359-E2F3-EC59-93F8-CA9C0BC0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50DB-D8C6-82AB-C5D3-93A5A5A2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37" y="1969476"/>
            <a:ext cx="5985897" cy="37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9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A55B-72FC-1C1E-B85C-CD2E4A71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Replication-Level Datasets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8EEE48-B3DF-9DFA-D01F-CB3E5EF6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29" y="1524068"/>
            <a:ext cx="8213793" cy="479830"/>
          </a:xfrm>
        </p:spPr>
        <p:txBody>
          <a:bodyPr>
            <a:no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all estimates from all reps and all conditions as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write.table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C83B88-FC5D-322A-4AA0-954D59B9D954}"/>
              </a:ext>
            </a:extLst>
          </p:cNvPr>
          <p:cNvSpPr txBox="1">
            <a:spLocks/>
          </p:cNvSpPr>
          <p:nvPr/>
        </p:nvSpPr>
        <p:spPr>
          <a:xfrm>
            <a:off x="236243" y="2817864"/>
            <a:ext cx="8213793" cy="479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These datasets each contain 500 reps x 4 conditions = 2000 rows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E0D66-610A-1DD6-72F4-DD0E076C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782FD1-BACD-C2BA-8BE1-076F8306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0" y="1999427"/>
            <a:ext cx="8360229" cy="594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F4731F-54E4-1333-6431-941B71AF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065" y="3332484"/>
            <a:ext cx="4918669" cy="30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3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6EED-4EAC-D024-0108-8C812783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F470D-F4C4-3E54-4C45-3B9869FE9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 intensiveness</a:t>
            </a:r>
          </a:p>
          <a:p>
            <a:r>
              <a:rPr lang="en-US" dirty="0"/>
              <a:t>HPC for faster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8A86F-88EE-E91A-7E0F-E67D5CE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3233-614C-BC89-3EB3-9E689603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MplusAutomation</a:t>
            </a:r>
            <a:r>
              <a:rPr lang="en-US" dirty="0"/>
              <a:t> in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5C7A-75B3-5082-F32D-4EAA9582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Path model sims can also be created with base R, </a:t>
            </a:r>
            <a:r>
              <a:rPr lang="en-US" dirty="0" err="1"/>
              <a:t>Lavaan</a:t>
            </a:r>
            <a:r>
              <a:rPr lang="en-US" dirty="0"/>
              <a:t>, other packages</a:t>
            </a:r>
          </a:p>
          <a:p>
            <a:r>
              <a:rPr lang="en-US" dirty="0"/>
              <a:t>Why R?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Lots of packages = improved ease of use</a:t>
            </a:r>
          </a:p>
          <a:p>
            <a:r>
              <a:rPr lang="en-US" dirty="0"/>
              <a:t>Why </a:t>
            </a:r>
            <a:r>
              <a:rPr lang="en-US" dirty="0" err="1"/>
              <a:t>Mplus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Familiarity, extensive documentation, flexibility</a:t>
            </a:r>
          </a:p>
          <a:p>
            <a:pPr lvl="1"/>
            <a:r>
              <a:rPr lang="en-US" dirty="0"/>
              <a:t>R packages can do a lot of things that </a:t>
            </a:r>
            <a:r>
              <a:rPr lang="en-US" dirty="0" err="1"/>
              <a:t>Mplus</a:t>
            </a:r>
            <a:r>
              <a:rPr lang="en-US" dirty="0"/>
              <a:t> can, but not always easily or efficiently</a:t>
            </a:r>
          </a:p>
          <a:p>
            <a:r>
              <a:rPr lang="en-US" dirty="0"/>
              <a:t>Why generate data with </a:t>
            </a:r>
            <a:r>
              <a:rPr lang="en-US" dirty="0" err="1"/>
              <a:t>MplusAutomation</a:t>
            </a:r>
            <a:r>
              <a:rPr lang="en-US" dirty="0"/>
              <a:t> instead of in base R?</a:t>
            </a:r>
          </a:p>
          <a:p>
            <a:pPr lvl="1"/>
            <a:r>
              <a:rPr lang="en-US" dirty="0"/>
              <a:t>For this ex: Data generation &amp; analysis scripts are very similar in </a:t>
            </a:r>
            <a:r>
              <a:rPr lang="en-US" dirty="0" err="1"/>
              <a:t>Mplus</a:t>
            </a:r>
            <a:r>
              <a:rPr lang="en-US" dirty="0"/>
              <a:t> = less work to set up the scripts</a:t>
            </a:r>
          </a:p>
          <a:p>
            <a:pPr lvl="1"/>
            <a:r>
              <a:rPr lang="en-US" dirty="0"/>
              <a:t>(Sometimes it may make more sense to generate data in base R depending on model, ex. LCS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E1A95-B0B7-4837-AB56-B3E61596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A42B34-22D8-D06A-D854-7C6AF5FE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4" y="6515675"/>
            <a:ext cx="631767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Hallquist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, M. N. &amp; Wiley, J. F. (2018).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MplusAutomation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An R Package for Facilitating Large-Scale Latent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Analyses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Mplus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</a:rPr>
              <a:t>. Structural Equation Modeling, 25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, 621-638.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doi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: 10.1080/10705511.2017.1402334. </a:t>
            </a:r>
          </a:p>
        </p:txBody>
      </p:sp>
    </p:spTree>
    <p:extLst>
      <p:ext uri="{BB962C8B-B14F-4D97-AF65-F5344CB8AC3E}">
        <p14:creationId xmlns:p14="http://schemas.microsoft.com/office/powerpoint/2010/main" val="42915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Computational Intensiveness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Study design features</a:t>
            </a:r>
          </a:p>
          <a:p>
            <a:pPr lvl="1"/>
            <a:r>
              <a:rPr lang="en-US" sz="2100" dirty="0"/>
              <a:t>How many conditions?</a:t>
            </a:r>
          </a:p>
          <a:p>
            <a:pPr lvl="1"/>
            <a:r>
              <a:rPr lang="en-US" sz="2100" dirty="0"/>
              <a:t>How many reps?</a:t>
            </a:r>
          </a:p>
          <a:p>
            <a:pPr lvl="1"/>
            <a:r>
              <a:rPr lang="en-US" sz="2100" dirty="0"/>
              <a:t>How long does a single model take to run?</a:t>
            </a:r>
          </a:p>
          <a:p>
            <a:r>
              <a:rPr lang="en-US" sz="2400" dirty="0"/>
              <a:t>Model/analysis features that are computationally intensive</a:t>
            </a:r>
          </a:p>
          <a:p>
            <a:pPr lvl="1"/>
            <a:r>
              <a:rPr lang="en-US" sz="2100" dirty="0"/>
              <a:t>Latent classes</a:t>
            </a:r>
          </a:p>
          <a:p>
            <a:pPr lvl="1"/>
            <a:r>
              <a:rPr lang="en-US" sz="2100" dirty="0"/>
              <a:t>Multiple groups</a:t>
            </a:r>
          </a:p>
          <a:p>
            <a:pPr lvl="1"/>
            <a:r>
              <a:rPr lang="en-US" sz="2100" dirty="0"/>
              <a:t>Bootstrapped confidence intervals</a:t>
            </a:r>
          </a:p>
          <a:p>
            <a:pPr lvl="1"/>
            <a:r>
              <a:rPr lang="en-US" sz="2100" dirty="0"/>
              <a:t>Etc. – run a single model and see!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7A8A7-8A82-50E5-E71F-1E8C3F9D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5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7DA19-71CC-B94E-7A32-C64277FA0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F18F-B999-934D-F51F-4CAA10C8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for Faster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BB81-4E80-F686-BEF0-DFF77C8C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high performance computing (HPC) you can:</a:t>
            </a:r>
          </a:p>
          <a:p>
            <a:pPr lvl="1"/>
            <a:r>
              <a:rPr lang="en-US" dirty="0"/>
              <a:t>Compose jobs with 2 files, R script and very simple bash script</a:t>
            </a:r>
          </a:p>
          <a:p>
            <a:r>
              <a:rPr lang="en-US" dirty="0"/>
              <a:t>Significantly shorter time to conduct sim studies (hours vs. weeks)</a:t>
            </a:r>
          </a:p>
          <a:p>
            <a:r>
              <a:rPr lang="en-US" dirty="0"/>
              <a:t>HPC accounts typically come with home directory (ex. “/home/</a:t>
            </a:r>
            <a:r>
              <a:rPr lang="en-US" dirty="0" err="1"/>
              <a:t>horourke</a:t>
            </a:r>
            <a:r>
              <a:rPr lang="en-US" dirty="0"/>
              <a:t>/”) where you can save all sim files</a:t>
            </a:r>
          </a:p>
          <a:p>
            <a:r>
              <a:rPr lang="en-US" dirty="0"/>
              <a:t>File transfer via WinSCP or FileZilla (</a:t>
            </a:r>
            <a:r>
              <a:rPr lang="en-US" dirty="0" err="1"/>
              <a:t>nb</a:t>
            </a:r>
            <a:r>
              <a:rPr lang="en-US" dirty="0"/>
              <a:t>: this does take a while)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EA813-3C9F-CE87-EF1D-3D90FCCE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6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29FEF-39D1-3E1A-A265-1C80E7E7E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986-7A8B-3EE2-46B1-1F485B00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Mplus</a:t>
            </a:r>
            <a:r>
              <a:rPr lang="en-US" dirty="0"/>
              <a:t> on HPC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3067-63A7-9A88-D023-97D812A2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Requires separate </a:t>
            </a:r>
            <a:r>
              <a:rPr lang="en-US" sz="3200" dirty="0" err="1"/>
              <a:t>linux</a:t>
            </a:r>
            <a:r>
              <a:rPr lang="en-US" sz="3200" dirty="0"/>
              <a:t> license</a:t>
            </a:r>
          </a:p>
          <a:p>
            <a:r>
              <a:rPr lang="en-US" sz="3200" dirty="0"/>
              <a:t>https://www.statmodel.com/pricing.shtml</a:t>
            </a:r>
          </a:p>
          <a:p>
            <a:r>
              <a:rPr lang="en-US" sz="3200" dirty="0"/>
              <a:t>Work with appropriate HPC admin to get </a:t>
            </a:r>
            <a:r>
              <a:rPr lang="en-US" sz="3200" dirty="0" err="1"/>
              <a:t>Mplus</a:t>
            </a:r>
            <a:r>
              <a:rPr lang="en-US" sz="3200" dirty="0"/>
              <a:t> module loaded onto your HPC of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FF330-AE81-1F5E-10BA-503C05FD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75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Bash Script for </a:t>
            </a:r>
            <a:r>
              <a:rPr lang="en-US" dirty="0" err="1"/>
              <a:t>MplusAutomation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C41BF-4BF4-F9FA-FC43-C06E5F8E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8" y="2125268"/>
            <a:ext cx="7865064" cy="29024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7D81D-5FB4-B2C0-7222-2AAC839F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0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88DF-BBC6-9B87-99AF-877668E8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382AD-D691-8603-627B-3E969861E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Questions, critiques, and </a:t>
            </a:r>
            <a:r>
              <a:rPr lang="en-US" b="1" dirty="0"/>
              <a:t>feedback for improvement (</a:t>
            </a:r>
            <a:r>
              <a:rPr lang="en-US" dirty="0"/>
              <a:t>particularly increasing efficiency) are all very welcome:</a:t>
            </a:r>
          </a:p>
          <a:p>
            <a:r>
              <a:rPr lang="en-US" dirty="0"/>
              <a:t>horourke@asu.edu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93C2-B6D8-8AD4-4606-6E212D39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321E-D5DB-680E-10D7-22ECDA1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Study: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DE34-6CCC-C2FC-5E4D-F9AA6C96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Study rationale</a:t>
            </a:r>
          </a:p>
          <a:p>
            <a:pPr lvl="1"/>
            <a:r>
              <a:rPr lang="en-US" sz="2200" dirty="0"/>
              <a:t>Compare mediated effects (</a:t>
            </a:r>
            <a:r>
              <a:rPr lang="en-US" sz="2200" i="1" dirty="0"/>
              <a:t>ab</a:t>
            </a:r>
            <a:r>
              <a:rPr lang="en-US" sz="2200" dirty="0"/>
              <a:t>) from two latent variable mediation models with varying # of indicators</a:t>
            </a:r>
            <a:endParaRPr lang="en-US" dirty="0"/>
          </a:p>
          <a:p>
            <a:pPr marL="34289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80CA3-AC7E-FE0A-EE49-EEAE900A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4</a:t>
            </a:fld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C562CCC3-8AC9-7AB3-9189-885100CD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1" y="3246351"/>
            <a:ext cx="3706428" cy="307599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E37B400-7C55-6EA2-93B7-32EC153AC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46351"/>
            <a:ext cx="4073049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EB9-5CB6-6BB4-EFE4-DD092528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Study: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0C3E-89FB-350B-77BB-6F747A9B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 factors</a:t>
            </a:r>
          </a:p>
          <a:p>
            <a:pPr lvl="1"/>
            <a:r>
              <a:rPr lang="en-US" dirty="0"/>
              <a:t>Number of indicators per latent variable (2 levels)</a:t>
            </a:r>
          </a:p>
          <a:p>
            <a:pPr lvl="2"/>
            <a:r>
              <a:rPr lang="en-US" dirty="0"/>
              <a:t>4 indicators, 5 indicators</a:t>
            </a:r>
          </a:p>
          <a:p>
            <a:pPr lvl="1"/>
            <a:r>
              <a:rPr lang="en-US" dirty="0"/>
              <a:t>Sample size (2 levels)</a:t>
            </a:r>
          </a:p>
          <a:p>
            <a:pPr lvl="2"/>
            <a:r>
              <a:rPr lang="en-US" dirty="0"/>
              <a:t>100, 500</a:t>
            </a:r>
          </a:p>
          <a:p>
            <a:r>
              <a:rPr lang="en-US" dirty="0"/>
              <a:t>2 x 2 = 4 total conditions</a:t>
            </a:r>
          </a:p>
          <a:p>
            <a:r>
              <a:rPr lang="en-US" dirty="0"/>
              <a:t>500 replications x 4 conditions = 2000 datasets to be analyzed</a:t>
            </a:r>
          </a:p>
          <a:p>
            <a:r>
              <a:rPr lang="en-US" dirty="0"/>
              <a:t>Simulation study outcomes: Relative bias, efficiency, power</a:t>
            </a:r>
          </a:p>
          <a:p>
            <a:r>
              <a:rPr lang="en-US" dirty="0"/>
              <a:t>Model output needed: Path estimates, standard errors, </a:t>
            </a:r>
            <a:r>
              <a:rPr lang="en-US" i="1" dirty="0"/>
              <a:t>p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E0B57-F149-5BA5-94E4-050B0559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DB42-65AF-0563-038B-702369B3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5AFF-DE94-8865-26BF-8B05FF2A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MplusAutomation</a:t>
            </a:r>
            <a:r>
              <a:rPr lang="en-US" dirty="0"/>
              <a:t> &amp; </a:t>
            </a:r>
            <a:r>
              <a:rPr lang="en-US" dirty="0" err="1"/>
              <a:t>dplyr</a:t>
            </a:r>
            <a:r>
              <a:rPr lang="en-US" dirty="0"/>
              <a:t>, create &amp; run scripts for:</a:t>
            </a:r>
          </a:p>
          <a:p>
            <a:pPr lvl="1"/>
            <a:r>
              <a:rPr lang="en-US" dirty="0"/>
              <a:t>Data generation</a:t>
            </a:r>
          </a:p>
          <a:p>
            <a:pPr lvl="1"/>
            <a:r>
              <a:rPr lang="en-US" dirty="0"/>
              <a:t>Replication-level model estimation</a:t>
            </a:r>
          </a:p>
          <a:p>
            <a:r>
              <a:rPr lang="en-US" dirty="0"/>
              <a:t>Save model estimates by condition</a:t>
            </a:r>
          </a:p>
          <a:p>
            <a:r>
              <a:rPr lang="en-US" dirty="0"/>
              <a:t>Merge estimates into a single study-level file</a:t>
            </a:r>
          </a:p>
          <a:p>
            <a:r>
              <a:rPr lang="en-US" dirty="0"/>
              <a:t>We won’t cover:</a:t>
            </a:r>
          </a:p>
          <a:p>
            <a:pPr lvl="1"/>
            <a:r>
              <a:rPr lang="en-US" dirty="0"/>
              <a:t>Reading in study-level estimates</a:t>
            </a:r>
          </a:p>
          <a:p>
            <a:pPr lvl="1"/>
            <a:r>
              <a:rPr lang="en-US" dirty="0"/>
              <a:t>Creating sim study outcomes </a:t>
            </a:r>
          </a:p>
          <a:p>
            <a:pPr lvl="1"/>
            <a:r>
              <a:rPr lang="en-US" dirty="0"/>
              <a:t>Analyzing sim study outcomes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6A3C09-500C-E2AE-9845-2BCDAAE25B90}"/>
              </a:ext>
            </a:extLst>
          </p:cNvPr>
          <p:cNvGrpSpPr/>
          <p:nvPr/>
        </p:nvGrpSpPr>
        <p:grpSpPr>
          <a:xfrm>
            <a:off x="5548336" y="4667055"/>
            <a:ext cx="2662517" cy="1095375"/>
            <a:chOff x="5916706" y="4419134"/>
            <a:chExt cx="3550023" cy="1460500"/>
          </a:xfrm>
        </p:grpSpPr>
        <p:sp>
          <p:nvSpPr>
            <p:cNvPr id="4" name="Callout: Bent Line 3">
              <a:extLst>
                <a:ext uri="{FF2B5EF4-FFF2-40B4-BE49-F238E27FC236}">
                  <a16:creationId xmlns:a16="http://schemas.microsoft.com/office/drawing/2014/main" id="{99823458-F7A2-CB7B-D4BA-51ACB01F326C}"/>
                </a:ext>
              </a:extLst>
            </p:cNvPr>
            <p:cNvSpPr/>
            <p:nvPr/>
          </p:nvSpPr>
          <p:spPr>
            <a:xfrm>
              <a:off x="7584141" y="4554071"/>
              <a:ext cx="1882588" cy="132556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44194"/>
                <a:gd name="adj6" fmla="val -56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Example code on GitHub coming soon!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86AFD8BE-9A5D-F8A1-11B5-B6ABA63B12ED}"/>
                </a:ext>
              </a:extLst>
            </p:cNvPr>
            <p:cNvSpPr/>
            <p:nvPr/>
          </p:nvSpPr>
          <p:spPr>
            <a:xfrm>
              <a:off x="5916706" y="4419134"/>
              <a:ext cx="510988" cy="14605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67D27-0979-65AF-CEA9-7232C903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5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8ACF-EE55-4C91-BCFE-E329957E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81BAE-4E38-DDE7-D1A6-401F970C0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master directory &amp; condition sub-directories</a:t>
            </a:r>
          </a:p>
          <a:p>
            <a:r>
              <a:rPr lang="en-US" dirty="0"/>
              <a:t>Write data generation scripts</a:t>
            </a:r>
          </a:p>
          <a:p>
            <a:r>
              <a:rPr lang="en-US" dirty="0"/>
              <a:t>Simulate data into condition folders</a:t>
            </a:r>
          </a:p>
          <a:p>
            <a:r>
              <a:rPr lang="en-US" dirty="0"/>
              <a:t>Move data gen scripts out of sub-directories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F25E-5D6E-FEA3-3E06-A46C720A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Master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Create master directory (folder) &amp; sub-directories for each condition: </a:t>
            </a:r>
            <a:r>
              <a:rPr lang="en-US" sz="2000" dirty="0" err="1"/>
              <a:t>dir.exists</a:t>
            </a:r>
            <a:r>
              <a:rPr lang="en-US" sz="2000" dirty="0"/>
              <a:t>() &amp; </a:t>
            </a:r>
            <a:r>
              <a:rPr lang="en-US" sz="2000" dirty="0" err="1"/>
              <a:t>dir.create</a:t>
            </a:r>
            <a:r>
              <a:rPr lang="en-US" sz="20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FBD8-3B45-0714-45C2-3E31DDD6E32F}"/>
              </a:ext>
            </a:extLst>
          </p:cNvPr>
          <p:cNvSpPr txBox="1"/>
          <p:nvPr/>
        </p:nvSpPr>
        <p:spPr>
          <a:xfrm>
            <a:off x="0" y="6492874"/>
            <a:ext cx="75438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Make sure you have permission to write &amp; edit your directories!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2FD2D0-48DD-F5C2-59F6-415E9BE0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039" y="1760781"/>
            <a:ext cx="328463" cy="2400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08BE9-8141-2CAA-A797-EC921FE9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1" y="6508590"/>
            <a:ext cx="328463" cy="2400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82892-0B15-83DB-422A-895C745C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A9690-CED5-1ABF-8E05-03612940D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25" y="2081640"/>
            <a:ext cx="8702350" cy="42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A9F-22B4-B1A5-D722-5DD445FC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Creating Sub-Directory by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638-0555-0847-F8A6-FC48356A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0139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Create master directory (folder) &amp; sub-directories for each condition: </a:t>
            </a:r>
            <a:r>
              <a:rPr lang="en-US" sz="2000" dirty="0" err="1"/>
              <a:t>dir.exists</a:t>
            </a:r>
            <a:r>
              <a:rPr lang="en-US" sz="2000" dirty="0"/>
              <a:t>() &amp; </a:t>
            </a:r>
            <a:r>
              <a:rPr lang="en-US" sz="2000" dirty="0" err="1"/>
              <a:t>dir.create</a:t>
            </a:r>
            <a:r>
              <a:rPr lang="en-US" sz="20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1FBD8-3B45-0714-45C2-3E31DDD6E32F}"/>
              </a:ext>
            </a:extLst>
          </p:cNvPr>
          <p:cNvSpPr txBox="1"/>
          <p:nvPr/>
        </p:nvSpPr>
        <p:spPr>
          <a:xfrm>
            <a:off x="0" y="6492874"/>
            <a:ext cx="75438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Make sure you have permission to write &amp; edit your directories!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2FD2D0-48DD-F5C2-59F6-415E9BE0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039" y="1760781"/>
            <a:ext cx="328463" cy="2400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08BE9-8141-2CAA-A797-EC921FE9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1" y="6508590"/>
            <a:ext cx="328463" cy="2400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9768D-86F4-39C9-6241-F36458E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F67B-CF56-4755-B777-40C1E610BFB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D2806E-C0FD-5AAA-EA29-E7D95B268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1" y="2161641"/>
            <a:ext cx="852606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5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9BD696BBBD6C4ABE1C2E2D4E4DBB71" ma:contentTypeVersion="2" ma:contentTypeDescription="Create a new document." ma:contentTypeScope="" ma:versionID="98987e60df05a580232835de76eb6376">
  <xsd:schema xmlns:xsd="http://www.w3.org/2001/XMLSchema" xmlns:xs="http://www.w3.org/2001/XMLSchema" xmlns:p="http://schemas.microsoft.com/office/2006/metadata/properties" xmlns:ns3="4728700a-fb5e-4cd8-99c7-196276b89701" targetNamespace="http://schemas.microsoft.com/office/2006/metadata/properties" ma:root="true" ma:fieldsID="63ded46c17b6c7692b346738bd68dee8" ns3:_="">
    <xsd:import namespace="4728700a-fb5e-4cd8-99c7-196276b897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8700a-fb5e-4cd8-99c7-196276b897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C5B319-7242-49C7-89E1-2B747E11F86A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4728700a-fb5e-4cd8-99c7-196276b89701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8C2BB2-2B71-4484-A681-4F4C17F664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28700a-fb5e-4cd8-99c7-196276b89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0B5890-80BA-4509-B871-7E1822083B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966</TotalTime>
  <Words>1758</Words>
  <Application>Microsoft Office PowerPoint</Application>
  <PresentationFormat>On-screen Show (4:3)</PresentationFormat>
  <Paragraphs>230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Assembling and Automating Efficient Monte Carlo Simulations for Latent Variable Models in R</vt:lpstr>
      <vt:lpstr>Process &amp; Rationale for Tutorial</vt:lpstr>
      <vt:lpstr>Why MplusAutomation in R?</vt:lpstr>
      <vt:lpstr>Example Simulation Study: Intro</vt:lpstr>
      <vt:lpstr>Example Simulation Study: Design</vt:lpstr>
      <vt:lpstr>Tutorial Outline</vt:lpstr>
      <vt:lpstr>Data Generation</vt:lpstr>
      <vt:lpstr>Creating Master Directory</vt:lpstr>
      <vt:lpstr>Creating Sub-Directory by Condition</vt:lpstr>
      <vt:lpstr>Directory Organization</vt:lpstr>
      <vt:lpstr>Data Generation Scripts</vt:lpstr>
      <vt:lpstr>Sample Data Gen Script</vt:lpstr>
      <vt:lpstr>Simulate Data &amp; Move Script Files</vt:lpstr>
      <vt:lpstr>Updated Directories</vt:lpstr>
      <vt:lpstr>Creating Model Scripts &amp; Model Estimation</vt:lpstr>
      <vt:lpstr>Creation Scripts</vt:lpstr>
      <vt:lpstr>Create Model Scripts by Replication</vt:lpstr>
      <vt:lpstr>Updated Directories</vt:lpstr>
      <vt:lpstr>Run Models for All Replications</vt:lpstr>
      <vt:lpstr>Saving Model Output by Condition</vt:lpstr>
      <vt:lpstr>Read in Results Files by Condition</vt:lpstr>
      <vt:lpstr>Interim Setup</vt:lpstr>
      <vt:lpstr>Converting Lists to Datasets</vt:lpstr>
      <vt:lpstr>Save Condition-Level Datasets</vt:lpstr>
      <vt:lpstr>Saving Model Output, Combining Conditions</vt:lpstr>
      <vt:lpstr>Reading in Condition Files</vt:lpstr>
      <vt:lpstr>Add Replication &amp; Condition Info to Datasets</vt:lpstr>
      <vt:lpstr>Saving Replication-Level Datasets</vt:lpstr>
      <vt:lpstr>Increasing Efficiency</vt:lpstr>
      <vt:lpstr>Considerations for Computational Intensiveness</vt:lpstr>
      <vt:lpstr>HPC for Faster Computing</vt:lpstr>
      <vt:lpstr>Mplus on HPC</vt:lpstr>
      <vt:lpstr>Sample Bash Script for MplusAutomation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Assembling and Automating Efficient Monte Carlo Simulations for Path Models in R</dc:title>
  <dc:creator>Holly O'Rourke</dc:creator>
  <cp:lastModifiedBy>Holly O'Rourke</cp:lastModifiedBy>
  <cp:revision>48</cp:revision>
  <dcterms:created xsi:type="dcterms:W3CDTF">2023-11-21T20:36:49Z</dcterms:created>
  <dcterms:modified xsi:type="dcterms:W3CDTF">2024-02-27T20:06:36Z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0x010100619BD696BBBD6C4ABE1C2E2D4E4DBB71</vt:lpwstr>
  </property>
</Properties>
</file>