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sldIdLst>
    <p:sldId id="263" r:id="rId5"/>
    <p:sldId id="259" r:id="rId6"/>
    <p:sldId id="260" r:id="rId7"/>
    <p:sldId id="271" r:id="rId8"/>
    <p:sldId id="264" r:id="rId9"/>
    <p:sldId id="269" r:id="rId10"/>
    <p:sldId id="272" r:id="rId11"/>
    <p:sldId id="276" r:id="rId12"/>
    <p:sldId id="277" r:id="rId13"/>
    <p:sldId id="257" r:id="rId14"/>
    <p:sldId id="273" r:id="rId15"/>
    <p:sldId id="283" r:id="rId16"/>
    <p:sldId id="274" r:id="rId17"/>
    <p:sldId id="284" r:id="rId18"/>
    <p:sldId id="275" r:id="rId19"/>
    <p:sldId id="285" r:id="rId20"/>
    <p:sldId id="278" r:id="rId21"/>
    <p:sldId id="265" r:id="rId22"/>
    <p:sldId id="279" r:id="rId23"/>
    <p:sldId id="280" r:id="rId24"/>
    <p:sldId id="281" r:id="rId25"/>
    <p:sldId id="286" r:id="rId26"/>
    <p:sldId id="282" r:id="rId27"/>
    <p:sldId id="288" r:id="rId28"/>
    <p:sldId id="258" r:id="rId29"/>
    <p:sldId id="289" r:id="rId30"/>
    <p:sldId id="290" r:id="rId31"/>
    <p:sldId id="292" r:id="rId32"/>
    <p:sldId id="293" r:id="rId33"/>
    <p:sldId id="294" r:id="rId34"/>
    <p:sldId id="295" r:id="rId35"/>
    <p:sldId id="266" r:id="rId36"/>
    <p:sldId id="296" r:id="rId37"/>
    <p:sldId id="297" r:id="rId38"/>
    <p:sldId id="298" r:id="rId39"/>
    <p:sldId id="299" r:id="rId40"/>
    <p:sldId id="301" r:id="rId41"/>
    <p:sldId id="261" r:id="rId42"/>
    <p:sldId id="267" r:id="rId43"/>
    <p:sldId id="268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BB5F1C-435D-EC27-F446-4A4D5CF5F156}" name="Holly O'Rourke" initials="HO" userId="S::horourke@asurite.asu.edu::eae85b1c-3a36-4061-8ecf-53c89dc4a99e" providerId="AD"/>
  <p188:author id="{C2F1483B-5384-94F2-C4B7-BE5773C0571A}" name="Holly O'Rourke" initials="HO" userId="3bac291d7cf3bac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AE007-BDEC-4F76-8F3E-56FA923EF866}" v="2" dt="2023-11-21T23:18:09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429" autoAdjust="0"/>
  </p:normalViewPr>
  <p:slideViewPr>
    <p:cSldViewPr snapToGrid="0">
      <p:cViewPr varScale="1">
        <p:scale>
          <a:sx n="79" d="100"/>
          <a:sy n="79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7C304-7C21-4BA3-B42B-691480A99F9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5EF8D-F003-4D06-BB70-8BA86737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Recursive = TRUE means it creates all elements of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9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code not shown for brevity</a:t>
            </a:r>
          </a:p>
          <a:p>
            <a:r>
              <a:rPr lang="en-US" dirty="0"/>
              <a:t># Using </a:t>
            </a:r>
            <a:r>
              <a:rPr lang="en-US" dirty="0" err="1"/>
              <a:t>writeLines</a:t>
            </a:r>
            <a:r>
              <a:rPr lang="en-US" dirty="0"/>
              <a:t> to write text lines to a .</a:t>
            </a:r>
            <a:r>
              <a:rPr lang="en-US" dirty="0" err="1"/>
              <a:t>inp</a:t>
            </a:r>
            <a:r>
              <a:rPr lang="en-US" dirty="0"/>
              <a:t> file</a:t>
            </a:r>
          </a:p>
          <a:p>
            <a:r>
              <a:rPr lang="en-US" dirty="0"/>
              <a:t># </a:t>
            </a:r>
            <a:r>
              <a:rPr lang="en-US" dirty="0" err="1"/>
              <a:t>sprintf</a:t>
            </a:r>
            <a:r>
              <a:rPr lang="en-US" dirty="0"/>
              <a:t>() returns character objects containing a formatted combination of input values</a:t>
            </a:r>
          </a:p>
          <a:p>
            <a:r>
              <a:rPr lang="en-US" dirty="0"/>
              <a:t># </a:t>
            </a:r>
            <a:r>
              <a:rPr lang="en-US" dirty="0" err="1"/>
              <a:t>sprintf</a:t>
            </a:r>
            <a:r>
              <a:rPr lang="en-US" dirty="0"/>
              <a:t>() allows us to refer to our objects and factors within the loops</a:t>
            </a:r>
          </a:p>
          <a:p>
            <a:r>
              <a:rPr lang="en-US" dirty="0"/>
              <a:t># Within the </a:t>
            </a:r>
            <a:r>
              <a:rPr lang="en-US" dirty="0" err="1"/>
              <a:t>sprintf</a:t>
            </a:r>
            <a:r>
              <a:rPr lang="en-US" dirty="0"/>
              <a:t> function, %s refers to string value (text), %d refers to digit (numeric value)</a:t>
            </a:r>
          </a:p>
          <a:p>
            <a:r>
              <a:rPr lang="en-US" dirty="0"/>
              <a:t># the final line in </a:t>
            </a:r>
            <a:r>
              <a:rPr lang="en-US" dirty="0" err="1"/>
              <a:t>sprintf</a:t>
            </a:r>
            <a:r>
              <a:rPr lang="en-US" dirty="0"/>
              <a:t>() gives the order of the objects that are being referred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move the files out of the sub-directories </a:t>
            </a:r>
            <a:r>
              <a:rPr lang="en-US" dirty="0" err="1"/>
              <a:t>bc</a:t>
            </a:r>
            <a:r>
              <a:rPr lang="en-US" dirty="0"/>
              <a:t> ultimately we will need just the replication .</a:t>
            </a:r>
            <a:r>
              <a:rPr lang="en-US" dirty="0" err="1"/>
              <a:t>inp</a:t>
            </a:r>
            <a:r>
              <a:rPr lang="en-US" dirty="0"/>
              <a:t> files in the subdirectories when we estimate the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&amp; save the 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scripts that create the analysis scripts for each replication: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writeLines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done by condition &amp; saved in condition sub-directories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r>
              <a:rPr lang="en-US" dirty="0"/>
              <a:t>Recursive = TRUE means read in all files in any subdirectories. Necessary when you have multiple loops for the conditions</a:t>
            </a:r>
          </a:p>
          <a:p>
            <a:r>
              <a:rPr lang="en-US" dirty="0"/>
              <a:t>quiet = TRUE suppresses printing the file being processed, also shows status messages in the R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6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nb</a:t>
            </a:r>
            <a:r>
              <a:rPr lang="en-US" dirty="0"/>
              <a:t>:</a:t>
            </a:r>
          </a:p>
          <a:p>
            <a:r>
              <a:rPr lang="en-US" dirty="0"/>
              <a:t>Quote = FALSE means data are all numeric, no strings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Nb: bottom screenshot is just a subsample of the estimates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CE5-AE20-4E8A-8653-D6122C9A118F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9EEC-A167-4155-9822-C8B04FC36170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EC2-C1F7-47A9-8754-2E6060F9A1CE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004B-74EB-4EA2-B116-1AAC100CC189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AE2-1A26-48BD-8F49-0AC2D373E3A2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8EE5-2641-480A-BFAC-F1D678176C17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5F04-78EF-4F0C-A5A8-13990D1322DE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0A6-87F3-4E14-8179-0D154E0011FF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2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7996-45F1-4FA0-A01B-D14DE405792D}" type="datetime1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3E4-358B-4D88-881F-ADAE2BC8C268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E31-C77F-4131-967A-4F3234B2198D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C266-9B6A-46BE-AA45-FDCDCB8EC924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surc.atlassian.net/wiki/spaces/RC/pages/45449275/Transferring+Files+to+the+Supercomputer" TargetMode="External"/><Relationship Id="rId2" Type="http://schemas.openxmlformats.org/officeDocument/2006/relationships/hyperlink" Target="https://login.sol.rc.asu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35566/jbds/v3n2/orourk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9151-53E9-1360-FA91-5F2C37282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13" y="1976262"/>
            <a:ext cx="7496175" cy="1729978"/>
          </a:xfrm>
        </p:spPr>
        <p:txBody>
          <a:bodyPr>
            <a:noAutofit/>
          </a:bodyPr>
          <a:lstStyle/>
          <a:p>
            <a:r>
              <a:rPr lang="en-US" sz="4050" dirty="0">
                <a:solidFill>
                  <a:srgbClr val="000000"/>
                </a:solidFill>
              </a:rPr>
              <a:t>Assembling and Automating Efficient Monte Carlo Simulations for Path Models in R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D1BE-FDAE-1046-7CA9-4F826F04C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15442"/>
            <a:ext cx="6858000" cy="50482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Holly P. O’Rourke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36AFE-0048-6228-B091-F00B546D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0" y="4521373"/>
            <a:ext cx="2054503" cy="2054503"/>
          </a:xfrm>
          <a:prstGeom prst="rect">
            <a:avLst/>
          </a:prstGeom>
        </p:spPr>
      </p:pic>
      <p:pic>
        <p:nvPicPr>
          <p:cNvPr id="2052" name="Picture 4" descr="Black White Coding Cliparts, Stock Vector and Royalty Free Black White  Coding Illustrations">
            <a:extLst>
              <a:ext uri="{FF2B5EF4-FFF2-40B4-BE49-F238E27FC236}">
                <a16:creationId xmlns:a16="http://schemas.microsoft.com/office/drawing/2014/main" id="{0444ABE6-4DCE-AD52-B530-9DB05A0E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75" y="4351419"/>
            <a:ext cx="2963225" cy="237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F455C-9B97-750F-D655-54CB001F0169}"/>
              </a:ext>
            </a:extLst>
          </p:cNvPr>
          <p:cNvSpPr txBox="1"/>
          <p:nvPr/>
        </p:nvSpPr>
        <p:spPr>
          <a:xfrm>
            <a:off x="3842238" y="136001"/>
            <a:ext cx="5134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https://github.com/horourke/mc_sim_tutorial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E22C0-D24B-23A5-4637-2FF3A34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Master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Create master directory (folder) &amp; sub-directories for each condition: </a:t>
            </a:r>
            <a:r>
              <a:rPr lang="en-US" sz="2000" dirty="0" err="1"/>
              <a:t>dir.exists</a:t>
            </a:r>
            <a:r>
              <a:rPr lang="en-US" sz="2000" dirty="0"/>
              <a:t>() &amp; </a:t>
            </a:r>
            <a:r>
              <a:rPr lang="en-US" sz="2000" dirty="0" err="1"/>
              <a:t>dir.create</a:t>
            </a:r>
            <a:r>
              <a:rPr lang="en-US" sz="20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FBD8-3B45-0714-45C2-3E31DDD6E32F}"/>
              </a:ext>
            </a:extLst>
          </p:cNvPr>
          <p:cNvSpPr txBox="1"/>
          <p:nvPr/>
        </p:nvSpPr>
        <p:spPr>
          <a:xfrm>
            <a:off x="0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2FD2D0-48DD-F5C2-59F6-415E9BE0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039" y="1760781"/>
            <a:ext cx="328463" cy="2400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08BE9-8141-2CAA-A797-EC921FE9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561265-8F4A-E5D3-14CA-89874802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22" y="2070903"/>
            <a:ext cx="7923099" cy="42976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82892-0B15-83DB-422A-895C745C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Creating Sub-Directory by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Create master directory (folder) &amp; sub-directories for each condition: </a:t>
            </a:r>
            <a:r>
              <a:rPr lang="en-US" sz="2000" dirty="0" err="1"/>
              <a:t>dir.exists</a:t>
            </a:r>
            <a:r>
              <a:rPr lang="en-US" sz="2000" dirty="0"/>
              <a:t>() &amp; </a:t>
            </a:r>
            <a:r>
              <a:rPr lang="en-US" sz="2000" dirty="0" err="1"/>
              <a:t>dir.create</a:t>
            </a:r>
            <a:r>
              <a:rPr lang="en-US" sz="20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FBD8-3B45-0714-45C2-3E31DDD6E32F}"/>
              </a:ext>
            </a:extLst>
          </p:cNvPr>
          <p:cNvSpPr txBox="1"/>
          <p:nvPr/>
        </p:nvSpPr>
        <p:spPr>
          <a:xfrm>
            <a:off x="0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2FD2D0-48DD-F5C2-59F6-415E9BE0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039" y="1760781"/>
            <a:ext cx="328463" cy="2400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08BE9-8141-2CAA-A797-EC921FE9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6AD6F3-2031-1460-3CA2-FD26DA30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14" y="2210910"/>
            <a:ext cx="7820371" cy="42976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768D-86F4-39C9-6241-F36458E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5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Directory Organization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0B5CC0-FF49-98E8-5293-AEE7DAA5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58273"/>
            <a:ext cx="4788283" cy="3374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DCA7E-1E74-7D56-4B4A-0869F4CBA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00" y="2239314"/>
            <a:ext cx="4746401" cy="3289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7FB0DD-E19C-5396-338C-9E13780E26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654"/>
          <a:stretch/>
        </p:blipFill>
        <p:spPr>
          <a:xfrm>
            <a:off x="379831" y="4270454"/>
            <a:ext cx="4565120" cy="20148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D9899-4A07-A72A-E5A2-B56FB0E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2C477F2-5757-7C53-D7E8-C32B79F5D740}"/>
              </a:ext>
            </a:extLst>
          </p:cNvPr>
          <p:cNvGrpSpPr/>
          <p:nvPr/>
        </p:nvGrpSpPr>
        <p:grpSpPr>
          <a:xfrm>
            <a:off x="65306" y="2197678"/>
            <a:ext cx="5705344" cy="4383388"/>
            <a:chOff x="91322" y="2237414"/>
            <a:chExt cx="5705344" cy="43833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62E085-1790-983E-A600-5EBD6DA75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377"/>
            <a:stretch/>
          </p:blipFill>
          <p:spPr>
            <a:xfrm>
              <a:off x="145182" y="6085457"/>
              <a:ext cx="5651484" cy="5353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C1A7B9-AE04-9F3C-4056-C595EC5E8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361" b="30310"/>
            <a:stretch/>
          </p:blipFill>
          <p:spPr>
            <a:xfrm>
              <a:off x="145182" y="5562006"/>
              <a:ext cx="5651484" cy="16348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26B766-66F0-53F9-934E-E32C54AA2CD5}"/>
                </a:ext>
              </a:extLst>
            </p:cNvPr>
            <p:cNvSpPr txBox="1"/>
            <p:nvPr/>
          </p:nvSpPr>
          <p:spPr>
            <a:xfrm>
              <a:off x="91322" y="51524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55DA7E-0796-786E-7DFC-5F41A2A73900}"/>
                </a:ext>
              </a:extLst>
            </p:cNvPr>
            <p:cNvSpPr txBox="1"/>
            <p:nvPr/>
          </p:nvSpPr>
          <p:spPr>
            <a:xfrm>
              <a:off x="91322" y="568938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4D8944D-4392-5EA8-B7D7-5E53ADA2C6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03" t="2339"/>
            <a:stretch/>
          </p:blipFill>
          <p:spPr>
            <a:xfrm>
              <a:off x="212916" y="2237414"/>
              <a:ext cx="4823902" cy="280936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Data Generation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Write the data generation .</a:t>
            </a:r>
            <a:r>
              <a:rPr lang="en-US" sz="2000" dirty="0" err="1"/>
              <a:t>inp</a:t>
            </a:r>
            <a:r>
              <a:rPr lang="en-US" sz="2000" dirty="0"/>
              <a:t> scripts for each condition: </a:t>
            </a:r>
            <a:r>
              <a:rPr lang="en-US" sz="2000" dirty="0" err="1"/>
              <a:t>writeLines</a:t>
            </a:r>
            <a:r>
              <a:rPr lang="en-US" sz="2000" dirty="0"/>
              <a:t>() &amp; </a:t>
            </a:r>
            <a:r>
              <a:rPr lang="en-US" sz="2000" dirty="0" err="1"/>
              <a:t>sprintf</a:t>
            </a:r>
            <a:r>
              <a:rPr lang="en-US" sz="2000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6543FD-3A76-B8B8-11FB-2049A24AEEFE}"/>
              </a:ext>
            </a:extLst>
          </p:cNvPr>
          <p:cNvGrpSpPr/>
          <p:nvPr/>
        </p:nvGrpSpPr>
        <p:grpSpPr>
          <a:xfrm>
            <a:off x="1394692" y="4839855"/>
            <a:ext cx="7543940" cy="1609595"/>
            <a:chOff x="1394692" y="4839855"/>
            <a:chExt cx="7543940" cy="16095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5F7621A-6D13-8488-2DA9-48E9322E03DA}"/>
                </a:ext>
              </a:extLst>
            </p:cNvPr>
            <p:cNvGrpSpPr/>
            <p:nvPr/>
          </p:nvGrpSpPr>
          <p:grpSpPr>
            <a:xfrm>
              <a:off x="1394692" y="4839855"/>
              <a:ext cx="4458853" cy="1567450"/>
              <a:chOff x="1394692" y="4839855"/>
              <a:chExt cx="4458853" cy="1567450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83FC455-1037-36A8-77EF-0D9BE22722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9200" y="4839855"/>
                <a:ext cx="1487055" cy="1245602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344CB11-F699-382A-968F-6165659992D5}"/>
                  </a:ext>
                </a:extLst>
              </p:cNvPr>
              <p:cNvSpPr/>
              <p:nvPr/>
            </p:nvSpPr>
            <p:spPr>
              <a:xfrm>
                <a:off x="1394692" y="6208802"/>
                <a:ext cx="4458853" cy="19850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415FDB-5BFC-E989-F7BB-DA06F2B82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670" r="47175"/>
            <a:stretch/>
          </p:blipFill>
          <p:spPr>
            <a:xfrm>
              <a:off x="6176353" y="5702636"/>
              <a:ext cx="2762279" cy="74681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233370-5330-4243-6341-26E68CA631E7}"/>
              </a:ext>
            </a:extLst>
          </p:cNvPr>
          <p:cNvSpPr txBox="1"/>
          <p:nvPr/>
        </p:nvSpPr>
        <p:spPr>
          <a:xfrm>
            <a:off x="5133800" y="2014669"/>
            <a:ext cx="3865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writeLines</a:t>
            </a:r>
            <a:r>
              <a:rPr lang="en-US" dirty="0"/>
              <a:t> “con” writes text to a .</a:t>
            </a:r>
            <a:r>
              <a:rPr lang="en-US" dirty="0" err="1"/>
              <a:t>inp</a:t>
            </a:r>
            <a:r>
              <a:rPr lang="en-US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sprintf</a:t>
            </a:r>
            <a:r>
              <a:rPr lang="en-US" dirty="0"/>
              <a:t>() returns character objects containing a formatted combination of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sprintf</a:t>
            </a:r>
            <a:r>
              <a:rPr lang="en-US" dirty="0"/>
              <a:t>() allows us to refer to our objects and factors within the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</a:t>
            </a:r>
            <a:r>
              <a:rPr lang="en-US" dirty="0" err="1"/>
              <a:t>sprintf</a:t>
            </a:r>
            <a:r>
              <a:rPr lang="en-US" dirty="0"/>
              <a:t>(), “%s” refers to string (text), “%d” refers to digit (numeric)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line in </a:t>
            </a:r>
            <a:r>
              <a:rPr lang="en-US" dirty="0" err="1"/>
              <a:t>sprintf</a:t>
            </a:r>
            <a:r>
              <a:rPr lang="en-US" dirty="0"/>
              <a:t>() gives the order of the objects that are being referred to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BFC09B-DFC4-2251-1046-57671D8B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7B7F-039A-2235-5CBE-48F355D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Gen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44312-21E6-42F0-1BD0-C322A408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6" y="1848391"/>
            <a:ext cx="4558323" cy="3242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EFE0D-7B81-EFFD-4BB1-C87F943071EC}"/>
              </a:ext>
            </a:extLst>
          </p:cNvPr>
          <p:cNvSpPr txBox="1"/>
          <p:nvPr/>
        </p:nvSpPr>
        <p:spPr>
          <a:xfrm>
            <a:off x="757374" y="5415992"/>
            <a:ext cx="281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Sub-directory now contains the single data generation .</a:t>
            </a:r>
            <a:r>
              <a:rPr lang="en-US" dirty="0" err="1"/>
              <a:t>inp</a:t>
            </a:r>
            <a:r>
              <a:rPr lang="en-US" dirty="0"/>
              <a:t> script for that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9D49-EBD5-FD8F-8BBD-B565D877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F6465-432B-806F-E279-B93FB2383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25" y="1355763"/>
            <a:ext cx="3753801" cy="50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Simulate Data &amp; Move Script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1194516"/>
          </a:xfrm>
        </p:spPr>
        <p:txBody>
          <a:bodyPr>
            <a:normAutofit/>
          </a:bodyPr>
          <a:lstStyle/>
          <a:p>
            <a:r>
              <a:rPr lang="en-US" sz="1800" dirty="0"/>
              <a:t>Simulate all data into condition folders: </a:t>
            </a:r>
            <a:r>
              <a:rPr lang="en-US" sz="1800" dirty="0" err="1"/>
              <a:t>MplusAutomation</a:t>
            </a:r>
            <a:r>
              <a:rPr lang="en-US" sz="1800" dirty="0"/>
              <a:t> </a:t>
            </a:r>
            <a:r>
              <a:rPr lang="en-US" sz="1800" dirty="0" err="1"/>
              <a:t>runModels</a:t>
            </a:r>
            <a:r>
              <a:rPr lang="en-US" sz="1800" dirty="0"/>
              <a:t>()</a:t>
            </a:r>
          </a:p>
          <a:p>
            <a:r>
              <a:rPr lang="en-US" sz="1800" dirty="0"/>
              <a:t>Move data gen scripts out of sub-directories to a new “</a:t>
            </a:r>
            <a:r>
              <a:rPr lang="en-US" sz="1800" dirty="0" err="1"/>
              <a:t>datagen</a:t>
            </a:r>
            <a:r>
              <a:rPr lang="en-US" sz="1800" dirty="0"/>
              <a:t>” folder: </a:t>
            </a:r>
            <a:r>
              <a:rPr lang="en-US" sz="1800" dirty="0" err="1"/>
              <a:t>file.copy</a:t>
            </a:r>
            <a:r>
              <a:rPr lang="en-US" sz="1800" dirty="0"/>
              <a:t>() &amp; </a:t>
            </a:r>
            <a:r>
              <a:rPr lang="en-US" sz="1800" dirty="0" err="1"/>
              <a:t>file.remove</a:t>
            </a:r>
            <a:r>
              <a:rPr lang="en-US" sz="1800" dirty="0"/>
              <a:t>()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FBD8-3B45-0714-45C2-3E31DDD6E32F}"/>
              </a:ext>
            </a:extLst>
          </p:cNvPr>
          <p:cNvSpPr txBox="1"/>
          <p:nvPr/>
        </p:nvSpPr>
        <p:spPr>
          <a:xfrm>
            <a:off x="0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2FD2D0-48DD-F5C2-59F6-415E9BE0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11" y="2084053"/>
            <a:ext cx="328463" cy="2400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08BE9-8141-2CAA-A797-EC921FE9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2EE3E-C1D3-EE82-8162-2BC66B03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C86FBC-6E1E-910D-13CD-7D7DA397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8" y="2409882"/>
            <a:ext cx="8500724" cy="36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7B7F-039A-2235-5CBE-48F355D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Directories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77809-C8CA-B718-645D-697080B6E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6"/>
          <a:stretch/>
        </p:blipFill>
        <p:spPr>
          <a:xfrm>
            <a:off x="255174" y="1382860"/>
            <a:ext cx="3239311" cy="5202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2D1E9-0E47-7B42-BC90-5DFFFB1B0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88" y="1557874"/>
            <a:ext cx="4090981" cy="2732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D852DC-64E2-9839-6183-A3938A477476}"/>
              </a:ext>
            </a:extLst>
          </p:cNvPr>
          <p:cNvSpPr txBox="1"/>
          <p:nvPr/>
        </p:nvSpPr>
        <p:spPr>
          <a:xfrm>
            <a:off x="1362444" y="4676524"/>
            <a:ext cx="1963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Sub-directories now contain simulated datasets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BB622-AF1F-C26F-2FA6-9EF2C740C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874" y="357545"/>
            <a:ext cx="2493827" cy="60357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BE7AA-8E2E-7374-0ABF-E244C5BB2212}"/>
              </a:ext>
            </a:extLst>
          </p:cNvPr>
          <p:cNvSpPr txBox="1"/>
          <p:nvPr/>
        </p:nvSpPr>
        <p:spPr>
          <a:xfrm>
            <a:off x="3899836" y="3826391"/>
            <a:ext cx="27413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Master directory now contains “</a:t>
            </a:r>
            <a:r>
              <a:rPr lang="en-US" dirty="0" err="1"/>
              <a:t>datagen</a:t>
            </a:r>
            <a:r>
              <a:rPr lang="en-US" dirty="0"/>
              <a:t>” folder with data gen .</a:t>
            </a:r>
            <a:r>
              <a:rPr lang="en-US" dirty="0" err="1"/>
              <a:t>inp</a:t>
            </a:r>
            <a:r>
              <a:rPr lang="en-US" dirty="0"/>
              <a:t>/.out &amp; list.dat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39627-6EA4-5B5C-2B35-C4D90186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2E1E-D5CD-4FC9-9C10-4D9F59B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 Scripts &amp; Model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FA73-E52E-3519-EEC6-DCA1BAB3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8058294" cy="1543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&amp; save creation scripts</a:t>
            </a:r>
          </a:p>
          <a:p>
            <a:r>
              <a:rPr lang="en-US" dirty="0"/>
              <a:t>Use creation scripts to generate analysis scripts for replications w/in conditions</a:t>
            </a:r>
          </a:p>
          <a:p>
            <a:r>
              <a:rPr lang="en-US" dirty="0"/>
              <a:t>Move creation scripts out of sub-directories</a:t>
            </a:r>
          </a:p>
          <a:p>
            <a:r>
              <a:rPr lang="en-US" dirty="0"/>
              <a:t>Run data analysis scripts for all replications in all conditions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4DC3-D7D8-9518-D0DE-4DF6A504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 Scripts &amp; Model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562010"/>
          </a:xfrm>
        </p:spPr>
        <p:txBody>
          <a:bodyPr>
            <a:normAutofit/>
          </a:bodyPr>
          <a:lstStyle/>
          <a:p>
            <a:r>
              <a:rPr lang="en-US" dirty="0"/>
              <a:t>Write &amp; save the .</a:t>
            </a:r>
            <a:r>
              <a:rPr lang="en-US" dirty="0" err="1"/>
              <a:t>inp</a:t>
            </a:r>
            <a:r>
              <a:rPr lang="en-US" dirty="0"/>
              <a:t> scripts that then create the analysis scripts for each replication</a:t>
            </a:r>
          </a:p>
          <a:p>
            <a:r>
              <a:rPr lang="en-US" dirty="0"/>
              <a:t>Use those scripts to create .</a:t>
            </a:r>
            <a:r>
              <a:rPr lang="en-US" dirty="0" err="1"/>
              <a:t>inp</a:t>
            </a:r>
            <a:r>
              <a:rPr lang="en-US" dirty="0"/>
              <a:t> analysis scripts for each replication in each condition</a:t>
            </a:r>
          </a:p>
          <a:p>
            <a:r>
              <a:rPr lang="en-US" dirty="0"/>
              <a:t>Move creation scripts to their own folder (“</a:t>
            </a:r>
            <a:r>
              <a:rPr lang="en-US" dirty="0" err="1"/>
              <a:t>modelcreation</a:t>
            </a:r>
            <a:r>
              <a:rPr lang="en-US" dirty="0"/>
              <a:t>”)</a:t>
            </a:r>
          </a:p>
          <a:p>
            <a:r>
              <a:rPr lang="en-US" dirty="0"/>
              <a:t>Run data analysis scripts for all replications in each condition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12950-7181-BA0E-FF77-1AC41705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 Scripts &amp; Model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5620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Write &amp; save the .</a:t>
            </a:r>
            <a:r>
              <a:rPr lang="en-US" dirty="0" err="1"/>
              <a:t>inp</a:t>
            </a:r>
            <a:r>
              <a:rPr lang="en-US" dirty="0"/>
              <a:t> scripts that then create the analysis scripts for each replication</a:t>
            </a:r>
          </a:p>
          <a:p>
            <a:pPr lvl="1"/>
            <a:r>
              <a:rPr lang="en-US" dirty="0"/>
              <a:t>This is done by condition &amp; saved in condition subdirectories</a:t>
            </a:r>
          </a:p>
          <a:p>
            <a:pPr lvl="1"/>
            <a:r>
              <a:rPr lang="en-US" dirty="0" err="1"/>
              <a:t>writelines</a:t>
            </a:r>
            <a:r>
              <a:rPr lang="en-US" dirty="0"/>
              <a:t>() &amp; </a:t>
            </a:r>
            <a:r>
              <a:rPr lang="en-US" dirty="0" err="1"/>
              <a:t>sprintf</a:t>
            </a:r>
            <a:r>
              <a:rPr lang="en-US" dirty="0"/>
              <a:t>()</a:t>
            </a:r>
          </a:p>
          <a:p>
            <a:r>
              <a:rPr lang="en-US" dirty="0"/>
              <a:t>Use those scripts to create .</a:t>
            </a:r>
            <a:r>
              <a:rPr lang="en-US" dirty="0" err="1"/>
              <a:t>inp</a:t>
            </a:r>
            <a:r>
              <a:rPr lang="en-US" dirty="0"/>
              <a:t> analysis scripts for each replication in each condition</a:t>
            </a:r>
          </a:p>
          <a:p>
            <a:pPr lvl="1"/>
            <a:r>
              <a:rPr lang="en-US" dirty="0" err="1"/>
              <a:t>MplusAutomation</a:t>
            </a:r>
            <a:r>
              <a:rPr lang="en-US" dirty="0"/>
              <a:t> </a:t>
            </a:r>
            <a:r>
              <a:rPr lang="en-US" dirty="0" err="1"/>
              <a:t>createModels</a:t>
            </a:r>
            <a:r>
              <a:rPr lang="en-US" dirty="0"/>
              <a:t>()</a:t>
            </a:r>
          </a:p>
          <a:p>
            <a:r>
              <a:rPr lang="en-US" dirty="0"/>
              <a:t>Move creation scripts to their own folder (“</a:t>
            </a:r>
            <a:r>
              <a:rPr lang="en-US" dirty="0" err="1"/>
              <a:t>modelcreation</a:t>
            </a:r>
            <a:r>
              <a:rPr lang="en-US" dirty="0"/>
              <a:t>”)</a:t>
            </a:r>
          </a:p>
          <a:p>
            <a:pPr lvl="1"/>
            <a:r>
              <a:rPr lang="en-US" dirty="0" err="1"/>
              <a:t>file.copy</a:t>
            </a:r>
            <a:r>
              <a:rPr lang="en-US" dirty="0"/>
              <a:t>() &amp; </a:t>
            </a:r>
            <a:r>
              <a:rPr lang="en-US" dirty="0" err="1"/>
              <a:t>file.remove</a:t>
            </a:r>
            <a:r>
              <a:rPr lang="en-US" dirty="0"/>
              <a:t>()</a:t>
            </a:r>
          </a:p>
          <a:p>
            <a:r>
              <a:rPr lang="en-US" dirty="0"/>
              <a:t>Run data analysis scripts for all replications in each condition</a:t>
            </a:r>
          </a:p>
          <a:p>
            <a:pPr lvl="1"/>
            <a:r>
              <a:rPr lang="en-US" dirty="0" err="1"/>
              <a:t>MplusAutomation</a:t>
            </a:r>
            <a:r>
              <a:rPr lang="en-US" dirty="0"/>
              <a:t> </a:t>
            </a:r>
            <a:r>
              <a:rPr lang="en-US" dirty="0" err="1"/>
              <a:t>runModels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4007C-12B3-9408-3488-A0C0FE63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1" y="4493704"/>
            <a:ext cx="328463" cy="240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CB2D8-A71C-4EA2-691A-A3D20B2790E2}"/>
              </a:ext>
            </a:extLst>
          </p:cNvPr>
          <p:cNvSpPr txBox="1"/>
          <p:nvPr/>
        </p:nvSpPr>
        <p:spPr>
          <a:xfrm>
            <a:off x="0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11701-7204-0B25-6A07-B5CEE440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7CCB-A230-B24D-AEA1-EEE0E0B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3233-614C-BC89-3EB3-9E689603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&amp; Rationale for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5C7A-75B3-5082-F32D-4EAA9582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developed over the course of two projects</a:t>
            </a:r>
          </a:p>
          <a:p>
            <a:r>
              <a:rPr lang="en-US" dirty="0"/>
              <a:t>Language conversion</a:t>
            </a:r>
          </a:p>
          <a:p>
            <a:pPr lvl="1"/>
            <a:r>
              <a:rPr lang="en-US" dirty="0"/>
              <a:t>Converting old </a:t>
            </a:r>
            <a:r>
              <a:rPr lang="en-US" dirty="0" err="1"/>
              <a:t>Mplus</a:t>
            </a:r>
            <a:r>
              <a:rPr lang="en-US" dirty="0"/>
              <a:t>/SAS simulation code to R</a:t>
            </a:r>
          </a:p>
          <a:p>
            <a:pPr lvl="2"/>
            <a:r>
              <a:rPr lang="en-US" dirty="0" err="1"/>
              <a:t>MplusAutomation</a:t>
            </a:r>
            <a:endParaRPr lang="en-US" dirty="0"/>
          </a:p>
          <a:p>
            <a:pPr lvl="1"/>
            <a:r>
              <a:rPr lang="en-US" dirty="0"/>
              <a:t>Converting old SAS data generation code to R</a:t>
            </a:r>
          </a:p>
          <a:p>
            <a:pPr lvl="2"/>
            <a:r>
              <a:rPr lang="en-US" dirty="0"/>
              <a:t>Data gen in base R, data gen with </a:t>
            </a:r>
            <a:r>
              <a:rPr lang="en-US" dirty="0" err="1"/>
              <a:t>MplusAutomation</a:t>
            </a:r>
            <a:endParaRPr lang="en-US" dirty="0"/>
          </a:p>
          <a:p>
            <a:r>
              <a:rPr lang="en-US" dirty="0"/>
              <a:t>Evolution of the R code</a:t>
            </a:r>
          </a:p>
          <a:p>
            <a:pPr lvl="1"/>
            <a:r>
              <a:rPr lang="en-US" b="1" dirty="0"/>
              <a:t>Assembling</a:t>
            </a:r>
            <a:r>
              <a:rPr lang="en-US" dirty="0"/>
              <a:t> code to ensure it worked for a single dataset (replication)</a:t>
            </a:r>
          </a:p>
          <a:p>
            <a:pPr lvl="1"/>
            <a:r>
              <a:rPr lang="en-US" b="1" dirty="0"/>
              <a:t>Automating</a:t>
            </a:r>
            <a:r>
              <a:rPr lang="en-US" dirty="0"/>
              <a:t> code to iterate over multiple conditions/replications</a:t>
            </a:r>
          </a:p>
          <a:p>
            <a:pPr lvl="1"/>
            <a:r>
              <a:rPr lang="en-US" dirty="0"/>
              <a:t>Editing code to be </a:t>
            </a:r>
            <a:r>
              <a:rPr lang="en-US" b="1" dirty="0"/>
              <a:t>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E7F41-28B9-B697-84B4-BBD8CD55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2B397-5877-6434-F072-719CDAB2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9" y="1343794"/>
            <a:ext cx="4914594" cy="3527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Scripts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0B85A1-0DBE-F9A8-BD0B-4C13F75591C1}"/>
              </a:ext>
            </a:extLst>
          </p:cNvPr>
          <p:cNvSpPr txBox="1">
            <a:spLocks/>
          </p:cNvSpPr>
          <p:nvPr/>
        </p:nvSpPr>
        <p:spPr>
          <a:xfrm>
            <a:off x="5532581" y="1410139"/>
            <a:ext cx="3290397" cy="4177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&amp; save the 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scripts that create the analysis scripts for each replication: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writeLines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[[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init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]] instructs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MplusAutomation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createModels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() to loop over a variable called “sample” (reps)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script contains the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Mplus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MODEL CONSTRAINT commands for comparing the new &amp; revised CME formulas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also ask for bias-corrected bootstrap confidence intervals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DC59B-49FD-0EAF-F8AD-15DF7DDBE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035"/>
          <a:stretch/>
        </p:blipFill>
        <p:spPr>
          <a:xfrm>
            <a:off x="0" y="5187547"/>
            <a:ext cx="5029200" cy="15498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C33165-F502-F9FC-14E2-D001B2443268}"/>
              </a:ext>
            </a:extLst>
          </p:cNvPr>
          <p:cNvSpPr txBox="1"/>
          <p:nvPr/>
        </p:nvSpPr>
        <p:spPr>
          <a:xfrm>
            <a:off x="149339" y="47627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9E17C7-448E-6A42-B008-3ACE4452C2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670" r="47175"/>
          <a:stretch/>
        </p:blipFill>
        <p:spPr>
          <a:xfrm>
            <a:off x="6176353" y="5834252"/>
            <a:ext cx="2762279" cy="74681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C4BF1F1-062C-98C7-C9C5-9B60F53C43A1}"/>
              </a:ext>
            </a:extLst>
          </p:cNvPr>
          <p:cNvGrpSpPr/>
          <p:nvPr/>
        </p:nvGrpSpPr>
        <p:grpSpPr>
          <a:xfrm>
            <a:off x="149339" y="2334491"/>
            <a:ext cx="5372564" cy="779841"/>
            <a:chOff x="149339" y="2334491"/>
            <a:chExt cx="5372564" cy="77984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C0522B-2938-2590-427E-7C1492D185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182" y="2661521"/>
              <a:ext cx="2935721" cy="10015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CA69BA-4E3F-BAE1-64C5-5CDEE630E7EE}"/>
                </a:ext>
              </a:extLst>
            </p:cNvPr>
            <p:cNvSpPr/>
            <p:nvPr/>
          </p:nvSpPr>
          <p:spPr>
            <a:xfrm>
              <a:off x="149339" y="2334491"/>
              <a:ext cx="2436843" cy="77984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517BA6-059F-2490-0234-552CC9AF3944}"/>
              </a:ext>
            </a:extLst>
          </p:cNvPr>
          <p:cNvGrpSpPr/>
          <p:nvPr/>
        </p:nvGrpSpPr>
        <p:grpSpPr>
          <a:xfrm>
            <a:off x="68837" y="3923572"/>
            <a:ext cx="5453066" cy="2496532"/>
            <a:chOff x="149339" y="1119005"/>
            <a:chExt cx="5453066" cy="24965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382B7-E148-A566-11CE-013B2D82D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5629" y="1119005"/>
              <a:ext cx="866776" cy="118782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557E22-023F-1C94-8265-2C09BA6F959C}"/>
                </a:ext>
              </a:extLst>
            </p:cNvPr>
            <p:cNvSpPr/>
            <p:nvPr/>
          </p:nvSpPr>
          <p:spPr>
            <a:xfrm>
              <a:off x="149339" y="2327564"/>
              <a:ext cx="5281384" cy="12879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B480A7F-7454-1B9D-1CC3-0B7A8C6AD1D1}"/>
              </a:ext>
            </a:extLst>
          </p:cNvPr>
          <p:cNvGrpSpPr/>
          <p:nvPr/>
        </p:nvGrpSpPr>
        <p:grpSpPr>
          <a:xfrm>
            <a:off x="799171" y="2761673"/>
            <a:ext cx="4722732" cy="3819394"/>
            <a:chOff x="149339" y="-857399"/>
            <a:chExt cx="4722732" cy="381939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D30C99-14DD-9940-24B7-1E08605CD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182" y="-857399"/>
              <a:ext cx="2285889" cy="361907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B89198-5844-A747-9709-FBE07C4EDCDD}"/>
                </a:ext>
              </a:extLst>
            </p:cNvPr>
            <p:cNvSpPr/>
            <p:nvPr/>
          </p:nvSpPr>
          <p:spPr>
            <a:xfrm>
              <a:off x="149339" y="2754853"/>
              <a:ext cx="3634284" cy="20714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BA65F-AD60-AD67-4C84-786FC4F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Create Model Scripts by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 the scripts we just created to generate model .</a:t>
            </a:r>
            <a:r>
              <a:rPr lang="en-US" sz="2000" dirty="0" err="1"/>
              <a:t>inp</a:t>
            </a:r>
            <a:r>
              <a:rPr lang="en-US" sz="2000" dirty="0"/>
              <a:t> scripts for each replication in each condition: </a:t>
            </a:r>
            <a:r>
              <a:rPr lang="en-US" sz="2000" dirty="0" err="1"/>
              <a:t>MplusAutomation</a:t>
            </a:r>
            <a:r>
              <a:rPr lang="en-US" sz="2000" dirty="0"/>
              <a:t> </a:t>
            </a:r>
            <a:r>
              <a:rPr lang="en-US" sz="2000" dirty="0" err="1"/>
              <a:t>createModels</a:t>
            </a:r>
            <a:r>
              <a:rPr lang="en-US" sz="2000" dirty="0"/>
              <a:t>()</a:t>
            </a:r>
          </a:p>
          <a:p>
            <a:r>
              <a:rPr lang="en-US" sz="2000" dirty="0"/>
              <a:t>Move creation scripts to their own folder (“</a:t>
            </a:r>
            <a:r>
              <a:rPr lang="en-US" sz="2000" dirty="0" err="1"/>
              <a:t>modelcreation</a:t>
            </a:r>
            <a:r>
              <a:rPr lang="en-US" sz="2000" dirty="0"/>
              <a:t>”): </a:t>
            </a:r>
            <a:r>
              <a:rPr lang="en-US" sz="1800" dirty="0" err="1"/>
              <a:t>file.copy</a:t>
            </a:r>
            <a:r>
              <a:rPr lang="en-US" sz="1800" dirty="0"/>
              <a:t>() &amp; </a:t>
            </a:r>
            <a:r>
              <a:rPr lang="en-US" sz="1800" dirty="0" err="1"/>
              <a:t>file.remove</a:t>
            </a:r>
            <a:r>
              <a:rPr lang="en-US" sz="1800" dirty="0"/>
              <a:t>()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FBD8-3B45-0714-45C2-3E31DDD6E32F}"/>
              </a:ext>
            </a:extLst>
          </p:cNvPr>
          <p:cNvSpPr txBox="1"/>
          <p:nvPr/>
        </p:nvSpPr>
        <p:spPr>
          <a:xfrm>
            <a:off x="0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508BE9-8141-2CAA-A797-EC921FE9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D0893C-62E0-92CB-DAB5-ADF0CAB0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74" y="2422086"/>
            <a:ext cx="328463" cy="240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48A43-697A-0044-BF44-62A58541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5" y="3024581"/>
            <a:ext cx="8230329" cy="27706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48D2-482F-02F0-4656-5C0FC6D3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7B7F-039A-2235-5CBE-48F355D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Directories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F92E-8F2F-5380-91A3-E8ACCD01F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1476681"/>
            <a:ext cx="4475085" cy="3506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492AF-F45F-664B-714A-31CF4AEEC5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750"/>
          <a:stretch/>
        </p:blipFill>
        <p:spPr>
          <a:xfrm>
            <a:off x="2752928" y="3858491"/>
            <a:ext cx="3498795" cy="2862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EFE0D-7B81-EFFD-4BB1-C87F943071EC}"/>
              </a:ext>
            </a:extLst>
          </p:cNvPr>
          <p:cNvSpPr txBox="1"/>
          <p:nvPr/>
        </p:nvSpPr>
        <p:spPr>
          <a:xfrm>
            <a:off x="252919" y="5292545"/>
            <a:ext cx="250000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modelcreation</a:t>
            </a:r>
            <a:r>
              <a:rPr lang="en-US" dirty="0"/>
              <a:t>” folder now contains the model creation scripts for each condition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145E1-DE12-9A6F-DD46-3CC0F1D0F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388" y="587072"/>
            <a:ext cx="3140267" cy="58234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295C9-547B-28F3-1746-6161F81E79B9}"/>
              </a:ext>
            </a:extLst>
          </p:cNvPr>
          <p:cNvSpPr txBox="1"/>
          <p:nvPr/>
        </p:nvSpPr>
        <p:spPr>
          <a:xfrm>
            <a:off x="6920345" y="5155152"/>
            <a:ext cx="210965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Sub-directories now contain estimation scripts for each replication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5414E-9DF5-293F-8437-8A6B4B7D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Run Models for All Replications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785997"/>
          </a:xfrm>
        </p:spPr>
        <p:txBody>
          <a:bodyPr>
            <a:normAutofit/>
          </a:bodyPr>
          <a:lstStyle/>
          <a:p>
            <a:r>
              <a:rPr lang="en-US" sz="2000" dirty="0"/>
              <a:t>Run data analysis scripts for all replications in each condition: </a:t>
            </a:r>
            <a:r>
              <a:rPr lang="en-US" sz="2000" dirty="0" err="1"/>
              <a:t>MplusAutomation</a:t>
            </a:r>
            <a:r>
              <a:rPr lang="en-US" sz="2000" dirty="0"/>
              <a:t> </a:t>
            </a:r>
            <a:r>
              <a:rPr lang="en-US" sz="2000" dirty="0" err="1"/>
              <a:t>runModels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2FF27-832C-5D5A-6448-2D3709DC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7" y="2224375"/>
            <a:ext cx="5402488" cy="78599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04B21D-302F-07CC-9076-06F337778C2E}"/>
              </a:ext>
            </a:extLst>
          </p:cNvPr>
          <p:cNvSpPr txBox="1">
            <a:spLocks/>
          </p:cNvSpPr>
          <p:nvPr/>
        </p:nvSpPr>
        <p:spPr>
          <a:xfrm>
            <a:off x="492463" y="3061632"/>
            <a:ext cx="4079537" cy="1538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factors</a:t>
            </a:r>
            <a:r>
              <a:rPr lang="en-US" sz="2000" dirty="0"/>
              <a:t> &amp; </a:t>
            </a:r>
            <a:r>
              <a:rPr lang="en-US" sz="2000" i="1" dirty="0" err="1"/>
              <a:t>n_values</a:t>
            </a:r>
            <a:r>
              <a:rPr lang="en-US" sz="2000" i="1" dirty="0"/>
              <a:t> </a:t>
            </a:r>
            <a:r>
              <a:rPr lang="en-US" sz="2000" dirty="0"/>
              <a:t>loops end here</a:t>
            </a:r>
          </a:p>
          <a:p>
            <a:r>
              <a:rPr lang="en-US" sz="2000" dirty="0"/>
              <a:t>Sub-directories now contain .out files for all corresponding .</a:t>
            </a:r>
            <a:r>
              <a:rPr lang="en-US" sz="2000" dirty="0" err="1"/>
              <a:t>inp</a:t>
            </a:r>
            <a:r>
              <a:rPr lang="en-US" sz="2000" dirty="0"/>
              <a:t> files</a:t>
            </a:r>
          </a:p>
          <a:p>
            <a:r>
              <a:rPr lang="en-US" sz="2000" dirty="0"/>
              <a:t>We are ready to read in estimates!</a:t>
            </a:r>
          </a:p>
          <a:p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8F057-73A0-3A33-20D4-910FFFEB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46" y="2735702"/>
            <a:ext cx="3897191" cy="35116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E6347-61F9-FD80-DB0D-B1E8FD3F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2E1E-D5CD-4FC9-9C10-4D9F59B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Model Output by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FA73-E52E-3519-EEC6-DCA1BAB3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8058294" cy="1543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Output: parameter estimates, standard errors, </a:t>
            </a:r>
            <a:r>
              <a:rPr lang="en-US" sz="2400" i="1" dirty="0"/>
              <a:t>p</a:t>
            </a:r>
            <a:r>
              <a:rPr lang="en-US" sz="2400" dirty="0"/>
              <a:t> values, CIs</a:t>
            </a:r>
          </a:p>
          <a:p>
            <a:r>
              <a:rPr lang="en-US" sz="2400" dirty="0"/>
              <a:t>Read in replication-level list results from output files </a:t>
            </a:r>
          </a:p>
          <a:p>
            <a:r>
              <a:rPr lang="en-US" sz="2400" dirty="0"/>
              <a:t>Convert lists to datasets and create replication-level </a:t>
            </a:r>
            <a:r>
              <a:rPr lang="en-US" sz="2400" dirty="0" err="1"/>
              <a:t>dataframe</a:t>
            </a:r>
            <a:r>
              <a:rPr lang="en-US" sz="2400" dirty="0"/>
              <a:t> within each condition</a:t>
            </a:r>
          </a:p>
          <a:p>
            <a:r>
              <a:rPr lang="en-US" sz="2400" dirty="0"/>
              <a:t>Save condition-level </a:t>
            </a:r>
            <a:r>
              <a:rPr lang="en-US" sz="2400" dirty="0" err="1"/>
              <a:t>dataframes</a:t>
            </a:r>
            <a:r>
              <a:rPr lang="en-US" sz="2400" dirty="0"/>
              <a:t> as .</a:t>
            </a:r>
            <a:r>
              <a:rPr lang="en-US" sz="2400" dirty="0" err="1"/>
              <a:t>dat</a:t>
            </a:r>
            <a:r>
              <a:rPr lang="en-US" sz="2400" dirty="0"/>
              <a:t>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77888-AB3A-6419-99D9-22ABCA9A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 Output by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 parameter estimates, standard errors, </a:t>
            </a:r>
            <a:r>
              <a:rPr lang="en-US" sz="2400" i="1" dirty="0"/>
              <a:t>p</a:t>
            </a:r>
            <a:r>
              <a:rPr lang="en-US" sz="2400" dirty="0"/>
              <a:t> values, CIs</a:t>
            </a:r>
          </a:p>
          <a:p>
            <a:r>
              <a:rPr lang="en-US" sz="2400" dirty="0"/>
              <a:t>Read in list results from output files </a:t>
            </a:r>
          </a:p>
          <a:p>
            <a:r>
              <a:rPr lang="en-US" sz="2400" dirty="0"/>
              <a:t>Convert lists to datasets for each replication, and create replication-level </a:t>
            </a:r>
            <a:r>
              <a:rPr lang="en-US" sz="2400" dirty="0" err="1"/>
              <a:t>dataframe</a:t>
            </a:r>
            <a:r>
              <a:rPr lang="en-US" sz="2400" dirty="0"/>
              <a:t> within each condition</a:t>
            </a:r>
          </a:p>
          <a:p>
            <a:r>
              <a:rPr lang="en-US" sz="2400" dirty="0"/>
              <a:t>Save </a:t>
            </a:r>
            <a:r>
              <a:rPr lang="en-US" sz="2400" dirty="0" err="1"/>
              <a:t>dataframe</a:t>
            </a:r>
            <a:r>
              <a:rPr lang="en-US" sz="2400" dirty="0"/>
              <a:t> as .</a:t>
            </a:r>
            <a:r>
              <a:rPr lang="en-US" sz="2400" dirty="0" err="1"/>
              <a:t>dat</a:t>
            </a:r>
            <a:r>
              <a:rPr lang="en-US" sz="2400" dirty="0"/>
              <a:t> file, 1 per condition</a:t>
            </a:r>
          </a:p>
          <a:p>
            <a:endParaRPr lang="en-US" sz="24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FFB60-A2F1-40F4-DAE7-372B74A3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 Output by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 parameter estimates, standard errors, </a:t>
            </a:r>
            <a:r>
              <a:rPr lang="en-US" sz="2400" i="1" dirty="0"/>
              <a:t>p</a:t>
            </a:r>
            <a:r>
              <a:rPr lang="en-US" sz="2400" dirty="0"/>
              <a:t> values, CIs</a:t>
            </a:r>
          </a:p>
          <a:p>
            <a:r>
              <a:rPr lang="en-US" sz="2400" dirty="0"/>
              <a:t>Read in results from output files </a:t>
            </a:r>
          </a:p>
          <a:p>
            <a:pPr lvl="1"/>
            <a:r>
              <a:rPr lang="en-US" sz="2100" dirty="0" err="1"/>
              <a:t>MplusAutomation</a:t>
            </a:r>
            <a:r>
              <a:rPr lang="en-US" sz="2100" dirty="0"/>
              <a:t> </a:t>
            </a:r>
            <a:r>
              <a:rPr lang="en-US" sz="2100" dirty="0" err="1"/>
              <a:t>readModels</a:t>
            </a:r>
            <a:r>
              <a:rPr lang="en-US" sz="2100" dirty="0"/>
              <a:t>() reads them into R as lists with length = # of reps</a:t>
            </a:r>
          </a:p>
          <a:p>
            <a:r>
              <a:rPr lang="en-US" sz="2400" dirty="0"/>
              <a:t>Convert lists to datasets for each replication, and create replication-level </a:t>
            </a:r>
            <a:r>
              <a:rPr lang="en-US" sz="2400" dirty="0" err="1"/>
              <a:t>dataframe</a:t>
            </a:r>
            <a:r>
              <a:rPr lang="en-US" sz="2400" dirty="0"/>
              <a:t> within each condition</a:t>
            </a:r>
          </a:p>
          <a:p>
            <a:pPr lvl="1"/>
            <a:r>
              <a:rPr lang="en-US" sz="2100" dirty="0"/>
              <a:t>get(), </a:t>
            </a:r>
            <a:r>
              <a:rPr lang="en-US" sz="2100" dirty="0" err="1"/>
              <a:t>unlist</a:t>
            </a:r>
            <a:r>
              <a:rPr lang="en-US" sz="2100" dirty="0"/>
              <a:t>(), </a:t>
            </a:r>
            <a:r>
              <a:rPr lang="en-US" sz="2100" dirty="0" err="1"/>
              <a:t>as.data.frame</a:t>
            </a:r>
            <a:r>
              <a:rPr lang="en-US" sz="2100" dirty="0"/>
              <a:t>(), etc.</a:t>
            </a:r>
          </a:p>
          <a:p>
            <a:r>
              <a:rPr lang="en-US" sz="2400" dirty="0"/>
              <a:t>Save </a:t>
            </a:r>
            <a:r>
              <a:rPr lang="en-US" sz="2400" dirty="0" err="1"/>
              <a:t>dataframe</a:t>
            </a:r>
            <a:r>
              <a:rPr lang="en-US" sz="2400" dirty="0"/>
              <a:t> as .</a:t>
            </a:r>
            <a:r>
              <a:rPr lang="en-US" sz="2400" dirty="0" err="1"/>
              <a:t>dat</a:t>
            </a:r>
            <a:r>
              <a:rPr lang="en-US" sz="2400" dirty="0"/>
              <a:t> file, 1 per condition</a:t>
            </a:r>
          </a:p>
          <a:p>
            <a:endParaRPr lang="en-US" sz="24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67428-26B1-320C-C270-1831E06F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0C70-C553-F152-109E-669C2E32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Read in Results Files by Condition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A4F-A598-9859-8E0D-D8B5F3A3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5" y="1420651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Read in all results from output files as lists of length = # of reps: </a:t>
            </a:r>
            <a:r>
              <a:rPr lang="en-US" sz="2000" dirty="0" err="1"/>
              <a:t>MplusAutomation</a:t>
            </a:r>
            <a:r>
              <a:rPr lang="en-US" sz="2000" dirty="0"/>
              <a:t> </a:t>
            </a:r>
            <a:r>
              <a:rPr lang="en-US" sz="2000" dirty="0" err="1"/>
              <a:t>readModels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62FAB-63BE-2BB8-8D71-FFD12284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7" y="2146958"/>
            <a:ext cx="8721585" cy="450216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FB81A-5EFD-860F-3319-AB9D8108B90F}"/>
              </a:ext>
            </a:extLst>
          </p:cNvPr>
          <p:cNvGrpSpPr/>
          <p:nvPr/>
        </p:nvGrpSpPr>
        <p:grpSpPr>
          <a:xfrm>
            <a:off x="4202349" y="5794612"/>
            <a:ext cx="4385212" cy="539115"/>
            <a:chOff x="4202349" y="5565928"/>
            <a:chExt cx="4385212" cy="5391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637B82-AFD0-39F9-0CC5-FDDBF5E00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4201"/>
            <a:stretch/>
          </p:blipFill>
          <p:spPr>
            <a:xfrm>
              <a:off x="4202349" y="5575657"/>
              <a:ext cx="4385212" cy="5293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28E887-2499-D9B0-B221-FD0FDB3D7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2050" y="5565928"/>
              <a:ext cx="468341" cy="2531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C0B091-AE61-98E0-4AA6-D9BFAF3C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2049" y="5835485"/>
              <a:ext cx="468341" cy="253158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F3C15-6BE0-B281-ADEF-E472E51E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0C70-C553-F152-109E-669C2E32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A4F-A598-9859-8E0D-D8B5F3A3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5" y="1420651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Create empty matrices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A34E6-05C3-7B2C-7618-7AF3D470D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47"/>
          <a:stretch/>
        </p:blipFill>
        <p:spPr>
          <a:xfrm>
            <a:off x="667735" y="1881133"/>
            <a:ext cx="8107712" cy="16889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66FF8D-6133-ABAE-7225-4015D16A6A02}"/>
              </a:ext>
            </a:extLst>
          </p:cNvPr>
          <p:cNvSpPr txBox="1"/>
          <p:nvPr/>
        </p:nvSpPr>
        <p:spPr>
          <a:xfrm>
            <a:off x="589565" y="3566372"/>
            <a:ext cx="7441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 file paths to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readModels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directory naming conventions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19DA53-196B-371C-E146-6D8F26CB2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73"/>
          <a:stretch/>
        </p:blipFill>
        <p:spPr>
          <a:xfrm>
            <a:off x="589565" y="4029305"/>
            <a:ext cx="8107712" cy="9962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D41466-E96F-A0A5-F96B-4CFCB240C08B}"/>
              </a:ext>
            </a:extLst>
          </p:cNvPr>
          <p:cNvSpPr txBox="1"/>
          <p:nvPr/>
        </p:nvSpPr>
        <p:spPr>
          <a:xfrm>
            <a:off x="550480" y="5119108"/>
            <a:ext cx="744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C:/Users/home/mc_sim_ex/ZINB/N = 100/zinb_n100_1.out“ 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C..Users.home.mc_sim_ex.ZINB.N...100.zinb_n100_1.out“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6A17-B7BE-FE1E-A3BE-7E26A78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0C70-C553-F152-109E-669C2E32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Lists to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A4F-A598-9859-8E0D-D8B5F3A3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5" y="1420651"/>
            <a:ext cx="7886700" cy="834744"/>
          </a:xfrm>
        </p:spPr>
        <p:txBody>
          <a:bodyPr>
            <a:normAutofit/>
          </a:bodyPr>
          <a:lstStyle/>
          <a:p>
            <a:r>
              <a:rPr lang="en-US" sz="2000" dirty="0"/>
              <a:t>Convert lists to datasets for each replication and create replication-level </a:t>
            </a:r>
            <a:r>
              <a:rPr lang="en-US" sz="2000" dirty="0" err="1"/>
              <a:t>dataframe</a:t>
            </a:r>
            <a:r>
              <a:rPr lang="en-US" sz="2000" dirty="0"/>
              <a:t> within each condition: get(), </a:t>
            </a:r>
            <a:r>
              <a:rPr lang="en-US" sz="2000" dirty="0" err="1"/>
              <a:t>unlist</a:t>
            </a:r>
            <a:r>
              <a:rPr lang="en-US" sz="2000" dirty="0"/>
              <a:t>(), </a:t>
            </a:r>
            <a:r>
              <a:rPr lang="en-US" sz="2000" dirty="0" err="1"/>
              <a:t>as.data.frame</a:t>
            </a:r>
            <a:r>
              <a:rPr lang="en-US" sz="2000" dirty="0"/>
              <a:t>(), etc.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9DAB6-77C8-8673-DBCC-B2F81E8E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70"/>
          <a:stretch/>
        </p:blipFill>
        <p:spPr>
          <a:xfrm>
            <a:off x="308528" y="2255395"/>
            <a:ext cx="8526944" cy="301699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64845B-D2B7-6429-4AF5-0F41F900A2C5}"/>
              </a:ext>
            </a:extLst>
          </p:cNvPr>
          <p:cNvSpPr txBox="1">
            <a:spLocks/>
          </p:cNvSpPr>
          <p:nvPr/>
        </p:nvSpPr>
        <p:spPr>
          <a:xfrm>
            <a:off x="308528" y="5534130"/>
            <a:ext cx="7886700" cy="605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Replication loop ends after this code</a:t>
            </a:r>
          </a:p>
          <a:p>
            <a:r>
              <a:rPr lang="en-US" sz="2000" dirty="0"/>
              <a:t>Only shown for estimates &amp; SEs, but you get the point!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0008A-731C-F648-0B76-DE9A95E4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3233-614C-BC89-3EB3-9E689603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MplusAutomation</a:t>
            </a:r>
            <a:r>
              <a:rPr lang="en-US" dirty="0"/>
              <a:t> in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5C7A-75B3-5082-F32D-4EAA9582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Path model sims can also be created with base R, </a:t>
            </a:r>
            <a:r>
              <a:rPr lang="en-US" dirty="0" err="1"/>
              <a:t>Lavaan</a:t>
            </a:r>
            <a:r>
              <a:rPr lang="en-US" dirty="0"/>
              <a:t>, other packages</a:t>
            </a:r>
          </a:p>
          <a:p>
            <a:r>
              <a:rPr lang="en-US" dirty="0"/>
              <a:t>Why R?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Lots of packages = improved ease of use</a:t>
            </a:r>
          </a:p>
          <a:p>
            <a:r>
              <a:rPr lang="en-US" dirty="0"/>
              <a:t>Why </a:t>
            </a:r>
            <a:r>
              <a:rPr lang="en-US" dirty="0" err="1"/>
              <a:t>Mplus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Familiarity, extensive documentation, flexibility</a:t>
            </a:r>
          </a:p>
          <a:p>
            <a:pPr lvl="1"/>
            <a:r>
              <a:rPr lang="en-US" dirty="0"/>
              <a:t>R packages can do a lot of things that </a:t>
            </a:r>
            <a:r>
              <a:rPr lang="en-US" dirty="0" err="1"/>
              <a:t>Mplus</a:t>
            </a:r>
            <a:r>
              <a:rPr lang="en-US" dirty="0"/>
              <a:t> can, but not always easily or efficiently</a:t>
            </a:r>
          </a:p>
          <a:p>
            <a:r>
              <a:rPr lang="en-US" dirty="0"/>
              <a:t>Why generate data with </a:t>
            </a:r>
            <a:r>
              <a:rPr lang="en-US" dirty="0" err="1"/>
              <a:t>MplusAutomation</a:t>
            </a:r>
            <a:r>
              <a:rPr lang="en-US" dirty="0"/>
              <a:t> instead of in base R?</a:t>
            </a:r>
          </a:p>
          <a:p>
            <a:pPr lvl="1"/>
            <a:r>
              <a:rPr lang="en-US" dirty="0"/>
              <a:t>For this ex: Data generation &amp; analysis scripts are very similar in </a:t>
            </a:r>
            <a:r>
              <a:rPr lang="en-US" dirty="0" err="1"/>
              <a:t>Mplus</a:t>
            </a:r>
            <a:r>
              <a:rPr lang="en-US" dirty="0"/>
              <a:t> = less work to set up the scripts</a:t>
            </a:r>
          </a:p>
          <a:p>
            <a:pPr lvl="1"/>
            <a:r>
              <a:rPr lang="en-US" dirty="0"/>
              <a:t>(Sometimes it may make more sense to generate data in base R depending on model, ex. LCS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E1A95-B0B7-4837-AB56-B3E61596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A42B34-22D8-D06A-D854-7C6AF5FE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" y="6515675"/>
            <a:ext cx="631767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Hallquist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M. N. &amp; Wiley, J. F. (2018).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MplusAutomation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An R Package for Facilitating Large-Scale Latent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Analyses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Mplus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</a:rPr>
              <a:t>. Structural Equation Modeling, 25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621-638.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doi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10.1080/10705511.2017.1402334. </a:t>
            </a:r>
          </a:p>
        </p:txBody>
      </p:sp>
    </p:spTree>
    <p:extLst>
      <p:ext uri="{BB962C8B-B14F-4D97-AF65-F5344CB8AC3E}">
        <p14:creationId xmlns:p14="http://schemas.microsoft.com/office/powerpoint/2010/main" val="42915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5C07B6-FD24-7DEC-4E2D-03CACE5B1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6"/>
          <a:stretch/>
        </p:blipFill>
        <p:spPr>
          <a:xfrm>
            <a:off x="589565" y="4557401"/>
            <a:ext cx="7849184" cy="1988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A0C70-C553-F152-109E-669C2E32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Condition-Level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A4F-A598-9859-8E0D-D8B5F3A3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5" y="1420651"/>
            <a:ext cx="7886700" cy="187702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Save </a:t>
            </a:r>
            <a:r>
              <a:rPr lang="en-US" sz="2000" dirty="0" err="1"/>
              <a:t>dataframe</a:t>
            </a:r>
            <a:r>
              <a:rPr lang="en-US" sz="2000" dirty="0"/>
              <a:t> as .</a:t>
            </a:r>
            <a:r>
              <a:rPr lang="en-US" sz="2000" dirty="0" err="1"/>
              <a:t>dat</a:t>
            </a:r>
            <a:r>
              <a:rPr lang="en-US" sz="2000" dirty="0"/>
              <a:t> file, 1 per condition</a:t>
            </a:r>
          </a:p>
          <a:p>
            <a:r>
              <a:rPr lang="en-US" sz="2000" dirty="0"/>
              <a:t>Condition loops ends here</a:t>
            </a:r>
          </a:p>
          <a:p>
            <a:r>
              <a:rPr lang="en-US" sz="2000" dirty="0" err="1"/>
              <a:t>write.table</a:t>
            </a:r>
            <a:r>
              <a:rPr lang="en-US" sz="2000" dirty="0"/>
              <a:t>() used to create condition-level .</a:t>
            </a:r>
            <a:r>
              <a:rPr lang="en-US" sz="2000" dirty="0" err="1"/>
              <a:t>dat</a:t>
            </a:r>
            <a:r>
              <a:rPr lang="en-US" sz="2000" dirty="0"/>
              <a:t> files that will be merged into one large replication-level dataset later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BD0A84-E6D7-8376-BC14-A31C5141A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27" y="2867736"/>
            <a:ext cx="5956802" cy="142368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FAD912E-1F8B-4DFB-D31F-B37820BDED86}"/>
              </a:ext>
            </a:extLst>
          </p:cNvPr>
          <p:cNvGrpSpPr/>
          <p:nvPr/>
        </p:nvGrpSpPr>
        <p:grpSpPr>
          <a:xfrm>
            <a:off x="3480464" y="2997228"/>
            <a:ext cx="5430072" cy="253634"/>
            <a:chOff x="3480464" y="2997228"/>
            <a:chExt cx="5430072" cy="2536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6F3D28-0D9F-B57B-9F6A-BC4E6FA6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0464" y="2997228"/>
              <a:ext cx="5430072" cy="25363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764097-00C3-FF26-6C6B-EF0D00B8A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9393" y="3016684"/>
              <a:ext cx="2490540" cy="210312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7667-BFF7-CDC5-FD46-2AA8EF92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0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2E1E-D5CD-4FC9-9C10-4D9F59B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Model Output, Combining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FA73-E52E-3519-EEC6-DCA1BAB3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8058294" cy="15434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Read in condition .</a:t>
            </a:r>
            <a:r>
              <a:rPr lang="en-US" sz="2400" dirty="0" err="1"/>
              <a:t>dat</a:t>
            </a:r>
            <a:r>
              <a:rPr lang="en-US" sz="2400" dirty="0"/>
              <a:t> files and stack them by rows into a single dataset</a:t>
            </a:r>
          </a:p>
          <a:p>
            <a:r>
              <a:rPr lang="en-US" sz="2400" dirty="0"/>
              <a:t>Restructure if necessary, assign variable names</a:t>
            </a:r>
          </a:p>
          <a:p>
            <a:r>
              <a:rPr lang="en-US" sz="2400" dirty="0"/>
              <a:t>Save all estimates from all reps and all conditions as .</a:t>
            </a:r>
            <a:r>
              <a:rPr lang="en-US" sz="2400" dirty="0" err="1"/>
              <a:t>dat</a:t>
            </a:r>
            <a:r>
              <a:rPr lang="en-US" sz="2400" dirty="0"/>
              <a:t> files (1 per output)</a:t>
            </a:r>
          </a:p>
          <a:p>
            <a:endParaRPr lang="en-US" sz="24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2D64A-5AA9-17A1-578D-B3DC27AD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 Output, Combining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empty dataset</a:t>
            </a:r>
          </a:p>
          <a:p>
            <a:r>
              <a:rPr lang="en-US" sz="2400" dirty="0"/>
              <a:t>Looping over conditions, read in .</a:t>
            </a:r>
            <a:r>
              <a:rPr lang="en-US" sz="2400" dirty="0" err="1"/>
              <a:t>dat</a:t>
            </a:r>
            <a:r>
              <a:rPr lang="en-US" sz="2400" dirty="0"/>
              <a:t> files and stack them by rows into a single dataset</a:t>
            </a:r>
          </a:p>
          <a:p>
            <a:r>
              <a:rPr lang="en-US" sz="2400" dirty="0"/>
              <a:t>Restructure if necessary, then assign variable names</a:t>
            </a:r>
          </a:p>
          <a:p>
            <a:r>
              <a:rPr lang="en-US" sz="2400" dirty="0"/>
              <a:t>Save all estimates from all reps and all conditions as .</a:t>
            </a:r>
            <a:r>
              <a:rPr lang="en-US" sz="2400" dirty="0" err="1"/>
              <a:t>dat</a:t>
            </a:r>
            <a:r>
              <a:rPr lang="en-US" sz="2400" dirty="0"/>
              <a:t> file</a:t>
            </a:r>
          </a:p>
          <a:p>
            <a:endParaRPr lang="en-US" sz="24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41376-F5B7-6D97-01DE-3F98992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45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 Output, Combining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empty dataset</a:t>
            </a:r>
          </a:p>
          <a:p>
            <a:pPr lvl="1"/>
            <a:r>
              <a:rPr lang="en-US" sz="2100" dirty="0" err="1"/>
              <a:t>data.frame</a:t>
            </a:r>
            <a:r>
              <a:rPr lang="en-US" sz="2100" dirty="0"/>
              <a:t>()</a:t>
            </a:r>
          </a:p>
          <a:p>
            <a:r>
              <a:rPr lang="en-US" sz="2400" dirty="0"/>
              <a:t>Looping over conditions, read in .</a:t>
            </a:r>
            <a:r>
              <a:rPr lang="en-US" sz="2400" dirty="0" err="1"/>
              <a:t>dat</a:t>
            </a:r>
            <a:r>
              <a:rPr lang="en-US" sz="2400" dirty="0"/>
              <a:t> files and stack them by rows into a single dataset</a:t>
            </a:r>
          </a:p>
          <a:p>
            <a:pPr lvl="1"/>
            <a:r>
              <a:rPr lang="en-US" sz="2100" dirty="0" err="1"/>
              <a:t>read.table</a:t>
            </a:r>
            <a:r>
              <a:rPr lang="en-US" sz="2100" dirty="0"/>
              <a:t>(), </a:t>
            </a:r>
            <a:r>
              <a:rPr lang="en-US" sz="2100" dirty="0" err="1"/>
              <a:t>dplyr</a:t>
            </a:r>
            <a:r>
              <a:rPr lang="en-US" sz="2100" dirty="0"/>
              <a:t> </a:t>
            </a:r>
            <a:r>
              <a:rPr lang="en-US" sz="2100" dirty="0" err="1"/>
              <a:t>bind_rows</a:t>
            </a:r>
            <a:r>
              <a:rPr lang="en-US" sz="2100" dirty="0"/>
              <a:t>()</a:t>
            </a:r>
          </a:p>
          <a:p>
            <a:r>
              <a:rPr lang="en-US" sz="2400" dirty="0"/>
              <a:t>Restructure if necessary, then assign variable names</a:t>
            </a:r>
          </a:p>
          <a:p>
            <a:pPr lvl="1"/>
            <a:r>
              <a:rPr lang="en-US" sz="2100" dirty="0" err="1"/>
              <a:t>dplyr</a:t>
            </a:r>
            <a:r>
              <a:rPr lang="en-US" sz="2100" dirty="0"/>
              <a:t> split(), names() w/ </a:t>
            </a:r>
            <a:r>
              <a:rPr lang="en-US" sz="2100" dirty="0" err="1"/>
              <a:t>Mplus</a:t>
            </a:r>
            <a:r>
              <a:rPr lang="en-US" sz="2100" dirty="0"/>
              <a:t> Tech1 output</a:t>
            </a:r>
          </a:p>
          <a:p>
            <a:r>
              <a:rPr lang="en-US" sz="2400" dirty="0"/>
              <a:t>Save all estimates from all reps and all conditions as .</a:t>
            </a:r>
            <a:r>
              <a:rPr lang="en-US" sz="2400" dirty="0" err="1"/>
              <a:t>dat</a:t>
            </a:r>
            <a:r>
              <a:rPr lang="en-US" sz="2400" dirty="0"/>
              <a:t> file</a:t>
            </a:r>
          </a:p>
          <a:p>
            <a:pPr lvl="1"/>
            <a:r>
              <a:rPr lang="en-US" sz="2100" dirty="0" err="1"/>
              <a:t>write.table</a:t>
            </a:r>
            <a:r>
              <a:rPr lang="en-US" sz="2100" dirty="0"/>
              <a:t>()</a:t>
            </a:r>
          </a:p>
          <a:p>
            <a:endParaRPr lang="en-US" sz="24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B9EE5-9278-819C-4940-FC178766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36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14AB-E83E-7B33-79A4-9894160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Condition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9792-ED90-4FC1-BF46-B7DDA417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08" y="1448542"/>
            <a:ext cx="6958925" cy="479830"/>
          </a:xfrm>
        </p:spPr>
        <p:txBody>
          <a:bodyPr>
            <a:noAutofit/>
          </a:bodyPr>
          <a:lstStyle/>
          <a:p>
            <a:r>
              <a:rPr lang="en-US" sz="2000" dirty="0"/>
              <a:t>First, create empty dataset &amp; row counter: </a:t>
            </a:r>
            <a:r>
              <a:rPr lang="en-US" sz="2000" dirty="0" err="1"/>
              <a:t>data.frame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4A507-FD4A-2148-43F6-7254B2FE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3" y="1831030"/>
            <a:ext cx="3494826" cy="15656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957A28-6DA4-C062-C7AA-2D222CB3C34A}"/>
              </a:ext>
            </a:extLst>
          </p:cNvPr>
          <p:cNvSpPr txBox="1">
            <a:spLocks/>
          </p:cNvSpPr>
          <p:nvPr/>
        </p:nvSpPr>
        <p:spPr>
          <a:xfrm>
            <a:off x="3855829" y="1848255"/>
            <a:ext cx="5266313" cy="479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Next, loop to read in condition-level .</a:t>
            </a:r>
            <a:r>
              <a:rPr lang="en-US" sz="2000" dirty="0" err="1"/>
              <a:t>dat</a:t>
            </a:r>
            <a:r>
              <a:rPr lang="en-US" sz="2000" dirty="0"/>
              <a:t> files &amp; and stack them by rows into a single dataset: </a:t>
            </a:r>
            <a:r>
              <a:rPr lang="en-US" sz="2000" dirty="0" err="1"/>
              <a:t>read.table</a:t>
            </a:r>
            <a:r>
              <a:rPr lang="en-US" sz="2000" dirty="0"/>
              <a:t>(), </a:t>
            </a:r>
            <a:r>
              <a:rPr lang="en-US" sz="2000" dirty="0" err="1"/>
              <a:t>dplyr</a:t>
            </a:r>
            <a:r>
              <a:rPr lang="en-US" sz="2000" dirty="0"/>
              <a:t> </a:t>
            </a:r>
            <a:r>
              <a:rPr lang="en-US" sz="2000" dirty="0" err="1"/>
              <a:t>bind_rows</a:t>
            </a:r>
            <a:r>
              <a:rPr lang="en-US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294AB-8F78-17C1-A80C-371FE40C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18" y="2851554"/>
            <a:ext cx="6000539" cy="38216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D32C-74CF-F1EB-B994-8C23815B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155A-F276-29D1-9353-1C1682FE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Replication &amp; Condition Info to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3DBC8-0CB6-C25C-6D63-607A45FD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8" y="1945828"/>
            <a:ext cx="4920738" cy="406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F98CF-4B3E-7FB9-E8E6-66597548285F}"/>
              </a:ext>
            </a:extLst>
          </p:cNvPr>
          <p:cNvSpPr txBox="1"/>
          <p:nvPr/>
        </p:nvSpPr>
        <p:spPr>
          <a:xfrm>
            <a:off x="437745" y="60821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 loops end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8C359-E2F3-EC59-93F8-CA9C0BC0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59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A55B-72FC-1C1E-B85C-CD2E4A71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Replication-Level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50D98-7CA7-BF24-0E2F-76B3FA14F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53"/>
          <a:stretch/>
        </p:blipFill>
        <p:spPr>
          <a:xfrm>
            <a:off x="153398" y="1820743"/>
            <a:ext cx="8837203" cy="9012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8EEE48-B3DF-9DFA-D01F-CB3E5EF6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29" y="1524068"/>
            <a:ext cx="8213793" cy="479830"/>
          </a:xfrm>
        </p:spPr>
        <p:txBody>
          <a:bodyPr>
            <a:noAutofit/>
          </a:bodyPr>
          <a:lstStyle/>
          <a:p>
            <a:r>
              <a:rPr lang="en-US" sz="2000" dirty="0"/>
              <a:t>Assign variables names: names()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C83B88-FC5D-322A-4AA0-954D59B9D954}"/>
              </a:ext>
            </a:extLst>
          </p:cNvPr>
          <p:cNvSpPr txBox="1">
            <a:spLocks/>
          </p:cNvSpPr>
          <p:nvPr/>
        </p:nvSpPr>
        <p:spPr>
          <a:xfrm>
            <a:off x="301557" y="4354605"/>
            <a:ext cx="8213793" cy="479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These datasets each contain 5000 rows, 1 per replication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C5506-9823-1B03-FB2E-DE9ECF2A78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24"/>
          <a:stretch/>
        </p:blipFill>
        <p:spPr>
          <a:xfrm>
            <a:off x="1814422" y="4899478"/>
            <a:ext cx="5188061" cy="14568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E0D66-610A-1DD6-72F4-DD0E076C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76E33-8624-F024-4F8A-CA93DE528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88"/>
          <a:stretch/>
        </p:blipFill>
        <p:spPr>
          <a:xfrm>
            <a:off x="119439" y="3162840"/>
            <a:ext cx="8837203" cy="1110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AA7728-6F7C-B074-B301-238EA7C21141}"/>
              </a:ext>
            </a:extLst>
          </p:cNvPr>
          <p:cNvSpPr txBox="1"/>
          <p:nvPr/>
        </p:nvSpPr>
        <p:spPr>
          <a:xfrm>
            <a:off x="375729" y="2760505"/>
            <a:ext cx="8213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all estimates from all reps and all conditions as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write.table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738A9F-055A-0F12-6FAF-0168B763BE3E}"/>
              </a:ext>
            </a:extLst>
          </p:cNvPr>
          <p:cNvGrpSpPr/>
          <p:nvPr/>
        </p:nvGrpSpPr>
        <p:grpSpPr>
          <a:xfrm>
            <a:off x="1945262" y="1793722"/>
            <a:ext cx="6233907" cy="966784"/>
            <a:chOff x="149339" y="2327565"/>
            <a:chExt cx="6233907" cy="96678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17FFD4-B986-D1CA-1134-DBA599E13AA7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5319252" y="2665332"/>
              <a:ext cx="1063994" cy="145625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0E4CF1-A55D-0ECF-A58B-88EE4B24C9CE}"/>
                </a:ext>
              </a:extLst>
            </p:cNvPr>
            <p:cNvSpPr/>
            <p:nvPr/>
          </p:nvSpPr>
          <p:spPr>
            <a:xfrm>
              <a:off x="149339" y="2327565"/>
              <a:ext cx="5169913" cy="966784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D27E40-15EB-1159-FC6E-FC0A221367B3}"/>
              </a:ext>
            </a:extLst>
          </p:cNvPr>
          <p:cNvSpPr txBox="1"/>
          <p:nvPr/>
        </p:nvSpPr>
        <p:spPr>
          <a:xfrm>
            <a:off x="7494198" y="1546714"/>
            <a:ext cx="1369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Mplus</a:t>
            </a:r>
            <a:r>
              <a:rPr lang="en-US" sz="1600" dirty="0"/>
              <a:t> tech1 output</a:t>
            </a:r>
          </a:p>
        </p:txBody>
      </p:sp>
    </p:spTree>
    <p:extLst>
      <p:ext uri="{BB962C8B-B14F-4D97-AF65-F5344CB8AC3E}">
        <p14:creationId xmlns:p14="http://schemas.microsoft.com/office/powerpoint/2010/main" val="880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6EED-4EAC-D024-0108-8C812783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470D-F4C4-3E54-4C45-3B9869FE9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intensiveness</a:t>
            </a:r>
          </a:p>
          <a:p>
            <a:r>
              <a:rPr lang="en-US" dirty="0"/>
              <a:t>HPC for faster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A86F-88EE-E91A-7E0F-E67D5CE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8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Computational Intensiveness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Study design features</a:t>
            </a:r>
          </a:p>
          <a:p>
            <a:pPr lvl="1"/>
            <a:r>
              <a:rPr lang="en-US" sz="2100" dirty="0"/>
              <a:t>How many conditions?</a:t>
            </a:r>
          </a:p>
          <a:p>
            <a:pPr lvl="1"/>
            <a:r>
              <a:rPr lang="en-US" sz="2100" dirty="0"/>
              <a:t>How many reps?</a:t>
            </a:r>
          </a:p>
          <a:p>
            <a:pPr lvl="1"/>
            <a:r>
              <a:rPr lang="en-US" sz="2100" dirty="0"/>
              <a:t>How long does a single model take to run?</a:t>
            </a:r>
          </a:p>
          <a:p>
            <a:r>
              <a:rPr lang="en-US" sz="2400" dirty="0"/>
              <a:t>Model/analysis features that are computationally intensive</a:t>
            </a:r>
          </a:p>
          <a:p>
            <a:pPr lvl="1"/>
            <a:r>
              <a:rPr lang="en-US" sz="2100" dirty="0"/>
              <a:t>Latent classes</a:t>
            </a:r>
          </a:p>
          <a:p>
            <a:pPr lvl="1"/>
            <a:r>
              <a:rPr lang="en-US" sz="2100" dirty="0"/>
              <a:t>Multiple groups</a:t>
            </a:r>
          </a:p>
          <a:p>
            <a:pPr lvl="1"/>
            <a:r>
              <a:rPr lang="en-US" sz="2100" dirty="0"/>
              <a:t>Bootstrapped confidence intervals</a:t>
            </a:r>
          </a:p>
          <a:p>
            <a:pPr lvl="1"/>
            <a:r>
              <a:rPr lang="en-US" sz="2100" dirty="0"/>
              <a:t>Etc. – run a single model and see!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7A8A7-8A82-50E5-E71F-1E8C3F9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5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(Sol) for Faster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hlinkClick r:id="rId2"/>
              </a:rPr>
              <a:t>https://login.sol.rc.asu.edu/</a:t>
            </a:r>
            <a:endParaRPr lang="en-US" sz="2400" dirty="0"/>
          </a:p>
          <a:p>
            <a:r>
              <a:rPr lang="en-US" dirty="0"/>
              <a:t>Create Sol account &amp; you can:</a:t>
            </a:r>
          </a:p>
          <a:p>
            <a:pPr lvl="1"/>
            <a:r>
              <a:rPr lang="en-US" dirty="0"/>
              <a:t>Compose jobs with 2 files, R script and very simple bash script</a:t>
            </a:r>
          </a:p>
          <a:p>
            <a:pPr lvl="1"/>
            <a:r>
              <a:rPr lang="en-US" dirty="0"/>
              <a:t>Access an RStudio server thru “Interactive Apps”</a:t>
            </a:r>
          </a:p>
          <a:p>
            <a:r>
              <a:rPr lang="en-US" dirty="0"/>
              <a:t>Significantly shorter time to conduct sim studies (hours vs. weeks)</a:t>
            </a:r>
          </a:p>
          <a:p>
            <a:r>
              <a:rPr lang="en-US" dirty="0"/>
              <a:t>Sol account automatically comes with home directory (ex. “/home/</a:t>
            </a:r>
            <a:r>
              <a:rPr lang="en-US" dirty="0" err="1"/>
              <a:t>horourke</a:t>
            </a:r>
            <a:r>
              <a:rPr lang="en-US" dirty="0"/>
              <a:t>/”) where you can save all sim files</a:t>
            </a:r>
          </a:p>
          <a:p>
            <a:r>
              <a:rPr lang="en-US" dirty="0"/>
              <a:t>File transfer via </a:t>
            </a:r>
            <a:r>
              <a:rPr lang="en-US" dirty="0">
                <a:hlinkClick r:id="rId3"/>
              </a:rPr>
              <a:t>WinSCP or FileZilla</a:t>
            </a:r>
            <a:r>
              <a:rPr lang="en-US" dirty="0"/>
              <a:t> (</a:t>
            </a:r>
            <a:r>
              <a:rPr lang="en-US" dirty="0" err="1"/>
              <a:t>nb</a:t>
            </a:r>
            <a:r>
              <a:rPr lang="en-US" dirty="0"/>
              <a:t>: this does take a while)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907B-9D1A-CAA5-2CC5-2650A6F8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6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321E-D5DB-680E-10D7-22ECDA1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Study: Intro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0DE34-6CCC-C2FC-5E4D-F9AA6C968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/>
                  <a:t>Sim study: </a:t>
                </a:r>
                <a:r>
                  <a:rPr lang="en-US" sz="2600" dirty="0">
                    <a:hlinkClick r:id="rId2"/>
                  </a:rPr>
                  <a:t>O’Rourke &amp; Han, 2023</a:t>
                </a:r>
                <a:endParaRPr lang="en-US" sz="2600" dirty="0"/>
              </a:p>
              <a:p>
                <a:r>
                  <a:rPr lang="en-US" sz="2600" dirty="0"/>
                  <a:t>Study rationale</a:t>
                </a:r>
              </a:p>
              <a:p>
                <a:pPr lvl="1"/>
                <a:r>
                  <a:rPr lang="en-US" sz="2200" dirty="0"/>
                  <a:t>Compare 2 formulas for conditional mediated effects (CMEs) from mediation models with zero-inflated Y</a:t>
                </a:r>
              </a:p>
              <a:p>
                <a:pPr lvl="1"/>
                <a:r>
                  <a:rPr lang="en-US" sz="2200" dirty="0"/>
                  <a:t>CMEs calculated for zeroes and counts at mean of M and X = 0/X = 1</a:t>
                </a:r>
              </a:p>
              <a:p>
                <a:r>
                  <a:rPr lang="en-US" sz="2600" dirty="0"/>
                  <a:t>Initial formula: ignores distribution of zeroes (loglinear eq.)</a:t>
                </a:r>
              </a:p>
              <a:p>
                <a:pPr marL="3428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𝑎𝑏</m:t>
                      </m:r>
                      <m:d>
                        <m:d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𝑏𝑀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sz="2600" dirty="0"/>
                  <a:t>Revised formula: accounts for distribution of zeroes (logistic eq.)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5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5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𝐿𝐺</m:t>
                          </m:r>
                        </m:sub>
                      </m:sSub>
                      <m:r>
                        <a:rPr lang="en-US" sz="15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5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15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5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r>
                            <a:rPr lang="en-US" sz="15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5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5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5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𝑎𝑏</m:t>
                      </m:r>
                      <m:f>
                        <m:fPr>
                          <m:ctrlPr>
                            <a:rPr lang="en-US" sz="15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𝑏𝑀</m:t>
                              </m:r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5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500" i="1" kern="1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500" i="1" kern="1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sz="1500" i="1" kern="1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5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5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𝑏𝑀</m:t>
                                      </m:r>
                                      <m:r>
                                        <a:rPr lang="en-US" sz="15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500" i="1" kern="1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500" i="1" kern="1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1500" i="1" kern="1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5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sup>
                                  </m:sSup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350" i="1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342892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0DE34-6CCC-C2FC-5E4D-F9AA6C968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418A7F-1F7C-62BC-913C-5D7E6592737F}"/>
              </a:ext>
            </a:extLst>
          </p:cNvPr>
          <p:cNvSpPr txBox="1"/>
          <p:nvPr/>
        </p:nvSpPr>
        <p:spPr>
          <a:xfrm>
            <a:off x="75156" y="6085761"/>
            <a:ext cx="20574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Binary X</a:t>
            </a:r>
          </a:p>
          <a:p>
            <a:r>
              <a:rPr lang="en-US" sz="1350" dirty="0"/>
              <a:t>Continuous M</a:t>
            </a:r>
          </a:p>
          <a:p>
            <a:r>
              <a:rPr lang="en-US" sz="1350" dirty="0"/>
              <a:t>Zero-inflated count 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0CA3-AC7E-FE0A-EE49-EEAE900A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for </a:t>
            </a:r>
            <a:r>
              <a:rPr lang="en-US" dirty="0" err="1"/>
              <a:t>MplusAutomation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C41BF-4BF4-F9FA-FC43-C06E5F8E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8" y="2125268"/>
            <a:ext cx="7865064" cy="29024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7D81D-5FB4-B2C0-7222-2AAC839F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0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88DF-BBC6-9B87-99AF-877668E8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82AD-D691-8603-627B-3E969861E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critiques, and </a:t>
            </a:r>
            <a:r>
              <a:rPr lang="en-US" b="1" dirty="0"/>
              <a:t>feedback for improvement (</a:t>
            </a:r>
            <a:r>
              <a:rPr lang="en-US" dirty="0"/>
              <a:t>particularly increasing efficiency) are all very welcome:</a:t>
            </a:r>
          </a:p>
          <a:p>
            <a:r>
              <a:rPr lang="en-US" dirty="0"/>
              <a:t>horourke@asu.edu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93C2-B6D8-8AD4-4606-6E212D39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EB9-5CB6-6BB4-EFE4-DD092528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Study: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0C3E-89FB-350B-77BB-6F747A9B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 factors</a:t>
            </a:r>
          </a:p>
          <a:p>
            <a:pPr lvl="1"/>
            <a:r>
              <a:rPr lang="en-US" dirty="0"/>
              <a:t>Distribution for counts in ZI outcome (2 levels)</a:t>
            </a:r>
          </a:p>
          <a:p>
            <a:pPr lvl="2"/>
            <a:r>
              <a:rPr lang="en-US" dirty="0"/>
              <a:t>Zero-inflated negative binomial (ZINB), zero-inflated Poisson (ZIP)</a:t>
            </a:r>
          </a:p>
          <a:p>
            <a:pPr lvl="1"/>
            <a:r>
              <a:rPr lang="en-US" dirty="0"/>
              <a:t>Sample size (5 levels)</a:t>
            </a:r>
          </a:p>
          <a:p>
            <a:pPr lvl="2"/>
            <a:r>
              <a:rPr lang="en-US" dirty="0"/>
              <a:t>100, 250, 500, 750, 1500</a:t>
            </a:r>
          </a:p>
          <a:p>
            <a:r>
              <a:rPr lang="en-US" dirty="0"/>
              <a:t>2 x 5 = 10 total conditions</a:t>
            </a:r>
          </a:p>
          <a:p>
            <a:r>
              <a:rPr lang="en-US" dirty="0"/>
              <a:t>500 replications x 10 conditions = 5000 datasets to be analyzed</a:t>
            </a:r>
          </a:p>
          <a:p>
            <a:r>
              <a:rPr lang="en-US" dirty="0"/>
              <a:t>Within each analysis (i.e., dataset), initial and revised CME formulas are compared for the zeroes</a:t>
            </a:r>
          </a:p>
          <a:p>
            <a:r>
              <a:rPr lang="en-US" dirty="0"/>
              <a:t>Simulation study outcomes: Relative difference (i.e., bias), efficiency, power</a:t>
            </a:r>
          </a:p>
          <a:p>
            <a:r>
              <a:rPr lang="en-US" dirty="0"/>
              <a:t>Model output needed: Path estimates, standard errors, </a:t>
            </a:r>
            <a:r>
              <a:rPr lang="en-US" i="1" dirty="0"/>
              <a:t>p</a:t>
            </a:r>
            <a:r>
              <a:rPr lang="en-US" dirty="0"/>
              <a:t> values, CIs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E0B57-F149-5BA5-94E4-050B0559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DB42-65AF-0563-038B-702369B3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5AFF-DE94-8865-26BF-8B05FF2A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MplusAutomation</a:t>
            </a:r>
            <a:r>
              <a:rPr lang="en-US" dirty="0"/>
              <a:t> &amp; </a:t>
            </a:r>
            <a:r>
              <a:rPr lang="en-US" dirty="0" err="1"/>
              <a:t>dplyr</a:t>
            </a:r>
            <a:r>
              <a:rPr lang="en-US" dirty="0"/>
              <a:t>, create &amp; run scripts for:</a:t>
            </a:r>
          </a:p>
          <a:p>
            <a:pPr lvl="1"/>
            <a:r>
              <a:rPr lang="en-US" dirty="0"/>
              <a:t>Data generation</a:t>
            </a:r>
          </a:p>
          <a:p>
            <a:pPr lvl="1"/>
            <a:r>
              <a:rPr lang="en-US" dirty="0"/>
              <a:t>Replication-level model estimation</a:t>
            </a:r>
          </a:p>
          <a:p>
            <a:r>
              <a:rPr lang="en-US" dirty="0"/>
              <a:t>Save model estimates by condition</a:t>
            </a:r>
          </a:p>
          <a:p>
            <a:r>
              <a:rPr lang="en-US" dirty="0"/>
              <a:t>Merge estimates into a single study-level file</a:t>
            </a:r>
          </a:p>
          <a:p>
            <a:r>
              <a:rPr lang="en-US" dirty="0"/>
              <a:t>We won’t cover:</a:t>
            </a:r>
          </a:p>
          <a:p>
            <a:pPr lvl="1"/>
            <a:r>
              <a:rPr lang="en-US" dirty="0"/>
              <a:t>Reading in study-level estimates</a:t>
            </a:r>
          </a:p>
          <a:p>
            <a:pPr lvl="1"/>
            <a:r>
              <a:rPr lang="en-US" dirty="0"/>
              <a:t>Creating sim study outcomes </a:t>
            </a:r>
          </a:p>
          <a:p>
            <a:pPr lvl="1"/>
            <a:r>
              <a:rPr lang="en-US" dirty="0"/>
              <a:t>Analyzing sim study outcomes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6A3C09-500C-E2AE-9845-2BCDAAE25B90}"/>
              </a:ext>
            </a:extLst>
          </p:cNvPr>
          <p:cNvGrpSpPr/>
          <p:nvPr/>
        </p:nvGrpSpPr>
        <p:grpSpPr>
          <a:xfrm>
            <a:off x="5548336" y="4667055"/>
            <a:ext cx="2662517" cy="1095375"/>
            <a:chOff x="5916706" y="4419134"/>
            <a:chExt cx="3550023" cy="1460500"/>
          </a:xfrm>
        </p:grpSpPr>
        <p:sp>
          <p:nvSpPr>
            <p:cNvPr id="4" name="Callout: Bent Line 3">
              <a:extLst>
                <a:ext uri="{FF2B5EF4-FFF2-40B4-BE49-F238E27FC236}">
                  <a16:creationId xmlns:a16="http://schemas.microsoft.com/office/drawing/2014/main" id="{99823458-F7A2-CB7B-D4BA-51ACB01F326C}"/>
                </a:ext>
              </a:extLst>
            </p:cNvPr>
            <p:cNvSpPr/>
            <p:nvPr/>
          </p:nvSpPr>
          <p:spPr>
            <a:xfrm>
              <a:off x="7584141" y="4554071"/>
              <a:ext cx="1882588" cy="132556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44194"/>
                <a:gd name="adj6" fmla="val -56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Example code on GitHub coming soon! mc_sim_pt2.R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86AFD8BE-9A5D-F8A1-11B5-B6ABA63B12ED}"/>
                </a:ext>
              </a:extLst>
            </p:cNvPr>
            <p:cNvSpPr/>
            <p:nvPr/>
          </p:nvSpPr>
          <p:spPr>
            <a:xfrm>
              <a:off x="5916706" y="4419134"/>
              <a:ext cx="510988" cy="14605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7D27-0979-65AF-CEA9-7232C903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master directory (folder) &amp; sub-directories for each condition</a:t>
            </a:r>
          </a:p>
          <a:p>
            <a:pPr lvl="1"/>
            <a:r>
              <a:rPr lang="en-US" dirty="0" err="1"/>
              <a:t>dir.exists</a:t>
            </a:r>
            <a:r>
              <a:rPr lang="en-US" dirty="0"/>
              <a:t>() &amp; </a:t>
            </a:r>
            <a:r>
              <a:rPr lang="en-US" dirty="0" err="1"/>
              <a:t>dir.create</a:t>
            </a:r>
            <a:r>
              <a:rPr lang="en-US" dirty="0"/>
              <a:t>()</a:t>
            </a:r>
          </a:p>
          <a:p>
            <a:r>
              <a:rPr lang="en-US" dirty="0"/>
              <a:t>Write the data generation .</a:t>
            </a:r>
            <a:r>
              <a:rPr lang="en-US" dirty="0" err="1"/>
              <a:t>inp</a:t>
            </a:r>
            <a:r>
              <a:rPr lang="en-US" dirty="0"/>
              <a:t> scripts for each condition</a:t>
            </a:r>
          </a:p>
          <a:p>
            <a:pPr lvl="1"/>
            <a:r>
              <a:rPr lang="en-US" dirty="0" err="1"/>
              <a:t>writelines</a:t>
            </a:r>
            <a:r>
              <a:rPr lang="en-US" dirty="0"/>
              <a:t>() &amp; </a:t>
            </a:r>
            <a:r>
              <a:rPr lang="en-US" dirty="0" err="1"/>
              <a:t>sprintf</a:t>
            </a:r>
            <a:r>
              <a:rPr lang="en-US" dirty="0"/>
              <a:t>()</a:t>
            </a:r>
          </a:p>
          <a:p>
            <a:r>
              <a:rPr lang="en-US" dirty="0"/>
              <a:t>Simulate all data into condition folders</a:t>
            </a:r>
          </a:p>
          <a:p>
            <a:pPr lvl="1"/>
            <a:r>
              <a:rPr lang="en-US" dirty="0" err="1"/>
              <a:t>MplusAutomation</a:t>
            </a:r>
            <a:r>
              <a:rPr lang="en-US" dirty="0"/>
              <a:t> </a:t>
            </a:r>
            <a:r>
              <a:rPr lang="en-US" dirty="0" err="1"/>
              <a:t>runModels</a:t>
            </a:r>
            <a:r>
              <a:rPr lang="en-US" dirty="0"/>
              <a:t>()</a:t>
            </a:r>
          </a:p>
          <a:p>
            <a:r>
              <a:rPr lang="en-US" dirty="0"/>
              <a:t>Move data gen scripts out of sub-directories to a newly created folder (“</a:t>
            </a:r>
            <a:r>
              <a:rPr lang="en-US" dirty="0" err="1"/>
              <a:t>datagen</a:t>
            </a:r>
            <a:r>
              <a:rPr lang="en-US" dirty="0"/>
              <a:t>”)</a:t>
            </a:r>
          </a:p>
          <a:p>
            <a:pPr lvl="1"/>
            <a:r>
              <a:rPr lang="en-US" dirty="0" err="1"/>
              <a:t>file.copy</a:t>
            </a:r>
            <a:r>
              <a:rPr lang="en-US" dirty="0"/>
              <a:t>() &amp; </a:t>
            </a:r>
            <a:r>
              <a:rPr lang="en-US" dirty="0" err="1"/>
              <a:t>file.remove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FBD8-3B45-0714-45C2-3E31DDD6E32F}"/>
              </a:ext>
            </a:extLst>
          </p:cNvPr>
          <p:cNvSpPr txBox="1"/>
          <p:nvPr/>
        </p:nvSpPr>
        <p:spPr>
          <a:xfrm>
            <a:off x="170871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2FD2D0-48DD-F5C2-59F6-415E9BE0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91" y="2601443"/>
            <a:ext cx="328463" cy="240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D41F86-ADDF-6215-E6C4-36F43A1F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90" y="5761477"/>
            <a:ext cx="328463" cy="2400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08BE9-8141-2CAA-A797-EC921FE9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11F19-3377-FFED-CBAB-35E76523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master directory (folder) &amp; sub-directories for each condition</a:t>
            </a:r>
          </a:p>
          <a:p>
            <a:r>
              <a:rPr lang="en-US" dirty="0"/>
              <a:t>Write the data generation .</a:t>
            </a:r>
            <a:r>
              <a:rPr lang="en-US" dirty="0" err="1"/>
              <a:t>inp</a:t>
            </a:r>
            <a:r>
              <a:rPr lang="en-US" dirty="0"/>
              <a:t> scripts for each condition</a:t>
            </a:r>
          </a:p>
          <a:p>
            <a:r>
              <a:rPr lang="en-US" dirty="0"/>
              <a:t>Simulate all data into condition folders</a:t>
            </a:r>
          </a:p>
          <a:p>
            <a:r>
              <a:rPr lang="en-US" dirty="0"/>
              <a:t>Move data gen scripts out of sub-directories to a newly created folder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5852B-FD7E-984F-A44A-323EA54A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8ACF-EE55-4C91-BCFE-E329957E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81BAE-4E38-DDE7-D1A6-401F970C0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master directory &amp; condition sub-directories</a:t>
            </a:r>
          </a:p>
          <a:p>
            <a:r>
              <a:rPr lang="en-US" dirty="0"/>
              <a:t>Write data generation scripts</a:t>
            </a:r>
          </a:p>
          <a:p>
            <a:r>
              <a:rPr lang="en-US" dirty="0"/>
              <a:t>Simulate data into condition folders</a:t>
            </a:r>
          </a:p>
          <a:p>
            <a:r>
              <a:rPr lang="en-US" dirty="0"/>
              <a:t>Move data gen scripts out of sub-directories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F25E-5D6E-FEA3-3E06-A46C720A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9BD696BBBD6C4ABE1C2E2D4E4DBB71" ma:contentTypeVersion="2" ma:contentTypeDescription="Create a new document." ma:contentTypeScope="" ma:versionID="98987e60df05a580232835de76eb6376">
  <xsd:schema xmlns:xsd="http://www.w3.org/2001/XMLSchema" xmlns:xs="http://www.w3.org/2001/XMLSchema" xmlns:p="http://schemas.microsoft.com/office/2006/metadata/properties" xmlns:ns3="4728700a-fb5e-4cd8-99c7-196276b89701" targetNamespace="http://schemas.microsoft.com/office/2006/metadata/properties" ma:root="true" ma:fieldsID="63ded46c17b6c7692b346738bd68dee8" ns3:_="">
    <xsd:import namespace="4728700a-fb5e-4cd8-99c7-196276b897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8700a-fb5e-4cd8-99c7-196276b897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C5B319-7242-49C7-89E1-2B747E11F86A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4728700a-fb5e-4cd8-99c7-196276b89701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0B5890-80BA-4509-B871-7E1822083B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C2BB2-2B71-4484-A681-4F4C17F664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28700a-fb5e-4cd8-99c7-196276b89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885</TotalTime>
  <Words>2405</Words>
  <Application>Microsoft Office PowerPoint</Application>
  <PresentationFormat>On-screen Show (4:3)</PresentationFormat>
  <Paragraphs>307</Paragraphs>
  <Slides>41</Slides>
  <Notes>9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Assembling and Automating Efficient Monte Carlo Simulations for Path Models in R</vt:lpstr>
      <vt:lpstr>Process &amp; Rationale for Tutorial</vt:lpstr>
      <vt:lpstr>Why MplusAutomation in R?</vt:lpstr>
      <vt:lpstr>Example Simulation Study: Intro</vt:lpstr>
      <vt:lpstr>Example Simulation Study: Design</vt:lpstr>
      <vt:lpstr>Tutorial Outline</vt:lpstr>
      <vt:lpstr>Data Generation</vt:lpstr>
      <vt:lpstr>Data Generation</vt:lpstr>
      <vt:lpstr>Data Generation</vt:lpstr>
      <vt:lpstr>Creating Master Directory</vt:lpstr>
      <vt:lpstr>Creating Sub-Directory by Condition</vt:lpstr>
      <vt:lpstr>Directory Organization</vt:lpstr>
      <vt:lpstr>Data Generation Scripts</vt:lpstr>
      <vt:lpstr>Sample Data Gen Script</vt:lpstr>
      <vt:lpstr>Simulate Data &amp; Move Script Files</vt:lpstr>
      <vt:lpstr>Updated Directories</vt:lpstr>
      <vt:lpstr>Creating Model Scripts &amp; Model Estimation</vt:lpstr>
      <vt:lpstr>Creating Model Scripts &amp; Model Estimation</vt:lpstr>
      <vt:lpstr>Creating Model Scripts &amp; Model Estimation</vt:lpstr>
      <vt:lpstr>Creation Scripts</vt:lpstr>
      <vt:lpstr>Create Model Scripts by Replication</vt:lpstr>
      <vt:lpstr>Updated Directories</vt:lpstr>
      <vt:lpstr>Run Models for All Replications</vt:lpstr>
      <vt:lpstr>Saving Model Output by Condition</vt:lpstr>
      <vt:lpstr>Saving Model Output by Condition</vt:lpstr>
      <vt:lpstr>Saving Model Output by Condition</vt:lpstr>
      <vt:lpstr>Read in Results Files by Condition</vt:lpstr>
      <vt:lpstr>Interim Setup</vt:lpstr>
      <vt:lpstr>Converting Lists to Datasets</vt:lpstr>
      <vt:lpstr>Save Condition-Level Datasets</vt:lpstr>
      <vt:lpstr>Saving Model Output, Combining Conditions</vt:lpstr>
      <vt:lpstr>Saving Model Output, Combining Conditions</vt:lpstr>
      <vt:lpstr>Saving Model Output, Combining Conditions</vt:lpstr>
      <vt:lpstr>Reading in Condition Files</vt:lpstr>
      <vt:lpstr>Add Replication &amp; Condition Info to Datasets</vt:lpstr>
      <vt:lpstr>Saving Replication-Level Datasets</vt:lpstr>
      <vt:lpstr>Increasing Efficiency</vt:lpstr>
      <vt:lpstr>Considerations for Computational Intensiveness</vt:lpstr>
      <vt:lpstr>HPC (Sol) for Faster Computing</vt:lpstr>
      <vt:lpstr>Bash Script for MplusAutomation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Assembling and Automating Efficient Monte Carlo Simulations for Path Models in R</dc:title>
  <dc:creator>Holly O'Rourke</dc:creator>
  <cp:lastModifiedBy>Holly O'Rourke</cp:lastModifiedBy>
  <cp:revision>34</cp:revision>
  <dcterms:created xsi:type="dcterms:W3CDTF">2023-11-21T20:36:49Z</dcterms:created>
  <dcterms:modified xsi:type="dcterms:W3CDTF">2023-11-27T18:25:02Z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0x010100619BD696BBBD6C4ABE1C2E2D4E4DBB71</vt:lpwstr>
  </property>
</Properties>
</file>