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341" r:id="rId2"/>
    <p:sldId id="337" r:id="rId3"/>
    <p:sldId id="256" r:id="rId4"/>
    <p:sldId id="314" r:id="rId5"/>
    <p:sldId id="339" r:id="rId6"/>
    <p:sldId id="302" r:id="rId7"/>
    <p:sldId id="315" r:id="rId8"/>
    <p:sldId id="300" r:id="rId9"/>
    <p:sldId id="316" r:id="rId10"/>
    <p:sldId id="260" r:id="rId11"/>
    <p:sldId id="261" r:id="rId12"/>
    <p:sldId id="342" r:id="rId13"/>
    <p:sldId id="317" r:id="rId14"/>
    <p:sldId id="318" r:id="rId15"/>
    <p:sldId id="319" r:id="rId16"/>
    <p:sldId id="303" r:id="rId17"/>
    <p:sldId id="264" r:id="rId18"/>
    <p:sldId id="265" r:id="rId19"/>
    <p:sldId id="320" r:id="rId20"/>
    <p:sldId id="321" r:id="rId21"/>
    <p:sldId id="322" r:id="rId22"/>
    <p:sldId id="323" r:id="rId23"/>
    <p:sldId id="324" r:id="rId24"/>
    <p:sldId id="270" r:id="rId25"/>
    <p:sldId id="271" r:id="rId26"/>
    <p:sldId id="331" r:id="rId27"/>
    <p:sldId id="332" r:id="rId28"/>
    <p:sldId id="305" r:id="rId29"/>
    <p:sldId id="307" r:id="rId30"/>
    <p:sldId id="333" r:id="rId31"/>
    <p:sldId id="334" r:id="rId32"/>
    <p:sldId id="340" r:id="rId33"/>
    <p:sldId id="276" r:id="rId34"/>
    <p:sldId id="277" r:id="rId35"/>
    <p:sldId id="278" r:id="rId36"/>
    <p:sldId id="308" r:id="rId37"/>
    <p:sldId id="335" r:id="rId38"/>
    <p:sldId id="330" r:id="rId39"/>
    <p:sldId id="327" r:id="rId40"/>
    <p:sldId id="328" r:id="rId41"/>
    <p:sldId id="329" r:id="rId42"/>
    <p:sldId id="313" r:id="rId43"/>
    <p:sldId id="312" r:id="rId44"/>
    <p:sldId id="326" r:id="rId45"/>
    <p:sldId id="288" r:id="rId46"/>
    <p:sldId id="289" r:id="rId47"/>
    <p:sldId id="290" r:id="rId48"/>
    <p:sldId id="336" r:id="rId49"/>
    <p:sldId id="325" r:id="rId50"/>
  </p:sldIdLst>
  <p:sldSz cx="9144000" cy="6858000" type="screen4x3"/>
  <p:notesSz cx="6858000" cy="9144000"/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accent2"/>
        </a:solidFill>
        <a:latin typeface="Book Antiqua" panose="02040602050305030304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민" initials="이" lastIdx="2" clrIdx="0">
    <p:extLst>
      <p:ext uri="{19B8F6BF-5375-455C-9EA6-DF929625EA0E}">
        <p15:presenceInfo xmlns:p15="http://schemas.microsoft.com/office/powerpoint/2012/main" userId="이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717" autoAdjust="0"/>
  </p:normalViewPr>
  <p:slideViewPr>
    <p:cSldViewPr>
      <p:cViewPr varScale="1">
        <p:scale>
          <a:sx n="81" d="100"/>
          <a:sy n="81" d="100"/>
        </p:scale>
        <p:origin x="177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02:57:56.87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9-04-17T02:58:02.440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273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82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The slides for this text are organized into chapters. This lecture covers Chapter 5.</a:t>
            </a:r>
          </a:p>
          <a:p>
            <a:endParaRPr lang="en-US" altLang="ko-KR" dirty="0"/>
          </a:p>
          <a:p>
            <a:r>
              <a:rPr lang="en-US" altLang="ko-KR" dirty="0"/>
              <a:t>Chapter 1: Introduction to Database Systems</a:t>
            </a:r>
          </a:p>
          <a:p>
            <a:r>
              <a:rPr lang="en-US" altLang="ko-KR" dirty="0"/>
              <a:t>Chapter 2: The Entity-Relationship Model	</a:t>
            </a:r>
          </a:p>
          <a:p>
            <a:r>
              <a:rPr lang="en-US" altLang="ko-KR" dirty="0"/>
              <a:t>Chapter 3: The Relational Model</a:t>
            </a:r>
          </a:p>
          <a:p>
            <a:r>
              <a:rPr lang="en-US" altLang="ko-KR" dirty="0"/>
              <a:t>Chapter 4 (Part A): Relational Algebra</a:t>
            </a:r>
          </a:p>
          <a:p>
            <a:r>
              <a:rPr lang="en-US" altLang="ko-KR" dirty="0"/>
              <a:t>Chapter 4 (Part B): Relational Calculus</a:t>
            </a:r>
          </a:p>
          <a:p>
            <a:r>
              <a:rPr lang="en-US" altLang="ko-KR" dirty="0"/>
              <a:t>Chapter 5: SQL: Queries, Programming, Triggers</a:t>
            </a:r>
          </a:p>
          <a:p>
            <a:r>
              <a:rPr lang="en-US" altLang="ko-KR" dirty="0"/>
              <a:t>Chapter 6: Query-by-Example (QBE)</a:t>
            </a:r>
          </a:p>
          <a:p>
            <a:r>
              <a:rPr lang="en-US" altLang="ko-KR" dirty="0"/>
              <a:t>Chapter 7: Storing Data: Disks and Files</a:t>
            </a:r>
          </a:p>
          <a:p>
            <a:r>
              <a:rPr lang="en-US" altLang="ko-KR" dirty="0"/>
              <a:t>Chapter 8: File Organizations and Indexing</a:t>
            </a:r>
          </a:p>
          <a:p>
            <a:r>
              <a:rPr lang="en-US" altLang="ko-KR" dirty="0"/>
              <a:t>Chapter 9: Tree-Structured Indexing</a:t>
            </a:r>
          </a:p>
          <a:p>
            <a:r>
              <a:rPr lang="en-US" altLang="ko-KR" dirty="0"/>
              <a:t>Chapter 10: Hash-Based Indexing</a:t>
            </a:r>
          </a:p>
          <a:p>
            <a:r>
              <a:rPr lang="en-US" altLang="ko-KR" dirty="0"/>
              <a:t>Chapter 11: External Sorting</a:t>
            </a:r>
          </a:p>
          <a:p>
            <a:r>
              <a:rPr lang="en-US" altLang="ko-KR" dirty="0"/>
              <a:t>Chapter 12 (Part A): Evaluation of Relational Operators</a:t>
            </a:r>
          </a:p>
          <a:p>
            <a:r>
              <a:rPr lang="en-US" altLang="ko-KR" dirty="0"/>
              <a:t>Chapter 12 (Part B): Evaluation of Relational Operators: Other Techniques</a:t>
            </a:r>
          </a:p>
          <a:p>
            <a:r>
              <a:rPr lang="en-US" altLang="ko-KR" dirty="0"/>
              <a:t>Chapter 13: Introduction to Query Optimization</a:t>
            </a:r>
          </a:p>
          <a:p>
            <a:r>
              <a:rPr lang="en-US" altLang="ko-KR" dirty="0"/>
              <a:t>Chapter 14: A Typical Relational Optimizer</a:t>
            </a:r>
          </a:p>
          <a:p>
            <a:r>
              <a:rPr lang="en-US" altLang="ko-KR" dirty="0"/>
              <a:t>Chapter 15: Schema Refinement and Normal Forms</a:t>
            </a:r>
          </a:p>
          <a:p>
            <a:r>
              <a:rPr lang="en-US" altLang="ko-KR" dirty="0"/>
              <a:t>Chapter 16 (Part A): Physical Database Design</a:t>
            </a:r>
          </a:p>
          <a:p>
            <a:r>
              <a:rPr lang="en-US" altLang="ko-KR" dirty="0"/>
              <a:t>Chapter 16 (Part B): Database Tuning</a:t>
            </a:r>
          </a:p>
          <a:p>
            <a:r>
              <a:rPr lang="en-US" altLang="ko-KR" dirty="0"/>
              <a:t>Chapter 17: Security</a:t>
            </a:r>
          </a:p>
          <a:p>
            <a:r>
              <a:rPr lang="en-US" altLang="ko-KR" dirty="0"/>
              <a:t>Chapter 18: Transaction Management Overview</a:t>
            </a:r>
          </a:p>
          <a:p>
            <a:r>
              <a:rPr lang="en-US" altLang="ko-KR" dirty="0"/>
              <a:t>Chapter 19: Concurrency Control</a:t>
            </a:r>
          </a:p>
          <a:p>
            <a:r>
              <a:rPr lang="en-US" altLang="ko-KR" dirty="0"/>
              <a:t>Chapter 20: Crash Recovery</a:t>
            </a:r>
          </a:p>
          <a:p>
            <a:r>
              <a:rPr lang="en-US" altLang="ko-KR" dirty="0"/>
              <a:t>Chapter 21: Parallel and Distributed Databases</a:t>
            </a:r>
          </a:p>
          <a:p>
            <a:r>
              <a:rPr lang="en-US" altLang="ko-KR" dirty="0"/>
              <a:t>Chapter 22: Internet Databases</a:t>
            </a:r>
          </a:p>
          <a:p>
            <a:r>
              <a:rPr lang="en-US" altLang="ko-KR" dirty="0"/>
              <a:t>Chapter 23: Decision Support</a:t>
            </a:r>
          </a:p>
          <a:p>
            <a:r>
              <a:rPr lang="en-US" altLang="ko-KR" dirty="0"/>
              <a:t>Chapter 24: Data Mining</a:t>
            </a:r>
          </a:p>
          <a:p>
            <a:r>
              <a:rPr lang="en-US" altLang="ko-KR" dirty="0"/>
              <a:t>Chapter 25: Object-Database Systems</a:t>
            </a:r>
          </a:p>
          <a:p>
            <a:r>
              <a:rPr lang="en-US" altLang="ko-KR" dirty="0"/>
              <a:t>Chapter 26: Spatial Data Management</a:t>
            </a:r>
          </a:p>
          <a:p>
            <a:r>
              <a:rPr lang="en-US" altLang="ko-KR" dirty="0"/>
              <a:t>Chapter 27: Deductive Databases</a:t>
            </a:r>
          </a:p>
          <a:p>
            <a:r>
              <a:rPr lang="en-US" altLang="ko-KR" dirty="0"/>
              <a:t>Chapter 28: Additional Topics</a:t>
            </a:r>
          </a:p>
          <a:p>
            <a:endParaRPr lang="en-US" altLang="ko-KR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0706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6" tIns="46034" rIns="92066" bIns="46034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841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309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445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764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8322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8510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91701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endParaRPr lang="ko-KR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r>
              <a:rPr lang="en-US" altLang="ko-KR" sz="1000" b="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endParaRPr lang="ko-KR" alt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endParaRPr lang="ko-KR" alt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1321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endParaRPr lang="ko-KR" alt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r>
              <a:rPr lang="en-US" altLang="ko-KR" sz="1000" b="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endParaRPr lang="ko-KR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defRPr>
            </a:lvl9pPr>
          </a:lstStyle>
          <a:p>
            <a:pPr algn="r"/>
            <a:endParaRPr lang="ko-KR" alt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5324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148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6" tIns="46034" rIns="92066" bIns="46034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0686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039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29519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776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128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272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887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3097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6" tIns="46034" rIns="92066" bIns="46034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466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84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4900"/>
            <a:ext cx="6400800" cy="2232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6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85101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3500"/>
            <a:ext cx="2057400" cy="6245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3500"/>
            <a:ext cx="6019800" cy="6245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77292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34937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396999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34937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412875"/>
            <a:ext cx="4038600" cy="489585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178953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3493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371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038600" cy="2371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286186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34937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371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038600" cy="2371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37123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25213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665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19160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423843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22066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28237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328670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</p:spTree>
    <p:extLst>
      <p:ext uri="{BB962C8B-B14F-4D97-AF65-F5344CB8AC3E}">
        <p14:creationId xmlns:p14="http://schemas.microsoft.com/office/powerpoint/2010/main" val="1581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"/>
            <a:ext cx="82296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First Level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3200" y="6381750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b="0">
                <a:solidFill>
                  <a:schemeClr val="tx1"/>
                </a:solidFill>
                <a:latin typeface="+mn-lt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2"/>
                </a:solidFill>
                <a:latin typeface="+mn-lt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35375" y="64277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1pPr>
            <a:lvl2pPr marL="742950" indent="-28575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2pPr>
            <a:lvl3pPr marL="11430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3pPr>
            <a:lvl4pPr marL="16002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4pPr>
            <a:lvl5pPr marL="2057400" indent="-228600"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accent2"/>
                </a:solidFill>
                <a:latin typeface="Book Antiqua" panose="02040602050305030304" pitchFamily="18" charset="0"/>
                <a:ea typeface="한양해서" panose="02030600000101010101" pitchFamily="18" charset="-127"/>
              </a:defRPr>
            </a:lvl9pPr>
          </a:lstStyle>
          <a:p>
            <a:pPr algn="ctr" eaLnBrk="1" hangingPunct="1">
              <a:defRPr/>
            </a:pPr>
            <a:fld id="{B151F446-80C5-4B7F-AA0D-C9194ABCBA16}" type="slidenum">
              <a:rPr kumimoji="0" lang="en-US" altLang="ko-KR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algn="ctr" eaLnBrk="1" hangingPunct="1">
                <a:defRPr/>
              </a:pPr>
              <a:t>‹#›</a:t>
            </a:fld>
            <a:endParaRPr kumimoji="0" lang="en-US" altLang="ko-KR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1032" name="Picture 8" descr="vldb-logo_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3" y="63817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1034" name="Picture 10" descr="vldb-logo_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3" y="63817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</p:sldLayoutIdLst>
  <p:hf sldNum="0"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Calibri" pitchFamily="34" charset="0"/>
          <a:ea typeface="굴림" pitchFamily="50" charset="-127"/>
          <a:cs typeface="Calibri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Calibri" pitchFamily="34" charset="0"/>
          <a:ea typeface="굴림" pitchFamily="50" charset="-127"/>
          <a:cs typeface="Calibri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Calibri" pitchFamily="34" charset="0"/>
          <a:ea typeface="굴림" pitchFamily="50" charset="-127"/>
          <a:cs typeface="Calibri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Calibri" pitchFamily="34" charset="0"/>
          <a:ea typeface="굴림" pitchFamily="50" charset="-127"/>
          <a:cs typeface="Calibri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Arial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Arial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Arial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00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5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§"/>
        <a:defRPr kumimoji="1" sz="2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latinLnBrk="1" hangingPunct="0">
        <a:spcBef>
          <a:spcPct val="50000"/>
        </a:spcBef>
        <a:spcAft>
          <a:spcPct val="0"/>
        </a:spcAft>
        <a:buClr>
          <a:srgbClr val="0000FF"/>
        </a:buClr>
        <a:buSzPct val="80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latinLnBrk="1" hangingPunct="0">
        <a:spcBef>
          <a:spcPct val="50000"/>
        </a:spcBef>
        <a:spcAft>
          <a:spcPct val="0"/>
        </a:spcAft>
        <a:buClr>
          <a:srgbClr val="660066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latinLnBrk="1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latinLnBrk="1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 latinLnBrk="1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fcdb/oracle/or-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19306_01/appdev.102/b14251/adfns_regexp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informatik.hu-berlin.de/index.html" TargetMode="External"/><Relationship Id="rId7" Type="http://schemas.openxmlformats.org/officeDocument/2006/relationships/hyperlink" Target="http://icc.skku.ac.kr/~swl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hyperlink" Target="http://vldb.skku.ac.kr/sos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issue-archive/2005/05-jul/o45sql-097727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docs/cd/E11882_01/server.112/e17118/toc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2037_01/appdev.101/b10795/adfns_tr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er.ibm.com/researcher/view.php?person=us-dchamber" TargetMode="External"/><Relationship Id="rId2" Type="http://schemas.openxmlformats.org/officeDocument/2006/relationships/hyperlink" Target="http://researcher.watson.ibm.com/researcher/files/us-dchamber/SQL-encyclopedia-ent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213" y="1693863"/>
            <a:ext cx="7848600" cy="3127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 b="0">
              <a:solidFill>
                <a:schemeClr val="tx2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755775"/>
            <a:ext cx="5383213" cy="841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814388" y="2957511"/>
            <a:ext cx="1231900" cy="1569883"/>
            <a:chOff x="249" y="1888"/>
            <a:chExt cx="862" cy="108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9" y="1888"/>
              <a:ext cx="862" cy="10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§"/>
                <a:defRPr kumimoji="1" sz="22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1pPr>
              <a:lvl2pPr marL="742950" indent="-285750" latinLnBrk="1">
                <a:spcBef>
                  <a:spcPct val="50000"/>
                </a:spcBef>
                <a:buClr>
                  <a:srgbClr val="0000FF"/>
                </a:buClr>
                <a:buSzPct val="80000"/>
                <a:buFont typeface="Arial" panose="020B0604020202020204" pitchFamily="34" charset="0"/>
                <a:buChar char="−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2pPr>
              <a:lvl3pPr marL="1143000" indent="-228600" latinLnBrk="1">
                <a:spcBef>
                  <a:spcPct val="50000"/>
                </a:spcBef>
                <a:buClr>
                  <a:srgbClr val="660066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3pPr>
              <a:lvl4pPr marL="16002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4pPr>
              <a:lvl5pPr marL="20574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5" y="1896"/>
              <a:ext cx="771" cy="449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§"/>
                <a:defRPr kumimoji="1" sz="22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1pPr>
              <a:lvl2pPr marL="742950" indent="-285750" latinLnBrk="1">
                <a:spcBef>
                  <a:spcPct val="50000"/>
                </a:spcBef>
                <a:buClr>
                  <a:srgbClr val="0000FF"/>
                </a:buClr>
                <a:buSzPct val="80000"/>
                <a:buFont typeface="Arial" panose="020B0604020202020204" pitchFamily="34" charset="0"/>
                <a:buChar char="−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2pPr>
              <a:lvl3pPr marL="1143000" indent="-228600" latinLnBrk="1">
                <a:spcBef>
                  <a:spcPct val="50000"/>
                </a:spcBef>
                <a:buClr>
                  <a:srgbClr val="660066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3pPr>
              <a:lvl4pPr marL="16002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4pPr>
              <a:lvl5pPr marL="20574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Transaction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Manager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5" y="2281"/>
              <a:ext cx="771" cy="4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§"/>
                <a:defRPr kumimoji="1" sz="22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1pPr>
              <a:lvl2pPr marL="742950" indent="-285750" latinLnBrk="1">
                <a:spcBef>
                  <a:spcPct val="50000"/>
                </a:spcBef>
                <a:buClr>
                  <a:srgbClr val="0000FF"/>
                </a:buClr>
                <a:buSzPct val="80000"/>
                <a:buFont typeface="Arial" panose="020B0604020202020204" pitchFamily="34" charset="0"/>
                <a:buChar char="−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2pPr>
              <a:lvl3pPr marL="1143000" indent="-228600" latinLnBrk="1">
                <a:spcBef>
                  <a:spcPct val="50000"/>
                </a:spcBef>
                <a:buClr>
                  <a:srgbClr val="660066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3pPr>
              <a:lvl4pPr marL="16002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4pPr>
              <a:lvl5pPr marL="20574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Lock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Manager</a:t>
              </a: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760663" y="2895600"/>
            <a:ext cx="3243262" cy="422275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Files and Access Methods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60663" y="3617913"/>
            <a:ext cx="3243262" cy="422275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Buffer Manager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60663" y="4340225"/>
            <a:ext cx="3243262" cy="4206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Disk Space Manager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781800" y="2957513"/>
            <a:ext cx="1231900" cy="1503362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Recovery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>
              <a:solidFill>
                <a:schemeClr val="tx2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Manager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462088" y="1814513"/>
            <a:ext cx="2400300" cy="301625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Plan Executor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462088" y="2235200"/>
            <a:ext cx="2400300" cy="30003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Operator Evaluator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187825" y="1814513"/>
            <a:ext cx="2400300" cy="301625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Parser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87825" y="2235200"/>
            <a:ext cx="2400300" cy="30003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Optimizer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688263" y="4519613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DBMS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858000" y="178117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shows interaction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34175" y="2081213"/>
            <a:ext cx="10144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Query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Evaluation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Engine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975475" y="1755775"/>
            <a:ext cx="1166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085975" y="31369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085975" y="37988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085975" y="43989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067425" y="31369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067425" y="37988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067425" y="43989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251325" y="2655888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51325" y="337820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251325" y="41005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1527175" y="4879975"/>
            <a:ext cx="4800600" cy="90328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>
              <a:solidFill>
                <a:schemeClr val="tx2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246313" y="5086350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Index Files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568575" y="5505450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Data Files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260850" y="5265738"/>
            <a:ext cx="1363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System Catalog</a:t>
            </a: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408363" y="5240338"/>
            <a:ext cx="842962" cy="60325"/>
          </a:xfrm>
          <a:custGeom>
            <a:avLst/>
            <a:gdLst>
              <a:gd name="T0" fmla="*/ 2147483646 w 680"/>
              <a:gd name="T1" fmla="*/ 2147483646 h 97"/>
              <a:gd name="T2" fmla="*/ 2147483646 w 680"/>
              <a:gd name="T3" fmla="*/ 0 h 97"/>
              <a:gd name="T4" fmla="*/ 0 w 680"/>
              <a:gd name="T5" fmla="*/ 0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0" h="97">
                <a:moveTo>
                  <a:pt x="680" y="97"/>
                </a:moveTo>
                <a:lnTo>
                  <a:pt x="544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3667125" y="5541963"/>
            <a:ext cx="649288" cy="58737"/>
          </a:xfrm>
          <a:custGeom>
            <a:avLst/>
            <a:gdLst>
              <a:gd name="T0" fmla="*/ 2147483646 w 590"/>
              <a:gd name="T1" fmla="*/ 0 h 53"/>
              <a:gd name="T2" fmla="*/ 2147483646 w 590"/>
              <a:gd name="T3" fmla="*/ 2147483646 h 53"/>
              <a:gd name="T4" fmla="*/ 0 w 590"/>
              <a:gd name="T5" fmla="*/ 2147483646 h 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0" h="53">
                <a:moveTo>
                  <a:pt x="590" y="0"/>
                </a:moveTo>
                <a:lnTo>
                  <a:pt x="499" y="53"/>
                </a:lnTo>
                <a:lnTo>
                  <a:pt x="0" y="53"/>
                </a:lnTo>
              </a:path>
            </a:pathLst>
          </a:custGeom>
          <a:noFill/>
          <a:ln w="2857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662738" y="5046663"/>
            <a:ext cx="1406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shows references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826250" y="5000625"/>
            <a:ext cx="1166813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392863" y="5422900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DATABASE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2695575" y="5341938"/>
            <a:ext cx="323850" cy="17145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3084513" y="852488"/>
            <a:ext cx="2205037" cy="30162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Application Front Ends</a:t>
            </a:r>
          </a:p>
        </p:txBody>
      </p: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685800" y="852488"/>
            <a:ext cx="2205038" cy="30162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Web Forms</a:t>
            </a:r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>
            <a:off x="5484813" y="852488"/>
            <a:ext cx="2205037" cy="30162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SQL Interface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84513" y="1274763"/>
            <a:ext cx="188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SQL COMMANDS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2241550" y="1214438"/>
            <a:ext cx="777875" cy="180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4121150" y="121443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4121150" y="15382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5030788" y="1212850"/>
            <a:ext cx="712787" cy="182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887413" y="517525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Unsophisticated users (customers, travel agents, etc.)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419725" y="476250"/>
            <a:ext cx="2530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Sophisticated users, application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programmers, DB administrators</a:t>
            </a: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6975475" y="1274763"/>
            <a:ext cx="11668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700838" y="1358900"/>
            <a:ext cx="1746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2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shows command flow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2992438" y="5853113"/>
            <a:ext cx="3195637" cy="346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Figure 1.3 Anatomy of an RDBMS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4873" y="4013897"/>
            <a:ext cx="1172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(Concurrency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Control)</a:t>
            </a:r>
          </a:p>
        </p:txBody>
      </p:sp>
      <p:sp>
        <p:nvSpPr>
          <p:cNvPr id="57" name="Oval 53"/>
          <p:cNvSpPr>
            <a:spLocks noChangeArrowheads="1"/>
          </p:cNvSpPr>
          <p:nvPr/>
        </p:nvSpPr>
        <p:spPr bwMode="auto">
          <a:xfrm>
            <a:off x="612775" y="1239284"/>
            <a:ext cx="7991475" cy="360363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56" name="날짜 개체 틀 4"/>
          <p:cNvSpPr>
            <a:spLocks noGrp="1"/>
          </p:cNvSpPr>
          <p:nvPr>
            <p:ph type="dt" sz="quarter" idx="11"/>
          </p:nvPr>
        </p:nvSpPr>
        <p:spPr>
          <a:xfrm>
            <a:off x="34925" y="638175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Ch</a:t>
            </a:r>
            <a:r>
              <a:rPr lang="en-US" altLang="ko-KR" dirty="0"/>
              <a:t> 5. SQL</a:t>
            </a:r>
          </a:p>
        </p:txBody>
      </p:sp>
    </p:spTree>
    <p:extLst>
      <p:ext uri="{BB962C8B-B14F-4D97-AF65-F5344CB8AC3E}">
        <p14:creationId xmlns:p14="http://schemas.microsoft.com/office/powerpoint/2010/main" val="356772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5363" name="날짜 개체 틀 5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ea typeface="돋움" panose="020B0600000101010101" pitchFamily="50" charset="-127"/>
              </a:rPr>
              <a:t>Ch 5. SQL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/>
              <a:t>Example of Conceptual Evaluation</a:t>
            </a:r>
          </a:p>
        </p:txBody>
      </p:sp>
      <p:pic>
        <p:nvPicPr>
          <p:cNvPr id="15365" name="Picture 8" descr="137-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22550"/>
            <a:ext cx="7994650" cy="174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119313" y="1247775"/>
            <a:ext cx="5505450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u="sng">
                <a:latin typeface="Book Antiqua" panose="02040602050305030304" pitchFamily="18" charset="0"/>
              </a:rPr>
              <a:t>Q1: Find the names of sailors who reserved boat 103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 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R.bid=103</a:t>
            </a:r>
          </a:p>
        </p:txBody>
      </p:sp>
      <p:pic>
        <p:nvPicPr>
          <p:cNvPr id="15367" name="Picture 10" descr="137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4618038"/>
            <a:ext cx="4752975" cy="1906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2051050" y="4508500"/>
            <a:ext cx="5257800" cy="2089150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352425" y="4630738"/>
            <a:ext cx="7635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FROM</a:t>
            </a: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2195513" y="6165850"/>
            <a:ext cx="4968875" cy="358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376238" y="5300663"/>
            <a:ext cx="8826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2843213" y="6208713"/>
            <a:ext cx="576262" cy="244475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341313" y="5999163"/>
            <a:ext cx="8461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SELECT</a:t>
            </a:r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>
            <a:off x="1187450" y="4797425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>
            <a:off x="1403350" y="5516563"/>
            <a:ext cx="792163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1476375" y="6237288"/>
            <a:ext cx="1295400" cy="714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7EC8B-8138-44D8-8222-411F0A3A9D20}"/>
              </a:ext>
            </a:extLst>
          </p:cNvPr>
          <p:cNvSpPr txBox="1"/>
          <p:nvPr/>
        </p:nvSpPr>
        <p:spPr>
          <a:xfrm>
            <a:off x="9144000" y="4293096"/>
            <a:ext cx="1980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테이블이 </a:t>
            </a:r>
            <a:r>
              <a:rPr lang="en-US" altLang="ko-KR" dirty="0"/>
              <a:t>join</a:t>
            </a:r>
            <a:r>
              <a:rPr lang="ko-KR" altLang="en-US" dirty="0"/>
              <a:t>되어 </a:t>
            </a:r>
            <a:r>
              <a:rPr lang="en-US" altLang="ko-KR" dirty="0" err="1"/>
              <a:t>selec</a:t>
            </a:r>
            <a:r>
              <a:rPr lang="ko-KR" altLang="en-US" dirty="0"/>
              <a:t>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열마다 </a:t>
            </a:r>
            <a:r>
              <a:rPr lang="en-US" altLang="ko-KR" dirty="0"/>
              <a:t>M</a:t>
            </a:r>
            <a:r>
              <a:rPr lang="ko-KR" altLang="en-US" dirty="0"/>
              <a:t>개의 열을 추가하여 조건을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9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 dirty="0"/>
              <a:t>A Note on </a:t>
            </a:r>
            <a:r>
              <a:rPr lang="en-US" altLang="ko-KR" dirty="0">
                <a:solidFill>
                  <a:srgbClr val="C00000"/>
                </a:solidFill>
              </a:rPr>
              <a:t>Range Variables (or Tuple Variables)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0080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/>
              <a:t>Really needed only if the same relation appears twice in the </a:t>
            </a:r>
            <a:r>
              <a:rPr lang="en-US" altLang="ko-KR" sz="2000" dirty="0"/>
              <a:t>FROM</a:t>
            </a:r>
            <a:r>
              <a:rPr lang="en-US" altLang="ko-KR" dirty="0"/>
              <a:t> clause.  The previous query can also be written as: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6451" y="2466380"/>
            <a:ext cx="39719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S.sname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 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WHERE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R.sid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AND bid=103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536451" y="3839567"/>
            <a:ext cx="3697288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   Sailors, Reserves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Sailors.sid=Reserves.sid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AND bid=103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217287" y="3508281"/>
            <a:ext cx="48250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>
                <a:solidFill>
                  <a:srgbClr val="C00000"/>
                </a:solidFill>
                <a:latin typeface="Book Antiqua" panose="02040602050305030304" pitchFamily="18" charset="0"/>
              </a:rPr>
              <a:t>OR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60375" y="558958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b="0" dirty="0"/>
              <a:t>It is good style, however, to use </a:t>
            </a:r>
            <a:r>
              <a:rPr lang="en-US" altLang="ko-KR" b="0" dirty="0">
                <a:solidFill>
                  <a:srgbClr val="0000FF"/>
                </a:solidFill>
              </a:rPr>
              <a:t>range (or tuple) variable </a:t>
            </a:r>
            <a:r>
              <a:rPr lang="en-US" altLang="ko-KR" b="0" dirty="0"/>
              <a:t>always!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16" y="2728808"/>
            <a:ext cx="4330824" cy="1276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3CA46-407D-4912-B5A1-D07EEC4A0C17}"/>
              </a:ext>
            </a:extLst>
          </p:cNvPr>
          <p:cNvSpPr txBox="1"/>
          <p:nvPr/>
        </p:nvSpPr>
        <p:spPr>
          <a:xfrm>
            <a:off x="-2772816" y="2420938"/>
            <a:ext cx="1944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 join</a:t>
            </a:r>
            <a:r>
              <a:rPr lang="ko-KR" altLang="en-US" dirty="0"/>
              <a:t>을 하기 위해서는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Range variable</a:t>
            </a:r>
            <a:r>
              <a:rPr lang="ko-KR" altLang="en-US" dirty="0"/>
              <a:t>을 두개 써야 한다</a:t>
            </a:r>
            <a:r>
              <a:rPr lang="en-US" altLang="ko-KR" dirty="0"/>
              <a:t>. </a:t>
            </a:r>
            <a:r>
              <a:rPr lang="ko-KR" altLang="en-US" dirty="0" err="1"/>
              <a:t>반두시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emp e1, emp e2 </a:t>
            </a:r>
            <a:r>
              <a:rPr lang="ko-KR" altLang="en-US" dirty="0"/>
              <a:t>와 같이</a:t>
            </a:r>
            <a:r>
              <a:rPr lang="en-US" altLang="ko-KR" dirty="0"/>
              <a:t>….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the name of sailor who reserved boat 103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</a:p>
          <a:p>
            <a:endParaRPr lang="en-US" altLang="ko-KR" dirty="0"/>
          </a:p>
          <a:p>
            <a:r>
              <a:rPr lang="en-US" altLang="ko-KR" dirty="0"/>
              <a:t>Relational Calculus (TRC)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Relational Algebra (3 different expressions)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88507" y="1484784"/>
            <a:ext cx="39719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S.sname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 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WHERE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R.sid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AND bid=103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4" y="3013429"/>
            <a:ext cx="7628571" cy="8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926854"/>
            <a:ext cx="4428571" cy="571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73" y="4879856"/>
            <a:ext cx="4495238" cy="6380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619" y="5614082"/>
            <a:ext cx="4704762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7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Q4: Find sailors who’ve reserved </a:t>
            </a:r>
            <a:r>
              <a:rPr lang="en-US" altLang="ko-KR" sz="2400">
                <a:solidFill>
                  <a:srgbClr val="C00000"/>
                </a:solidFill>
              </a:rPr>
              <a:t>at least </a:t>
            </a:r>
            <a:r>
              <a:rPr lang="en-US" altLang="ko-KR" sz="2400"/>
              <a:t>one boat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37063"/>
            <a:ext cx="8229600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Join as </a:t>
            </a:r>
            <a:r>
              <a:rPr lang="en-US" altLang="ko-KR">
                <a:solidFill>
                  <a:srgbClr val="0000FF"/>
                </a:solidFill>
              </a:rPr>
              <a:t>existential quantifier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Would adding </a:t>
            </a:r>
            <a:r>
              <a:rPr lang="en-US" altLang="ko-KR" sz="2000">
                <a:solidFill>
                  <a:srgbClr val="0000FF"/>
                </a:solidFill>
              </a:rPr>
              <a:t>DISTINCT</a:t>
            </a:r>
            <a:r>
              <a:rPr lang="en-US" altLang="ko-KR" sz="2000"/>
              <a:t> </a:t>
            </a:r>
            <a:r>
              <a:rPr lang="en-US" altLang="ko-KR"/>
              <a:t>to this query make a difference?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What is the effect of replacing </a:t>
            </a:r>
            <a:r>
              <a:rPr lang="en-US" altLang="ko-KR" i="1"/>
              <a:t>S.sid</a:t>
            </a:r>
            <a:r>
              <a:rPr lang="en-US" altLang="ko-KR"/>
              <a:t> by </a:t>
            </a:r>
            <a:r>
              <a:rPr lang="en-US" altLang="ko-KR" i="1"/>
              <a:t>S.sname</a:t>
            </a:r>
            <a:r>
              <a:rPr lang="en-US" altLang="ko-KR"/>
              <a:t> in the </a:t>
            </a:r>
            <a:r>
              <a:rPr lang="en-US" altLang="ko-KR" sz="2000"/>
              <a:t>SELECT</a:t>
            </a:r>
            <a:r>
              <a:rPr lang="en-US" altLang="ko-KR"/>
              <a:t> clause?  Would adding </a:t>
            </a:r>
            <a:r>
              <a:rPr lang="en-US" altLang="ko-KR" sz="2000"/>
              <a:t>DISTINCT</a:t>
            </a:r>
            <a:r>
              <a:rPr lang="en-US" altLang="ko-KR"/>
              <a:t> to this variant of the query make a difference?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389188" y="1412875"/>
            <a:ext cx="3221037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</a:t>
            </a:r>
          </a:p>
        </p:txBody>
      </p:sp>
      <p:pic>
        <p:nvPicPr>
          <p:cNvPr id="19463" name="Picture 5" descr="13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524125"/>
            <a:ext cx="7783512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2D106-D640-40E6-B185-9D81D715897D}"/>
              </a:ext>
            </a:extLst>
          </p:cNvPr>
          <p:cNvSpPr txBox="1"/>
          <p:nvPr/>
        </p:nvSpPr>
        <p:spPr>
          <a:xfrm>
            <a:off x="9324528" y="908720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/>
              <a:t>SQL,</a:t>
            </a:r>
            <a:r>
              <a:rPr lang="ko-KR" altLang="en-US" dirty="0"/>
              <a:t> </a:t>
            </a:r>
            <a:r>
              <a:rPr lang="en-US" altLang="ko-KR" dirty="0"/>
              <a:t>high-level</a:t>
            </a:r>
            <a:r>
              <a:rPr lang="ko-KR" altLang="en-US" dirty="0"/>
              <a:t>로 입력 시 </a:t>
            </a:r>
            <a:endParaRPr lang="en-US" altLang="ko-KR" dirty="0"/>
          </a:p>
          <a:p>
            <a:r>
              <a:rPr lang="en-US" altLang="ko-KR" dirty="0"/>
              <a:t>DBMS algebra</a:t>
            </a:r>
            <a:r>
              <a:rPr lang="ko-KR" altLang="en-US" dirty="0"/>
              <a:t>로 변역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9D3E8-CC94-480E-9528-320D7D6A012A}"/>
              </a:ext>
            </a:extLst>
          </p:cNvPr>
          <p:cNvSpPr txBox="1"/>
          <p:nvPr/>
        </p:nvSpPr>
        <p:spPr>
          <a:xfrm>
            <a:off x="-2412776" y="404664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Rating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인 사람의 총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&lt;&lt; inner join &gt;&gt;</a:t>
            </a:r>
          </a:p>
          <a:p>
            <a:r>
              <a:rPr lang="en-US" altLang="ko-KR" dirty="0"/>
              <a:t>SELECT COUNT(*) FROM (SELECT </a:t>
            </a:r>
            <a:r>
              <a:rPr lang="en-US" altLang="ko-KR" dirty="0" err="1"/>
              <a:t>sname</a:t>
            </a:r>
            <a:r>
              <a:rPr lang="en-US" altLang="ko-KR" dirty="0"/>
              <a:t> from Sailors where rating = 8);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5.2.2 Expressions and Strings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6838"/>
            <a:ext cx="8229600" cy="3744912"/>
          </a:xfrm>
        </p:spPr>
        <p:txBody>
          <a:bodyPr/>
          <a:lstStyle/>
          <a:p>
            <a:pPr eaLnBrk="1" hangingPunct="1"/>
            <a:r>
              <a:rPr lang="en-US" altLang="ko-KR" dirty="0"/>
              <a:t>Illustrates use of </a:t>
            </a:r>
            <a:r>
              <a:rPr lang="en-US" altLang="ko-KR" u="sng" dirty="0">
                <a:solidFill>
                  <a:srgbClr val="0000FF"/>
                </a:solidFill>
              </a:rPr>
              <a:t>arithmetic</a:t>
            </a:r>
            <a:r>
              <a:rPr lang="en-US" altLang="ko-KR" u="sng" dirty="0"/>
              <a:t> expressions </a:t>
            </a:r>
            <a:r>
              <a:rPr lang="en-US" altLang="ko-KR" dirty="0"/>
              <a:t>and </a:t>
            </a:r>
            <a:r>
              <a:rPr lang="en-US" altLang="ko-KR" u="sng" dirty="0">
                <a:solidFill>
                  <a:srgbClr val="0000FF"/>
                </a:solidFill>
              </a:rPr>
              <a:t>string</a:t>
            </a:r>
            <a:r>
              <a:rPr lang="en-US" altLang="ko-KR" u="sng" dirty="0"/>
              <a:t> pattern matching</a:t>
            </a:r>
            <a:r>
              <a:rPr lang="en-US" altLang="ko-KR" dirty="0"/>
              <a:t>:  </a:t>
            </a:r>
            <a:r>
              <a:rPr lang="en-US" altLang="ko-KR" i="1" dirty="0"/>
              <a:t>Find triples (of ages of sailors and two fields defined by expressions) for sailors whose names </a:t>
            </a:r>
            <a:r>
              <a:rPr lang="en-US" altLang="ko-KR" i="1" u="sng" dirty="0"/>
              <a:t>begin and end with B and contain at least three characters</a:t>
            </a:r>
            <a:r>
              <a:rPr lang="en-US" altLang="ko-KR" i="1" dirty="0"/>
              <a:t>.</a:t>
            </a:r>
          </a:p>
          <a:p>
            <a:pPr eaLnBrk="1" hangingPunct="1"/>
            <a:r>
              <a:rPr lang="en-US" altLang="ko-KR" sz="2000" dirty="0"/>
              <a:t>AS </a:t>
            </a:r>
            <a:r>
              <a:rPr lang="en-US" altLang="ko-KR" dirty="0"/>
              <a:t>and = are two ways to name fields in result.</a:t>
            </a:r>
          </a:p>
          <a:p>
            <a:pPr eaLnBrk="1" hangingPunct="1"/>
            <a:r>
              <a:rPr lang="en-US" altLang="ko-KR" sz="2000" dirty="0">
                <a:solidFill>
                  <a:srgbClr val="C00000"/>
                </a:solidFill>
              </a:rPr>
              <a:t>LIKE</a:t>
            </a:r>
            <a:r>
              <a:rPr lang="en-US" altLang="ko-KR" dirty="0"/>
              <a:t> is used for 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 matching. `</a:t>
            </a:r>
            <a:r>
              <a:rPr lang="en-US" altLang="ko-KR" dirty="0">
                <a:solidFill>
                  <a:srgbClr val="C00000"/>
                </a:solidFill>
              </a:rPr>
              <a:t>_</a:t>
            </a:r>
            <a:r>
              <a:rPr lang="en-US" altLang="ko-KR" dirty="0"/>
              <a:t>’ stands for any one character and `</a:t>
            </a:r>
            <a:r>
              <a:rPr lang="en-US" altLang="ko-KR" dirty="0">
                <a:solidFill>
                  <a:srgbClr val="C00000"/>
                </a:solidFill>
              </a:rPr>
              <a:t>%</a:t>
            </a:r>
            <a:r>
              <a:rPr lang="en-US" altLang="ko-KR" dirty="0"/>
              <a:t>’ stands for 0 or more arbitrary characters.</a:t>
            </a:r>
          </a:p>
          <a:p>
            <a:pPr eaLnBrk="1" hangingPunct="1"/>
            <a:r>
              <a:rPr lang="en-US" altLang="ko-KR" dirty="0"/>
              <a:t>Date and time format: e.g. </a:t>
            </a:r>
            <a:r>
              <a:rPr lang="en-US" altLang="ko-KR" dirty="0">
                <a:hlinkClick r:id="rId2"/>
              </a:rPr>
              <a:t>Oracle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927225" y="1412875"/>
            <a:ext cx="5092700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S.age,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age1=S.age-5</a:t>
            </a:r>
            <a:r>
              <a:rPr lang="en-US" altLang="ko-KR" sz="2000" b="0" i="1">
                <a:latin typeface="Book Antiqua" panose="02040602050305030304" pitchFamily="18" charset="0"/>
              </a:rPr>
              <a:t>,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2*S.age AS age2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S.sname LIKE </a:t>
            </a:r>
            <a:r>
              <a:rPr lang="en-US" altLang="ko-KR" sz="2000" b="0" i="1">
                <a:solidFill>
                  <a:srgbClr val="C000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B_%B</a:t>
            </a:r>
            <a:r>
              <a:rPr lang="en-US" altLang="ko-KR" sz="2000" b="0" i="1">
                <a:solidFill>
                  <a:srgbClr val="C00000"/>
                </a:solidFill>
                <a:latin typeface="Arial" panose="020B0604020202020204" pitchFamily="34" charset="0"/>
              </a:rPr>
              <a:t>’</a:t>
            </a:r>
            <a:endParaRPr lang="en-US" altLang="ko-KR" sz="2000" b="0" i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Regular Expressions in SQL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68863"/>
            <a:ext cx="8229600" cy="1223962"/>
          </a:xfrm>
        </p:spPr>
        <p:txBody>
          <a:bodyPr/>
          <a:lstStyle/>
          <a:p>
            <a:pPr eaLnBrk="1" hangingPunct="1"/>
            <a:r>
              <a:rPr lang="en-US" altLang="ko-KR"/>
              <a:t>The increased importance of text data </a:t>
            </a:r>
            <a:r>
              <a:rPr lang="en-US" altLang="ko-KR">
                <a:sym typeface="Wingdings" panose="05000000000000000000" pitchFamily="2" charset="2"/>
              </a:rPr>
              <a:t> Regular Expression</a:t>
            </a:r>
          </a:p>
          <a:p>
            <a:pPr lvl="1" eaLnBrk="1" hangingPunct="1"/>
            <a:r>
              <a:rPr lang="en-US" altLang="ko-KR"/>
              <a:t>See </a:t>
            </a:r>
            <a:r>
              <a:rPr lang="en-US" altLang="ko-KR">
                <a:hlinkClick r:id="rId2"/>
              </a:rPr>
              <a:t>here</a:t>
            </a:r>
            <a:r>
              <a:rPr lang="en-US" altLang="ko-KR"/>
              <a:t> for Regular Expression in Oracle 10g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814513" y="1412875"/>
            <a:ext cx="4722812" cy="3146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zip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FROM zipcode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WHERE REGEXP_LIKE(zip, '[^[:digit:]]')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endParaRPr lang="en-US" altLang="ko-KR" sz="2000" b="0" i="1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ZIP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-----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ab123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123xy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007ab</a:t>
            </a:r>
            <a:br>
              <a:rPr lang="en-US" altLang="ko-KR" sz="2000" b="0" i="1">
                <a:latin typeface="Book Antiqua" panose="02040602050305030304" pitchFamily="18" charset="0"/>
              </a:rPr>
            </a:br>
            <a:r>
              <a:rPr lang="en-US" altLang="ko-KR" sz="2000" b="0" i="1">
                <a:latin typeface="Book Antiqua" panose="02040602050305030304" pitchFamily="18" charset="0"/>
              </a:rPr>
              <a:t>abcxy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5.3 Union, Intersect, Except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 Another basic operators in R.A</a:t>
            </a:r>
          </a:p>
          <a:p>
            <a:pPr lvl="1" eaLnBrk="1" hangingPunct="1"/>
            <a:r>
              <a:rPr lang="en-US" altLang="ko-KR" dirty="0"/>
              <a:t>UNION, DIFFERENCE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ANSI SQL provides the following set operators</a:t>
            </a:r>
          </a:p>
          <a:p>
            <a:pPr lvl="1" eaLnBrk="1" hangingPunct="1"/>
            <a:r>
              <a:rPr lang="en-US" altLang="ko-KR" dirty="0"/>
              <a:t>UNION, UNION ALL</a:t>
            </a:r>
          </a:p>
          <a:p>
            <a:pPr lvl="1" eaLnBrk="1" hangingPunct="1"/>
            <a:r>
              <a:rPr lang="en-US" altLang="ko-KR" dirty="0"/>
              <a:t>INTERSECT, INTERSECT ALL</a:t>
            </a:r>
          </a:p>
          <a:p>
            <a:pPr lvl="1" eaLnBrk="1" hangingPunct="1"/>
            <a:r>
              <a:rPr lang="en-US" altLang="ko-KR" dirty="0"/>
              <a:t>EXCEPT(or MINUS)</a:t>
            </a:r>
          </a:p>
          <a:p>
            <a:pPr lvl="1" eaLnBrk="1" hangingPunct="1"/>
            <a:r>
              <a:rPr lang="en-US" altLang="ko-KR" dirty="0">
                <a:solidFill>
                  <a:srgbClr val="C00000"/>
                </a:solidFill>
              </a:rPr>
              <a:t>IN, ANY, ALL, EXISTS </a:t>
            </a:r>
            <a:r>
              <a:rPr lang="en-US" altLang="ko-KR" dirty="0"/>
              <a:t>(covered in Section 5.4)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7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4191000" cy="4641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1800" dirty="0"/>
              <a:t>UNION</a:t>
            </a:r>
            <a:r>
              <a:rPr lang="en-US" altLang="ko-KR" sz="2000" dirty="0"/>
              <a:t>: Can be used to compute the union of any two </a:t>
            </a:r>
            <a:r>
              <a:rPr lang="en-US" altLang="ko-KR" sz="2000" i="1" dirty="0">
                <a:solidFill>
                  <a:srgbClr val="0000FF"/>
                </a:solidFill>
              </a:rPr>
              <a:t>union-compatible</a:t>
            </a:r>
            <a:r>
              <a:rPr lang="en-US" altLang="ko-KR" sz="2000" dirty="0"/>
              <a:t> sets of tuples (which are themselves the result of SQL queries).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If we replace </a:t>
            </a:r>
            <a:r>
              <a:rPr lang="en-US" altLang="ko-KR" sz="1800" dirty="0"/>
              <a:t>OR </a:t>
            </a:r>
            <a:r>
              <a:rPr lang="en-US" altLang="ko-KR" sz="2000" dirty="0"/>
              <a:t>by </a:t>
            </a:r>
            <a:r>
              <a:rPr lang="en-US" altLang="ko-KR" sz="1800" dirty="0">
                <a:solidFill>
                  <a:srgbClr val="0000FF"/>
                </a:solidFill>
              </a:rPr>
              <a:t>AND</a:t>
            </a:r>
            <a:r>
              <a:rPr lang="en-US" altLang="ko-KR" sz="1800" dirty="0"/>
              <a:t> </a:t>
            </a:r>
            <a:r>
              <a:rPr lang="en-US" altLang="ko-KR" sz="2000" dirty="0"/>
              <a:t>in the first version, what do we get?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Also available:  </a:t>
            </a:r>
            <a:r>
              <a:rPr lang="en-US" altLang="ko-KR" sz="1800" dirty="0"/>
              <a:t>EXCEPT  </a:t>
            </a:r>
            <a:r>
              <a:rPr lang="en-US" altLang="ko-KR" sz="2000" dirty="0"/>
              <a:t>(What do we get if we replace </a:t>
            </a:r>
            <a:r>
              <a:rPr lang="en-US" altLang="ko-KR" sz="1800" dirty="0"/>
              <a:t>UNION </a:t>
            </a:r>
            <a:r>
              <a:rPr lang="en-US" altLang="ko-KR" sz="2000" dirty="0"/>
              <a:t>by </a:t>
            </a:r>
            <a:r>
              <a:rPr lang="en-US" altLang="ko-KR" sz="1800" dirty="0"/>
              <a:t>EXCEPT</a:t>
            </a:r>
            <a:r>
              <a:rPr lang="en-US" altLang="ko-KR" sz="2000" dirty="0"/>
              <a:t>?)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405313" y="1509713"/>
            <a:ext cx="4476750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S.sid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Sailors S,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WHERE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R.sid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AND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R.bid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B.bid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  AND (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B.color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>
                <a:latin typeface="Arial" panose="020B0604020202020204" pitchFamily="34" charset="0"/>
              </a:rPr>
              <a:t>‘</a:t>
            </a:r>
            <a:r>
              <a:rPr lang="en-US" altLang="ko-KR" sz="2000" b="0" i="1" dirty="0">
                <a:latin typeface="Book Antiqua" panose="02040602050305030304" pitchFamily="18" charset="0"/>
              </a:rPr>
              <a:t>red</a:t>
            </a:r>
            <a:r>
              <a:rPr lang="en-US" altLang="ko-KR" sz="2000" b="0" i="1" dirty="0">
                <a:latin typeface="Arial" panose="020B0604020202020204" pitchFamily="34" charset="0"/>
              </a:rPr>
              <a:t>’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</a:t>
            </a:r>
            <a:r>
              <a:rPr lang="en-US" altLang="ko-KR" sz="2000" b="0" i="1" dirty="0">
                <a:solidFill>
                  <a:srgbClr val="0000FF"/>
                </a:solidFill>
                <a:latin typeface="Book Antiqua" panose="02040602050305030304" pitchFamily="18" charset="0"/>
              </a:rPr>
              <a:t>OR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B.color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>
                <a:latin typeface="Arial" panose="020B0604020202020204" pitchFamily="34" charset="0"/>
              </a:rPr>
              <a:t>‘</a:t>
            </a:r>
            <a:r>
              <a:rPr lang="en-US" altLang="ko-KR" sz="2000" b="0" i="1" dirty="0">
                <a:latin typeface="Book Antiqua" panose="02040602050305030304" pitchFamily="18" charset="0"/>
              </a:rPr>
              <a:t>green</a:t>
            </a:r>
            <a:r>
              <a:rPr lang="en-US" altLang="ko-KR" sz="2000" b="0" i="1" dirty="0">
                <a:latin typeface="Arial" panose="020B0604020202020204" pitchFamily="34" charset="0"/>
              </a:rPr>
              <a:t>’</a:t>
            </a:r>
            <a:r>
              <a:rPr lang="en-US" altLang="ko-KR" sz="2000" b="0" i="1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405313" y="3395663"/>
            <a:ext cx="4357687" cy="2841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R.bid=B.bid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AND B.color=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red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UNION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R.bid=B.bid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AND B.color=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green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57200" y="63500"/>
            <a:ext cx="82296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Q5: Find </a:t>
            </a:r>
            <a:r>
              <a:rPr lang="en-US" altLang="ko-KR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sid’s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 of sailors who’ve reserved a red </a:t>
            </a:r>
            <a:r>
              <a:rPr lang="en-US" altLang="ko-KR" sz="2000" u="sng" dirty="0">
                <a:solidFill>
                  <a:srgbClr val="C00000"/>
                </a:solidFill>
                <a:latin typeface="Arial" panose="020B0604020202020204" pitchFamily="34" charset="0"/>
              </a:rPr>
              <a:t>or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 a green boat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44235-6AC5-45FA-993B-8D1BB1845996}"/>
              </a:ext>
            </a:extLst>
          </p:cNvPr>
          <p:cNvSpPr txBox="1"/>
          <p:nvPr/>
        </p:nvSpPr>
        <p:spPr>
          <a:xfrm>
            <a:off x="9252520" y="3326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&lt;&lt;</a:t>
            </a:r>
            <a:r>
              <a:rPr lang="ko-KR" altLang="en-US" dirty="0"/>
              <a:t> </a:t>
            </a:r>
            <a:r>
              <a:rPr lang="ko-KR" altLang="en-US" dirty="0" err="1"/>
              <a:t>유니온써봐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9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0678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2400"/>
              <a:t>Q6: Find sid’s of sailors who’ve reserved a red </a:t>
            </a:r>
            <a:r>
              <a:rPr lang="en-US" altLang="ko-KR" sz="2400" u="sng">
                <a:solidFill>
                  <a:srgbClr val="C00000"/>
                </a:solidFill>
              </a:rPr>
              <a:t>and</a:t>
            </a:r>
            <a:r>
              <a:rPr lang="en-US" altLang="ko-KR" sz="2400"/>
              <a:t> a green boat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52600"/>
            <a:ext cx="4191000" cy="502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1800" dirty="0"/>
              <a:t>INTERSECT</a:t>
            </a:r>
            <a:r>
              <a:rPr lang="en-US" altLang="ko-KR" sz="2000" dirty="0"/>
              <a:t>: Can be used to compute the intersection of any two  </a:t>
            </a:r>
            <a:r>
              <a:rPr lang="en-US" altLang="ko-KR" sz="2000" i="1" dirty="0"/>
              <a:t>union-compatible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/>
              <a:t>sets of tuples. 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Included in the SQL/92 standard, but some systems don’t support it.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Contrast symmetry of the </a:t>
            </a:r>
            <a:r>
              <a:rPr lang="en-US" altLang="ko-KR" sz="1800" dirty="0"/>
              <a:t>UNION</a:t>
            </a:r>
            <a:r>
              <a:rPr lang="en-US" altLang="ko-KR" sz="2000" dirty="0"/>
              <a:t> and </a:t>
            </a:r>
            <a:r>
              <a:rPr lang="en-US" altLang="ko-KR" sz="1800" dirty="0"/>
              <a:t>INTERSECT </a:t>
            </a:r>
            <a:r>
              <a:rPr lang="en-US" altLang="ko-KR" sz="2000" dirty="0"/>
              <a:t>queries with how much the other versions differ.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4167188" y="1128713"/>
            <a:ext cx="4941887" cy="1927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Boats B1, Reserves R1,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Boats B2, Reserves R2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S.sid=R1.sid AND R1.bid=B1.bid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AND  S.sid=R2.sid AND R2.bid=B2.bid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AND (B1.color=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red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r>
              <a:rPr lang="en-US" altLang="ko-KR" sz="2000" b="0" i="1">
                <a:latin typeface="Book Antiqua" panose="02040602050305030304" pitchFamily="18" charset="0"/>
              </a:rPr>
              <a:t> 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AND</a:t>
            </a:r>
            <a:r>
              <a:rPr lang="en-US" altLang="ko-KR" sz="2000" b="0" i="1">
                <a:latin typeface="Book Antiqua" panose="02040602050305030304" pitchFamily="18" charset="0"/>
              </a:rPr>
              <a:t> B2.color=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green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r>
              <a:rPr lang="en-US" altLang="ko-KR" sz="2000" b="0" i="1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4267200" y="3467100"/>
            <a:ext cx="4357688" cy="2841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R.bid=B.bid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AND B.color=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red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INTERSECT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R.bid=B.bid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AND B.color=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green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6538913" y="3141663"/>
            <a:ext cx="1154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</a:rPr>
              <a:t>Key field!</a:t>
            </a:r>
          </a:p>
        </p:txBody>
      </p:sp>
      <p:sp>
        <p:nvSpPr>
          <p:cNvPr id="25609" name="Arc 7"/>
          <p:cNvSpPr>
            <a:spLocks/>
          </p:cNvSpPr>
          <p:nvPr/>
        </p:nvSpPr>
        <p:spPr bwMode="auto">
          <a:xfrm>
            <a:off x="5719763" y="3200400"/>
            <a:ext cx="879475" cy="304800"/>
          </a:xfrm>
          <a:custGeom>
            <a:avLst/>
            <a:gdLst>
              <a:gd name="T0" fmla="*/ 0 w 35609"/>
              <a:gd name="T1" fmla="*/ 2147483646 h 21600"/>
              <a:gd name="T2" fmla="*/ 2147483646 w 35609"/>
              <a:gd name="T3" fmla="*/ 2147483646 h 21600"/>
              <a:gd name="T4" fmla="*/ 2147483646 w 3560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609" h="21600" fill="none" extrusionOk="0">
                <a:moveTo>
                  <a:pt x="-1" y="20924"/>
                </a:moveTo>
                <a:cubicBezTo>
                  <a:pt x="364" y="9264"/>
                  <a:pt x="9922" y="-1"/>
                  <a:pt x="21589" y="0"/>
                </a:cubicBezTo>
                <a:cubicBezTo>
                  <a:pt x="26728" y="0"/>
                  <a:pt x="31699" y="1832"/>
                  <a:pt x="35608" y="5168"/>
                </a:cubicBezTo>
              </a:path>
              <a:path w="35609" h="21600" stroke="0" extrusionOk="0">
                <a:moveTo>
                  <a:pt x="-1" y="20924"/>
                </a:moveTo>
                <a:cubicBezTo>
                  <a:pt x="364" y="9264"/>
                  <a:pt x="9922" y="-1"/>
                  <a:pt x="21589" y="0"/>
                </a:cubicBezTo>
                <a:cubicBezTo>
                  <a:pt x="26728" y="0"/>
                  <a:pt x="31699" y="1832"/>
                  <a:pt x="35608" y="5168"/>
                </a:cubicBezTo>
                <a:lnTo>
                  <a:pt x="21589" y="21600"/>
                </a:lnTo>
                <a:lnTo>
                  <a:pt x="-1" y="20924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C693A-1065-4CDE-BB1A-D789F8BEDB5B}"/>
              </a:ext>
            </a:extLst>
          </p:cNvPr>
          <p:cNvSpPr txBox="1"/>
          <p:nvPr/>
        </p:nvSpPr>
        <p:spPr>
          <a:xfrm>
            <a:off x="9144000" y="114300"/>
            <a:ext cx="183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INTERSECT </a:t>
            </a:r>
            <a:r>
              <a:rPr lang="ko-KR" altLang="en-US" dirty="0"/>
              <a:t>을 쓰라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9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5.4 Nested Queries(or Subqueries)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448"/>
            <a:ext cx="8229600" cy="3744912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A very powerful feature of SQL</a:t>
            </a:r>
          </a:p>
          <a:p>
            <a:pPr lvl="1" eaLnBrk="1" hangingPunct="1"/>
            <a:r>
              <a:rPr lang="en-US" altLang="ko-KR" sz="1800" dirty="0">
                <a:solidFill>
                  <a:srgbClr val="0000FF"/>
                </a:solidFill>
              </a:rPr>
              <a:t>a WHERE clause can itself contain an SQL query</a:t>
            </a:r>
            <a:r>
              <a:rPr lang="en-US" altLang="ko-KR" sz="1800" dirty="0"/>
              <a:t>!  </a:t>
            </a:r>
          </a:p>
          <a:p>
            <a:pPr lvl="1" eaLnBrk="1" hangingPunct="1"/>
            <a:r>
              <a:rPr lang="en-US" altLang="ko-KR" sz="1800" dirty="0"/>
              <a:t>Also, </a:t>
            </a:r>
            <a:r>
              <a:rPr lang="en-US" altLang="ko-KR" sz="1800" dirty="0">
                <a:solidFill>
                  <a:srgbClr val="0000FF"/>
                </a:solidFill>
              </a:rPr>
              <a:t>SELECT, FROM</a:t>
            </a:r>
            <a:r>
              <a:rPr lang="en-US" altLang="ko-KR" sz="1800" dirty="0"/>
              <a:t>, or </a:t>
            </a:r>
            <a:r>
              <a:rPr lang="en-US" altLang="ko-KR" sz="1800" dirty="0">
                <a:solidFill>
                  <a:srgbClr val="0000FF"/>
                </a:solidFill>
              </a:rPr>
              <a:t>HAVING</a:t>
            </a:r>
            <a:r>
              <a:rPr lang="en-US" altLang="ko-KR" sz="1800" dirty="0"/>
              <a:t> clause can.</a:t>
            </a:r>
          </a:p>
          <a:p>
            <a:pPr eaLnBrk="1" hangingPunct="1"/>
            <a:r>
              <a:rPr lang="en-US" altLang="ko-KR" sz="2000" dirty="0"/>
              <a:t>To find sailors who’ve </a:t>
            </a:r>
            <a:r>
              <a:rPr lang="en-US" altLang="ko-KR" sz="2000" i="1" dirty="0">
                <a:solidFill>
                  <a:srgbClr val="C00000"/>
                </a:solidFill>
              </a:rPr>
              <a:t>not</a:t>
            </a:r>
            <a:r>
              <a:rPr lang="en-US" altLang="ko-KR" sz="2000" dirty="0"/>
              <a:t> reserved #103, use </a:t>
            </a:r>
            <a:r>
              <a:rPr lang="en-US" altLang="ko-KR" sz="2000" dirty="0">
                <a:solidFill>
                  <a:srgbClr val="C00000"/>
                </a:solidFill>
              </a:rPr>
              <a:t>NOT IN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en-US" altLang="ko-KR" sz="2000" dirty="0"/>
              <a:t>To understand semantics of nested queries, think of a </a:t>
            </a:r>
            <a:r>
              <a:rPr lang="en-US" altLang="ko-KR" sz="2000" b="1" i="1" u="sng" dirty="0">
                <a:solidFill>
                  <a:srgbClr val="C00000"/>
                </a:solidFill>
              </a:rPr>
              <a:t>nested loops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dirty="0"/>
              <a:t>evaluation:  </a:t>
            </a:r>
            <a:r>
              <a:rPr lang="en-US" altLang="ko-KR" sz="2000" i="1" dirty="0"/>
              <a:t>For each Sailors tuple, check the qualification by computing the subquery.</a:t>
            </a:r>
          </a:p>
          <a:p>
            <a:pPr eaLnBrk="1" hangingPunct="1"/>
            <a:r>
              <a:rPr lang="en-US" altLang="ko-KR" sz="2000" dirty="0"/>
              <a:t>What if one sailor reserved two or more boats? Do the two queries above have same semantic?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4467225" y="1446213"/>
            <a:ext cx="4497388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 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IN</a:t>
            </a:r>
            <a:r>
              <a:rPr lang="en-US" altLang="ko-KR" sz="2000" b="0" i="1">
                <a:latin typeface="Book Antiqua" panose="02040602050305030304" pitchFamily="18" charset="0"/>
              </a:rPr>
              <a:t>  (SELECT  R.sid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FROM 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WHERE  R.bid=103)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1685925" y="1052513"/>
            <a:ext cx="5622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u="sng">
                <a:latin typeface="Book Antiqua" panose="02040602050305030304" pitchFamily="18" charset="0"/>
              </a:rPr>
              <a:t>Q1: Find names of sailors who</a:t>
            </a:r>
            <a:r>
              <a:rPr lang="en-US" altLang="ko-KR" sz="2000" b="0" i="1" u="sng">
                <a:latin typeface="Arial" panose="020B0604020202020204" pitchFamily="34" charset="0"/>
              </a:rPr>
              <a:t>’</a:t>
            </a:r>
            <a:r>
              <a:rPr lang="en-US" altLang="ko-KR" sz="2000" b="0" i="1" u="sng">
                <a:latin typeface="Book Antiqua" panose="02040602050305030304" pitchFamily="18" charset="0"/>
              </a:rPr>
              <a:t>ve reserved boat #103: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95250" y="1700213"/>
            <a:ext cx="39719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 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bid=103</a:t>
            </a:r>
          </a:p>
        </p:txBody>
      </p:sp>
      <p:sp>
        <p:nvSpPr>
          <p:cNvPr id="27657" name="AutoShape 7"/>
          <p:cNvSpPr>
            <a:spLocks noChangeArrowheads="1"/>
          </p:cNvSpPr>
          <p:nvPr/>
        </p:nvSpPr>
        <p:spPr bwMode="auto">
          <a:xfrm>
            <a:off x="4102100" y="1987550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AA904-F157-4EEE-9811-1E18DE04A97B}"/>
              </a:ext>
            </a:extLst>
          </p:cNvPr>
          <p:cNvSpPr txBox="1"/>
          <p:nvPr/>
        </p:nvSpPr>
        <p:spPr>
          <a:xfrm>
            <a:off x="9252520" y="162880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</a:t>
            </a:r>
            <a:r>
              <a:rPr lang="en-US" altLang="ko-KR" dirty="0"/>
              <a:t>: </a:t>
            </a:r>
            <a:r>
              <a:rPr lang="ko-KR" altLang="en-US" dirty="0" err="1"/>
              <a:t>조인쿼리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nested query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A68BD-4489-4E13-A930-ADEE6FB90FB3}"/>
              </a:ext>
            </a:extLst>
          </p:cNvPr>
          <p:cNvSpPr txBox="1"/>
          <p:nvPr/>
        </p:nvSpPr>
        <p:spPr>
          <a:xfrm>
            <a:off x="6129108" y="3165874"/>
            <a:ext cx="326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to not in</a:t>
            </a:r>
            <a:r>
              <a:rPr lang="ko-KR" altLang="en-US" dirty="0"/>
              <a:t>으로 변경가능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안에 </a:t>
            </a:r>
            <a:r>
              <a:rPr lang="en-US" altLang="ko-KR" dirty="0" err="1"/>
              <a:t>s.sid</a:t>
            </a:r>
            <a:r>
              <a:rPr lang="ko-KR" altLang="en-US" dirty="0"/>
              <a:t>가 포함되는지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A1273-E600-4E36-A8BC-288B5916949A}"/>
              </a:ext>
            </a:extLst>
          </p:cNvPr>
          <p:cNvSpPr txBox="1"/>
          <p:nvPr/>
        </p:nvSpPr>
        <p:spPr>
          <a:xfrm>
            <a:off x="-2484784" y="260648"/>
            <a:ext cx="2179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sname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FROM sailor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sid</a:t>
            </a:r>
            <a:r>
              <a:rPr lang="en-US" altLang="ko-KR" dirty="0"/>
              <a:t> NOT IN(</a:t>
            </a:r>
          </a:p>
          <a:p>
            <a:r>
              <a:rPr lang="en-US" altLang="ko-KR" dirty="0"/>
              <a:t>SELECT ~~)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7097-DA6B-4CAD-B128-D5FFC34670FB}"/>
              </a:ext>
            </a:extLst>
          </p:cNvPr>
          <p:cNvSpPr txBox="1"/>
          <p:nvPr/>
        </p:nvSpPr>
        <p:spPr>
          <a:xfrm>
            <a:off x="9144000" y="4365104"/>
            <a:ext cx="2016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</a:t>
            </a:r>
            <a:r>
              <a:rPr lang="ko-KR" altLang="en-US" dirty="0" err="1"/>
              <a:t>튜플마다</a:t>
            </a:r>
            <a:endParaRPr lang="en-US" altLang="ko-KR" dirty="0"/>
          </a:p>
          <a:p>
            <a:r>
              <a:rPr lang="en-US" altLang="ko-KR" dirty="0"/>
              <a:t>Qualification</a:t>
            </a:r>
            <a:r>
              <a:rPr lang="ko-KR" altLang="en-US" dirty="0"/>
              <a:t>만족하는지를 </a:t>
            </a:r>
            <a:r>
              <a:rPr lang="ko-KR" altLang="en-US" dirty="0" err="1"/>
              <a:t>알기위하여</a:t>
            </a:r>
            <a:endParaRPr lang="en-US" altLang="ko-KR" dirty="0"/>
          </a:p>
          <a:p>
            <a:r>
              <a:rPr lang="en-US" altLang="ko-KR" dirty="0"/>
              <a:t>Subquery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in Big Data Era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What is SQL?</a:t>
            </a:r>
          </a:p>
          <a:p>
            <a:pPr lvl="1">
              <a:defRPr/>
            </a:pPr>
            <a:r>
              <a:rPr lang="en-US" altLang="ko-KR" dirty="0"/>
              <a:t>DB dead? (5 Years ago)</a:t>
            </a:r>
          </a:p>
          <a:p>
            <a:pPr>
              <a:defRPr/>
            </a:pPr>
            <a:r>
              <a:rPr lang="en-US" altLang="ko-KR" dirty="0"/>
              <a:t>Big data is coming</a:t>
            </a:r>
          </a:p>
          <a:p>
            <a:pPr>
              <a:defRPr/>
            </a:pPr>
            <a:r>
              <a:rPr lang="en-US" altLang="ko-KR" dirty="0"/>
              <a:t>Now everyone sells SQL</a:t>
            </a:r>
          </a:p>
          <a:p>
            <a:pPr lvl="1">
              <a:defRPr/>
            </a:pPr>
            <a:r>
              <a:rPr lang="en-US" altLang="ko-KR" dirty="0"/>
              <a:t>SQL-on-{Hadoop, NoSQL}</a:t>
            </a:r>
          </a:p>
          <a:p>
            <a:pPr lvl="1">
              <a:defRPr/>
            </a:pPr>
            <a:r>
              <a:rPr lang="en-US" altLang="ko-KR" dirty="0"/>
              <a:t>Google’s cloud Spanner</a:t>
            </a:r>
          </a:p>
          <a:p>
            <a:pPr lvl="1">
              <a:defRPr/>
            </a:pPr>
            <a:r>
              <a:rPr lang="en-US" altLang="ko-KR" dirty="0"/>
              <a:t>Amazon’s RDS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SQL becomes the lingua franca of the data management world in big data era?!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Ch</a:t>
            </a:r>
            <a:r>
              <a:rPr lang="en-US" altLang="ko-KR" dirty="0"/>
              <a:t> 5. SQL</a:t>
            </a:r>
          </a:p>
        </p:txBody>
      </p:sp>
      <p:pic>
        <p:nvPicPr>
          <p:cNvPr id="717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1225550"/>
            <a:ext cx="25209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309813"/>
            <a:ext cx="11969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1844675"/>
            <a:ext cx="79375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7" descr="D:\Users\swlee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935163"/>
            <a:ext cx="15716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9" descr="http://forward.ucsd.edu/../img/sqlpp-m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98875"/>
            <a:ext cx="230346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3014663"/>
            <a:ext cx="186372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pic>
        <p:nvPicPr>
          <p:cNvPr id="28676" name="Picture 6" descr="13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805238"/>
            <a:ext cx="56054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7" name="Picture 7" descr="1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308475"/>
            <a:ext cx="266382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Multiply Nested Queries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825500" y="1557338"/>
            <a:ext cx="7707313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 (NOT) IN  (SELECT  R.sid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FROM 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WHERE  R.bid IN ( SELECT 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                                  FROM Boats B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                                  WHERE B.color = 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red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r>
              <a:rPr lang="en-US" altLang="ko-KR" sz="2000" b="0" i="1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1336675" y="1196975"/>
            <a:ext cx="6403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u="sng">
                <a:latin typeface="Book Antiqua" panose="02040602050305030304" pitchFamily="18" charset="0"/>
              </a:rPr>
              <a:t>Q2: Find names of sailors who have (not) reserved a red boat: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Nested Queries with </a:t>
            </a:r>
            <a:r>
              <a:rPr lang="en-US" altLang="ko-KR">
                <a:solidFill>
                  <a:srgbClr val="C00000"/>
                </a:solidFill>
              </a:rPr>
              <a:t>Correlation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35363"/>
            <a:ext cx="8229600" cy="2663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rgbClr val="0000FF"/>
                </a:solidFill>
              </a:rPr>
              <a:t>EXISTS</a:t>
            </a:r>
            <a:r>
              <a:rPr lang="en-US" altLang="ko-KR"/>
              <a:t> is another set comparison operator, like 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rgbClr val="C00000"/>
                </a:solidFill>
              </a:rPr>
              <a:t>Correlated vs. non-correlated</a:t>
            </a:r>
            <a:r>
              <a:rPr lang="en-US" altLang="ko-KR"/>
              <a:t>: illustrates why, in general, subquery must be re-computed for each Sailors tuple.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If </a:t>
            </a:r>
            <a:r>
              <a:rPr lang="en-US" altLang="ko-KR">
                <a:solidFill>
                  <a:srgbClr val="0000FF"/>
                </a:solidFill>
              </a:rPr>
              <a:t>UNIQUE</a:t>
            </a:r>
            <a:r>
              <a:rPr lang="en-US" altLang="ko-KR"/>
              <a:t> is used, and * is replaced by </a:t>
            </a:r>
            <a:r>
              <a:rPr lang="en-US" altLang="ko-KR" i="1"/>
              <a:t>R.bid</a:t>
            </a:r>
            <a:r>
              <a:rPr lang="en-US" altLang="ko-KR"/>
              <a:t>, finds </a:t>
            </a:r>
            <a:r>
              <a:rPr lang="en-US" altLang="ko-KR" u="sng"/>
              <a:t>sailors with </a:t>
            </a:r>
            <a:r>
              <a:rPr lang="en-US" altLang="ko-KR" u="sng">
                <a:solidFill>
                  <a:srgbClr val="C00000"/>
                </a:solidFill>
              </a:rPr>
              <a:t>at</a:t>
            </a:r>
            <a:r>
              <a:rPr lang="en-US" altLang="ko-KR" u="sng">
                <a:solidFill>
                  <a:srgbClr val="FF0000"/>
                </a:solidFill>
              </a:rPr>
              <a:t> </a:t>
            </a:r>
            <a:r>
              <a:rPr lang="en-US" altLang="ko-KR" u="sng">
                <a:solidFill>
                  <a:srgbClr val="C00000"/>
                </a:solidFill>
              </a:rPr>
              <a:t>most </a:t>
            </a:r>
            <a:r>
              <a:rPr lang="en-US" altLang="ko-KR" u="sng"/>
              <a:t>one reservation for boat #103</a:t>
            </a:r>
            <a:r>
              <a:rPr lang="en-US" altLang="ko-KR"/>
              <a:t>.  (UNIQUE checks for duplicate tuples; * denotes all attributes.  </a:t>
            </a:r>
            <a:r>
              <a:rPr lang="en-US" altLang="ko-KR">
                <a:solidFill>
                  <a:srgbClr val="C00000"/>
                </a:solidFill>
              </a:rPr>
              <a:t>Why</a:t>
            </a:r>
            <a:r>
              <a:rPr lang="en-US" altLang="ko-KR"/>
              <a:t> do we have to replace * by </a:t>
            </a:r>
            <a:r>
              <a:rPr lang="en-US" altLang="ko-KR" i="1"/>
              <a:t>R.bid</a:t>
            </a:r>
            <a:r>
              <a:rPr lang="en-US" altLang="ko-KR"/>
              <a:t>? </a:t>
            </a:r>
            <a:r>
              <a:rPr lang="en-US" altLang="ko-KR">
                <a:solidFill>
                  <a:srgbClr val="C00000"/>
                </a:solidFill>
              </a:rPr>
              <a:t>Because</a:t>
            </a:r>
            <a:r>
              <a:rPr lang="en-US" altLang="ko-KR"/>
              <a:t> “unique(select * ..” will return </a:t>
            </a:r>
            <a:r>
              <a:rPr lang="en-US" altLang="ko-KR">
                <a:solidFill>
                  <a:srgbClr val="C00000"/>
                </a:solidFill>
              </a:rPr>
              <a:t>True</a:t>
            </a:r>
            <a:r>
              <a:rPr lang="en-US" altLang="ko-KR"/>
              <a:t> even though more than one reservation for boat 103 exists!! )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465263" y="1841500"/>
            <a:ext cx="6130925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 EXISTS  (SELECT  *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FROM 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WHERE  R.bid=103 AND S.sid=R.sid)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757363" y="1341438"/>
            <a:ext cx="5622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u="sng">
                <a:latin typeface="Book Antiqua" panose="02040602050305030304" pitchFamily="18" charset="0"/>
              </a:rPr>
              <a:t>Q1: Find names of sailors who</a:t>
            </a:r>
            <a:r>
              <a:rPr lang="en-US" altLang="ko-KR" sz="2000" b="0" i="1" u="sng">
                <a:latin typeface="Arial" panose="020B0604020202020204" pitchFamily="34" charset="0"/>
              </a:rPr>
              <a:t>’</a:t>
            </a:r>
            <a:r>
              <a:rPr lang="en-US" altLang="ko-KR" sz="2000" b="0" i="1" u="sng">
                <a:latin typeface="Book Antiqua" panose="02040602050305030304" pitchFamily="18" charset="0"/>
              </a:rPr>
              <a:t>ve reserved boat #103:</a:t>
            </a:r>
          </a:p>
        </p:txBody>
      </p:sp>
      <p:sp>
        <p:nvSpPr>
          <p:cNvPr id="29704" name="Arc 6"/>
          <p:cNvSpPr>
            <a:spLocks/>
          </p:cNvSpPr>
          <p:nvPr/>
        </p:nvSpPr>
        <p:spPr bwMode="auto">
          <a:xfrm>
            <a:off x="3779838" y="2349500"/>
            <a:ext cx="3024187" cy="7905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</a:path>
              <a:path w="21600" h="21600" stroke="0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  <a:lnTo>
                  <a:pt x="0" y="21600"/>
                </a:lnTo>
                <a:lnTo>
                  <a:pt x="19" y="0"/>
                </a:lnTo>
                <a:close/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9705" name="직선 연결선 2"/>
          <p:cNvCxnSpPr>
            <a:cxnSpLocks noChangeShapeType="1"/>
          </p:cNvCxnSpPr>
          <p:nvPr/>
        </p:nvCxnSpPr>
        <p:spPr bwMode="auto">
          <a:xfrm>
            <a:off x="6156325" y="3421063"/>
            <a:ext cx="1366838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0493B9-A416-4E7B-934C-52A0C62D5859}"/>
              </a:ext>
            </a:extLst>
          </p:cNvPr>
          <p:cNvSpPr txBox="1"/>
          <p:nvPr/>
        </p:nvSpPr>
        <p:spPr>
          <a:xfrm>
            <a:off x="7740352" y="2204864"/>
            <a:ext cx="2170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EXISTS</a:t>
            </a:r>
          </a:p>
          <a:p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이 </a:t>
            </a:r>
            <a:r>
              <a:rPr lang="en-US" altLang="ko-KR" dirty="0"/>
              <a:t>empty</a:t>
            </a:r>
            <a:r>
              <a:rPr lang="ko-KR" altLang="en-US" dirty="0"/>
              <a:t>면</a:t>
            </a:r>
            <a:r>
              <a:rPr lang="en-US" altLang="ko-KR" dirty="0"/>
              <a:t> false</a:t>
            </a:r>
          </a:p>
          <a:p>
            <a:r>
              <a:rPr lang="en-US" altLang="ko-KR" dirty="0"/>
              <a:t>Not empty</a:t>
            </a:r>
            <a:r>
              <a:rPr lang="ko-KR" altLang="en-US" dirty="0"/>
              <a:t>면 </a:t>
            </a:r>
            <a:r>
              <a:rPr lang="en-US" altLang="ko-KR" dirty="0"/>
              <a:t>true.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F5B42-B694-475A-90DB-D5A69A39C443}"/>
              </a:ext>
            </a:extLst>
          </p:cNvPr>
          <p:cNvSpPr txBox="1"/>
          <p:nvPr/>
        </p:nvSpPr>
        <p:spPr>
          <a:xfrm>
            <a:off x="9526901" y="1143242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괄호 안의 서브 쿼리의 결과는 하나의 </a:t>
            </a:r>
            <a:r>
              <a:rPr lang="en-US" altLang="ko-KR" dirty="0"/>
              <a:t>set</a:t>
            </a:r>
            <a:r>
              <a:rPr lang="ko-KR" altLang="en-US" dirty="0"/>
              <a:t>을 형성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set</a:t>
            </a:r>
            <a:r>
              <a:rPr lang="ko-KR" altLang="en-US" dirty="0"/>
              <a:t>이 비었으면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ko-KR" altLang="en-US" dirty="0"/>
              <a:t>아니면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s.Sid</a:t>
            </a:r>
            <a:r>
              <a:rPr lang="ko-KR" altLang="en-US" dirty="0"/>
              <a:t>에 대한 </a:t>
            </a:r>
            <a:r>
              <a:rPr lang="en-US" altLang="ko-KR" dirty="0"/>
              <a:t>for</a:t>
            </a:r>
            <a:r>
              <a:rPr lang="ko-KR" altLang="en-US" dirty="0"/>
              <a:t>문을 돌리면서</a:t>
            </a:r>
            <a:endParaRPr lang="en-US" altLang="ko-KR" dirty="0"/>
          </a:p>
          <a:p>
            <a:r>
              <a:rPr lang="en-US" altLang="ko-KR" dirty="0"/>
              <a:t>True or false</a:t>
            </a:r>
            <a:r>
              <a:rPr lang="ko-KR" altLang="en-US" dirty="0"/>
              <a:t>에 따라 결과를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CB5BE-1D09-4481-8C99-8A0BC9842F12}"/>
              </a:ext>
            </a:extLst>
          </p:cNvPr>
          <p:cNvSpPr txBox="1"/>
          <p:nvPr/>
        </p:nvSpPr>
        <p:spPr>
          <a:xfrm>
            <a:off x="-1980728" y="260648"/>
            <a:ext cx="1645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EXISTS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서브쿼리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서브쿼리의</a:t>
            </a:r>
            <a:r>
              <a:rPr lang="ko-KR" altLang="en-US" dirty="0"/>
              <a:t> 결과</a:t>
            </a:r>
            <a:endParaRPr lang="en-US" altLang="ko-KR" dirty="0"/>
          </a:p>
          <a:p>
            <a:r>
              <a:rPr lang="ko-KR" altLang="en-US" dirty="0"/>
              <a:t>행이 하나라도 있으면 </a:t>
            </a:r>
            <a:r>
              <a:rPr lang="en-US" altLang="ko-KR" dirty="0"/>
              <a:t>true;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More on Set-Comparison Operators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12875"/>
            <a:ext cx="8785225" cy="316865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We’ve seen IN, EXISTS and UNIQUE. Also, NOT IN, NOT EXISTS and NOT UNIQUE.</a:t>
            </a:r>
          </a:p>
          <a:p>
            <a:pPr eaLnBrk="1" hangingPunct="1"/>
            <a:r>
              <a:rPr lang="en-US" altLang="ko-KR" sz="2000" dirty="0"/>
              <a:t>Also:  </a:t>
            </a:r>
            <a:r>
              <a:rPr lang="en-US" altLang="ko-KR" sz="2000" i="1" dirty="0"/>
              <a:t>op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C00000"/>
                </a:solidFill>
              </a:rPr>
              <a:t>ANY(SOME)</a:t>
            </a:r>
            <a:r>
              <a:rPr lang="en-US" altLang="ko-KR" sz="2000" dirty="0"/>
              <a:t>, </a:t>
            </a:r>
            <a:r>
              <a:rPr lang="en-US" altLang="ko-KR" sz="2000" i="1" dirty="0"/>
              <a:t>op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C00000"/>
                </a:solidFill>
              </a:rPr>
              <a:t>ALL</a:t>
            </a:r>
          </a:p>
          <a:p>
            <a:pPr lvl="1" eaLnBrk="1" hangingPunct="1"/>
            <a:r>
              <a:rPr lang="en-US" altLang="ko-KR" sz="1800" dirty="0"/>
              <a:t>op: </a:t>
            </a:r>
          </a:p>
          <a:p>
            <a:pPr lvl="1" eaLnBrk="1" hangingPunct="1"/>
            <a:r>
              <a:rPr lang="en-US" altLang="ko-KR" sz="1800" dirty="0"/>
              <a:t>IN equivalent to =ANY;   NOT IN equivalent to &lt;&gt; ALL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e.g. </a:t>
            </a:r>
            <a:r>
              <a:rPr lang="en-US" altLang="ko-KR" sz="2000" u="sng" dirty="0"/>
              <a:t>Find sailors whose rating is greater than that of some sailors called Horatio</a:t>
            </a:r>
            <a:r>
              <a:rPr lang="en-US" altLang="ko-KR" sz="2000" dirty="0"/>
              <a:t>:</a:t>
            </a:r>
          </a:p>
          <a:p>
            <a:pPr eaLnBrk="1" hangingPunct="1"/>
            <a:endParaRPr lang="en-US" altLang="ko-KR" sz="2000" dirty="0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96850" y="4618038"/>
            <a:ext cx="5599113" cy="1474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SELECT  *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WHERE  S.rating &gt; </a:t>
            </a:r>
            <a:r>
              <a:rPr lang="en-US" altLang="ko-KR" sz="1800" b="0" i="1">
                <a:solidFill>
                  <a:srgbClr val="0000FF"/>
                </a:solidFill>
                <a:latin typeface="Book Antiqua" panose="02040602050305030304" pitchFamily="18" charset="0"/>
              </a:rPr>
              <a:t>ANY</a:t>
            </a:r>
            <a:r>
              <a:rPr lang="en-US" altLang="ko-KR" sz="1800" b="0" i="1">
                <a:latin typeface="Book Antiqua" panose="02040602050305030304" pitchFamily="18" charset="0"/>
              </a:rPr>
              <a:t> (SELECT  S2.rating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                                             FROM  Sailors S2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                                             WHERE S2.sname=</a:t>
            </a:r>
            <a:r>
              <a:rPr lang="en-US" altLang="ko-KR" sz="1800" b="0" i="1">
                <a:latin typeface="Arial" panose="020B0604020202020204" pitchFamily="34" charset="0"/>
              </a:rPr>
              <a:t>‘</a:t>
            </a:r>
            <a:r>
              <a:rPr lang="en-US" altLang="ko-KR" sz="1800" b="0" i="1">
                <a:latin typeface="Book Antiqua" panose="02040602050305030304" pitchFamily="18" charset="0"/>
              </a:rPr>
              <a:t>Horatio</a:t>
            </a:r>
            <a:r>
              <a:rPr lang="en-US" altLang="ko-KR" sz="1800" b="0" i="1">
                <a:latin typeface="Arial" panose="020B0604020202020204" pitchFamily="34" charset="0"/>
              </a:rPr>
              <a:t>’</a:t>
            </a:r>
            <a:r>
              <a:rPr lang="en-US" altLang="ko-KR" sz="1800" b="0" i="1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5795963" y="4637088"/>
            <a:ext cx="32400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b="0">
                <a:solidFill>
                  <a:srgbClr val="0000FF"/>
                </a:solidFill>
              </a:rPr>
              <a:t> What if inner query is empty?    </a:t>
            </a:r>
          </a:p>
          <a:p>
            <a:pPr latinLnBrk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   </a:t>
            </a:r>
            <a:r>
              <a:rPr lang="en-US" altLang="ko-KR" sz="1800" b="0">
                <a:solidFill>
                  <a:srgbClr val="C00000"/>
                </a:solidFill>
              </a:rPr>
              <a:t>False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Char char="•"/>
            </a:pPr>
            <a:endParaRPr lang="en-US" altLang="ko-KR" sz="1800" b="0">
              <a:solidFill>
                <a:srgbClr val="0000FF"/>
              </a:solidFill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b="0">
                <a:solidFill>
                  <a:srgbClr val="0000FF"/>
                </a:solidFill>
              </a:rPr>
              <a:t> ANY </a:t>
            </a:r>
            <a:r>
              <a:rPr lang="en-US" altLang="ko-KR" sz="1800" b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b="0">
                <a:solidFill>
                  <a:srgbClr val="C00000"/>
                </a:solidFill>
              </a:rPr>
              <a:t>ALL</a:t>
            </a:r>
            <a:r>
              <a:rPr lang="en-US" altLang="ko-KR" sz="1800" b="0">
                <a:solidFill>
                  <a:srgbClr val="0000FF"/>
                </a:solidFill>
              </a:rPr>
              <a:t>: </a:t>
            </a:r>
            <a:r>
              <a:rPr lang="en-US" altLang="ko-KR" sz="1800" b="0">
                <a:solidFill>
                  <a:srgbClr val="C00000"/>
                </a:solidFill>
              </a:rPr>
              <a:t>True</a:t>
            </a:r>
          </a:p>
        </p:txBody>
      </p:sp>
      <p:graphicFrame>
        <p:nvGraphicFramePr>
          <p:cNvPr id="30728" name="Object 6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1476375" y="2349500"/>
          <a:ext cx="2101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3" imgW="2323242" imgH="730569" progId="Equation.3">
                  <p:embed/>
                </p:oleObj>
              </mc:Choice>
              <mc:Fallback>
                <p:oleObj name="Equation" r:id="rId3" imgW="2323242" imgH="730569" progId="Equation.3">
                  <p:embed/>
                  <p:pic>
                    <p:nvPicPr>
                      <p:cNvPr id="0" name="Object 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2101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F3D32B-BED5-4C14-8181-30E5EF1D2D5B}"/>
              </a:ext>
            </a:extLst>
          </p:cNvPr>
          <p:cNvSpPr txBox="1"/>
          <p:nvPr/>
        </p:nvSpPr>
        <p:spPr>
          <a:xfrm>
            <a:off x="7740352" y="5517232"/>
            <a:ext cx="140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Any</a:t>
            </a:r>
            <a:r>
              <a:rPr lang="ko-KR" altLang="en-US" dirty="0"/>
              <a:t>대신 </a:t>
            </a:r>
            <a:r>
              <a:rPr lang="en-US" altLang="ko-KR" dirty="0"/>
              <a:t>all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쓰면 </a:t>
            </a:r>
            <a:r>
              <a:rPr lang="en-US" altLang="ko-KR" dirty="0"/>
              <a:t>true</a:t>
            </a:r>
            <a:r>
              <a:rPr lang="ko-KR" altLang="en-US" dirty="0"/>
              <a:t>가 나옴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B6835-969A-4A04-B7D1-17BBAB9C732F}"/>
              </a:ext>
            </a:extLst>
          </p:cNvPr>
          <p:cNvSpPr txBox="1"/>
          <p:nvPr/>
        </p:nvSpPr>
        <p:spPr>
          <a:xfrm>
            <a:off x="8964613" y="3501008"/>
            <a:ext cx="18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6F000-083F-4A02-B854-F9BDE97EA772}"/>
              </a:ext>
            </a:extLst>
          </p:cNvPr>
          <p:cNvSpPr txBox="1"/>
          <p:nvPr/>
        </p:nvSpPr>
        <p:spPr>
          <a:xfrm>
            <a:off x="-2268760" y="414908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ANY : </a:t>
            </a:r>
            <a:r>
              <a:rPr lang="ko-KR" altLang="en-US" dirty="0" err="1"/>
              <a:t>하나보다만</a:t>
            </a:r>
            <a:r>
              <a:rPr lang="ko-KR" altLang="en-US" dirty="0"/>
              <a:t> 만족하면 </a:t>
            </a:r>
            <a:r>
              <a:rPr lang="en-US" altLang="ko-KR" dirty="0"/>
              <a:t>OK;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2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Rewriting </a:t>
            </a:r>
            <a:r>
              <a:rPr lang="en-US" altLang="ko-KR" sz="2400">
                <a:solidFill>
                  <a:srgbClr val="C00000"/>
                </a:solidFill>
              </a:rPr>
              <a:t>INTERSECT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en-US" altLang="ko-KR"/>
              <a:t>Queries Using </a:t>
            </a:r>
            <a:r>
              <a:rPr lang="en-US" altLang="ko-KR" sz="2400">
                <a:solidFill>
                  <a:srgbClr val="C00000"/>
                </a:solidFill>
              </a:rPr>
              <a:t>IN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49725"/>
            <a:ext cx="8229600" cy="2087563"/>
          </a:xfrm>
        </p:spPr>
        <p:txBody>
          <a:bodyPr/>
          <a:lstStyle/>
          <a:p>
            <a:pPr eaLnBrk="1" hangingPunct="1"/>
            <a:r>
              <a:rPr lang="en-US" altLang="ko-KR"/>
              <a:t>Similarly, </a:t>
            </a:r>
            <a:r>
              <a:rPr lang="en-US" altLang="ko-KR" sz="2000"/>
              <a:t>EXCEPT</a:t>
            </a:r>
            <a:r>
              <a:rPr lang="en-US" altLang="ko-KR"/>
              <a:t> queries re-written using </a:t>
            </a:r>
            <a:r>
              <a:rPr lang="en-US" altLang="ko-KR" sz="2000"/>
              <a:t>NOT IN</a:t>
            </a:r>
            <a:r>
              <a:rPr lang="en-US" altLang="ko-KR"/>
              <a:t>.  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To find </a:t>
            </a:r>
            <a:r>
              <a:rPr lang="en-US" altLang="ko-KR" i="1"/>
              <a:t>names</a:t>
            </a:r>
            <a:r>
              <a:rPr lang="en-US" altLang="ko-KR"/>
              <a:t> (not </a:t>
            </a:r>
            <a:r>
              <a:rPr lang="en-US" altLang="ko-KR" i="1"/>
              <a:t>sid</a:t>
            </a:r>
            <a:r>
              <a:rPr lang="en-US" altLang="ko-KR"/>
              <a:t>’s) of Sailors who’ve reserved both red and green boats, just replace</a:t>
            </a:r>
            <a:r>
              <a:rPr lang="en-US" altLang="ko-KR" i="1"/>
              <a:t> S.sid </a:t>
            </a:r>
            <a:r>
              <a:rPr lang="en-US" altLang="ko-KR"/>
              <a:t>by </a:t>
            </a:r>
            <a:r>
              <a:rPr lang="en-US" altLang="ko-KR" i="1"/>
              <a:t>S.sname</a:t>
            </a:r>
            <a:r>
              <a:rPr lang="en-US" altLang="ko-KR"/>
              <a:t> in </a:t>
            </a:r>
            <a:r>
              <a:rPr lang="en-US" altLang="ko-KR" sz="2000"/>
              <a:t>SELECT</a:t>
            </a:r>
            <a:r>
              <a:rPr lang="en-US" altLang="ko-KR"/>
              <a:t> clause.  (What about </a:t>
            </a:r>
            <a:r>
              <a:rPr lang="en-US" altLang="ko-KR" sz="2000"/>
              <a:t>INTERSECT</a:t>
            </a:r>
            <a:r>
              <a:rPr lang="en-US" altLang="ko-KR"/>
              <a:t> query?)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901700" y="1662113"/>
            <a:ext cx="7342188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S.sid=R.sid AND R.bid=B.bid AND B.color=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red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AND</a:t>
            </a:r>
            <a:r>
              <a:rPr lang="en-US" altLang="ko-KR" sz="2000" b="0" i="1">
                <a:latin typeface="Book Antiqua" panose="02040602050305030304" pitchFamily="18" charset="0"/>
              </a:rPr>
              <a:t> S.sid </a:t>
            </a:r>
            <a:r>
              <a:rPr lang="en-US" altLang="ko-KR" sz="2000" i="1">
                <a:solidFill>
                  <a:srgbClr val="0000FF"/>
                </a:solidFill>
                <a:latin typeface="Book Antiqua" panose="02040602050305030304" pitchFamily="18" charset="0"/>
              </a:rPr>
              <a:t>IN</a:t>
            </a:r>
            <a:r>
              <a:rPr lang="en-US" altLang="ko-KR" sz="2000" b="0" i="1">
                <a:latin typeface="Book Antiqua" panose="02040602050305030304" pitchFamily="18" charset="0"/>
              </a:rPr>
              <a:t>  (SELECT  S2.sid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FROM  Sailors S2, Boats B2, Reserves R2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WHERE  S2.sid=R2.sid AND R2.bid=B2.bid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        AND  B2.color=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green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r>
              <a:rPr lang="en-US" altLang="ko-KR" sz="2000" b="0" i="1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900113" y="1196975"/>
            <a:ext cx="73453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u="sng">
                <a:latin typeface="Book Antiqua" panose="02040602050305030304" pitchFamily="18" charset="0"/>
              </a:rPr>
              <a:t>Q6: Find sid</a:t>
            </a:r>
            <a:r>
              <a:rPr lang="en-US" altLang="ko-KR" sz="2000" b="0" i="1" u="sng">
                <a:latin typeface="Arial" panose="020B0604020202020204" pitchFamily="34" charset="0"/>
              </a:rPr>
              <a:t>’</a:t>
            </a:r>
            <a:r>
              <a:rPr lang="en-US" altLang="ko-KR" sz="2000" b="0" i="1" u="sng">
                <a:latin typeface="Book Antiqua" panose="02040602050305030304" pitchFamily="18" charset="0"/>
              </a:rPr>
              <a:t>s of sailors who</a:t>
            </a:r>
            <a:r>
              <a:rPr lang="en-US" altLang="ko-KR" sz="2000" b="0" i="1" u="sng">
                <a:latin typeface="Arial" panose="020B0604020202020204" pitchFamily="34" charset="0"/>
              </a:rPr>
              <a:t>’</a:t>
            </a:r>
            <a:r>
              <a:rPr lang="en-US" altLang="ko-KR" sz="2000" b="0" i="1" u="sng">
                <a:latin typeface="Book Antiqua" panose="02040602050305030304" pitchFamily="18" charset="0"/>
              </a:rPr>
              <a:t>ve reserved both a red </a:t>
            </a:r>
            <a:r>
              <a:rPr lang="en-US" altLang="ko-KR" sz="2400" i="1" u="sng">
                <a:solidFill>
                  <a:srgbClr val="C00000"/>
                </a:solidFill>
                <a:latin typeface="Book Antiqua" panose="02040602050305030304" pitchFamily="18" charset="0"/>
              </a:rPr>
              <a:t>and</a:t>
            </a:r>
            <a:r>
              <a:rPr lang="en-US" altLang="ko-KR" sz="2000" b="0" i="1" u="sng">
                <a:latin typeface="Book Antiqua" panose="02040602050305030304" pitchFamily="18" charset="0"/>
              </a:rPr>
              <a:t> a green boat: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979613" y="2276475"/>
            <a:ext cx="5400675" cy="3603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2484438" y="2662238"/>
            <a:ext cx="5688012" cy="11525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6443663" y="1773238"/>
            <a:ext cx="24018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Who reserved Red Boat</a:t>
            </a:r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 flipH="1">
            <a:off x="6227763" y="2028825"/>
            <a:ext cx="215900" cy="2159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127000" y="2924175"/>
            <a:ext cx="25288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And, further who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has sids that is in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00FF"/>
                </a:solidFill>
              </a:rPr>
              <a:t>Green Boat Reservers 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4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"/>
            <a:ext cx="4762500" cy="134937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Division in SQL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1988" y="3214688"/>
            <a:ext cx="5854700" cy="5016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Let’s do it the hard way, without </a:t>
            </a:r>
            <a:r>
              <a:rPr lang="en-US" altLang="ko-KR">
                <a:solidFill>
                  <a:srgbClr val="0000FF"/>
                </a:solidFill>
              </a:rPr>
              <a:t>EXCEPT</a:t>
            </a:r>
            <a:r>
              <a:rPr lang="en-US" altLang="ko-KR"/>
              <a:t>: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316538" y="333375"/>
            <a:ext cx="3729037" cy="2841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NOT EXISTS</a:t>
            </a:r>
            <a:r>
              <a:rPr lang="en-US" altLang="ko-KR" sz="2000" b="0" i="1">
                <a:latin typeface="Book Antiqua" panose="02040602050305030304" pitchFamily="18" charset="0"/>
              </a:rPr>
              <a:t>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((SELECT  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FROM  Boats B)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EXCEPT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(SELECT  R.bid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FROM 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WHERE  R.sid=S.sid))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812800" y="3771900"/>
            <a:ext cx="8151813" cy="2536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NOT EXISTS  (SELECT  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FROM  Boats B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WHERE  NOT EXISTS  (SELECT  R.bid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                           FROM 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                           WHERE  R.bid=B.bid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                                                       AND R.sid=S.sid))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92075" y="4762500"/>
            <a:ext cx="237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Sailors S such that ..</a:t>
            </a:r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271463" y="5338763"/>
            <a:ext cx="309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there is no boat B without ..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631825" y="5915025"/>
            <a:ext cx="412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a Reserves tuple showing S reserved B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666750" y="1557338"/>
            <a:ext cx="4525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u="sng">
                <a:solidFill>
                  <a:schemeClr val="tx2"/>
                </a:solidFill>
                <a:latin typeface="Book Antiqua" panose="02040602050305030304" pitchFamily="18" charset="0"/>
              </a:rPr>
              <a:t>Q9: Find sailors who</a:t>
            </a:r>
            <a:r>
              <a:rPr lang="en-US" altLang="ko-KR" sz="2000" b="0" i="1" u="sng">
                <a:solidFill>
                  <a:schemeClr val="tx2"/>
                </a:solidFill>
                <a:latin typeface="Arial" panose="020B0604020202020204" pitchFamily="34" charset="0"/>
              </a:rPr>
              <a:t>’</a:t>
            </a:r>
            <a:r>
              <a:rPr lang="en-US" altLang="ko-KR" sz="2000" b="0" i="1" u="sng">
                <a:solidFill>
                  <a:schemeClr val="tx2"/>
                </a:solidFill>
                <a:latin typeface="Book Antiqua" panose="02040602050305030304" pitchFamily="18" charset="0"/>
              </a:rPr>
              <a:t>ve reserved </a:t>
            </a:r>
            <a:r>
              <a:rPr lang="en-US" altLang="ko-KR" sz="2000" b="0" i="1" u="sng">
                <a:solidFill>
                  <a:srgbClr val="C00000"/>
                </a:solidFill>
                <a:latin typeface="Book Antiqua" panose="02040602050305030304" pitchFamily="18" charset="0"/>
              </a:rPr>
              <a:t>all boats</a:t>
            </a:r>
            <a:r>
              <a:rPr lang="en-US" altLang="ko-KR" sz="2000" b="0" i="1" u="sng">
                <a:solidFill>
                  <a:schemeClr val="tx2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4710113" y="238125"/>
            <a:ext cx="5413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solidFill>
                  <a:srgbClr val="C00000"/>
                </a:solidFill>
                <a:latin typeface="Book Antiqua" panose="02040602050305030304" pitchFamily="18" charset="0"/>
              </a:rPr>
              <a:t>(1)</a:t>
            </a:r>
          </a:p>
        </p:txBody>
      </p:sp>
      <p:sp>
        <p:nvSpPr>
          <p:cNvPr id="32781" name="Rectangle 11"/>
          <p:cNvSpPr>
            <a:spLocks noChangeArrowheads="1"/>
          </p:cNvSpPr>
          <p:nvPr/>
        </p:nvSpPr>
        <p:spPr bwMode="auto">
          <a:xfrm>
            <a:off x="219075" y="3622675"/>
            <a:ext cx="5413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solidFill>
                  <a:srgbClr val="C00000"/>
                </a:solidFill>
                <a:latin typeface="Book Antiqua" panose="02040602050305030304" pitchFamily="18" charset="0"/>
              </a:rPr>
              <a:t>(2)</a:t>
            </a:r>
          </a:p>
        </p:txBody>
      </p:sp>
      <p:sp>
        <p:nvSpPr>
          <p:cNvPr id="32782" name="Arc 12"/>
          <p:cNvSpPr>
            <a:spLocks/>
          </p:cNvSpPr>
          <p:nvPr/>
        </p:nvSpPr>
        <p:spPr bwMode="auto">
          <a:xfrm>
            <a:off x="7323138" y="577850"/>
            <a:ext cx="1366837" cy="2303463"/>
          </a:xfrm>
          <a:custGeom>
            <a:avLst/>
            <a:gdLst>
              <a:gd name="T0" fmla="*/ 2147483646 w 21403"/>
              <a:gd name="T1" fmla="*/ 0 h 21532"/>
              <a:gd name="T2" fmla="*/ 2147483646 w 21403"/>
              <a:gd name="T3" fmla="*/ 2147483646 h 21532"/>
              <a:gd name="T4" fmla="*/ 0 w 21403"/>
              <a:gd name="T5" fmla="*/ 2147483646 h 215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03" h="21532" fill="none" extrusionOk="0">
                <a:moveTo>
                  <a:pt x="1706" y="-1"/>
                </a:moveTo>
                <a:cubicBezTo>
                  <a:pt x="11834" y="801"/>
                  <a:pt x="20034" y="8555"/>
                  <a:pt x="21403" y="18622"/>
                </a:cubicBezTo>
              </a:path>
              <a:path w="21403" h="21532" stroke="0" extrusionOk="0">
                <a:moveTo>
                  <a:pt x="1706" y="-1"/>
                </a:moveTo>
                <a:cubicBezTo>
                  <a:pt x="11834" y="801"/>
                  <a:pt x="20034" y="8555"/>
                  <a:pt x="21403" y="18622"/>
                </a:cubicBezTo>
                <a:lnTo>
                  <a:pt x="0" y="21532"/>
                </a:lnTo>
                <a:lnTo>
                  <a:pt x="1706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4736A-8A5E-4CE3-814D-A088FF613021}"/>
              </a:ext>
            </a:extLst>
          </p:cNvPr>
          <p:cNvSpPr txBox="1"/>
          <p:nvPr/>
        </p:nvSpPr>
        <p:spPr>
          <a:xfrm>
            <a:off x="9468544" y="1772816"/>
            <a:ext cx="1512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</a:t>
            </a:r>
            <a:r>
              <a:rPr lang="ko-KR" altLang="en-US" dirty="0"/>
              <a:t>는 </a:t>
            </a:r>
            <a:r>
              <a:rPr lang="ko-KR" altLang="en-US" dirty="0" err="1"/>
              <a:t>차집합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select </a:t>
            </a:r>
            <a:r>
              <a:rPr lang="ko-KR" altLang="en-US" dirty="0"/>
              <a:t>결과 테이블을</a:t>
            </a:r>
            <a:endParaRPr lang="en-US" altLang="ko-KR" dirty="0"/>
          </a:p>
          <a:p>
            <a:r>
              <a:rPr lang="ko-KR" altLang="en-US" dirty="0"/>
              <a:t>아래의 </a:t>
            </a:r>
            <a:r>
              <a:rPr lang="en-US" altLang="ko-KR" dirty="0"/>
              <a:t>select </a:t>
            </a:r>
            <a:r>
              <a:rPr lang="ko-KR" altLang="en-US" dirty="0"/>
              <a:t>결과 테이블로 뺀다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1C2C-7B08-49D0-A204-2D9893CA9E2E}"/>
              </a:ext>
            </a:extLst>
          </p:cNvPr>
          <p:cNvSpPr txBox="1"/>
          <p:nvPr/>
        </p:nvSpPr>
        <p:spPr>
          <a:xfrm>
            <a:off x="9396536" y="333375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EXISTS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서브쿼리가</a:t>
            </a:r>
            <a:r>
              <a:rPr lang="ko-KR" altLang="en-US" dirty="0"/>
              <a:t> 적어도 한 행을 돌려주면 </a:t>
            </a:r>
            <a:r>
              <a:rPr lang="en-US" altLang="ko-KR" dirty="0"/>
              <a:t>true;</a:t>
            </a:r>
          </a:p>
          <a:p>
            <a:endParaRPr lang="en-US" altLang="ko-KR" dirty="0"/>
          </a:p>
          <a:p>
            <a:r>
              <a:rPr lang="en-US" altLang="ko-KR" dirty="0"/>
              <a:t>NOT EXISTS : </a:t>
            </a:r>
            <a:r>
              <a:rPr lang="ko-KR" altLang="en-US" dirty="0" err="1"/>
              <a:t>서브쿼리가</a:t>
            </a:r>
            <a:r>
              <a:rPr lang="ko-KR" altLang="en-US" dirty="0"/>
              <a:t> 적어도 하나의 행을 돌려주지 않으면 </a:t>
            </a:r>
            <a:r>
              <a:rPr lang="en-US" altLang="ko-KR" dirty="0"/>
              <a:t>true;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81698-54C2-4628-9CE8-702FF1828835}"/>
              </a:ext>
            </a:extLst>
          </p:cNvPr>
          <p:cNvSpPr txBox="1"/>
          <p:nvPr/>
        </p:nvSpPr>
        <p:spPr>
          <a:xfrm>
            <a:off x="-3420888" y="47667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</a:t>
            </a:r>
            <a:r>
              <a:rPr lang="en-US" altLang="ko-KR" dirty="0"/>
              <a:t>DIVISION </a:t>
            </a:r>
            <a:r>
              <a:rPr lang="ko-KR" altLang="en-US" dirty="0"/>
              <a:t>쿼리는</a:t>
            </a:r>
            <a:endParaRPr lang="en-US" altLang="ko-KR" dirty="0"/>
          </a:p>
          <a:p>
            <a:r>
              <a:rPr lang="en-US" altLang="ko-KR" dirty="0"/>
              <a:t>NOT EXISTS</a:t>
            </a:r>
          </a:p>
          <a:p>
            <a:r>
              <a:rPr lang="ko-KR" altLang="en-US" dirty="0"/>
              <a:t>와</a:t>
            </a:r>
            <a:endParaRPr lang="en-US" altLang="ko-KR" dirty="0"/>
          </a:p>
          <a:p>
            <a:r>
              <a:rPr lang="en-US" altLang="ko-KR" dirty="0"/>
              <a:t>EXCEPT</a:t>
            </a:r>
            <a:r>
              <a:rPr lang="ko-KR" altLang="en-US" dirty="0"/>
              <a:t>을 이해해야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3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9100"/>
            <a:ext cx="5400675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5.5 Aggregate Operators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125" y="1960563"/>
            <a:ext cx="5468938" cy="60483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Significant extension of Relational Algebra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5926138" y="1430338"/>
            <a:ext cx="1814512" cy="1198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COUNT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 (*)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COUNT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 ( [</a:t>
            </a: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] A)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SUM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 ( [</a:t>
            </a: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] A)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AVG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 ( [</a:t>
            </a: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] A)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MAX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 (A)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>
                <a:solidFill>
                  <a:srgbClr val="0000FF"/>
                </a:solidFill>
                <a:latin typeface="Book Antiqua" panose="02040602050305030304" pitchFamily="18" charset="0"/>
              </a:rPr>
              <a:t>MIN</a:t>
            </a:r>
            <a:r>
              <a:rPr lang="en-US" altLang="ko-KR" sz="1200" b="0" dirty="0">
                <a:solidFill>
                  <a:srgbClr val="0000FF"/>
                </a:solidFill>
                <a:latin typeface="Book Antiqua" panose="02040602050305030304" pitchFamily="18" charset="0"/>
              </a:rPr>
              <a:t> (A)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138113" y="3856038"/>
            <a:ext cx="25622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AVG (S.age)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S.rating=10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138113" y="2865438"/>
            <a:ext cx="2482850" cy="708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COUNT (*)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5091113" y="5157788"/>
            <a:ext cx="3873500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AVG ( DISTINCT 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S.rating=10</a:t>
            </a:r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3873500" y="2957513"/>
            <a:ext cx="5162550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S.rating= (SELECT  MAX(S2.rating)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FROM  Sailors S2)</a:t>
            </a:r>
          </a:p>
        </p:txBody>
      </p:sp>
      <p:sp>
        <p:nvSpPr>
          <p:cNvPr id="34827" name="Rectangle 9"/>
          <p:cNvSpPr>
            <a:spLocks noChangeArrowheads="1"/>
          </p:cNvSpPr>
          <p:nvPr/>
        </p:nvSpPr>
        <p:spPr bwMode="auto">
          <a:xfrm>
            <a:off x="7212013" y="2636838"/>
            <a:ext cx="1463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solidFill>
                  <a:schemeClr val="accent2"/>
                </a:solidFill>
              </a:rPr>
              <a:t>single column</a:t>
            </a:r>
          </a:p>
        </p:txBody>
      </p:sp>
      <p:sp>
        <p:nvSpPr>
          <p:cNvPr id="34828" name="Arc 10"/>
          <p:cNvSpPr>
            <a:spLocks/>
          </p:cNvSpPr>
          <p:nvPr/>
        </p:nvSpPr>
        <p:spPr bwMode="auto">
          <a:xfrm>
            <a:off x="6842125" y="2616200"/>
            <a:ext cx="428625" cy="231775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101600" y="5084763"/>
            <a:ext cx="4470400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COUNT (DISTINCT S.rating)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S.sname=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Bob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12160" y="-10606"/>
            <a:ext cx="3125624" cy="1290097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19050"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u="sng" dirty="0">
                <a:latin typeface="Book Antiqua" panose="02040602050305030304" pitchFamily="18" charset="0"/>
              </a:rPr>
              <a:t>SQL Expressive Powers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Relational Algebra or Calculus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solidFill>
                  <a:srgbClr val="C00000"/>
                </a:solidFill>
                <a:latin typeface="Book Antiqua" panose="02040602050305030304" pitchFamily="18" charset="0"/>
              </a:rPr>
              <a:t>Aggregation / Grouping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Deductive Logics / Analytic Functions (Windowing)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Data Mining Features</a:t>
            </a:r>
            <a:endParaRPr lang="en-US" altLang="ko-KR" sz="1600" b="0" dirty="0"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6BFA7-2371-4945-8446-04F7247ADE1C}"/>
              </a:ext>
            </a:extLst>
          </p:cNvPr>
          <p:cNvSpPr txBox="1"/>
          <p:nvPr/>
        </p:nvSpPr>
        <p:spPr>
          <a:xfrm>
            <a:off x="-1044624" y="4437112"/>
            <a:ext cx="1079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S.Rating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en-US" altLang="ko-KR" dirty="0"/>
              <a:t>set</a:t>
            </a:r>
            <a:r>
              <a:rPr lang="ko-KR" altLang="en-US" dirty="0"/>
              <a:t>을 대상으로 </a:t>
            </a:r>
            <a:r>
              <a:rPr lang="en-US" altLang="ko-KR" dirty="0"/>
              <a:t>avg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50C18-18B3-459C-AA79-10CD17C3EA9E}"/>
              </a:ext>
            </a:extLst>
          </p:cNvPr>
          <p:cNvSpPr txBox="1"/>
          <p:nvPr/>
        </p:nvSpPr>
        <p:spPr>
          <a:xfrm>
            <a:off x="-2124744" y="2565400"/>
            <a:ext cx="212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Count(*) </a:t>
            </a:r>
            <a:r>
              <a:rPr lang="ko-KR" altLang="en-US" dirty="0"/>
              <a:t>행의 수를 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1F61-4F9A-4E38-A7BB-EBDED3B6869B}"/>
              </a:ext>
            </a:extLst>
          </p:cNvPr>
          <p:cNvSpPr txBox="1"/>
          <p:nvPr/>
        </p:nvSpPr>
        <p:spPr>
          <a:xfrm>
            <a:off x="3635896" y="4653136"/>
            <a:ext cx="145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고유한 </a:t>
            </a:r>
            <a:r>
              <a:rPr lang="en-US" altLang="ko-KR" dirty="0"/>
              <a:t>rating</a:t>
            </a:r>
            <a:r>
              <a:rPr lang="ko-KR" altLang="en-US" dirty="0"/>
              <a:t>의 수를 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Find name and age of the </a:t>
            </a:r>
            <a:r>
              <a:rPr lang="en-US" altLang="ko-KR">
                <a:solidFill>
                  <a:srgbClr val="C00000"/>
                </a:solidFill>
              </a:rPr>
              <a:t>oldest </a:t>
            </a:r>
            <a:r>
              <a:rPr lang="en-US" altLang="ko-KR"/>
              <a:t>sailor(s)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4114800" cy="4895850"/>
          </a:xfrm>
        </p:spPr>
        <p:txBody>
          <a:bodyPr/>
          <a:lstStyle/>
          <a:p>
            <a:pPr eaLnBrk="1" hangingPunct="1"/>
            <a:r>
              <a:rPr lang="en-US" altLang="ko-KR"/>
              <a:t>The first query is </a:t>
            </a:r>
            <a:r>
              <a:rPr lang="en-US" altLang="ko-KR">
                <a:solidFill>
                  <a:srgbClr val="C00000"/>
                </a:solidFill>
              </a:rPr>
              <a:t>illegal</a:t>
            </a:r>
            <a:r>
              <a:rPr lang="en-US" altLang="ko-KR"/>
              <a:t>! (We’ll look into the reason a bit later, when we discuss </a:t>
            </a:r>
            <a:r>
              <a:rPr lang="en-US" altLang="ko-KR">
                <a:solidFill>
                  <a:srgbClr val="0000FF"/>
                </a:solidFill>
              </a:rPr>
              <a:t>GROUP BY</a:t>
            </a:r>
            <a:r>
              <a:rPr lang="en-US" altLang="ko-KR"/>
              <a:t>.)</a:t>
            </a:r>
          </a:p>
          <a:p>
            <a:pPr eaLnBrk="1" hangingPunct="1"/>
            <a:endParaRPr lang="en-US" altLang="ko-KR">
              <a:solidFill>
                <a:srgbClr val="0000FF"/>
              </a:solidFill>
            </a:endParaRPr>
          </a:p>
          <a:p>
            <a:pPr eaLnBrk="1" hangingPunct="1"/>
            <a:r>
              <a:rPr lang="en-US" altLang="ko-KR"/>
              <a:t>The third query is equivalent to the second query, and is allowed in the SQL/92 standard, but is </a:t>
            </a:r>
            <a:r>
              <a:rPr lang="en-US" altLang="ko-KR">
                <a:solidFill>
                  <a:srgbClr val="C00000"/>
                </a:solidFill>
              </a:rPr>
              <a:t>not supported in some systems .</a:t>
            </a:r>
          </a:p>
          <a:p>
            <a:pPr eaLnBrk="1" hangingPunct="1"/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4862513" y="1433513"/>
            <a:ext cx="3598862" cy="708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S.sname, MAX (S.age)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4862513" y="2527300"/>
            <a:ext cx="3719512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S.sname, S.age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S.age =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(SELECT  MAX (S2.age)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FROM  Sailors S2)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4873625" y="4437063"/>
            <a:ext cx="3875088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S.sname, S.age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(SELECT  MAX (S2.age)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FROM  Sailors S2)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= S.age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GROUP BY </a:t>
            </a:r>
            <a:r>
              <a:rPr lang="en-US" altLang="ko-KR" sz="3200" dirty="0"/>
              <a:t>and </a:t>
            </a:r>
            <a:r>
              <a:rPr lang="en-US" altLang="ko-KR" dirty="0"/>
              <a:t>HAVING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384550"/>
          </a:xfrm>
        </p:spPr>
        <p:txBody>
          <a:bodyPr/>
          <a:lstStyle/>
          <a:p>
            <a:pPr eaLnBrk="1" hangingPunct="1"/>
            <a:r>
              <a:rPr lang="en-US" altLang="ko-KR"/>
              <a:t>So far, we’ve applied aggregate operators to all (qualifying) tuples.  Sometimes, we want to apply them to each of several </a:t>
            </a:r>
            <a:r>
              <a:rPr lang="en-US" altLang="ko-KR" b="1" i="1">
                <a:solidFill>
                  <a:srgbClr val="0000FF"/>
                </a:solidFill>
              </a:rPr>
              <a:t>groups</a:t>
            </a:r>
            <a:r>
              <a:rPr lang="en-US" altLang="ko-KR"/>
              <a:t> of tuples.</a:t>
            </a:r>
          </a:p>
          <a:p>
            <a:pPr eaLnBrk="1" hangingPunct="1"/>
            <a:r>
              <a:rPr lang="en-US" altLang="ko-KR"/>
              <a:t>Consider </a:t>
            </a:r>
            <a:r>
              <a:rPr lang="en-US" altLang="ko-KR" i="1" u="sng"/>
              <a:t>Q31: Find the age of the youngest sailor </a:t>
            </a:r>
            <a:r>
              <a:rPr lang="en-US" altLang="ko-KR" i="1" u="sng">
                <a:solidFill>
                  <a:srgbClr val="C00000"/>
                </a:solidFill>
              </a:rPr>
              <a:t>for each </a:t>
            </a:r>
            <a:r>
              <a:rPr lang="en-US" altLang="ko-KR" i="1" u="sng"/>
              <a:t>rating level.</a:t>
            </a:r>
          </a:p>
          <a:p>
            <a:pPr lvl="1" eaLnBrk="1" hangingPunct="1">
              <a:buSzPct val="75000"/>
            </a:pPr>
            <a:r>
              <a:rPr lang="en-US" altLang="ko-KR"/>
              <a:t>In general, we don’t know </a:t>
            </a:r>
            <a:r>
              <a:rPr lang="en-US" altLang="ko-KR">
                <a:solidFill>
                  <a:srgbClr val="C00000"/>
                </a:solidFill>
              </a:rPr>
              <a:t>how many rating levels </a:t>
            </a:r>
            <a:r>
              <a:rPr lang="en-US" altLang="ko-KR"/>
              <a:t>exist, and </a:t>
            </a:r>
            <a:r>
              <a:rPr lang="en-US" altLang="ko-KR">
                <a:solidFill>
                  <a:srgbClr val="C00000"/>
                </a:solidFill>
              </a:rPr>
              <a:t>what the rating values </a:t>
            </a:r>
            <a:r>
              <a:rPr lang="en-US" altLang="ko-KR"/>
              <a:t>for these levels are!</a:t>
            </a:r>
          </a:p>
          <a:p>
            <a:pPr lvl="1" eaLnBrk="1" hangingPunct="1">
              <a:buSzPct val="75000"/>
            </a:pPr>
            <a:r>
              <a:rPr lang="en-US" altLang="ko-KR"/>
              <a:t>Suppose we know that rating values go from 1 to 10; we can write 10 queries that look like this (!):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132138" y="4919663"/>
            <a:ext cx="2913062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For i = 1 .. 10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SELECT  MIN (S.age)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WHERE  S.rating = 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2CA7F-FEC5-43E5-A3E5-5DFBB7F1D0D0}"/>
              </a:ext>
            </a:extLst>
          </p:cNvPr>
          <p:cNvSpPr txBox="1"/>
          <p:nvPr/>
        </p:nvSpPr>
        <p:spPr>
          <a:xfrm>
            <a:off x="-3276872" y="404664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GROUP BY</a:t>
            </a:r>
          </a:p>
          <a:p>
            <a:r>
              <a:rPr lang="ko-KR" altLang="en-US" dirty="0"/>
              <a:t>특정 그룹별로 묶어서</a:t>
            </a:r>
            <a:endParaRPr lang="en-US" altLang="ko-KR" dirty="0"/>
          </a:p>
          <a:p>
            <a:r>
              <a:rPr lang="ko-KR" altLang="en-US" dirty="0"/>
              <a:t>데이터를 집계할 수 있도록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9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7848600" cy="11049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Group By Examples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836613" y="2200275"/>
            <a:ext cx="35909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S.rating</a:t>
            </a:r>
            <a:r>
              <a:rPr lang="en-US" altLang="ko-KR" sz="2000" b="0" i="1" dirty="0">
                <a:latin typeface="Book Antiqua" panose="02040602050305030304" pitchFamily="18" charset="0"/>
              </a:rPr>
              <a:t>,  AVG (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S.age</a:t>
            </a:r>
            <a:r>
              <a:rPr lang="en-US" altLang="ko-KR" sz="2000" b="0" i="1" dirty="0">
                <a:latin typeface="Book Antiqua" panose="02040602050305030304" pitchFamily="18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solidFill>
                  <a:srgbClr val="0000FF"/>
                </a:solidFill>
                <a:latin typeface="Book Antiqua" panose="02040602050305030304" pitchFamily="18" charset="0"/>
              </a:rPr>
              <a:t>GROUP BY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 </a:t>
            </a:r>
            <a:r>
              <a:rPr lang="en-US" altLang="ko-KR" sz="2000" b="0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S.rating</a:t>
            </a:r>
            <a:endParaRPr lang="en-US" altLang="ko-KR" sz="2000" b="0" i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35100"/>
            <a:ext cx="4033837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 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866775" y="4343400"/>
            <a:ext cx="3560763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S.rating,  MIN (S.age)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S.age &gt;= 18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GROUP BY  S.rating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23850" y="1457325"/>
            <a:ext cx="8820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b="0" dirty="0"/>
              <a:t> For each rating, find the average age of the sailors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23850" y="3544888"/>
            <a:ext cx="8820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b="0" dirty="0"/>
              <a:t> For each rating, find the age of the youngest sailor with age </a:t>
            </a:r>
            <a:r>
              <a:rPr kumimoji="0" lang="en-US" altLang="ko-KR" b="0" dirty="0">
                <a:sym typeface="Symbol" panose="05050102010706020507" pitchFamily="18" charset="2"/>
              </a:rPr>
              <a:t></a:t>
            </a:r>
            <a:r>
              <a:rPr kumimoji="0" lang="en-US" altLang="ko-KR" b="0" dirty="0"/>
              <a:t>  18</a:t>
            </a:r>
          </a:p>
          <a:p>
            <a:pPr eaLnBrk="1" hangingPunct="1"/>
            <a:endParaRPr kumimoji="0" lang="en-US" altLang="ko-KR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6F74-3AC8-45D0-94E8-75E0D7519809}"/>
              </a:ext>
            </a:extLst>
          </p:cNvPr>
          <p:cNvSpPr txBox="1"/>
          <p:nvPr/>
        </p:nvSpPr>
        <p:spPr>
          <a:xfrm>
            <a:off x="4716016" y="2636912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Raitng</a:t>
            </a:r>
            <a:r>
              <a:rPr lang="ko-KR" altLang="en-US" dirty="0"/>
              <a:t>이 </a:t>
            </a:r>
            <a:r>
              <a:rPr lang="en-US" altLang="ko-KR" dirty="0"/>
              <a:t>1~10</a:t>
            </a:r>
            <a:r>
              <a:rPr lang="ko-KR" altLang="en-US" dirty="0"/>
              <a:t>까지고 실제로</a:t>
            </a:r>
            <a:endParaRPr lang="en-US" altLang="ko-KR" dirty="0"/>
          </a:p>
          <a:p>
            <a:r>
              <a:rPr lang="en-US" altLang="ko-KR" dirty="0"/>
              <a:t>2,3,6 ..  3</a:t>
            </a:r>
            <a:r>
              <a:rPr lang="ko-KR" altLang="en-US" dirty="0"/>
              <a:t>개가 있다면</a:t>
            </a:r>
            <a:endParaRPr lang="en-US" altLang="ko-KR" dirty="0"/>
          </a:p>
          <a:p>
            <a:r>
              <a:rPr lang="en-US" altLang="ko-KR" dirty="0"/>
              <a:t> 3</a:t>
            </a:r>
            <a:r>
              <a:rPr lang="ko-KR" altLang="en-US" dirty="0"/>
              <a:t>개로 그룹화하여 </a:t>
            </a:r>
            <a:r>
              <a:rPr lang="en-US" altLang="ko-KR" dirty="0"/>
              <a:t>avg</a:t>
            </a:r>
            <a:r>
              <a:rPr lang="ko-KR" altLang="en-US" dirty="0"/>
              <a:t>등을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2BC6B-1060-4FC6-9518-D4D4B93B7732}"/>
              </a:ext>
            </a:extLst>
          </p:cNvPr>
          <p:cNvSpPr txBox="1"/>
          <p:nvPr/>
        </p:nvSpPr>
        <p:spPr>
          <a:xfrm>
            <a:off x="4572000" y="465313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단지 </a:t>
            </a:r>
            <a:r>
              <a:rPr lang="en-US" altLang="ko-KR" dirty="0"/>
              <a:t>where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686FB-415D-4193-8A00-0D690D803CF7}"/>
              </a:ext>
            </a:extLst>
          </p:cNvPr>
          <p:cNvSpPr txBox="1"/>
          <p:nvPr/>
        </p:nvSpPr>
        <p:spPr>
          <a:xfrm>
            <a:off x="-2772816" y="404664"/>
            <a:ext cx="2493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GROUP BY</a:t>
            </a:r>
            <a:r>
              <a:rPr lang="ko-KR" altLang="en-US" dirty="0"/>
              <a:t>의 필드로 사용되는 녀석들은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다음에 </a:t>
            </a:r>
            <a:r>
              <a:rPr lang="ko-KR" altLang="en-US" dirty="0" err="1"/>
              <a:t>와야한다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혹은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다음에 혹은 필드는</a:t>
            </a:r>
            <a:endParaRPr lang="en-US" altLang="ko-KR" dirty="0"/>
          </a:p>
          <a:p>
            <a:r>
              <a:rPr lang="en-US" altLang="ko-KR" dirty="0"/>
              <a:t>Aggregate </a:t>
            </a:r>
            <a:r>
              <a:rPr lang="ko-KR" altLang="en-US" dirty="0"/>
              <a:t>제외하고 모두</a:t>
            </a:r>
            <a:endParaRPr lang="en-US" altLang="ko-KR" dirty="0"/>
          </a:p>
          <a:p>
            <a:r>
              <a:rPr lang="en-US" altLang="ko-KR" dirty="0"/>
              <a:t>GROUP BY </a:t>
            </a:r>
            <a:r>
              <a:rPr lang="ko-KR" altLang="en-US" dirty="0"/>
              <a:t>의 </a:t>
            </a:r>
            <a:r>
              <a:rPr lang="en-US" altLang="ko-KR" dirty="0"/>
              <a:t>group-list</a:t>
            </a:r>
            <a:r>
              <a:rPr lang="ko-KR" altLang="en-US" dirty="0"/>
              <a:t>로 </a:t>
            </a:r>
            <a:r>
              <a:rPr lang="ko-KR" altLang="en-US" dirty="0" err="1"/>
              <a:t>와야한다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 autoUpdateAnimBg="0"/>
      <p:bldP spid="9831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7848600" cy="11049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Group By Examples(2)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179513" y="2349500"/>
            <a:ext cx="4724400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S.sname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WHERE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S.age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&gt; (SELECT </a:t>
            </a:r>
            <a:r>
              <a:rPr lang="en-US" altLang="ko-KR" sz="2000" b="0" i="1" dirty="0">
                <a:solidFill>
                  <a:srgbClr val="0000FF"/>
                </a:solidFill>
                <a:latin typeface="Book Antiqua" panose="02040602050305030304" pitchFamily="18" charset="0"/>
              </a:rPr>
              <a:t>MAX</a:t>
            </a:r>
            <a:r>
              <a:rPr lang="en-US" altLang="ko-KR" sz="2000" b="0" i="1" dirty="0">
                <a:latin typeface="Book Antiqua" panose="02040602050305030304" pitchFamily="18" charset="0"/>
              </a:rPr>
              <a:t>(S2.age)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                               FROM Sailors S2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                               WHERE S2.rating = 10)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4033838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23850" y="145732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b="0" dirty="0"/>
              <a:t> Aggregate operations provide an alternative to the </a:t>
            </a:r>
            <a:r>
              <a:rPr kumimoji="0" lang="en-US" altLang="ko-KR" b="0" dirty="0">
                <a:solidFill>
                  <a:srgbClr val="0000FF"/>
                </a:solidFill>
              </a:rPr>
              <a:t>ANY</a:t>
            </a:r>
            <a:r>
              <a:rPr kumimoji="0" lang="en-US" altLang="ko-KR" b="0" dirty="0"/>
              <a:t> and </a:t>
            </a:r>
            <a:r>
              <a:rPr kumimoji="0" lang="en-US" altLang="ko-KR" b="0" dirty="0">
                <a:solidFill>
                  <a:srgbClr val="0000FF"/>
                </a:solidFill>
              </a:rPr>
              <a:t>ALL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179513" y="4470400"/>
            <a:ext cx="5232400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S.sname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S.age &gt;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 ALL </a:t>
            </a:r>
            <a:r>
              <a:rPr lang="en-US" altLang="ko-KR" sz="2000" b="0" i="1">
                <a:latin typeface="Book Antiqua" panose="02040602050305030304" pitchFamily="18" charset="0"/>
              </a:rPr>
              <a:t>(SELECT S2.age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FROM Sailors S2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              WHERE S2.rating = 10)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6000CF3-665F-4632-8D0A-C350B123B74E}"/>
              </a:ext>
            </a:extLst>
          </p:cNvPr>
          <p:cNvSpPr/>
          <p:nvPr/>
        </p:nvSpPr>
        <p:spPr bwMode="auto">
          <a:xfrm>
            <a:off x="-1764704" y="1257300"/>
            <a:ext cx="1224136" cy="80327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Book Antiqua" pitchFamily="18" charset="0"/>
              <a:ea typeface="한양해서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nimBg="1" autoUpdateAnimBg="0"/>
      <p:bldP spid="10752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420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4000" dirty="0" err="1">
                <a:latin typeface="Cambria" panose="02040503050406030204" pitchFamily="18" charset="0"/>
              </a:rPr>
              <a:t>Ch</a:t>
            </a:r>
            <a:r>
              <a:rPr lang="en-US" altLang="ko-KR" sz="4000" dirty="0">
                <a:latin typeface="Cambria" panose="02040503050406030204" pitchFamily="18" charset="0"/>
              </a:rPr>
              <a:t> 5. SQL:  Queries, Programming, Triggers</a:t>
            </a:r>
          </a:p>
        </p:txBody>
      </p:sp>
      <p:pic>
        <p:nvPicPr>
          <p:cNvPr id="4099" name="Picture 5" descr="Back to VLDB20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4221163"/>
            <a:ext cx="879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 descr="so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508500"/>
            <a:ext cx="1666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1371600" y="3500438"/>
            <a:ext cx="64008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ko-KR" sz="1800" b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b="0">
                <a:solidFill>
                  <a:srgbClr val="23ED13"/>
                </a:solidFill>
              </a:rPr>
              <a:t>S</a:t>
            </a:r>
            <a:r>
              <a:rPr lang="en-US" altLang="ko-KR" sz="1800" b="0">
                <a:solidFill>
                  <a:srgbClr val="FF0000"/>
                </a:solidFill>
              </a:rPr>
              <a:t>a</a:t>
            </a:r>
            <a:r>
              <a:rPr lang="en-US" altLang="ko-KR" sz="1800" b="0">
                <a:solidFill>
                  <a:srgbClr val="FFC000"/>
                </a:solidFill>
              </a:rPr>
              <a:t>n</a:t>
            </a:r>
            <a:r>
              <a:rPr lang="en-US" altLang="ko-KR" sz="1800" b="0">
                <a:solidFill>
                  <a:srgbClr val="0000FF"/>
                </a:solidFill>
              </a:rPr>
              <a:t>g</a:t>
            </a:r>
            <a:r>
              <a:rPr lang="en-US" altLang="ko-KR" sz="1800" b="0"/>
              <a:t>-</a:t>
            </a:r>
            <a:r>
              <a:rPr lang="en-US" altLang="ko-KR" sz="1800" b="0">
                <a:solidFill>
                  <a:srgbClr val="D826CB"/>
                </a:solidFill>
              </a:rPr>
              <a:t>W</a:t>
            </a:r>
            <a:r>
              <a:rPr lang="en-US" altLang="ko-KR" sz="1800" b="0">
                <a:solidFill>
                  <a:srgbClr val="00B0F0"/>
                </a:solidFill>
              </a:rPr>
              <a:t>o</a:t>
            </a:r>
            <a:r>
              <a:rPr lang="en-US" altLang="ko-KR" sz="1800" b="0">
                <a:solidFill>
                  <a:srgbClr val="7030A0"/>
                </a:solidFill>
              </a:rPr>
              <a:t>n</a:t>
            </a:r>
            <a:r>
              <a:rPr lang="en-US" altLang="ko-KR" sz="1800" b="0"/>
              <a:t> Lee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b="0">
                <a:hlinkClick r:id="rId7"/>
              </a:rPr>
              <a:t>http://icc.skku.ac.kr/~swlee</a:t>
            </a:r>
            <a:endParaRPr lang="en-US" altLang="ko-KR" sz="1800" b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ko-KR" sz="1800" b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b="0"/>
              <a:t>SKKU VLDB Lab. &amp; SOS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b="0"/>
              <a:t>( http://vldb.skku.ac.kr/ )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Queries With </a:t>
            </a:r>
            <a:r>
              <a:rPr lang="en-US" altLang="ko-KR" sz="2400"/>
              <a:t>GROUP BY </a:t>
            </a:r>
            <a:r>
              <a:rPr lang="en-US" altLang="ko-KR"/>
              <a:t>and </a:t>
            </a:r>
            <a:r>
              <a:rPr lang="en-US" altLang="ko-KR" sz="2400"/>
              <a:t>HAVING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73463"/>
            <a:ext cx="8229600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The</a:t>
            </a:r>
            <a:r>
              <a:rPr lang="en-US" altLang="ko-KR" i="1"/>
              <a:t> </a:t>
            </a:r>
            <a:r>
              <a:rPr lang="en-US" altLang="ko-KR" b="1" i="1">
                <a:solidFill>
                  <a:srgbClr val="FF0000"/>
                </a:solidFill>
              </a:rPr>
              <a:t>target-list</a:t>
            </a:r>
            <a:r>
              <a:rPr lang="en-US" altLang="ko-KR" i="1"/>
              <a:t> </a:t>
            </a:r>
            <a:r>
              <a:rPr lang="en-US" altLang="ko-KR"/>
              <a:t>contains </a:t>
            </a:r>
            <a:r>
              <a:rPr lang="en-US" altLang="ko-KR" u="sng"/>
              <a:t>(i) attribute names (i.e. attribute list)</a:t>
            </a:r>
            <a:r>
              <a:rPr lang="en-US" altLang="ko-KR"/>
              <a:t>  (ii) terms with aggregate operations (e.g., MIN (</a:t>
            </a:r>
            <a:r>
              <a:rPr lang="en-US" altLang="ko-KR" i="1"/>
              <a:t>S.age</a:t>
            </a:r>
            <a:r>
              <a:rPr lang="en-US" altLang="ko-KR"/>
              <a:t>)).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endParaRPr lang="en-US" altLang="ko-KR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ko-KR">
                <a:solidFill>
                  <a:srgbClr val="0000FF"/>
                </a:solidFill>
              </a:rPr>
              <a:t>The </a:t>
            </a:r>
            <a:r>
              <a:rPr lang="en-US" altLang="ko-KR" u="sng">
                <a:solidFill>
                  <a:srgbClr val="0000FF"/>
                </a:solidFill>
              </a:rPr>
              <a:t>attribute list (i)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MUST BE </a:t>
            </a:r>
            <a:r>
              <a:rPr lang="en-US" altLang="ko-KR">
                <a:solidFill>
                  <a:srgbClr val="0000FF"/>
                </a:solidFill>
              </a:rPr>
              <a:t>a subset of </a:t>
            </a:r>
            <a:r>
              <a:rPr lang="en-US" altLang="ko-KR" i="1">
                <a:solidFill>
                  <a:srgbClr val="0000FF"/>
                </a:solidFill>
              </a:rPr>
              <a:t>grouping-list</a:t>
            </a:r>
            <a:r>
              <a:rPr lang="en-US" altLang="ko-KR">
                <a:solidFill>
                  <a:srgbClr val="0000FF"/>
                </a:solidFill>
              </a:rPr>
              <a:t>.</a:t>
            </a:r>
            <a:r>
              <a:rPr lang="en-US" altLang="ko-KR"/>
              <a:t>  Intuitively, </a:t>
            </a:r>
            <a:r>
              <a:rPr lang="en-US" altLang="ko-KR" u="sng"/>
              <a:t>each answer tuple corresponds to a </a:t>
            </a:r>
            <a:r>
              <a:rPr lang="en-US" altLang="ko-KR" i="1" u="sng"/>
              <a:t>group</a:t>
            </a:r>
            <a:r>
              <a:rPr lang="en-US" altLang="ko-KR" i="1"/>
              <a:t>, </a:t>
            </a:r>
            <a:r>
              <a:rPr lang="en-US" altLang="ko-KR"/>
              <a:t>and</a:t>
            </a:r>
            <a:r>
              <a:rPr lang="en-US" altLang="ko-KR" i="1"/>
              <a:t> </a:t>
            </a:r>
            <a:r>
              <a:rPr lang="en-US" altLang="ko-KR"/>
              <a:t>these attributes must have a single value per group.  (A </a:t>
            </a:r>
            <a:r>
              <a:rPr lang="en-US" altLang="ko-KR" i="1"/>
              <a:t>group</a:t>
            </a:r>
            <a:r>
              <a:rPr lang="en-US" altLang="ko-KR"/>
              <a:t> is a set of tuples that have the same value for all attributes in </a:t>
            </a:r>
            <a:r>
              <a:rPr lang="en-US" altLang="ko-KR" i="1"/>
              <a:t>grouping-list</a:t>
            </a:r>
            <a:r>
              <a:rPr lang="en-US" altLang="ko-KR"/>
              <a:t>.)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2192338" y="1430338"/>
            <a:ext cx="4368800" cy="192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Book Antiqua" panose="02040602050305030304" pitchFamily="18" charset="0"/>
              </a:rPr>
              <a:t>SELECT        [DISTINCT]  </a:t>
            </a:r>
            <a:r>
              <a:rPr lang="en-US" altLang="ko-KR" sz="2400" b="0" i="1">
                <a:latin typeface="Book Antiqua" panose="02040602050305030304" pitchFamily="18" charset="0"/>
              </a:rPr>
              <a:t>target-list</a:t>
            </a:r>
            <a:endParaRPr lang="en-US" altLang="ko-KR" sz="2400" b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Book Antiqua" panose="02040602050305030304" pitchFamily="18" charset="0"/>
              </a:rPr>
              <a:t>FROM</a:t>
            </a:r>
            <a:r>
              <a:rPr lang="en-US" altLang="ko-KR" sz="2400" b="0">
                <a:latin typeface="Book Antiqua" panose="02040602050305030304" pitchFamily="18" charset="0"/>
              </a:rPr>
              <a:t>         </a:t>
            </a:r>
            <a:r>
              <a:rPr lang="en-US" altLang="ko-KR" sz="2400" b="0" i="1">
                <a:latin typeface="Book Antiqua" panose="02040602050305030304" pitchFamily="18" charset="0"/>
              </a:rPr>
              <a:t>relation-list</a:t>
            </a:r>
            <a:endParaRPr lang="en-US" altLang="ko-KR" sz="2400" b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Book Antiqua" panose="02040602050305030304" pitchFamily="18" charset="0"/>
              </a:rPr>
              <a:t>WHERE        </a:t>
            </a:r>
            <a:r>
              <a:rPr lang="en-US" altLang="ko-KR" sz="2400" b="0" i="1">
                <a:latin typeface="Book Antiqua" panose="02040602050305030304" pitchFamily="18" charset="0"/>
              </a:rPr>
              <a:t>qualification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  <a:latin typeface="Book Antiqua" panose="02040602050305030304" pitchFamily="18" charset="0"/>
              </a:rPr>
              <a:t>GROUP BY</a:t>
            </a:r>
            <a:r>
              <a:rPr lang="en-US" altLang="ko-KR" sz="2400" b="0">
                <a:solidFill>
                  <a:srgbClr val="C00000"/>
                </a:solidFill>
                <a:latin typeface="Book Antiqua" panose="02040602050305030304" pitchFamily="18" charset="0"/>
              </a:rPr>
              <a:t>  </a:t>
            </a:r>
            <a:r>
              <a:rPr lang="en-US" altLang="ko-KR" sz="2400" b="0" i="1">
                <a:latin typeface="Book Antiqua" panose="02040602050305030304" pitchFamily="18" charset="0"/>
              </a:rPr>
              <a:t>grouping-list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7030A0"/>
                </a:solidFill>
                <a:latin typeface="Book Antiqua" panose="02040602050305030304" pitchFamily="18" charset="0"/>
              </a:rPr>
              <a:t>HAVING</a:t>
            </a:r>
            <a:r>
              <a:rPr lang="en-US" altLang="ko-KR" sz="2000" b="0">
                <a:latin typeface="Book Antiqua" panose="02040602050305030304" pitchFamily="18" charset="0"/>
              </a:rPr>
              <a:t>      </a:t>
            </a:r>
            <a:r>
              <a:rPr lang="en-US" altLang="ko-KR" sz="2400" b="0" i="1">
                <a:latin typeface="Book Antiqua" panose="02040602050305030304" pitchFamily="18" charset="0"/>
              </a:rPr>
              <a:t>group-qualification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8CC71-B5F0-4E86-848A-9F1D53F42043}"/>
              </a:ext>
            </a:extLst>
          </p:cNvPr>
          <p:cNvSpPr txBox="1"/>
          <p:nvPr/>
        </p:nvSpPr>
        <p:spPr>
          <a:xfrm>
            <a:off x="9324528" y="1916832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Group by </a:t>
            </a:r>
            <a:r>
              <a:rPr lang="ko-KR" altLang="en-US" dirty="0"/>
              <a:t>를 사용한 경우</a:t>
            </a:r>
            <a:endParaRPr lang="en-US" altLang="ko-KR" dirty="0"/>
          </a:p>
          <a:p>
            <a:r>
              <a:rPr lang="ko-KR" altLang="en-US" dirty="0"/>
              <a:t>이 그룹에 대한 제한조건을 </a:t>
            </a:r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에다가 건다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BE553-3652-42CD-92C8-52C5CAD54F06}"/>
              </a:ext>
            </a:extLst>
          </p:cNvPr>
          <p:cNvSpPr txBox="1"/>
          <p:nvPr/>
        </p:nvSpPr>
        <p:spPr>
          <a:xfrm>
            <a:off x="-1513247" y="1090166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</a:t>
            </a:r>
            <a:r>
              <a:rPr lang="ko-KR" altLang="en-US" sz="1200" dirty="0"/>
              <a:t>사원수가 </a:t>
            </a:r>
            <a:r>
              <a:rPr lang="en-US" altLang="ko-KR" sz="1200" dirty="0"/>
              <a:t>5</a:t>
            </a:r>
            <a:r>
              <a:rPr lang="ko-KR" altLang="en-US" sz="1200" dirty="0"/>
              <a:t>명이 넘는 부서명과 사원수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SELECT </a:t>
            </a:r>
            <a:r>
              <a:rPr lang="en-US" altLang="ko-KR" sz="1200" dirty="0" err="1"/>
              <a:t>d.dname</a:t>
            </a:r>
            <a:r>
              <a:rPr lang="en-US" altLang="ko-KR" sz="1200" dirty="0"/>
              <a:t>, COUNT(</a:t>
            </a:r>
            <a:r>
              <a:rPr lang="en-US" altLang="ko-KR" sz="1200" dirty="0" err="1"/>
              <a:t>e.empno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FROM emp e, dept d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e.depno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d.deptno</a:t>
            </a:r>
            <a:endParaRPr lang="en-US" altLang="ko-KR" sz="1200" dirty="0"/>
          </a:p>
          <a:p>
            <a:r>
              <a:rPr lang="en-US" altLang="ko-KR" sz="1200" dirty="0"/>
              <a:t>GROUP BY </a:t>
            </a:r>
            <a:r>
              <a:rPr lang="en-US" altLang="ko-KR" sz="1200" dirty="0" err="1"/>
              <a:t>d.dname</a:t>
            </a:r>
            <a:endParaRPr lang="en-US" altLang="ko-KR" sz="1200" dirty="0"/>
          </a:p>
          <a:p>
            <a:r>
              <a:rPr lang="en-US" altLang="ko-KR" sz="1200" dirty="0"/>
              <a:t>HAVING COUNT(</a:t>
            </a:r>
            <a:r>
              <a:rPr lang="en-US" altLang="ko-KR" sz="1200" dirty="0" err="1"/>
              <a:t>e.empno</a:t>
            </a:r>
            <a:r>
              <a:rPr lang="en-US" altLang="ko-KR" sz="1200" dirty="0"/>
              <a:t>) &gt; 5;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Conceptual Evaluation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ko-KR"/>
              <a:t>The cross-product of </a:t>
            </a:r>
            <a:r>
              <a:rPr lang="en-US" altLang="ko-KR" i="1"/>
              <a:t>relation-list</a:t>
            </a:r>
            <a:r>
              <a:rPr lang="en-US" altLang="ko-KR"/>
              <a:t> is computed, tuples that fail </a:t>
            </a:r>
            <a:r>
              <a:rPr lang="en-US" altLang="ko-KR" i="1"/>
              <a:t>qualification</a:t>
            </a:r>
            <a:r>
              <a:rPr lang="en-US" altLang="ko-KR"/>
              <a:t> are discarded, </a:t>
            </a:r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endParaRPr lang="en-US" altLang="ko-KR" u="sng"/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ko-KR" u="sng"/>
              <a:t>`</a:t>
            </a:r>
            <a:r>
              <a:rPr lang="en-US" altLang="ko-KR" i="1" u="sng"/>
              <a:t>unnecessary’</a:t>
            </a:r>
            <a:r>
              <a:rPr lang="en-US" altLang="ko-KR" u="sng"/>
              <a:t> fields are deleted</a:t>
            </a:r>
            <a:r>
              <a:rPr lang="en-US" altLang="ko-KR"/>
              <a:t>, and </a:t>
            </a:r>
            <a:r>
              <a:rPr lang="en-US" altLang="ko-KR" u="sng"/>
              <a:t>the remaining tuples are </a:t>
            </a:r>
            <a:r>
              <a:rPr lang="en-US" altLang="ko-KR" u="sng">
                <a:solidFill>
                  <a:srgbClr val="C00000"/>
                </a:solidFill>
              </a:rPr>
              <a:t>partitioned </a:t>
            </a:r>
            <a:r>
              <a:rPr lang="en-US" altLang="ko-KR" u="sng"/>
              <a:t>into</a:t>
            </a:r>
            <a:r>
              <a:rPr lang="en-US" altLang="ko-KR" u="sng">
                <a:solidFill>
                  <a:srgbClr val="C00000"/>
                </a:solidFill>
              </a:rPr>
              <a:t> </a:t>
            </a:r>
            <a:r>
              <a:rPr lang="en-US" altLang="ko-KR" u="sng">
                <a:solidFill>
                  <a:srgbClr val="7030A0"/>
                </a:solidFill>
              </a:rPr>
              <a:t>groups</a:t>
            </a:r>
            <a:r>
              <a:rPr lang="en-US" altLang="ko-KR" u="sng">
                <a:solidFill>
                  <a:srgbClr val="C00000"/>
                </a:solidFill>
              </a:rPr>
              <a:t> </a:t>
            </a:r>
            <a:r>
              <a:rPr lang="en-US" altLang="ko-KR" u="sng"/>
              <a:t>by the </a:t>
            </a:r>
            <a:r>
              <a:rPr lang="en-US" altLang="ko-KR" u="sng">
                <a:solidFill>
                  <a:srgbClr val="0070C0"/>
                </a:solidFill>
              </a:rPr>
              <a:t>value of attributes in </a:t>
            </a:r>
            <a:r>
              <a:rPr lang="en-US" altLang="ko-KR" i="1" u="sng">
                <a:solidFill>
                  <a:srgbClr val="0070C0"/>
                </a:solidFill>
              </a:rPr>
              <a:t>grouping-list</a:t>
            </a:r>
            <a:r>
              <a:rPr lang="en-US" altLang="ko-KR"/>
              <a:t>.  </a:t>
            </a:r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endParaRPr lang="en-US" altLang="ko-KR"/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ko-KR"/>
              <a:t>The </a:t>
            </a:r>
            <a:r>
              <a:rPr lang="en-US" altLang="ko-KR" i="1"/>
              <a:t>group-qualification</a:t>
            </a:r>
            <a:r>
              <a:rPr lang="en-US" altLang="ko-KR"/>
              <a:t> is then applied to eliminate some groups.(by HAVING clause)</a:t>
            </a:r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endParaRPr lang="en-US" altLang="ko-KR"/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ko-KR">
                <a:solidFill>
                  <a:srgbClr val="0000FF"/>
                </a:solidFill>
              </a:rPr>
              <a:t>One answer tuple per qualifying group </a:t>
            </a:r>
            <a:r>
              <a:rPr lang="en-US" altLang="ko-KR"/>
              <a:t>is generated.</a:t>
            </a:r>
          </a:p>
          <a:p>
            <a:pPr marL="419100" indent="-419100" eaLnBrk="1" hangingPunct="1">
              <a:buFontTx/>
              <a:buAutoNum type="arabicPeriod"/>
            </a:pPr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pic>
        <p:nvPicPr>
          <p:cNvPr id="4506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9144000" cy="632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ED462-A822-4FA9-A7C6-27DD7DD682E5}"/>
              </a:ext>
            </a:extLst>
          </p:cNvPr>
          <p:cNvSpPr txBox="1"/>
          <p:nvPr/>
        </p:nvSpPr>
        <p:spPr>
          <a:xfrm>
            <a:off x="-2484784" y="908720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</a:t>
            </a:r>
          </a:p>
          <a:p>
            <a:r>
              <a:rPr lang="en-US" altLang="ko-KR" dirty="0"/>
              <a:t>Where</a:t>
            </a:r>
          </a:p>
          <a:p>
            <a:r>
              <a:rPr lang="en-US" altLang="ko-KR" dirty="0"/>
              <a:t>Group by</a:t>
            </a:r>
          </a:p>
          <a:p>
            <a:r>
              <a:rPr lang="en-US" altLang="ko-KR" dirty="0"/>
              <a:t>Having</a:t>
            </a:r>
          </a:p>
          <a:p>
            <a:r>
              <a:rPr lang="ko-KR" altLang="en-US" dirty="0"/>
              <a:t>순으로 </a:t>
            </a:r>
            <a:r>
              <a:rPr lang="ko-KR" altLang="en-US" dirty="0" err="1"/>
              <a:t>연산된다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6553200" y="6310313"/>
            <a:ext cx="2592388" cy="4572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2" name="날짜 개체 틀 6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569325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2000" dirty="0">
                <a:latin typeface="Cambria" panose="02040503050406030204" pitchFamily="18" charset="0"/>
              </a:rPr>
              <a:t>Example(2) Q32: Find the age of the </a:t>
            </a:r>
            <a:r>
              <a:rPr lang="en-US" altLang="ko-KR" sz="2000" dirty="0">
                <a:solidFill>
                  <a:srgbClr val="C00000"/>
                </a:solidFill>
                <a:latin typeface="Cambria" panose="02040503050406030204" pitchFamily="18" charset="0"/>
              </a:rPr>
              <a:t>youngest </a:t>
            </a:r>
            <a:r>
              <a:rPr lang="en-US" altLang="ko-KR" sz="2000" dirty="0">
                <a:latin typeface="Cambria" panose="02040503050406030204" pitchFamily="18" charset="0"/>
              </a:rPr>
              <a:t>sailor with age &gt;= 18, </a:t>
            </a:r>
            <a:br>
              <a:rPr lang="en-US" altLang="ko-KR" sz="2000" dirty="0">
                <a:latin typeface="Cambria" panose="02040503050406030204" pitchFamily="18" charset="0"/>
              </a:rPr>
            </a:br>
            <a:r>
              <a:rPr lang="en-US" altLang="ko-KR" sz="2000" dirty="0">
                <a:latin typeface="Cambria" panose="02040503050406030204" pitchFamily="18" charset="0"/>
              </a:rPr>
              <a:t>for each rating with </a:t>
            </a:r>
            <a:r>
              <a:rPr lang="en-US" altLang="ko-KR" sz="2000" dirty="0">
                <a:solidFill>
                  <a:srgbClr val="C00000"/>
                </a:solidFill>
                <a:latin typeface="Cambria" panose="02040503050406030204" pitchFamily="18" charset="0"/>
              </a:rPr>
              <a:t>at least 2 </a:t>
            </a:r>
            <a:r>
              <a:rPr lang="en-US" altLang="ko-KR" sz="2000" u="sng" dirty="0">
                <a:solidFill>
                  <a:srgbClr val="C00000"/>
                </a:solidFill>
                <a:latin typeface="Cambria" panose="02040503050406030204" pitchFamily="18" charset="0"/>
              </a:rPr>
              <a:t>such</a:t>
            </a:r>
            <a:r>
              <a:rPr lang="en-US" altLang="ko-KR" sz="20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sz="2000" dirty="0">
                <a:latin typeface="Cambria" panose="02040503050406030204" pitchFamily="18" charset="0"/>
              </a:rPr>
              <a:t>sailors</a:t>
            </a:r>
          </a:p>
        </p:txBody>
      </p:sp>
      <p:pic>
        <p:nvPicPr>
          <p:cNvPr id="46085" name="Picture 11" descr="156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3413" y="1052513"/>
            <a:ext cx="2962275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6" name="Picture 13" descr="157-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142" y="3095244"/>
            <a:ext cx="4679950" cy="285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395288" y="1374775"/>
            <a:ext cx="3560762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S.rating</a:t>
            </a:r>
            <a:r>
              <a:rPr lang="en-US" altLang="ko-KR" sz="2000" b="0" i="1" dirty="0">
                <a:latin typeface="Book Antiqua" panose="02040602050305030304" pitchFamily="18" charset="0"/>
              </a:rPr>
              <a:t>,  MIN (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S.age</a:t>
            </a:r>
            <a:r>
              <a:rPr lang="en-US" altLang="ko-KR" sz="2000" b="0" i="1" dirty="0">
                <a:latin typeface="Book Antiqua" panose="02040602050305030304" pitchFamily="18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WHERE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S.age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&gt;= 18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GROUP BY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S.rating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HAVING  COUNT (*) &gt; 1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480175" y="4437063"/>
            <a:ext cx="185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Answer relation</a:t>
            </a:r>
          </a:p>
        </p:txBody>
      </p:sp>
      <p:pic>
        <p:nvPicPr>
          <p:cNvPr id="46089" name="Picture 15" descr="157-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6688" y="4797425"/>
            <a:ext cx="1871662" cy="1235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90" name="Text Box 17"/>
          <p:cNvSpPr txBox="1">
            <a:spLocks noChangeArrowheads="1"/>
          </p:cNvSpPr>
          <p:nvPr/>
        </p:nvSpPr>
        <p:spPr bwMode="auto">
          <a:xfrm>
            <a:off x="250825" y="5957888"/>
            <a:ext cx="165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1) After WHERE</a:t>
            </a:r>
          </a:p>
        </p:txBody>
      </p:sp>
      <p:sp>
        <p:nvSpPr>
          <p:cNvPr id="46091" name="Text Box 18"/>
          <p:cNvSpPr txBox="1">
            <a:spLocks noChangeArrowheads="1"/>
          </p:cNvSpPr>
          <p:nvPr/>
        </p:nvSpPr>
        <p:spPr bwMode="auto">
          <a:xfrm>
            <a:off x="3370263" y="5957888"/>
            <a:ext cx="19224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2) After GROUP BY</a:t>
            </a:r>
          </a:p>
        </p:txBody>
      </p:sp>
      <p:sp>
        <p:nvSpPr>
          <p:cNvPr id="46092" name="Text Box 19"/>
          <p:cNvSpPr txBox="1">
            <a:spLocks noChangeArrowheads="1"/>
          </p:cNvSpPr>
          <p:nvPr/>
        </p:nvSpPr>
        <p:spPr bwMode="auto">
          <a:xfrm>
            <a:off x="6103938" y="5957888"/>
            <a:ext cx="26447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3) After HAVING and AGG.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3D03D-2864-4192-BEF6-7DCDEE9CB9BB}"/>
              </a:ext>
            </a:extLst>
          </p:cNvPr>
          <p:cNvSpPr txBox="1"/>
          <p:nvPr/>
        </p:nvSpPr>
        <p:spPr>
          <a:xfrm>
            <a:off x="-3204864" y="332656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동작순서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</a:t>
            </a:r>
          </a:p>
          <a:p>
            <a:r>
              <a:rPr lang="en-US" altLang="ko-KR" dirty="0"/>
              <a:t>Where </a:t>
            </a:r>
          </a:p>
          <a:p>
            <a:r>
              <a:rPr lang="en-US" altLang="ko-KR" dirty="0"/>
              <a:t>Group by</a:t>
            </a:r>
          </a:p>
          <a:p>
            <a:r>
              <a:rPr lang="en-US" altLang="ko-KR" dirty="0"/>
              <a:t>Having</a:t>
            </a:r>
          </a:p>
          <a:p>
            <a:r>
              <a:rPr lang="en-US" altLang="ko-KR" dirty="0"/>
              <a:t>Select</a:t>
            </a:r>
          </a:p>
          <a:p>
            <a:r>
              <a:rPr lang="en-US" altLang="ko-KR" dirty="0"/>
              <a:t>Order by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DC2DA98-C3DA-4A42-A6B8-AC50271358FC}"/>
              </a:ext>
            </a:extLst>
          </p:cNvPr>
          <p:cNvSpPr/>
          <p:nvPr/>
        </p:nvSpPr>
        <p:spPr bwMode="auto">
          <a:xfrm>
            <a:off x="2267744" y="3861048"/>
            <a:ext cx="1368152" cy="97289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Book Antiqua" pitchFamily="18" charset="0"/>
              <a:ea typeface="한양해서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89A5E-D73E-4EAA-81FD-E13AB4A39291}"/>
              </a:ext>
            </a:extLst>
          </p:cNvPr>
          <p:cNvSpPr txBox="1"/>
          <p:nvPr/>
        </p:nvSpPr>
        <p:spPr>
          <a:xfrm>
            <a:off x="4986264" y="4570953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각각의 서브 그룹에 대하여 </a:t>
            </a:r>
            <a:r>
              <a:rPr lang="en-US" altLang="ko-KR" dirty="0"/>
              <a:t>having</a:t>
            </a:r>
            <a:r>
              <a:rPr lang="ko-KR" altLang="en-US" dirty="0"/>
              <a:t>을 조사하는 것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7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 sz="2400"/>
              <a:t>Q33: For each red boat, find # of reservations for this boat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95313" y="1955800"/>
            <a:ext cx="4405312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B.bid,  COUNT (*) AS scount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B.bid=B.bid AND B.color=</a:t>
            </a:r>
            <a:r>
              <a:rPr lang="en-US" altLang="ko-KR" sz="2000" b="0" i="1">
                <a:latin typeface="Arial" panose="020B0604020202020204" pitchFamily="34" charset="0"/>
              </a:rPr>
              <a:t>‘</a:t>
            </a:r>
            <a:r>
              <a:rPr lang="en-US" altLang="ko-KR" sz="2000" b="0" i="1">
                <a:latin typeface="Book Antiqua" panose="02040602050305030304" pitchFamily="18" charset="0"/>
              </a:rPr>
              <a:t>red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GROUP BY  B.bid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11188" y="4159250"/>
            <a:ext cx="4340225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B.bid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,  COUNT (*) AS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scount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FROM  Boats B,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WHERE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R.bid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=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B.bid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GROUP BY 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B.bid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HAVING  </a:t>
            </a:r>
            <a:r>
              <a:rPr lang="en-US" altLang="ko-KR" sz="2000" b="0" i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B.color</a:t>
            </a:r>
            <a:r>
              <a:rPr lang="en-US" altLang="ko-KR" sz="2000" b="0" i="1" dirty="0">
                <a:solidFill>
                  <a:srgbClr val="C00000"/>
                </a:solidFill>
                <a:latin typeface="Book Antiqua" panose="02040602050305030304" pitchFamily="18" charset="0"/>
              </a:rPr>
              <a:t> = </a:t>
            </a:r>
            <a:r>
              <a:rPr lang="en-US" altLang="ko-KR" sz="2000" b="0" i="1" dirty="0">
                <a:solidFill>
                  <a:srgbClr val="C000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2000" b="0" i="1" dirty="0">
                <a:solidFill>
                  <a:srgbClr val="C00000"/>
                </a:solidFill>
                <a:latin typeface="Book Antiqua" panose="02040602050305030304" pitchFamily="18" charset="0"/>
              </a:rPr>
              <a:t>red</a:t>
            </a:r>
            <a:r>
              <a:rPr lang="en-US" altLang="ko-KR" sz="2000" b="0" i="1" dirty="0">
                <a:solidFill>
                  <a:srgbClr val="C00000"/>
                </a:solidFill>
                <a:latin typeface="Arial" panose="020B0604020202020204" pitchFamily="34" charset="0"/>
              </a:rPr>
              <a:t>’</a:t>
            </a:r>
            <a:endParaRPr lang="en-US" altLang="ko-KR" sz="2000" b="0" i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711825" y="4816475"/>
            <a:ext cx="19780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</a:rPr>
              <a:t>ILLEGAL!! WHY??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724525" y="2363788"/>
            <a:ext cx="25463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solidFill>
                  <a:srgbClr val="C00000"/>
                </a:solidFill>
              </a:rPr>
              <a:t>What if a red boat has 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solidFill>
                  <a:srgbClr val="C00000"/>
                </a:solidFill>
              </a:rPr>
              <a:t>no reservation?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8C7F-3780-40E5-BC5A-5D0FC9959519}"/>
              </a:ext>
            </a:extLst>
          </p:cNvPr>
          <p:cNvSpPr txBox="1"/>
          <p:nvPr/>
        </p:nvSpPr>
        <p:spPr>
          <a:xfrm>
            <a:off x="-3276872" y="1772816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</a:t>
            </a:r>
            <a:r>
              <a:rPr lang="ko-KR" altLang="en-US" dirty="0"/>
              <a:t>와 </a:t>
            </a:r>
            <a:r>
              <a:rPr lang="en-US" altLang="ko-KR" dirty="0"/>
              <a:t>boat </a:t>
            </a:r>
            <a:r>
              <a:rPr lang="ko-KR" altLang="en-US" dirty="0"/>
              <a:t>테이블을 우선 조인</a:t>
            </a:r>
            <a:endParaRPr lang="en-US" altLang="ko-KR" dirty="0"/>
          </a:p>
          <a:p>
            <a:r>
              <a:rPr lang="en-US" altLang="ko-KR" dirty="0"/>
              <a:t>&gt;&gt; from re r, boat b</a:t>
            </a:r>
          </a:p>
          <a:p>
            <a:endParaRPr lang="en-US" altLang="ko-KR" dirty="0"/>
          </a:p>
          <a:p>
            <a:r>
              <a:rPr lang="en-US" altLang="ko-KR" dirty="0"/>
              <a:t>2. Selection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&gt;&gt; where </a:t>
            </a:r>
            <a:r>
              <a:rPr lang="en-US" altLang="ko-KR" dirty="0" err="1"/>
              <a:t>r.bid</a:t>
            </a:r>
            <a:r>
              <a:rPr lang="en-US" altLang="ko-KR" dirty="0"/>
              <a:t> = </a:t>
            </a:r>
            <a:r>
              <a:rPr lang="en-US" altLang="ko-KR" dirty="0" err="1"/>
              <a:t>b.bid</a:t>
            </a:r>
            <a:endParaRPr lang="en-US" altLang="ko-KR" dirty="0"/>
          </a:p>
          <a:p>
            <a:r>
              <a:rPr lang="en-US" altLang="ko-KR" dirty="0"/>
              <a:t>&gt;&gt; and </a:t>
            </a:r>
            <a:r>
              <a:rPr lang="en-US" altLang="ko-KR" dirty="0" err="1"/>
              <a:t>b.color</a:t>
            </a:r>
            <a:r>
              <a:rPr lang="en-US" altLang="ko-KR" dirty="0"/>
              <a:t> = ‘red’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결과로 나온 테이블에 대하여</a:t>
            </a:r>
            <a:endParaRPr lang="en-US" altLang="ko-KR" dirty="0"/>
          </a:p>
          <a:p>
            <a:r>
              <a:rPr lang="en-US" altLang="ko-KR" dirty="0"/>
              <a:t>Group by : bid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D2D6C-AAC0-4B51-8E5D-3E84D29B10C7}"/>
              </a:ext>
            </a:extLst>
          </p:cNvPr>
          <p:cNvSpPr txBox="1"/>
          <p:nvPr/>
        </p:nvSpPr>
        <p:spPr>
          <a:xfrm>
            <a:off x="5436096" y="90872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CROSS PRODUCT </a:t>
            </a:r>
            <a:r>
              <a:rPr lang="ko-KR" altLang="en-US" dirty="0"/>
              <a:t>후에 </a:t>
            </a:r>
            <a:endParaRPr lang="en-US" altLang="ko-KR" dirty="0"/>
          </a:p>
          <a:p>
            <a:r>
              <a:rPr lang="en-US" altLang="ko-KR" dirty="0"/>
              <a:t>GROUP BY</a:t>
            </a:r>
            <a:r>
              <a:rPr lang="ko-KR" altLang="en-US" dirty="0"/>
              <a:t>를 통해서 그 수를 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COUNT()</a:t>
            </a:r>
            <a:r>
              <a:rPr lang="ko-KR" altLang="en-US" dirty="0"/>
              <a:t>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33F1044-5BE5-4413-A316-3D38BC24B51E}"/>
              </a:ext>
            </a:extLst>
          </p:cNvPr>
          <p:cNvSpPr/>
          <p:nvPr/>
        </p:nvSpPr>
        <p:spPr bwMode="auto">
          <a:xfrm>
            <a:off x="-2844824" y="260648"/>
            <a:ext cx="2160240" cy="10081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Book Antiqua" pitchFamily="18" charset="0"/>
              <a:ea typeface="한양해서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0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 sz="2400" dirty="0"/>
              <a:t>Q34: Find the age of the average age </a:t>
            </a:r>
            <a:br>
              <a:rPr lang="en-US" altLang="ko-KR" sz="2400" dirty="0"/>
            </a:br>
            <a:r>
              <a:rPr lang="en-US" altLang="ko-KR" sz="2400" dirty="0"/>
              <a:t>for each rating that has at least 2 sailors (of any age)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900113" y="1735138"/>
            <a:ext cx="3590925" cy="1317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S.rating</a:t>
            </a:r>
            <a:r>
              <a:rPr lang="en-US" altLang="ko-KR" sz="2000" b="0" i="1">
                <a:latin typeface="Book Antiqua" panose="02040602050305030304" pitchFamily="18" charset="0"/>
              </a:rPr>
              <a:t>,  AVG (S.age)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GROUP BY 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S.rating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HAVING  COUNT(*) &gt; 1</a:t>
            </a:r>
          </a:p>
        </p:txBody>
      </p:sp>
      <p:grpSp>
        <p:nvGrpSpPr>
          <p:cNvPr id="50182" name="Group 9"/>
          <p:cNvGrpSpPr>
            <a:grpSpLocks/>
          </p:cNvGrpSpPr>
          <p:nvPr/>
        </p:nvGrpSpPr>
        <p:grpSpPr bwMode="auto">
          <a:xfrm>
            <a:off x="1166813" y="3673475"/>
            <a:ext cx="7077075" cy="2319338"/>
            <a:chOff x="288" y="2341"/>
            <a:chExt cx="5472" cy="1633"/>
          </a:xfrm>
        </p:grpSpPr>
        <p:pic>
          <p:nvPicPr>
            <p:cNvPr id="50185" name="Picture 6" descr="159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518"/>
              <a:ext cx="5087" cy="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186" name="Rectangle 8"/>
            <p:cNvSpPr>
              <a:spLocks noChangeArrowheads="1"/>
            </p:cNvSpPr>
            <p:nvPr/>
          </p:nvSpPr>
          <p:spPr bwMode="auto">
            <a:xfrm>
              <a:off x="1791" y="2341"/>
              <a:ext cx="3969" cy="1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§"/>
                <a:defRPr kumimoji="1" sz="22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1pPr>
              <a:lvl2pPr marL="742950" indent="-285750" latinLnBrk="1">
                <a:spcBef>
                  <a:spcPct val="50000"/>
                </a:spcBef>
                <a:buClr>
                  <a:srgbClr val="0000FF"/>
                </a:buClr>
                <a:buSzPct val="80000"/>
                <a:buFont typeface="Arial" panose="020B0604020202020204" pitchFamily="34" charset="0"/>
                <a:buChar char="−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2pPr>
              <a:lvl3pPr marL="1143000" indent="-228600" latinLnBrk="1">
                <a:spcBef>
                  <a:spcPct val="50000"/>
                </a:spcBef>
                <a:buClr>
                  <a:srgbClr val="660066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3pPr>
              <a:lvl4pPr marL="16002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4pPr>
              <a:lvl5pPr marL="20574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endParaRPr>
            </a:p>
          </p:txBody>
        </p:sp>
      </p:grpSp>
      <p:pic>
        <p:nvPicPr>
          <p:cNvPr id="50183" name="Picture 10" descr="156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2938463"/>
            <a:ext cx="3079750" cy="3370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4" name="AutoShape 12"/>
          <p:cNvSpPr>
            <a:spLocks noChangeArrowheads="1"/>
          </p:cNvSpPr>
          <p:nvPr/>
        </p:nvSpPr>
        <p:spPr bwMode="auto">
          <a:xfrm rot="10800000">
            <a:off x="3348038" y="4365625"/>
            <a:ext cx="1366837" cy="5762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7313E-D67A-426E-B686-B768CC0E0F09}"/>
              </a:ext>
            </a:extLst>
          </p:cNvPr>
          <p:cNvSpPr txBox="1"/>
          <p:nvPr/>
        </p:nvSpPr>
        <p:spPr>
          <a:xfrm>
            <a:off x="-3132856" y="263691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그룹이 </a:t>
            </a:r>
            <a:r>
              <a:rPr lang="en-US" altLang="ko-KR" dirty="0"/>
              <a:t>having “</a:t>
            </a:r>
            <a:r>
              <a:rPr lang="ko-KR" altLang="en-US" dirty="0"/>
              <a:t>조건“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조건</a:t>
            </a:r>
            <a:r>
              <a:rPr lang="en-US" altLang="ko-KR" dirty="0"/>
              <a:t>”</a:t>
            </a:r>
            <a:r>
              <a:rPr lang="ko-KR" altLang="en-US" dirty="0"/>
              <a:t>을 만족하는지 판다</a:t>
            </a:r>
            <a:r>
              <a:rPr lang="en-US" altLang="ko-KR" dirty="0"/>
              <a:t>.</a:t>
            </a:r>
            <a:r>
              <a:rPr lang="ko-KR" altLang="en-US" dirty="0"/>
              <a:t>ㄴ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0678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2400"/>
              <a:t>Q35: Find the age of the average age of sailors with age &gt; 18, </a:t>
            </a:r>
            <a:br>
              <a:rPr lang="en-US" altLang="ko-KR" sz="2400"/>
            </a:br>
            <a:r>
              <a:rPr lang="en-US" altLang="ko-KR" sz="2400"/>
              <a:t>for each rating with at least 2 sailors (</a:t>
            </a:r>
            <a:r>
              <a:rPr lang="en-US" altLang="ko-KR" sz="2400">
                <a:solidFill>
                  <a:srgbClr val="C00000"/>
                </a:solidFill>
              </a:rPr>
              <a:t>of any age</a:t>
            </a:r>
            <a:r>
              <a:rPr lang="en-US" altLang="ko-KR" sz="2400"/>
              <a:t>)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012950" y="1628775"/>
            <a:ext cx="4864100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S.rating</a:t>
            </a:r>
            <a:r>
              <a:rPr lang="en-US" altLang="ko-KR" sz="2000" b="0" i="1">
                <a:latin typeface="Book Antiqua" panose="02040602050305030304" pitchFamily="18" charset="0"/>
              </a:rPr>
              <a:t>,  AVG (S.age)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S.age &gt; 18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GROUP BY 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S.rating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HAVING  1  &lt;  (SELECT  COUNT (*)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FROM  Sailors S2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                    WHERE 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S.rating</a:t>
            </a:r>
            <a:r>
              <a:rPr lang="en-US" altLang="ko-KR" sz="2000" b="0" i="1">
                <a:latin typeface="Book Antiqua" panose="02040602050305030304" pitchFamily="18" charset="0"/>
              </a:rPr>
              <a:t>=S2.rating)</a:t>
            </a: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078288"/>
            <a:ext cx="8229600" cy="2159000"/>
          </a:xfrm>
        </p:spPr>
        <p:txBody>
          <a:bodyPr/>
          <a:lstStyle/>
          <a:p>
            <a:pPr eaLnBrk="1" hangingPunct="1"/>
            <a:r>
              <a:rPr lang="en-US" altLang="ko-KR" dirty="0"/>
              <a:t>Shows </a:t>
            </a:r>
            <a:r>
              <a:rPr lang="en-US" altLang="ko-KR" dirty="0">
                <a:solidFill>
                  <a:srgbClr val="C00000"/>
                </a:solidFill>
              </a:rPr>
              <a:t>HAVING clause </a:t>
            </a:r>
            <a:r>
              <a:rPr lang="en-US" altLang="ko-KR" dirty="0"/>
              <a:t>can also contain a </a:t>
            </a:r>
            <a:r>
              <a:rPr lang="en-US" altLang="ko-KR" dirty="0">
                <a:solidFill>
                  <a:srgbClr val="C00000"/>
                </a:solidFill>
              </a:rPr>
              <a:t>subquery</a:t>
            </a:r>
            <a:r>
              <a:rPr lang="en-US" altLang="ko-KR" dirty="0"/>
              <a:t>.  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Compare this with the query (</a:t>
            </a:r>
            <a:r>
              <a:rPr lang="en-US" altLang="ko-KR" dirty="0">
                <a:solidFill>
                  <a:srgbClr val="C00000"/>
                </a:solidFill>
              </a:rPr>
              <a:t>Q32</a:t>
            </a:r>
            <a:r>
              <a:rPr lang="en-US" altLang="ko-KR" dirty="0"/>
              <a:t>) where we considered only ratings with 2 sailors over 18!</a:t>
            </a:r>
          </a:p>
          <a:p>
            <a:pPr lvl="1" eaLnBrk="1" hangingPunct="1"/>
            <a:r>
              <a:rPr lang="en-US" altLang="ko-KR" dirty="0"/>
              <a:t>HAVING COUNT(*) &gt;1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B5D7A97-AE39-47F1-8CE5-EF9EF6B70299}"/>
              </a:ext>
            </a:extLst>
          </p:cNvPr>
          <p:cNvSpPr/>
          <p:nvPr/>
        </p:nvSpPr>
        <p:spPr bwMode="auto">
          <a:xfrm>
            <a:off x="-2844824" y="1556792"/>
            <a:ext cx="1872208" cy="115212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Book Antiqua" pitchFamily="18" charset="0"/>
              <a:ea typeface="한양해서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29D5539-9CC5-469A-854C-9E02375952DC}"/>
              </a:ext>
            </a:extLst>
          </p:cNvPr>
          <p:cNvSpPr/>
          <p:nvPr/>
        </p:nvSpPr>
        <p:spPr bwMode="auto">
          <a:xfrm>
            <a:off x="-2844824" y="3212976"/>
            <a:ext cx="1944216" cy="115212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Book Antiqua" pitchFamily="18" charset="0"/>
              <a:ea typeface="한양해서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5A0FA-7663-4D69-80E2-23AF80B229C2}"/>
              </a:ext>
            </a:extLst>
          </p:cNvPr>
          <p:cNvSpPr txBox="1"/>
          <p:nvPr/>
        </p:nvSpPr>
        <p:spPr>
          <a:xfrm>
            <a:off x="9540552" y="404664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Having </a:t>
            </a:r>
            <a:r>
              <a:rPr lang="ko-KR" altLang="en-US" dirty="0"/>
              <a:t>안에 </a:t>
            </a:r>
            <a:r>
              <a:rPr lang="ko-KR" altLang="en-US" dirty="0" err="1"/>
              <a:t>서브쿼리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Having 1 &lt;(select .. ) 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8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Q37: Find those ratings for which the average age is 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C00000"/>
                </a:solidFill>
              </a:rPr>
              <a:t>the minimum over all ratings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ko-KR"/>
              <a:t>Aggregate operations </a:t>
            </a:r>
            <a:r>
              <a:rPr lang="en-US" altLang="ko-KR">
                <a:solidFill>
                  <a:srgbClr val="C00000"/>
                </a:solidFill>
              </a:rPr>
              <a:t>cannot be nested</a:t>
            </a:r>
            <a:r>
              <a:rPr lang="en-US" altLang="ko-KR"/>
              <a:t>! </a:t>
            </a:r>
            <a:endParaRPr lang="en-US" altLang="ko-KR">
              <a:solidFill>
                <a:srgbClr val="C00000"/>
              </a:solidFill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27063" y="1916113"/>
            <a:ext cx="8121650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SELECT  S.rating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WHERE  AVG(S.age) = 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>
                <a:latin typeface="Book Antiqua" panose="02040602050305030304" pitchFamily="18" charset="0"/>
              </a:rPr>
              <a:t>               (SELECT  </a:t>
            </a:r>
            <a:r>
              <a:rPr lang="en-US" altLang="ko-KR" sz="1800" b="0" i="1">
                <a:solidFill>
                  <a:srgbClr val="C00000"/>
                </a:solidFill>
                <a:latin typeface="Book Antiqua" panose="02040602050305030304" pitchFamily="18" charset="0"/>
              </a:rPr>
              <a:t>MIN (AVG (S2.age))  </a:t>
            </a:r>
            <a:r>
              <a:rPr lang="en-US" altLang="ko-KR" sz="1800" b="0" i="1">
                <a:latin typeface="Book Antiqua" panose="02040602050305030304" pitchFamily="18" charset="0"/>
              </a:rPr>
              <a:t>FROM Sailors S2 GROUP BY S2.rating)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454025" y="3716338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b="0" dirty="0"/>
              <a:t>Correct solution (in SQL/92 and Oracle):</a:t>
            </a: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179388" y="4365625"/>
            <a:ext cx="4354512" cy="13827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SELECT 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Temp.rating</a:t>
            </a:r>
            <a:r>
              <a:rPr lang="en-US" altLang="ko-KR" sz="1400" b="0" i="1" dirty="0">
                <a:latin typeface="Book Antiqua" panose="02040602050305030304" pitchFamily="18" charset="0"/>
              </a:rPr>
              <a:t>,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Temp.avgage</a:t>
            </a:r>
            <a:endParaRPr lang="en-US" altLang="ko-KR" sz="14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FROM  (SELECT 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S.rating</a:t>
            </a:r>
            <a:r>
              <a:rPr lang="en-US" altLang="ko-KR" sz="1400" b="0" i="1" dirty="0">
                <a:latin typeface="Book Antiqua" panose="02040602050305030304" pitchFamily="18" charset="0"/>
              </a:rPr>
              <a:t>, AVG (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S.age</a:t>
            </a:r>
            <a:r>
              <a:rPr lang="en-US" altLang="ko-KR" sz="1400" b="0" i="1" dirty="0">
                <a:latin typeface="Book Antiqua" panose="02040602050305030304" pitchFamily="18" charset="0"/>
              </a:rPr>
              <a:t>) AS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avgage</a:t>
            </a:r>
            <a:endParaRPr lang="en-US" altLang="ko-KR" sz="14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  FROM  Sailors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  GROUP BY 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S.rating</a:t>
            </a:r>
            <a:r>
              <a:rPr lang="en-US" altLang="ko-KR" sz="1400" b="0" i="1" dirty="0">
                <a:latin typeface="Book Antiqua" panose="02040602050305030304" pitchFamily="18" charset="0"/>
              </a:rPr>
              <a:t>) AS Temp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WHERE 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Temp.avgage</a:t>
            </a:r>
            <a:r>
              <a:rPr lang="en-US" altLang="ko-KR" sz="1400" b="0" i="1" dirty="0">
                <a:latin typeface="Book Antiqua" panose="02040602050305030304" pitchFamily="18" charset="0"/>
              </a:rPr>
              <a:t> = (SELECT  MIN (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Temp.avgage</a:t>
            </a:r>
            <a:r>
              <a:rPr lang="en-US" altLang="ko-KR" sz="1400" b="0" i="1" dirty="0">
                <a:latin typeface="Book Antiqua" panose="02040602050305030304" pitchFamily="18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                                 FROM  Temp)</a:t>
            </a:r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4716463" y="4373563"/>
            <a:ext cx="4222750" cy="1812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WITH Temp AS (  -- </a:t>
            </a:r>
            <a:r>
              <a:rPr lang="en-US" altLang="ko-KR" sz="1400" i="1" dirty="0">
                <a:solidFill>
                  <a:srgbClr val="0000FF"/>
                </a:solidFill>
                <a:latin typeface="Book Antiqua" panose="02040602050305030304" pitchFamily="18" charset="0"/>
              </a:rPr>
              <a:t>Subquery factoring in Oracle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SELECT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S.rating</a:t>
            </a:r>
            <a:r>
              <a:rPr lang="en-US" altLang="ko-KR" sz="1400" b="0" i="1" dirty="0">
                <a:latin typeface="Book Antiqua" panose="02040602050305030304" pitchFamily="18" charset="0"/>
              </a:rPr>
              <a:t>, avg(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S.sal</a:t>
            </a:r>
            <a:r>
              <a:rPr lang="en-US" altLang="ko-KR" sz="1400" b="0" i="1" dirty="0">
                <a:latin typeface="Book Antiqua" panose="02040602050305030304" pitchFamily="18" charset="0"/>
              </a:rPr>
              <a:t>) as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avgsal</a:t>
            </a:r>
            <a:endParaRPr lang="en-US" altLang="ko-KR" sz="1400" b="0" i="1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FROM  Sailors 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GROUP BY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S.rating</a:t>
            </a:r>
            <a:r>
              <a:rPr lang="en-US" altLang="ko-KR" sz="1400" b="0" i="1" dirty="0">
                <a:latin typeface="Book Antiqua" panose="02040602050305030304" pitchFamily="18" charset="0"/>
              </a:rPr>
              <a:t> 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SELECT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Temp.rating</a:t>
            </a:r>
            <a:r>
              <a:rPr lang="en-US" altLang="ko-KR" sz="1400" b="0" i="1" dirty="0">
                <a:latin typeface="Book Antiqua" panose="02040602050305030304" pitchFamily="18" charset="0"/>
              </a:rPr>
              <a:t>,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Temp.avgage</a:t>
            </a:r>
            <a:endParaRPr lang="en-US" altLang="ko-KR" sz="1400" b="0" i="1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FROM Temp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WHERE 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Temp.avgsal</a:t>
            </a:r>
            <a:r>
              <a:rPr lang="en-US" altLang="ko-KR" sz="1400" b="0" i="1" dirty="0">
                <a:latin typeface="Book Antiqua" panose="02040602050305030304" pitchFamily="18" charset="0"/>
              </a:rPr>
              <a:t> = (SELECT  MIN(</a:t>
            </a:r>
            <a:r>
              <a:rPr lang="en-US" altLang="ko-KR" sz="1400" b="0" i="1" dirty="0" err="1">
                <a:latin typeface="Book Antiqua" panose="02040602050305030304" pitchFamily="18" charset="0"/>
              </a:rPr>
              <a:t>Temp.agvage</a:t>
            </a:r>
            <a:r>
              <a:rPr lang="en-US" altLang="ko-KR" sz="1400" b="0" i="1" dirty="0">
                <a:latin typeface="Book Antiqua" panose="02040602050305030304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0" i="1" dirty="0">
                <a:latin typeface="Book Antiqua" panose="02040602050305030304" pitchFamily="18" charset="0"/>
              </a:rPr>
              <a:t>                                          FROM Temp)</a:t>
            </a:r>
          </a:p>
        </p:txBody>
      </p:sp>
      <p:sp>
        <p:nvSpPr>
          <p:cNvPr id="54282" name="TextBox 1"/>
          <p:cNvSpPr txBox="1">
            <a:spLocks noChangeArrowheads="1"/>
          </p:cNvSpPr>
          <p:nvPr/>
        </p:nvSpPr>
        <p:spPr bwMode="auto">
          <a:xfrm>
            <a:off x="5508625" y="3141663"/>
            <a:ext cx="32321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rPr>
              <a:t>Cf. Oracle allows nested aggregation.</a:t>
            </a: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149B8-81E6-48B7-8168-49BF5DEE019E}"/>
              </a:ext>
            </a:extLst>
          </p:cNvPr>
          <p:cNvSpPr txBox="1"/>
          <p:nvPr/>
        </p:nvSpPr>
        <p:spPr>
          <a:xfrm>
            <a:off x="-3204864" y="2060848"/>
            <a:ext cx="266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(</a:t>
            </a:r>
            <a:r>
              <a:rPr lang="ko-KR" altLang="en-US" dirty="0" err="1"/>
              <a:t>서브쿼리</a:t>
            </a:r>
            <a:r>
              <a:rPr lang="en-US" altLang="ko-KR" dirty="0"/>
              <a:t>) as</a:t>
            </a:r>
            <a:r>
              <a:rPr lang="ko-KR" altLang="en-US" dirty="0"/>
              <a:t> </a:t>
            </a:r>
            <a:r>
              <a:rPr lang="en-US" altLang="ko-KR" dirty="0"/>
              <a:t>temp</a:t>
            </a:r>
          </a:p>
          <a:p>
            <a:endParaRPr lang="en-US" altLang="ko-KR" dirty="0"/>
          </a:p>
          <a:p>
            <a:r>
              <a:rPr lang="ko-KR" altLang="en-US" dirty="0" err="1"/>
              <a:t>서브쿼리의</a:t>
            </a:r>
            <a:r>
              <a:rPr lang="ko-KR" altLang="en-US" dirty="0"/>
              <a:t> 결과 테이블을</a:t>
            </a:r>
            <a:endParaRPr lang="en-US" altLang="ko-KR" dirty="0"/>
          </a:p>
          <a:p>
            <a:r>
              <a:rPr lang="en-US" altLang="ko-KR" dirty="0"/>
              <a:t>Temp</a:t>
            </a:r>
            <a:r>
              <a:rPr lang="ko-KR" altLang="en-US" dirty="0"/>
              <a:t>라는 변수에 저장하여 사용할 수 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7DBE3-9D59-4937-831F-31316BD76FCA}"/>
              </a:ext>
            </a:extLst>
          </p:cNvPr>
          <p:cNvSpPr txBox="1"/>
          <p:nvPr/>
        </p:nvSpPr>
        <p:spPr>
          <a:xfrm>
            <a:off x="-2988840" y="4822825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오라클에서는 </a:t>
            </a:r>
            <a:r>
              <a:rPr lang="en-US" altLang="ko-KR" dirty="0"/>
              <a:t>temp table naming</a:t>
            </a:r>
            <a:r>
              <a:rPr lang="ko-KR" altLang="en-US" dirty="0"/>
              <a:t> 시</a:t>
            </a:r>
            <a:endParaRPr lang="en-US" altLang="ko-KR" dirty="0"/>
          </a:p>
          <a:p>
            <a:r>
              <a:rPr lang="en-US" altLang="ko-KR" dirty="0"/>
              <a:t>As</a:t>
            </a:r>
            <a:r>
              <a:rPr lang="ko-KR" altLang="en-US" dirty="0"/>
              <a:t>를 생략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4631E-6947-4F57-8AC5-7CC00D837CB1}"/>
              </a:ext>
            </a:extLst>
          </p:cNvPr>
          <p:cNvSpPr txBox="1"/>
          <p:nvPr/>
        </p:nvSpPr>
        <p:spPr>
          <a:xfrm>
            <a:off x="9180512" y="3113088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오라클에서의</a:t>
            </a:r>
            <a:endParaRPr lang="en-US" altLang="ko-KR" dirty="0"/>
          </a:p>
          <a:p>
            <a:r>
              <a:rPr lang="ko-KR" altLang="en-US" dirty="0" err="1"/>
              <a:t>서브쿼리</a:t>
            </a:r>
            <a:r>
              <a:rPr lang="ko-KR" altLang="en-US" dirty="0"/>
              <a:t> </a:t>
            </a:r>
            <a:r>
              <a:rPr lang="ko-KR" altLang="en-US" dirty="0" err="1"/>
              <a:t>팩토링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409"/>
            <a:ext cx="8229600" cy="1349375"/>
          </a:xfrm>
        </p:spPr>
        <p:txBody>
          <a:bodyPr/>
          <a:lstStyle/>
          <a:p>
            <a:pPr eaLnBrk="1" hangingPunct="1"/>
            <a:r>
              <a:rPr lang="en-US" altLang="ko-KR" dirty="0"/>
              <a:t>5.6 Null Values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Field values in a tuple are sometimes </a:t>
            </a:r>
            <a:r>
              <a:rPr lang="en-US" altLang="ko-KR" i="1">
                <a:solidFill>
                  <a:srgbClr val="0000FF"/>
                </a:solidFill>
              </a:rPr>
              <a:t>unknown</a:t>
            </a:r>
            <a:r>
              <a:rPr lang="en-US" altLang="ko-KR" i="1"/>
              <a:t> </a:t>
            </a:r>
            <a:r>
              <a:rPr lang="en-US" altLang="ko-KR"/>
              <a:t>(e.g., a rating has not been assigned) or </a:t>
            </a:r>
            <a:r>
              <a:rPr lang="en-US" altLang="ko-KR" i="1">
                <a:solidFill>
                  <a:srgbClr val="0000FF"/>
                </a:solidFill>
              </a:rPr>
              <a:t>inapplicable</a:t>
            </a:r>
            <a:r>
              <a:rPr lang="en-US" altLang="ko-KR" i="1"/>
              <a:t> </a:t>
            </a:r>
            <a:r>
              <a:rPr lang="en-US" altLang="ko-KR"/>
              <a:t>(e.g., no spouse’s name).  </a:t>
            </a:r>
          </a:p>
          <a:p>
            <a:pPr lvl="1" eaLnBrk="1" hangingPunct="1">
              <a:buSzPct val="75000"/>
            </a:pPr>
            <a:r>
              <a:rPr lang="en-US" altLang="ko-KR"/>
              <a:t>SQL provides a special value </a:t>
            </a:r>
            <a:r>
              <a:rPr lang="en-US" altLang="ko-KR" i="1" u="sng">
                <a:solidFill>
                  <a:srgbClr val="0000FF"/>
                </a:solidFill>
              </a:rPr>
              <a:t>null</a:t>
            </a:r>
            <a:r>
              <a:rPr lang="en-US" altLang="ko-KR"/>
              <a:t> for such situations.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The presence of </a:t>
            </a:r>
            <a:r>
              <a:rPr lang="en-US" altLang="ko-KR" i="1"/>
              <a:t>null</a:t>
            </a:r>
            <a:r>
              <a:rPr lang="en-US" altLang="ko-KR"/>
              <a:t> complicates </a:t>
            </a:r>
            <a:r>
              <a:rPr lang="en-US" altLang="ko-KR">
                <a:solidFill>
                  <a:srgbClr val="C00000"/>
                </a:solidFill>
              </a:rPr>
              <a:t>many issues</a:t>
            </a:r>
            <a:r>
              <a:rPr lang="en-US" altLang="ko-KR"/>
              <a:t>. 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Optional reading: </a:t>
            </a:r>
            <a:r>
              <a:rPr lang="en-US" altLang="ko-KR">
                <a:hlinkClick r:id="rId2"/>
              </a:rPr>
              <a:t>Nulls: nothing to worry about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 Values(2)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ko-KR"/>
              <a:t>Special operators needed to check if value is/is not </a:t>
            </a:r>
            <a:r>
              <a:rPr lang="en-US" altLang="ko-KR" i="1"/>
              <a:t>null</a:t>
            </a:r>
            <a:r>
              <a:rPr lang="en-US" altLang="ko-KR"/>
              <a:t>. </a:t>
            </a:r>
          </a:p>
          <a:p>
            <a:pPr marL="876300" lvl="1" indent="-419100" eaLnBrk="1" hangingPunct="1">
              <a:buSzPct val="75000"/>
            </a:pPr>
            <a:r>
              <a:rPr lang="en-US" altLang="ko-KR"/>
              <a:t>IS NULL, IS NOT NULL</a:t>
            </a:r>
          </a:p>
          <a:p>
            <a:pPr marL="876300" lvl="1" indent="-419100" eaLnBrk="1" hangingPunct="1">
              <a:buSzPct val="75000"/>
            </a:pPr>
            <a:r>
              <a:rPr lang="en-US" altLang="ko-KR">
                <a:solidFill>
                  <a:srgbClr val="0000FF"/>
                </a:solidFill>
              </a:rPr>
              <a:t>NVL(attr, const) </a:t>
            </a:r>
            <a:r>
              <a:rPr lang="en-US" altLang="ko-KR"/>
              <a:t>function</a:t>
            </a:r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endParaRPr lang="en-US" altLang="ko-KR"/>
          </a:p>
          <a:p>
            <a:pPr marL="419100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ko-KR"/>
              <a:t>Is </a:t>
            </a:r>
            <a:r>
              <a:rPr lang="en-US" altLang="ko-KR" i="1">
                <a:solidFill>
                  <a:srgbClr val="0000FF"/>
                </a:solidFill>
              </a:rPr>
              <a:t>rating&gt;8</a:t>
            </a:r>
            <a:r>
              <a:rPr lang="en-US" altLang="ko-KR"/>
              <a:t> </a:t>
            </a:r>
            <a:r>
              <a:rPr lang="en-US" altLang="ko-KR">
                <a:solidFill>
                  <a:srgbClr val="C00000"/>
                </a:solidFill>
              </a:rPr>
              <a:t>true or false </a:t>
            </a:r>
            <a:r>
              <a:rPr lang="en-US" altLang="ko-KR"/>
              <a:t>when </a:t>
            </a:r>
            <a:r>
              <a:rPr lang="en-US" altLang="ko-KR" i="1">
                <a:solidFill>
                  <a:srgbClr val="0000FF"/>
                </a:solidFill>
              </a:rPr>
              <a:t>rating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en-US" altLang="ko-KR" i="1">
                <a:solidFill>
                  <a:srgbClr val="0000FF"/>
                </a:solidFill>
              </a:rPr>
              <a:t>IS</a:t>
            </a:r>
            <a:r>
              <a:rPr lang="en-US" altLang="ko-KR"/>
              <a:t> </a:t>
            </a:r>
            <a:r>
              <a:rPr lang="en-US" altLang="ko-KR" i="1">
                <a:solidFill>
                  <a:srgbClr val="0000FF"/>
                </a:solidFill>
              </a:rPr>
              <a:t>NULL</a:t>
            </a:r>
            <a:r>
              <a:rPr lang="en-US" altLang="ko-KR"/>
              <a:t>?  What is the result of  AND, OR and NOT </a:t>
            </a:r>
            <a:r>
              <a:rPr lang="en-US" altLang="ko-KR">
                <a:solidFill>
                  <a:srgbClr val="0000FF"/>
                </a:solidFill>
              </a:rPr>
              <a:t>logical connectives </a:t>
            </a:r>
            <a:r>
              <a:rPr lang="en-US" altLang="ko-KR"/>
              <a:t>involving NULL? We need a </a:t>
            </a:r>
            <a:r>
              <a:rPr lang="en-US" altLang="ko-KR" u="sng"/>
              <a:t>3-valued logic</a:t>
            </a:r>
            <a:r>
              <a:rPr lang="en-US" altLang="ko-KR"/>
              <a:t>  (true, false and </a:t>
            </a:r>
            <a:r>
              <a:rPr lang="en-US" altLang="ko-KR" i="1">
                <a:solidFill>
                  <a:srgbClr val="0000FF"/>
                </a:solidFill>
              </a:rPr>
              <a:t>unknown; </a:t>
            </a:r>
            <a:r>
              <a:rPr lang="en-US" altLang="ko-KR" i="1"/>
              <a:t>T, F, U</a:t>
            </a:r>
            <a:r>
              <a:rPr lang="en-US" altLang="ko-KR"/>
              <a:t>)</a:t>
            </a:r>
          </a:p>
          <a:p>
            <a:pPr marL="876300" lvl="1" indent="-419100" eaLnBrk="1" hangingPunct="1">
              <a:buSzPct val="75000"/>
            </a:pPr>
            <a:r>
              <a:rPr lang="en-US" altLang="ko-KR"/>
              <a:t>If rating is null, rating &gt; 8 is evaluated to “U”, not “T” or “F”</a:t>
            </a:r>
          </a:p>
          <a:p>
            <a:pPr marL="876300" lvl="1" indent="-419100" eaLnBrk="1" hangingPunct="1">
              <a:buSzPct val="75000"/>
            </a:pPr>
            <a:r>
              <a:rPr lang="en-US" altLang="ko-KR"/>
              <a:t>Null = Null  </a:t>
            </a:r>
            <a:r>
              <a:rPr lang="en-US" altLang="ko-KR">
                <a:sym typeface="Wingdings" panose="05000000000000000000" pitchFamily="2" charset="2"/>
              </a:rPr>
              <a:t> U</a:t>
            </a:r>
            <a:endParaRPr lang="en-US" altLang="ko-KR"/>
          </a:p>
          <a:p>
            <a:pPr marL="876300" lvl="1" indent="-419100" eaLnBrk="1" hangingPunct="1">
              <a:buSzPct val="75000"/>
            </a:pPr>
            <a:r>
              <a:rPr lang="en-US" altLang="ko-KR"/>
              <a:t>NOT (U) = </a:t>
            </a:r>
            <a:r>
              <a:rPr lang="en-US" altLang="ko-KR">
                <a:sym typeface="Wingdings" panose="05000000000000000000" pitchFamily="2" charset="2"/>
              </a:rPr>
              <a:t>U</a:t>
            </a:r>
            <a:endParaRPr lang="en-US" altLang="ko-KR"/>
          </a:p>
          <a:p>
            <a:pPr marL="876300" lvl="1" indent="-419100" eaLnBrk="1" hangingPunct="1">
              <a:buSzPct val="75000"/>
            </a:pPr>
            <a:r>
              <a:rPr lang="en-US" altLang="ko-KR"/>
              <a:t>T OR U = T</a:t>
            </a:r>
            <a:r>
              <a:rPr lang="en-US" altLang="ko-KR">
                <a:sym typeface="Wingdings" panose="05000000000000000000" pitchFamily="2" charset="2"/>
              </a:rPr>
              <a:t>;  F OR U = U; </a:t>
            </a:r>
            <a:r>
              <a:rPr lang="en-US" altLang="ko-KR"/>
              <a:t>F AND xx = F</a:t>
            </a:r>
            <a:r>
              <a:rPr lang="en-US" altLang="ko-KR">
                <a:sym typeface="Wingdings" panose="05000000000000000000" pitchFamily="2" charset="2"/>
              </a:rPr>
              <a:t>; U AND (T or U) =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B0B56-F340-4C20-8439-0848E84A2F38}"/>
              </a:ext>
            </a:extLst>
          </p:cNvPr>
          <p:cNvSpPr txBox="1"/>
          <p:nvPr/>
        </p:nvSpPr>
        <p:spPr>
          <a:xfrm>
            <a:off x="4355976" y="234888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인 경우 </a:t>
            </a:r>
            <a:r>
              <a:rPr lang="ko-KR" altLang="en-US" dirty="0" err="1"/>
              <a:t>특정값으로</a:t>
            </a:r>
            <a:r>
              <a:rPr lang="ko-KR" altLang="en-US" dirty="0"/>
              <a:t> 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Overview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/>
              <a:t>DML: queries + insert/update/delete</a:t>
            </a:r>
          </a:p>
          <a:p>
            <a:pPr eaLnBrk="1" hangingPunct="1"/>
            <a:r>
              <a:rPr lang="en-US" altLang="ko-KR" sz="2000" dirty="0"/>
              <a:t>DDL(Data Definition Language): table/view/ICs</a:t>
            </a:r>
          </a:p>
          <a:p>
            <a:pPr eaLnBrk="1" hangingPunct="1"/>
            <a:r>
              <a:rPr lang="en-US" altLang="ko-KR" sz="2000" dirty="0"/>
              <a:t>DCL(Data Control Language)</a:t>
            </a:r>
          </a:p>
          <a:p>
            <a:pPr lvl="1" eaLnBrk="1" hangingPunct="1"/>
            <a:r>
              <a:rPr lang="en-US" altLang="ko-KR" sz="1800" dirty="0"/>
              <a:t>Trigger, Advanced ICs, Transaction Management, Security</a:t>
            </a:r>
          </a:p>
          <a:p>
            <a:pPr eaLnBrk="1" hangingPunct="1"/>
            <a:r>
              <a:rPr lang="en-US" altLang="ko-KR" sz="2000" dirty="0" err="1"/>
              <a:t>Misc</a:t>
            </a:r>
            <a:endParaRPr lang="en-US" altLang="ko-KR" sz="2000" dirty="0"/>
          </a:p>
          <a:p>
            <a:pPr lvl="1" eaLnBrk="1" hangingPunct="1"/>
            <a:r>
              <a:rPr lang="en-US" altLang="ko-KR" sz="1800" dirty="0"/>
              <a:t>Embedded/Dynamic SQL, Client-Server, Remote DB Access</a:t>
            </a:r>
          </a:p>
          <a:p>
            <a:pPr lvl="1" eaLnBrk="1" hangingPunct="1"/>
            <a:r>
              <a:rPr lang="en-US" altLang="ko-KR" sz="1800" dirty="0"/>
              <a:t>Advanced Features: OO, </a:t>
            </a:r>
            <a:r>
              <a:rPr lang="en-US" altLang="ko-KR" sz="1800" u="sng" dirty="0"/>
              <a:t>Logics(recursive queries), DSS &amp; OLAP, Data Mining</a:t>
            </a:r>
            <a:r>
              <a:rPr lang="en-US" altLang="ko-KR" sz="1800" dirty="0"/>
              <a:t>, Spatial/Temporal DB, Text &amp; XML Data, Game, Social Network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** Refer to 5.1 for details</a:t>
            </a:r>
            <a:endParaRPr lang="en-US" altLang="ko-KR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12160" y="4797152"/>
            <a:ext cx="3125624" cy="1474763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19050"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u="sng" dirty="0">
                <a:latin typeface="Book Antiqua" panose="02040602050305030304" pitchFamily="18" charset="0"/>
              </a:rPr>
              <a:t>SQL Expressive Powers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Relational Algebra or Calculus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Aggregation / Grouping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Deductive Logics / Analytic Functions (Windowing)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Data Mining Features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rgbClr val="C00000"/>
                </a:solidFill>
                <a:latin typeface="Book Antiqua" panose="02040602050305030304" pitchFamily="18" charset="0"/>
              </a:rPr>
              <a:t>Machine Learning (?)</a:t>
            </a:r>
            <a:endParaRPr lang="en-US" altLang="ko-KR" sz="1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 Values(3)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ko-KR" dirty="0"/>
              <a:t>Meaning of constructs must be defined carefully. </a:t>
            </a:r>
          </a:p>
          <a:p>
            <a:pPr marL="876300" lvl="1" indent="-419100" eaLnBrk="1" hangingPunct="1">
              <a:buSzPct val="75000"/>
            </a:pPr>
            <a:r>
              <a:rPr lang="en-US" altLang="ko-KR" sz="1800" dirty="0"/>
              <a:t>WHERE </a:t>
            </a:r>
            <a:r>
              <a:rPr lang="en-US" altLang="ko-KR" dirty="0"/>
              <a:t>clause eliminates rows that don’t evaluate to </a:t>
            </a:r>
            <a:r>
              <a:rPr lang="en-US" altLang="ko-KR" b="1" dirty="0">
                <a:solidFill>
                  <a:srgbClr val="0000FF"/>
                </a:solidFill>
              </a:rPr>
              <a:t>true</a:t>
            </a:r>
            <a:r>
              <a:rPr lang="en-US" altLang="ko-KR" dirty="0"/>
              <a:t>. That is, </a:t>
            </a:r>
            <a:r>
              <a:rPr lang="en-US" altLang="ko-KR" dirty="0">
                <a:solidFill>
                  <a:srgbClr val="C00000"/>
                </a:solidFill>
              </a:rPr>
              <a:t>false and unknown </a:t>
            </a:r>
            <a:r>
              <a:rPr lang="en-US" altLang="ko-KR" dirty="0"/>
              <a:t>tuple is </a:t>
            </a:r>
            <a:r>
              <a:rPr lang="en-US" altLang="ko-KR" dirty="0">
                <a:solidFill>
                  <a:srgbClr val="C00000"/>
                </a:solidFill>
              </a:rPr>
              <a:t>discarded!!</a:t>
            </a:r>
          </a:p>
          <a:p>
            <a:pPr marL="876300" lvl="1" indent="-419100" eaLnBrk="1" hangingPunct="1">
              <a:buSzPct val="75000"/>
            </a:pPr>
            <a:r>
              <a:rPr lang="en-US" altLang="ko-KR" dirty="0"/>
              <a:t>Duplicate semantics: duplicate if corresponding columns has nulls</a:t>
            </a:r>
          </a:p>
          <a:p>
            <a:pPr marL="876300" lvl="1" indent="-419100" eaLnBrk="1" hangingPunct="1">
              <a:buSzPct val="75000"/>
            </a:pPr>
            <a:r>
              <a:rPr lang="en-US" altLang="ko-KR" dirty="0"/>
              <a:t>+, -, *,/ returns null if one of arguments is null</a:t>
            </a:r>
          </a:p>
          <a:p>
            <a:pPr marL="876300" lvl="1" indent="-419100" eaLnBrk="1" hangingPunct="1">
              <a:buSzPct val="75000"/>
            </a:pPr>
            <a:r>
              <a:rPr lang="en-US" altLang="ko-KR" dirty="0"/>
              <a:t>COUNT(*) counts null values; all other aggregate operations </a:t>
            </a:r>
            <a:r>
              <a:rPr lang="en-US" altLang="ko-KR" dirty="0">
                <a:solidFill>
                  <a:srgbClr val="C00000"/>
                </a:solidFill>
              </a:rPr>
              <a:t>simply ignore nulls</a:t>
            </a:r>
            <a:r>
              <a:rPr lang="en-US" altLang="ko-KR" dirty="0"/>
              <a:t>!!</a:t>
            </a:r>
          </a:p>
          <a:p>
            <a:pPr marL="1333500" lvl="2" indent="-419100" eaLnBrk="1" hangingPunct="1">
              <a:buSzPct val="75000"/>
            </a:pPr>
            <a:r>
              <a:rPr lang="en-US" altLang="ko-KR" dirty="0"/>
              <a:t>AVG/SUM/MIN/MAX of nulls </a:t>
            </a:r>
            <a:r>
              <a:rPr lang="en-US" altLang="ko-KR" dirty="0">
                <a:sym typeface="Wingdings" panose="05000000000000000000" pitchFamily="2" charset="2"/>
              </a:rPr>
              <a:t> null</a:t>
            </a:r>
          </a:p>
          <a:p>
            <a:pPr marL="1333500" lvl="2" indent="-419100" eaLnBrk="1" hangingPunct="1">
              <a:buSzPct val="75000"/>
            </a:pPr>
            <a:r>
              <a:rPr lang="en-US" altLang="ko-KR" dirty="0"/>
              <a:t>Count(</a:t>
            </a:r>
            <a:r>
              <a:rPr lang="en-US" altLang="ko-KR" dirty="0" err="1"/>
              <a:t>attr</a:t>
            </a:r>
            <a:r>
              <a:rPr lang="en-US" altLang="ko-KR" dirty="0"/>
              <a:t>) also ignores null value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333500" lvl="2" indent="-419100" eaLnBrk="1" hangingPunct="1">
              <a:buSzPct val="75000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3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 Values(4)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720725"/>
          </a:xfrm>
        </p:spPr>
        <p:txBody>
          <a:bodyPr/>
          <a:lstStyle/>
          <a:p>
            <a:pPr marL="419100" indent="-4191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ko-KR"/>
              <a:t>New operators (in particular, </a:t>
            </a:r>
            <a:r>
              <a:rPr lang="en-US" altLang="ko-KR">
                <a:solidFill>
                  <a:srgbClr val="0000FF"/>
                </a:solidFill>
              </a:rPr>
              <a:t>outer joins</a:t>
            </a:r>
            <a:r>
              <a:rPr lang="en-US" altLang="ko-KR"/>
              <a:t>) possible/needed.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611188" y="3933825"/>
            <a:ext cx="4032250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S.sid, R.bid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 = R.sid</a:t>
            </a: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611188" y="5229225"/>
            <a:ext cx="4032250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S.sid, R.bid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 = R.sid(+)</a:t>
            </a:r>
          </a:p>
        </p:txBody>
      </p:sp>
      <p:pic>
        <p:nvPicPr>
          <p:cNvPr id="58376" name="Picture 6" descr="13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133600"/>
            <a:ext cx="6403975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7" descr="16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684588"/>
            <a:ext cx="122078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8" descr="165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160963"/>
            <a:ext cx="11525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6804025" y="4237038"/>
            <a:ext cx="13827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accent2"/>
                </a:solidFill>
              </a:rPr>
              <a:t>INNER JOIN</a:t>
            </a:r>
          </a:p>
        </p:txBody>
      </p:sp>
      <p:sp>
        <p:nvSpPr>
          <p:cNvPr id="58380" name="Text Box 10"/>
          <p:cNvSpPr txBox="1">
            <a:spLocks noChangeArrowheads="1"/>
          </p:cNvSpPr>
          <p:nvPr/>
        </p:nvSpPr>
        <p:spPr bwMode="auto">
          <a:xfrm>
            <a:off x="6804025" y="5532438"/>
            <a:ext cx="14478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accent2"/>
                </a:solidFill>
              </a:rPr>
              <a:t>OUTER JOIN</a:t>
            </a:r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5292725" y="4465638"/>
            <a:ext cx="10080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6" name="날짜 개체 틀 6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 dirty="0"/>
              <a:t>Null Values(5)</a:t>
            </a:r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611188" y="2060575"/>
            <a:ext cx="74898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S.sid, R.bid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S,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S.sid = R.sid and S.age &gt; 18 and R.date = 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r>
              <a:rPr lang="en-US" altLang="ko-KR" sz="2000" b="0" i="1">
                <a:latin typeface="Book Antiqua" panose="02040602050305030304" pitchFamily="18" charset="0"/>
              </a:rPr>
              <a:t>04/03/24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</p:txBody>
      </p:sp>
      <p:sp>
        <p:nvSpPr>
          <p:cNvPr id="59398" name="Line 14"/>
          <p:cNvSpPr>
            <a:spLocks noChangeShapeType="1"/>
          </p:cNvSpPr>
          <p:nvPr/>
        </p:nvSpPr>
        <p:spPr bwMode="auto">
          <a:xfrm>
            <a:off x="1763713" y="3068638"/>
            <a:ext cx="14398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9" name="Line 15"/>
          <p:cNvSpPr>
            <a:spLocks noChangeShapeType="1"/>
          </p:cNvSpPr>
          <p:nvPr/>
        </p:nvSpPr>
        <p:spPr bwMode="auto">
          <a:xfrm>
            <a:off x="3492500" y="3068638"/>
            <a:ext cx="1295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0" name="Line 16"/>
          <p:cNvSpPr>
            <a:spLocks noChangeShapeType="1"/>
          </p:cNvSpPr>
          <p:nvPr/>
        </p:nvSpPr>
        <p:spPr bwMode="auto">
          <a:xfrm>
            <a:off x="5148263" y="3068638"/>
            <a:ext cx="20891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1" name="Text Box 17"/>
          <p:cNvSpPr txBox="1">
            <a:spLocks noChangeArrowheads="1"/>
          </p:cNvSpPr>
          <p:nvPr/>
        </p:nvSpPr>
        <p:spPr bwMode="auto">
          <a:xfrm>
            <a:off x="1566863" y="3429000"/>
            <a:ext cx="1709737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</a:rPr>
              <a:t>JOIN condition</a:t>
            </a:r>
          </a:p>
        </p:txBody>
      </p:sp>
      <p:sp>
        <p:nvSpPr>
          <p:cNvPr id="59402" name="Text Box 18"/>
          <p:cNvSpPr txBox="1">
            <a:spLocks noChangeArrowheads="1"/>
          </p:cNvSpPr>
          <p:nvPr/>
        </p:nvSpPr>
        <p:spPr bwMode="auto">
          <a:xfrm>
            <a:off x="3865563" y="3429000"/>
            <a:ext cx="2362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</a:rPr>
              <a:t>SELECTION condition</a:t>
            </a:r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 flipV="1">
            <a:off x="2411413" y="3140075"/>
            <a:ext cx="0" cy="2889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V="1">
            <a:off x="4859338" y="3140075"/>
            <a:ext cx="0" cy="2889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5" name="Line 22"/>
          <p:cNvSpPr>
            <a:spLocks noChangeShapeType="1"/>
          </p:cNvSpPr>
          <p:nvPr/>
        </p:nvSpPr>
        <p:spPr bwMode="auto">
          <a:xfrm flipV="1">
            <a:off x="5075238" y="3140075"/>
            <a:ext cx="1368425" cy="2889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6" name="Rectangle 23"/>
          <p:cNvSpPr>
            <a:spLocks noChangeArrowheads="1"/>
          </p:cNvSpPr>
          <p:nvPr/>
        </p:nvSpPr>
        <p:spPr bwMode="auto">
          <a:xfrm>
            <a:off x="611188" y="4165600"/>
            <a:ext cx="7489825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S.sid, R.bid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Sailors S </a:t>
            </a:r>
            <a:r>
              <a:rPr lang="en-US" altLang="ko-KR" sz="2000" b="0" i="1">
                <a:solidFill>
                  <a:srgbClr val="C00000"/>
                </a:solidFill>
                <a:latin typeface="Book Antiqua" panose="02040602050305030304" pitchFamily="18" charset="0"/>
              </a:rPr>
              <a:t>NATURAL JOIN</a:t>
            </a:r>
            <a:r>
              <a:rPr lang="en-US" altLang="ko-KR" sz="2000" b="0" i="1">
                <a:latin typeface="Book Antiqua" panose="02040602050305030304" pitchFamily="18" charset="0"/>
              </a:rPr>
              <a:t> Reserves 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S.age &gt; 18 and R.date = 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r>
              <a:rPr lang="en-US" altLang="ko-KR" sz="2000" b="0" i="1">
                <a:latin typeface="Book Antiqua" panose="02040602050305030304" pitchFamily="18" charset="0"/>
              </a:rPr>
              <a:t>04/03/24</a:t>
            </a:r>
            <a:r>
              <a:rPr lang="en-US" altLang="ko-KR" sz="2000" b="0" i="1">
                <a:latin typeface="Arial" panose="020B0604020202020204" pitchFamily="34" charset="0"/>
              </a:rPr>
              <a:t>’</a:t>
            </a:r>
            <a:endParaRPr lang="en-US" altLang="ko-KR" sz="2000" b="0" i="1">
              <a:latin typeface="Book Antiqua" panose="02040602050305030304" pitchFamily="18" charset="0"/>
            </a:endParaRPr>
          </a:p>
        </p:txBody>
      </p:sp>
      <p:sp>
        <p:nvSpPr>
          <p:cNvPr id="59407" name="Rectangle 24"/>
          <p:cNvSpPr>
            <a:spLocks noChangeArrowheads="1"/>
          </p:cNvSpPr>
          <p:nvPr/>
        </p:nvSpPr>
        <p:spPr bwMode="auto">
          <a:xfrm>
            <a:off x="228600" y="5516563"/>
            <a:ext cx="8915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ko-KR" sz="1800" b="0">
                <a:latin typeface="Arial" panose="020B0604020202020204" pitchFamily="34" charset="0"/>
              </a:rPr>
              <a:t>See </a:t>
            </a:r>
            <a:r>
              <a:rPr lang="en-US" altLang="ko-KR" sz="1800" b="0">
                <a:latin typeface="Arial" panose="020B0604020202020204" pitchFamily="34" charset="0"/>
                <a:hlinkClick r:id="rId3"/>
              </a:rPr>
              <a:t>Oracle SQL Language Reference</a:t>
            </a:r>
            <a:r>
              <a:rPr lang="en-US" altLang="ko-KR" sz="1800" b="0">
                <a:latin typeface="Arial" panose="020B0604020202020204" pitchFamily="34" charset="0"/>
              </a:rPr>
              <a:t>  for ANSI JOIN in Oracle </a:t>
            </a:r>
          </a:p>
        </p:txBody>
      </p:sp>
      <p:sp>
        <p:nvSpPr>
          <p:cNvPr id="59408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4038600" cy="431800"/>
          </a:xfrm>
        </p:spPr>
        <p:txBody>
          <a:bodyPr/>
          <a:lstStyle/>
          <a:p>
            <a:pPr eaLnBrk="1" hangingPunct="1"/>
            <a:r>
              <a:rPr lang="en-US" altLang="ko-KR"/>
              <a:t>ANSI join syntax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6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/>
              <a:t>Null Values(6)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12875"/>
            <a:ext cx="7837488" cy="4968875"/>
          </a:xfrm>
        </p:spPr>
        <p:txBody>
          <a:bodyPr lIns="90488" tIns="44450" rIns="90488" bIns="44450"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5"/>
            </a:pPr>
            <a:r>
              <a:rPr lang="en-US" altLang="ko-KR"/>
              <a:t>Disallowing NULL values</a:t>
            </a:r>
          </a:p>
          <a:p>
            <a:pPr marL="914400" lvl="1" indent="-457200" eaLnBrk="1" hangingPunct="1"/>
            <a:r>
              <a:rPr lang="en-US" altLang="ko-KR"/>
              <a:t>sname CHAR(20) NOT NULL</a:t>
            </a:r>
          </a:p>
          <a:p>
            <a:pPr marL="914400" lvl="1" indent="-457200" eaLnBrk="1" hangingPunct="1"/>
            <a:r>
              <a:rPr lang="en-US" altLang="ko-KR" u="sng"/>
              <a:t>implicit NOT NULL </a:t>
            </a:r>
            <a:r>
              <a:rPr lang="en-US" altLang="ko-KR"/>
              <a:t>in Primary key constraint!</a:t>
            </a:r>
          </a:p>
          <a:p>
            <a:pPr marL="914400" lvl="1" indent="-457200" eaLnBrk="1" hangingPunct="1"/>
            <a:r>
              <a:rPr lang="en-US" altLang="ko-KR"/>
              <a:t>Column with UNIQUE constraint is </a:t>
            </a:r>
            <a:r>
              <a:rPr lang="en-US" altLang="ko-KR">
                <a:solidFill>
                  <a:srgbClr val="C00000"/>
                </a:solidFill>
              </a:rPr>
              <a:t>NULLable</a:t>
            </a:r>
            <a:r>
              <a:rPr lang="en-US" altLang="ko-KR"/>
              <a:t>; two or more tuples can have null values for the column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ko-KR" sz="2400">
                <a:solidFill>
                  <a:srgbClr val="0000FF"/>
                </a:solidFill>
              </a:rPr>
              <a:t>IN &amp; NOT IN</a:t>
            </a:r>
          </a:p>
          <a:p>
            <a:pPr marL="914400" lvl="1" indent="-457200" eaLnBrk="1" hangingPunct="1"/>
            <a:r>
              <a:rPr lang="en-US" altLang="ko-KR"/>
              <a:t>1 in (1, null): True,   2 in (1, null) : False</a:t>
            </a:r>
          </a:p>
          <a:p>
            <a:pPr marL="1295400" lvl="2" indent="-381000" eaLnBrk="1" hangingPunct="1"/>
            <a:r>
              <a:rPr lang="en-US" altLang="ko-KR"/>
              <a:t>Thus</a:t>
            </a:r>
            <a:r>
              <a:rPr lang="en-US" altLang="ko-KR">
                <a:solidFill>
                  <a:srgbClr val="0000FF"/>
                </a:solidFill>
              </a:rPr>
              <a:t>, in </a:t>
            </a:r>
            <a:r>
              <a:rPr lang="en-US" altLang="ko-KR" sz="2800" b="1">
                <a:solidFill>
                  <a:srgbClr val="0000FF"/>
                </a:solidFill>
              </a:rPr>
              <a:t>==</a:t>
            </a:r>
            <a:r>
              <a:rPr lang="en-US" altLang="ko-KR">
                <a:solidFill>
                  <a:srgbClr val="0000FF"/>
                </a:solidFill>
              </a:rPr>
              <a:t> exists</a:t>
            </a:r>
          </a:p>
          <a:p>
            <a:pPr marL="914400" lvl="1" indent="-457200" eaLnBrk="1" hangingPunct="1"/>
            <a:r>
              <a:rPr lang="en-US" altLang="ko-KR"/>
              <a:t>1 not in (1, null): False,     2 not in (1, null) : False</a:t>
            </a:r>
          </a:p>
          <a:p>
            <a:pPr marL="1295400" lvl="2" indent="-381000" eaLnBrk="1" hangingPunct="1"/>
            <a:r>
              <a:rPr lang="en-US" altLang="ko-KR"/>
              <a:t>Thus</a:t>
            </a:r>
            <a:r>
              <a:rPr lang="en-US" altLang="ko-KR">
                <a:solidFill>
                  <a:srgbClr val="0000FF"/>
                </a:solidFill>
              </a:rPr>
              <a:t>, not in </a:t>
            </a:r>
            <a:r>
              <a:rPr lang="en-US" altLang="ko-KR" sz="2800" b="1">
                <a:solidFill>
                  <a:srgbClr val="C00000"/>
                </a:solidFill>
              </a:rPr>
              <a:t>!=</a:t>
            </a:r>
            <a:r>
              <a:rPr lang="en-US" altLang="ko-KR">
                <a:solidFill>
                  <a:srgbClr val="0000FF"/>
                </a:solidFill>
              </a:rPr>
              <a:t> not exists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6CD26-16B5-4143-B213-7F3A77A84DAC}"/>
              </a:ext>
            </a:extLst>
          </p:cNvPr>
          <p:cNvSpPr txBox="1"/>
          <p:nvPr/>
        </p:nvSpPr>
        <p:spPr>
          <a:xfrm>
            <a:off x="-2988840" y="83671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UNIQUE</a:t>
            </a:r>
            <a:r>
              <a:rPr lang="ko-KR" altLang="en-US" dirty="0"/>
              <a:t> </a:t>
            </a:r>
            <a:r>
              <a:rPr lang="en-US" altLang="ko-KR" dirty="0"/>
              <a:t>Constraint </a:t>
            </a:r>
            <a:r>
              <a:rPr lang="ko-KR" altLang="en-US" dirty="0"/>
              <a:t>인 필드에도 </a:t>
            </a:r>
            <a:r>
              <a:rPr lang="en-US" altLang="ko-KR" dirty="0"/>
              <a:t>NULL </a:t>
            </a:r>
            <a:r>
              <a:rPr lang="ko-KR" altLang="en-US" dirty="0"/>
              <a:t>은 </a:t>
            </a:r>
            <a:r>
              <a:rPr lang="ko-KR" altLang="en-US" dirty="0" err="1"/>
              <a:t>올수있다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5.7 Integrity Constraints (Review)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An IC describes conditions that every </a:t>
            </a:r>
            <a:r>
              <a:rPr lang="en-US" altLang="ko-KR" i="1" dirty="0"/>
              <a:t>legal instance </a:t>
            </a:r>
            <a:r>
              <a:rPr lang="en-US" altLang="ko-KR" dirty="0"/>
              <a:t>of a relation must satisfy.</a:t>
            </a:r>
          </a:p>
          <a:p>
            <a:pPr lvl="1" eaLnBrk="1" hangingPunct="1">
              <a:buSzPct val="75000"/>
            </a:pPr>
            <a:r>
              <a:rPr lang="en-US" altLang="ko-KR" dirty="0"/>
              <a:t>Inserts/deletes/updates that violate IC’s are disallowed.</a:t>
            </a:r>
          </a:p>
          <a:p>
            <a:pPr lvl="1" eaLnBrk="1" hangingPunct="1">
              <a:buSzPct val="75000"/>
            </a:pPr>
            <a:r>
              <a:rPr lang="en-US" altLang="ko-KR" dirty="0"/>
              <a:t>Can be used to ensure application semantics (e.g., </a:t>
            </a:r>
            <a:r>
              <a:rPr lang="en-US" altLang="ko-KR" i="1" dirty="0" err="1"/>
              <a:t>sid</a:t>
            </a:r>
            <a:r>
              <a:rPr lang="en-US" altLang="ko-KR" dirty="0"/>
              <a:t> is a key), or prevent inconsistencies (e.g., </a:t>
            </a:r>
            <a:r>
              <a:rPr lang="en-US" altLang="ko-KR" i="1" dirty="0" err="1"/>
              <a:t>sname</a:t>
            </a:r>
            <a:r>
              <a:rPr lang="en-US" altLang="ko-KR" dirty="0"/>
              <a:t> has to be a string, </a:t>
            </a:r>
            <a:r>
              <a:rPr lang="en-US" altLang="ko-KR" i="1" dirty="0"/>
              <a:t>age</a:t>
            </a:r>
            <a:r>
              <a:rPr lang="en-US" altLang="ko-KR" dirty="0"/>
              <a:t> must be &lt; 200)</a:t>
            </a:r>
          </a:p>
          <a:p>
            <a:pPr eaLnBrk="1" hangingPunct="1"/>
            <a:r>
              <a:rPr lang="en-US" altLang="ko-KR" i="1" u="sng" dirty="0"/>
              <a:t>Types of IC’s</a:t>
            </a:r>
            <a:r>
              <a:rPr lang="en-US" altLang="ko-KR" dirty="0"/>
              <a:t>:  Domain constraints, primary key constraints, foreign key constraints, </a:t>
            </a:r>
            <a:r>
              <a:rPr lang="en-US" altLang="ko-KR" dirty="0">
                <a:solidFill>
                  <a:srgbClr val="C00000"/>
                </a:solidFill>
              </a:rPr>
              <a:t>general constraints</a:t>
            </a:r>
            <a:r>
              <a:rPr lang="en-US" altLang="ko-KR" dirty="0"/>
              <a:t>.</a:t>
            </a:r>
          </a:p>
          <a:p>
            <a:pPr lvl="1" eaLnBrk="1" hangingPunct="1">
              <a:buSzPct val="75000"/>
            </a:pPr>
            <a:r>
              <a:rPr lang="en-US" altLang="ko-KR" i="1" dirty="0"/>
              <a:t>Domain constraints</a:t>
            </a:r>
            <a:r>
              <a:rPr lang="en-US" altLang="ko-KR" dirty="0"/>
              <a:t>:  Field values must be of right type. Always enforced.</a:t>
            </a:r>
          </a:p>
          <a:p>
            <a:pPr eaLnBrk="1" hangingPunct="1"/>
            <a:r>
              <a:rPr lang="en-US" altLang="ko-KR" dirty="0">
                <a:solidFill>
                  <a:srgbClr val="0000FF"/>
                </a:solidFill>
              </a:rPr>
              <a:t>In this section, we discuss the complex integrity constraints which </a:t>
            </a:r>
            <a:r>
              <a:rPr lang="en-US" altLang="ko-KR" dirty="0">
                <a:solidFill>
                  <a:srgbClr val="C00000"/>
                </a:solidFill>
              </a:rPr>
              <a:t>utilize the full power of SQL queries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BAD64C0-09A1-4F01-9C31-1DC9DE6842E2}"/>
              </a:ext>
            </a:extLst>
          </p:cNvPr>
          <p:cNvSpPr/>
          <p:nvPr/>
        </p:nvSpPr>
        <p:spPr bwMode="auto">
          <a:xfrm>
            <a:off x="-2268760" y="3717032"/>
            <a:ext cx="1944216" cy="86409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Book Antiqua" pitchFamily="18" charset="0"/>
              <a:ea typeface="한양해서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64C10-3CEE-4FE6-9ACE-84056A08917B}"/>
              </a:ext>
            </a:extLst>
          </p:cNvPr>
          <p:cNvSpPr txBox="1"/>
          <p:nvPr/>
        </p:nvSpPr>
        <p:spPr>
          <a:xfrm>
            <a:off x="-2628800" y="1754813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</a:t>
            </a:r>
            <a:r>
              <a:rPr lang="ko-KR" altLang="en-US" dirty="0"/>
              <a:t> </a:t>
            </a:r>
            <a:r>
              <a:rPr lang="en-US" altLang="ko-KR" dirty="0"/>
              <a:t>constraint</a:t>
            </a:r>
            <a:r>
              <a:rPr lang="ko-KR" altLang="en-US" dirty="0"/>
              <a:t>가 바로</a:t>
            </a:r>
            <a:endParaRPr lang="en-US" altLang="ko-KR" dirty="0"/>
          </a:p>
          <a:p>
            <a:r>
              <a:rPr lang="en-US" altLang="ko-KR" dirty="0"/>
              <a:t>Check</a:t>
            </a:r>
            <a:r>
              <a:rPr lang="ko-KR" altLang="en-US" dirty="0"/>
              <a:t>를 통해서 도메인 제약하는 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3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" y="63500"/>
            <a:ext cx="4619625" cy="134937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General Constraints</a:t>
            </a:r>
          </a:p>
        </p:txBody>
      </p:sp>
      <p:sp>
        <p:nvSpPr>
          <p:cNvPr id="645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12875"/>
            <a:ext cx="2819400" cy="45688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sz="2000"/>
              <a:t>Useful when more general ICs than keys are involved.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Can use </a:t>
            </a:r>
            <a:r>
              <a:rPr lang="en-US" altLang="ko-KR" sz="2000">
                <a:solidFill>
                  <a:srgbClr val="C00000"/>
                </a:solidFill>
              </a:rPr>
              <a:t>queries </a:t>
            </a:r>
            <a:r>
              <a:rPr lang="en-US" altLang="ko-KR" sz="2000"/>
              <a:t>to express constraint.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Constraints can be named.</a:t>
            </a:r>
          </a:p>
        </p:txBody>
      </p:sp>
      <p:sp>
        <p:nvSpPr>
          <p:cNvPr id="64520" name="Rectangle 6"/>
          <p:cNvSpPr>
            <a:spLocks noChangeArrowheads="1"/>
          </p:cNvSpPr>
          <p:nvPr/>
        </p:nvSpPr>
        <p:spPr bwMode="auto">
          <a:xfrm>
            <a:off x="4460875" y="460375"/>
            <a:ext cx="4503738" cy="2536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CREATE TABLE   Sailors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( sid  INTEGER,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sname  CHAR(10),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rating  INTEGER,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age  REAL,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PRIMARY KEY  (sid),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CHECK</a:t>
            </a:r>
            <a:r>
              <a:rPr lang="en-US" altLang="ko-KR" sz="2000" b="0" i="1">
                <a:latin typeface="Book Antiqua" panose="02040602050305030304" pitchFamily="18" charset="0"/>
              </a:rPr>
              <a:t>  ( rating &gt;= 1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		AND rating &lt;= 10 ) </a:t>
            </a:r>
          </a:p>
        </p:txBody>
      </p:sp>
      <p:grpSp>
        <p:nvGrpSpPr>
          <p:cNvPr id="64521" name="Group 11"/>
          <p:cNvGrpSpPr>
            <a:grpSpLocks/>
          </p:cNvGrpSpPr>
          <p:nvPr/>
        </p:nvGrpSpPr>
        <p:grpSpPr bwMode="auto">
          <a:xfrm>
            <a:off x="3348038" y="3162300"/>
            <a:ext cx="5659437" cy="3290888"/>
            <a:chOff x="1767" y="1815"/>
            <a:chExt cx="3565" cy="2073"/>
          </a:xfrm>
        </p:grpSpPr>
        <p:grpSp>
          <p:nvGrpSpPr>
            <p:cNvPr id="64524" name="Group 9"/>
            <p:cNvGrpSpPr>
              <a:grpSpLocks/>
            </p:cNvGrpSpPr>
            <p:nvPr/>
          </p:nvGrpSpPr>
          <p:grpSpPr bwMode="auto">
            <a:xfrm>
              <a:off x="1767" y="1815"/>
              <a:ext cx="3565" cy="1982"/>
              <a:chOff x="1767" y="1815"/>
              <a:chExt cx="3565" cy="1982"/>
            </a:xfrm>
          </p:grpSpPr>
          <p:sp>
            <p:nvSpPr>
              <p:cNvPr id="64526" name="Rectangle 7"/>
              <p:cNvSpPr>
                <a:spLocks noChangeArrowheads="1"/>
              </p:cNvSpPr>
              <p:nvPr/>
            </p:nvSpPr>
            <p:spPr bwMode="auto">
              <a:xfrm>
                <a:off x="1767" y="1815"/>
                <a:ext cx="3565" cy="19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latinLnBrk="1">
                  <a:spcBef>
                    <a:spcPct val="5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§"/>
                  <a:defRPr kumimoji="1" sz="22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1pPr>
                <a:lvl2pPr marL="742950" indent="-285750" latinLnBrk="1">
                  <a:spcBef>
                    <a:spcPct val="50000"/>
                  </a:spcBef>
                  <a:buClr>
                    <a:srgbClr val="0000FF"/>
                  </a:buClr>
                  <a:buSzPct val="80000"/>
                  <a:buFont typeface="Arial" panose="020B0604020202020204" pitchFamily="34" charset="0"/>
                  <a:buChar char="−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2pPr>
                <a:lvl3pPr marL="1143000" indent="-228600" latinLnBrk="1">
                  <a:spcBef>
                    <a:spcPct val="50000"/>
                  </a:spcBef>
                  <a:buClr>
                    <a:srgbClr val="660066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3pPr>
                <a:lvl4pPr marL="1600200" indent="-228600" latinLnBrk="1">
                  <a:spcBef>
                    <a:spcPct val="5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4pPr>
                <a:lvl5pPr marL="2057400" indent="-228600" latinLnBrk="1">
                  <a:spcBef>
                    <a:spcPct val="5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-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-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-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-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Calibri" panose="020F0502020204030204" pitchFamily="34" charset="0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CREATE TABLE  Reserves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( sname  CHAR(10),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bid  INTEGER,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day  DATE,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PRIMARY KEY  (bid,day),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CONSTRAINT  noInterlakeRes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</a:t>
                </a:r>
                <a:r>
                  <a:rPr lang="en-US" altLang="ko-KR" sz="2000" b="0" i="1">
                    <a:solidFill>
                      <a:srgbClr val="0000FF"/>
                    </a:solidFill>
                    <a:latin typeface="Book Antiqua" panose="02040602050305030304" pitchFamily="18" charset="0"/>
                  </a:rPr>
                  <a:t>CHECK</a:t>
                </a:r>
                <a:r>
                  <a:rPr lang="en-US" altLang="ko-KR" sz="2000" b="0" i="1">
                    <a:latin typeface="Book Antiqua" panose="02040602050305030304" pitchFamily="18" charset="0"/>
                  </a:rPr>
                  <a:t>  (`Interlake</a:t>
                </a:r>
                <a:r>
                  <a:rPr lang="en-US" altLang="ko-KR" sz="2000" b="0" i="1">
                    <a:latin typeface="Arial" panose="020B0604020202020204" pitchFamily="34" charset="0"/>
                  </a:rPr>
                  <a:t>’</a:t>
                </a:r>
                <a:r>
                  <a:rPr lang="en-US" altLang="ko-KR" sz="2000" b="0" i="1">
                    <a:latin typeface="Book Antiqua" panose="02040602050305030304" pitchFamily="18" charset="0"/>
                  </a:rPr>
                  <a:t> &lt;&gt;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		( SELECT  B.bname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		FROM  Boats B</a:t>
                </a:r>
              </a:p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000" b="0" i="1">
                    <a:latin typeface="Book Antiqua" panose="02040602050305030304" pitchFamily="18" charset="0"/>
                  </a:rPr>
                  <a:t>			WHERE  B.bid=bid)))</a:t>
                </a:r>
              </a:p>
            </p:txBody>
          </p:sp>
          <p:sp>
            <p:nvSpPr>
              <p:cNvPr id="64527" name="Arc 8"/>
              <p:cNvSpPr>
                <a:spLocks/>
              </p:cNvSpPr>
              <p:nvPr/>
            </p:nvSpPr>
            <p:spPr bwMode="auto">
              <a:xfrm>
                <a:off x="3600" y="2451"/>
                <a:ext cx="1584" cy="12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13" y="0"/>
                    </a:moveTo>
                    <a:cubicBezTo>
                      <a:pt x="11937" y="7"/>
                      <a:pt x="21600" y="9676"/>
                      <a:pt x="21600" y="21600"/>
                    </a:cubicBezTo>
                  </a:path>
                  <a:path w="21600" h="21600" stroke="0" extrusionOk="0">
                    <a:moveTo>
                      <a:pt x="13" y="0"/>
                    </a:moveTo>
                    <a:cubicBezTo>
                      <a:pt x="11937" y="7"/>
                      <a:pt x="21600" y="9676"/>
                      <a:pt x="21600" y="21600"/>
                    </a:cubicBezTo>
                    <a:lnTo>
                      <a:pt x="0" y="21600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4525" name="Line 10"/>
            <p:cNvSpPr>
              <a:spLocks noChangeShapeType="1"/>
            </p:cNvSpPr>
            <p:nvPr/>
          </p:nvSpPr>
          <p:spPr bwMode="auto">
            <a:xfrm flipH="1">
              <a:off x="4992" y="36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4522" name="Text Box 17"/>
          <p:cNvSpPr txBox="1">
            <a:spLocks noChangeArrowheads="1"/>
          </p:cNvSpPr>
          <p:nvPr/>
        </p:nvSpPr>
        <p:spPr bwMode="auto">
          <a:xfrm>
            <a:off x="7326313" y="468313"/>
            <a:ext cx="1670050" cy="31432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C00000"/>
                </a:solidFill>
              </a:rPr>
              <a:t>Per-tuple Check</a:t>
            </a:r>
          </a:p>
        </p:txBody>
      </p:sp>
      <p:sp>
        <p:nvSpPr>
          <p:cNvPr id="64523" name="Text Box 17"/>
          <p:cNvSpPr txBox="1">
            <a:spLocks noChangeArrowheads="1"/>
          </p:cNvSpPr>
          <p:nvPr/>
        </p:nvSpPr>
        <p:spPr bwMode="auto">
          <a:xfrm>
            <a:off x="6937375" y="3181350"/>
            <a:ext cx="2068513" cy="5413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C00000"/>
                </a:solidFill>
              </a:rPr>
              <a:t>Intra- or Inter-Table 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C00000"/>
                </a:solidFill>
              </a:rPr>
              <a:t>Check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9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algn="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accent2"/>
              </a:solidFill>
              <a:latin typeface="Book Antiqua" panose="02040602050305030304" pitchFamily="18" charset="0"/>
              <a:ea typeface="한양해서" pitchFamily="18" charset="-127"/>
            </a:endParaRPr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5.7.3 Assertions: ICs over Multiple Relations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003550" y="1235075"/>
            <a:ext cx="6140450" cy="2841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CREATE TABLE   Sailors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( sid  INTEGER,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sname  CHAR(10),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rating  INTEGER,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age  REAL,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PRIMARY KEY  (sid),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CHECK  	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( (SELECT COUNT (S.sid) FROM Sailors S)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     + (SELECT COUNT (B.bid) FROM Boats B) &lt; 100 ) 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68413"/>
            <a:ext cx="2819400" cy="501808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Awkward and wrong!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If Sailors is empty</a:t>
            </a:r>
            <a:r>
              <a:rPr lang="en-US" altLang="ko-KR" sz="2000" dirty="0"/>
              <a:t>, the number of Boats tuples can be anything! – </a:t>
            </a:r>
            <a:r>
              <a:rPr lang="en-US" altLang="ko-KR" sz="2000" dirty="0">
                <a:solidFill>
                  <a:srgbClr val="C00000"/>
                </a:solidFill>
              </a:rPr>
              <a:t>why?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rgbClr val="0000FF"/>
                </a:solidFill>
              </a:rPr>
              <a:t>Assertion</a:t>
            </a:r>
            <a:r>
              <a:rPr lang="en-US" altLang="ko-KR" sz="2000" dirty="0"/>
              <a:t> is the right solution; not associated with either table.</a:t>
            </a: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257550" y="4652963"/>
            <a:ext cx="5707063" cy="1622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CREATE </a:t>
            </a:r>
            <a:r>
              <a:rPr lang="en-US" altLang="ko-KR" sz="2000" b="0" i="1">
                <a:solidFill>
                  <a:srgbClr val="0000FF"/>
                </a:solidFill>
                <a:latin typeface="Book Antiqua" panose="02040602050305030304" pitchFamily="18" charset="0"/>
              </a:rPr>
              <a:t>ASSERTION</a:t>
            </a:r>
            <a:r>
              <a:rPr lang="en-US" altLang="ko-KR" sz="2000" b="0" i="1">
                <a:latin typeface="Book Antiqua" panose="02040602050305030304" pitchFamily="18" charset="0"/>
              </a:rPr>
              <a:t>  smallClub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CHECK  	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( (SELECT COUNT (S.sid) FROM Sailors S)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+ (SELECT COUNT (B.bid) FROM Boats B) &lt; 100 )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b="0" i="1">
              <a:latin typeface="Book Antiqua" panose="02040602050305030304" pitchFamily="18" charset="0"/>
            </a:endParaRPr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6156325" y="1584325"/>
            <a:ext cx="2879725" cy="71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(# of boats + # of  Sailors)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&lt; 100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61597-7402-4316-BC39-895D526F33F9}"/>
              </a:ext>
            </a:extLst>
          </p:cNvPr>
          <p:cNvSpPr txBox="1"/>
          <p:nvPr/>
        </p:nvSpPr>
        <p:spPr>
          <a:xfrm>
            <a:off x="9324528" y="2348880"/>
            <a:ext cx="2061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이것의 문제</a:t>
            </a:r>
            <a:endParaRPr lang="en-US" altLang="ko-KR" dirty="0"/>
          </a:p>
          <a:p>
            <a:r>
              <a:rPr lang="ko-KR" altLang="en-US" dirty="0"/>
              <a:t>생성시에</a:t>
            </a:r>
            <a:endParaRPr lang="en-US" altLang="ko-KR" dirty="0"/>
          </a:p>
          <a:p>
            <a:r>
              <a:rPr lang="en-US" altLang="ko-KR" dirty="0"/>
              <a:t>Boat</a:t>
            </a:r>
            <a:r>
              <a:rPr lang="ko-KR" altLang="en-US" dirty="0"/>
              <a:t>의 수가 </a:t>
            </a:r>
            <a:r>
              <a:rPr lang="en-US" altLang="ko-KR" dirty="0"/>
              <a:t>100</a:t>
            </a:r>
            <a:r>
              <a:rPr lang="ko-KR" altLang="en-US" dirty="0"/>
              <a:t>을 넘겨도 </a:t>
            </a:r>
            <a:r>
              <a:rPr lang="en-US" altLang="ko-KR" dirty="0"/>
              <a:t>check constraints</a:t>
            </a:r>
            <a:r>
              <a:rPr lang="ko-KR" altLang="en-US" dirty="0"/>
              <a:t>를 확인하지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C2874-1CD1-4A91-AE94-694D82AF2D59}"/>
              </a:ext>
            </a:extLst>
          </p:cNvPr>
          <p:cNvSpPr txBox="1"/>
          <p:nvPr/>
        </p:nvSpPr>
        <p:spPr>
          <a:xfrm>
            <a:off x="9252520" y="4437112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관계들에 대한</a:t>
            </a:r>
            <a:endParaRPr lang="en-US" altLang="ko-KR" dirty="0"/>
          </a:p>
          <a:p>
            <a:r>
              <a:rPr lang="en-US" altLang="ko-KR" dirty="0"/>
              <a:t>IC</a:t>
            </a:r>
            <a:r>
              <a:rPr lang="ko-KR" altLang="en-US" dirty="0"/>
              <a:t>를 설정하기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Assertion </a:t>
            </a:r>
            <a:r>
              <a:rPr lang="ko-KR" altLang="en-US" dirty="0"/>
              <a:t>사용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6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 dirty="0"/>
              <a:t>5.8 Triggers and Active Database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37648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Trigger: procedure that starts </a:t>
            </a:r>
            <a:r>
              <a:rPr lang="en-US" altLang="ko-KR" sz="2000" dirty="0">
                <a:solidFill>
                  <a:srgbClr val="0000FF"/>
                </a:solidFill>
              </a:rPr>
              <a:t>automatically</a:t>
            </a:r>
            <a:r>
              <a:rPr lang="en-US" altLang="ko-KR" sz="2000" dirty="0"/>
              <a:t> if specified changes occur to the DBMS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ACTIVE </a:t>
            </a:r>
            <a:r>
              <a:rPr lang="en-US" altLang="ko-KR" sz="2000" dirty="0">
                <a:sym typeface="Wingdings" panose="05000000000000000000" pitchFamily="2" charset="2"/>
              </a:rPr>
              <a:t>Database!!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Three parts: </a:t>
            </a:r>
            <a:r>
              <a:rPr lang="en-US" altLang="ko-KR" sz="2000" dirty="0">
                <a:solidFill>
                  <a:srgbClr val="0000FF"/>
                </a:solidFill>
              </a:rPr>
              <a:t>ECA </a:t>
            </a:r>
            <a:r>
              <a:rPr lang="en-US" altLang="ko-KR" sz="2000" dirty="0"/>
              <a:t>Rule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ko-KR" dirty="0">
                <a:solidFill>
                  <a:srgbClr val="C00000"/>
                </a:solidFill>
              </a:rPr>
              <a:t>E</a:t>
            </a:r>
            <a:r>
              <a:rPr lang="en-US" altLang="ko-KR" dirty="0"/>
              <a:t>vent (activates the trigger)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ko-KR" dirty="0">
                <a:solidFill>
                  <a:srgbClr val="C00000"/>
                </a:solidFill>
              </a:rPr>
              <a:t>C</a:t>
            </a:r>
            <a:r>
              <a:rPr lang="en-US" altLang="ko-KR" dirty="0"/>
              <a:t>ondition (tests whether the triggers should run)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ko-KR" dirty="0">
                <a:solidFill>
                  <a:srgbClr val="C00000"/>
                </a:solidFill>
              </a:rPr>
              <a:t>A</a:t>
            </a:r>
            <a:r>
              <a:rPr lang="en-US" altLang="ko-KR" dirty="0"/>
              <a:t>ction (what happens if the trigger runs)</a:t>
            </a: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1335088" y="3700463"/>
            <a:ext cx="6815137" cy="2536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CREATE TRIGGER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youngSailorUpdate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	</a:t>
            </a:r>
            <a:r>
              <a:rPr lang="en-US" altLang="ko-KR" sz="2000" b="0" i="1" u="sng" dirty="0">
                <a:solidFill>
                  <a:srgbClr val="C00000"/>
                </a:solidFill>
                <a:latin typeface="Book Antiqua" panose="02040602050305030304" pitchFamily="18" charset="0"/>
              </a:rPr>
              <a:t>AFTER</a:t>
            </a:r>
            <a:r>
              <a:rPr lang="en-US" altLang="ko-KR" sz="2000" b="0" i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ko-KR" sz="2000" b="0" i="1" u="sng" dirty="0">
                <a:solidFill>
                  <a:srgbClr val="C00000"/>
                </a:solidFill>
                <a:latin typeface="Book Antiqua" panose="02040602050305030304" pitchFamily="18" charset="0"/>
              </a:rPr>
              <a:t>INSERT ON</a:t>
            </a:r>
            <a:r>
              <a:rPr lang="en-US" altLang="ko-KR" sz="2000" b="0" i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ko-KR" sz="2000" b="0" i="1" dirty="0">
                <a:latin typeface="Book Antiqua" panose="02040602050305030304" pitchFamily="18" charset="0"/>
              </a:rPr>
              <a:t>SAILORS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REFERENCING NEW TABLE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NewSailors</a:t>
            </a:r>
            <a:endParaRPr lang="en-US" altLang="ko-KR" sz="2000" b="0" i="1" dirty="0">
              <a:latin typeface="Book Antiqua" panose="02040602050305030304" pitchFamily="18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FOR EACH STATEMENT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	</a:t>
            </a:r>
            <a:r>
              <a:rPr lang="en-US" altLang="ko-KR" sz="2000" b="0" i="1" u="sng" dirty="0">
                <a:solidFill>
                  <a:srgbClr val="C00000"/>
                </a:solidFill>
                <a:latin typeface="Book Antiqua" panose="02040602050305030304" pitchFamily="18" charset="0"/>
              </a:rPr>
              <a:t>INSERT INTO</a:t>
            </a:r>
            <a:r>
              <a:rPr lang="en-US" altLang="ko-KR" sz="2000" b="0" i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YoungSailors</a:t>
            </a:r>
            <a:r>
              <a:rPr lang="en-US" altLang="ko-KR" sz="2000" b="0" i="1" dirty="0">
                <a:latin typeface="Book Antiqua" panose="02040602050305030304" pitchFamily="18" charset="0"/>
              </a:rPr>
              <a:t>(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, name, age, rating)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		SELECT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sid</a:t>
            </a:r>
            <a:r>
              <a:rPr lang="en-US" altLang="ko-KR" sz="2000" b="0" i="1" dirty="0">
                <a:latin typeface="Book Antiqua" panose="02040602050305030304" pitchFamily="18" charset="0"/>
              </a:rPr>
              <a:t>, name, age, rating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		FROM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NewSailors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N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 dirty="0">
                <a:latin typeface="Book Antiqua" panose="02040602050305030304" pitchFamily="18" charset="0"/>
              </a:rPr>
              <a:t>		WHERE </a:t>
            </a:r>
            <a:r>
              <a:rPr lang="en-US" altLang="ko-KR" sz="2000" b="0" i="1" dirty="0" err="1">
                <a:latin typeface="Book Antiqua" panose="02040602050305030304" pitchFamily="18" charset="0"/>
              </a:rPr>
              <a:t>N.age</a:t>
            </a:r>
            <a:r>
              <a:rPr lang="en-US" altLang="ko-KR" sz="2000" b="0" i="1" dirty="0">
                <a:latin typeface="Book Antiqua" panose="02040602050305030304" pitchFamily="18" charset="0"/>
              </a:rPr>
              <a:t> &lt;= 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28CCC-4810-46E3-870B-7E07E424EE90}"/>
              </a:ext>
            </a:extLst>
          </p:cNvPr>
          <p:cNvSpPr txBox="1"/>
          <p:nvPr/>
        </p:nvSpPr>
        <p:spPr>
          <a:xfrm>
            <a:off x="9252520" y="1124744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Trigger:</a:t>
            </a:r>
          </a:p>
          <a:p>
            <a:r>
              <a:rPr lang="ko-KR" altLang="en-US" dirty="0"/>
              <a:t>세 파트</a:t>
            </a:r>
            <a:endParaRPr lang="en-US" altLang="ko-KR" dirty="0"/>
          </a:p>
          <a:p>
            <a:r>
              <a:rPr lang="en-US" altLang="ko-KR" dirty="0"/>
              <a:t>Event : </a:t>
            </a:r>
          </a:p>
          <a:p>
            <a:r>
              <a:rPr lang="en-US" altLang="ko-KR" dirty="0"/>
              <a:t>Condition :</a:t>
            </a:r>
          </a:p>
          <a:p>
            <a:r>
              <a:rPr lang="en-US" altLang="ko-KR" dirty="0"/>
              <a:t>Action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9E55-A989-4D5A-8208-E7386CA7E346}"/>
              </a:ext>
            </a:extLst>
          </p:cNvPr>
          <p:cNvSpPr txBox="1"/>
          <p:nvPr/>
        </p:nvSpPr>
        <p:spPr>
          <a:xfrm>
            <a:off x="9252520" y="3356992"/>
            <a:ext cx="1440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Foreign </a:t>
            </a:r>
            <a:r>
              <a:rPr lang="ko-KR" altLang="en-US" dirty="0"/>
              <a:t>키에 대하여 </a:t>
            </a:r>
            <a:r>
              <a:rPr lang="ko-KR" altLang="en-US" dirty="0" err="1"/>
              <a:t>삭제시</a:t>
            </a:r>
            <a:endParaRPr lang="en-US" altLang="ko-KR" dirty="0"/>
          </a:p>
          <a:p>
            <a:r>
              <a:rPr lang="en-US" altLang="ko-KR" dirty="0"/>
              <a:t>Cascade </a:t>
            </a:r>
            <a:r>
              <a:rPr lang="ko-KR" altLang="en-US" dirty="0"/>
              <a:t>옵션을</a:t>
            </a:r>
            <a:endParaRPr lang="en-US" altLang="ko-KR" dirty="0"/>
          </a:p>
          <a:p>
            <a:r>
              <a:rPr lang="ko-KR" altLang="en-US" dirty="0"/>
              <a:t>트리거로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ko-KR"/>
              <a:t>Triggers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55613" y="1255713"/>
            <a:ext cx="8229600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b="0" dirty="0"/>
              <a:t>Read Sec. 5.9.3</a:t>
            </a:r>
          </a:p>
          <a:p>
            <a:pPr eaLnBrk="1" hangingPunct="1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b="0" dirty="0"/>
              <a:t>See </a:t>
            </a:r>
            <a:r>
              <a:rPr lang="en-US" altLang="ko-KR" sz="2000" b="0" dirty="0">
                <a:hlinkClick r:id="rId3"/>
              </a:rPr>
              <a:t>here</a:t>
            </a:r>
            <a:r>
              <a:rPr lang="en-US" altLang="ko-KR" sz="2000" b="0" dirty="0"/>
              <a:t> for trigger example in Oracle 10g </a:t>
            </a:r>
          </a:p>
          <a:p>
            <a:pPr lvl="1" eaLnBrk="1" hangingPunct="1"/>
            <a:r>
              <a:rPr lang="en-US" altLang="ko-KR" b="0" dirty="0"/>
              <a:t>Provide sophisticated auditing </a:t>
            </a:r>
          </a:p>
          <a:p>
            <a:pPr lvl="1" eaLnBrk="1" hangingPunct="1"/>
            <a:r>
              <a:rPr lang="en-US" altLang="ko-KR" b="0" dirty="0"/>
              <a:t>Prevent invalid transactions </a:t>
            </a:r>
          </a:p>
          <a:p>
            <a:pPr lvl="1" eaLnBrk="1" hangingPunct="1"/>
            <a:r>
              <a:rPr lang="en-US" altLang="ko-KR" b="0" dirty="0"/>
              <a:t>Enforce referential integrity (either those actions not supported by declarative integrity constraints or across nodes in a distributed database) </a:t>
            </a:r>
          </a:p>
          <a:p>
            <a:pPr lvl="1" eaLnBrk="1" hangingPunct="1"/>
            <a:r>
              <a:rPr lang="en-US" altLang="ko-KR" b="0" dirty="0"/>
              <a:t>Enforce complex business rules </a:t>
            </a:r>
          </a:p>
          <a:p>
            <a:pPr lvl="1" eaLnBrk="1" hangingPunct="1"/>
            <a:r>
              <a:rPr lang="en-US" altLang="ko-KR" b="0" dirty="0"/>
              <a:t>Enforce complex security authorizations </a:t>
            </a:r>
          </a:p>
          <a:p>
            <a:pPr lvl="1" eaLnBrk="1" hangingPunct="1"/>
            <a:r>
              <a:rPr lang="en-US" altLang="ko-KR" b="0" dirty="0"/>
              <a:t>Provide transparent event logging </a:t>
            </a:r>
          </a:p>
          <a:p>
            <a:pPr lvl="1" eaLnBrk="1" hangingPunct="1"/>
            <a:r>
              <a:rPr lang="en-US" altLang="ko-KR" b="0" dirty="0"/>
              <a:t>…..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Summary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/>
              <a:t>SQL was an important factor in the early acceptance of the relational model; more natural than earlier, procedural query languages, </a:t>
            </a:r>
            <a:r>
              <a:rPr lang="en-US" altLang="ko-KR" sz="2000">
                <a:solidFill>
                  <a:srgbClr val="0000FF"/>
                </a:solidFill>
              </a:rPr>
              <a:t>more productive</a:t>
            </a:r>
            <a:r>
              <a:rPr lang="en-US" altLang="ko-KR" sz="2000"/>
              <a:t>!!.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/>
              <a:t>Relationally complete; in fact, significantly more expressive power than relational algebra.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/>
              <a:t>Even queries that can be expressed in RA can often be expressed more naturally in SQL.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>
                <a:solidFill>
                  <a:srgbClr val="0000FF"/>
                </a:solidFill>
              </a:rPr>
              <a:t>Many alternative ways </a:t>
            </a:r>
            <a:r>
              <a:rPr lang="en-US" altLang="ko-KR" sz="2000"/>
              <a:t>to write a query; optimizer should look for most efficient evaluation plan.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ko-KR"/>
              <a:t>In practice, users need to be aware of how queries are optimized and evaluated for best results.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/>
              <a:t>NULL for unknown field values brings many complications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/>
              <a:t>SQL allows specification of rich integrity constraints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ko-KR" sz="2000"/>
              <a:t>Triggers respond to changes in the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and Data Independence 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741862"/>
          </a:xfrm>
        </p:spPr>
        <p:txBody>
          <a:bodyPr/>
          <a:lstStyle/>
          <a:p>
            <a:r>
              <a:rPr lang="en-US" altLang="ko-KR" sz="1600" dirty="0"/>
              <a:t>“Queries should be expressed in terms of high-level, nonprocedural concepts that are independent of physical representation. Selection of an algorithm for processing a given query could then be done by an optimizing compiler, based on the access paths available and the statistics of the stored data; if these access paths or statistics should later change, the algorithm could be re-optimized without human intervention.” (</a:t>
            </a:r>
            <a:r>
              <a:rPr lang="en-US" altLang="ko-KR" sz="1600" dirty="0">
                <a:hlinkClick r:id="rId2"/>
              </a:rPr>
              <a:t>SQL @ Encyclopedia of Database Systems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Design considerations of relational data model (and RDBMS) for data independence</a:t>
            </a:r>
          </a:p>
          <a:p>
            <a:pPr lvl="1"/>
            <a:r>
              <a:rPr lang="en-US" altLang="ko-KR" sz="1400" dirty="0"/>
              <a:t>1) High-level language  (declarative, non-procedural SQL), 2) value-based relationship, 3) content(or name)-based addressing (e.g. unlike 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in Excel or C-like pointer, </a:t>
            </a:r>
            <a:r>
              <a:rPr lang="en-US" altLang="ko-KR" sz="1400" dirty="0" err="1"/>
              <a:t>detpno</a:t>
            </a:r>
            <a:r>
              <a:rPr lang="en-US" altLang="ko-KR" sz="1400" dirty="0"/>
              <a:t> =10, column C instead of  in 3</a:t>
            </a:r>
            <a:r>
              <a:rPr lang="en-US" altLang="ko-KR" sz="1400" baseline="30000" dirty="0"/>
              <a:t>rd</a:t>
            </a:r>
            <a:r>
              <a:rPr lang="en-US" altLang="ko-KR" sz="1400" dirty="0"/>
              <a:t> column), and 4) no assumptions about physical schema such as data layout (row-wise vs. column-wise) , existence of indexes and table partitioning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SQL’s Benefits</a:t>
            </a:r>
          </a:p>
          <a:p>
            <a:pPr lvl="1"/>
            <a:r>
              <a:rPr lang="en-US" altLang="ko-KR" sz="1400" dirty="0"/>
              <a:t>Database application </a:t>
            </a:r>
            <a:r>
              <a:rPr lang="en-US" altLang="ko-KR" sz="1400" b="1" dirty="0">
                <a:solidFill>
                  <a:srgbClr val="C00000"/>
                </a:solidFill>
              </a:rPr>
              <a:t>development productivity</a:t>
            </a:r>
          </a:p>
          <a:p>
            <a:pPr lvl="1"/>
            <a:r>
              <a:rPr lang="en-US" altLang="ko-KR" sz="1400" dirty="0"/>
              <a:t>Data Independence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pic>
        <p:nvPicPr>
          <p:cNvPr id="9222" name="Picture 22" descr="Motorcycli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844550"/>
            <a:ext cx="936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 descr="efcod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467225"/>
            <a:ext cx="131762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246333-6522-44A8-9910-E54867309FB4}"/>
              </a:ext>
            </a:extLst>
          </p:cNvPr>
          <p:cNvSpPr txBox="1"/>
          <p:nvPr/>
        </p:nvSpPr>
        <p:spPr>
          <a:xfrm>
            <a:off x="9252520" y="3501008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value-based</a:t>
            </a:r>
            <a:r>
              <a:rPr lang="ko-KR" altLang="en-US" dirty="0"/>
              <a:t> </a:t>
            </a:r>
            <a:r>
              <a:rPr lang="en-US" altLang="ko-KR" dirty="0"/>
              <a:t>relationship : </a:t>
            </a:r>
          </a:p>
          <a:p>
            <a:r>
              <a:rPr lang="en-US" altLang="ko-KR" dirty="0"/>
              <a:t>Address</a:t>
            </a:r>
            <a:r>
              <a:rPr lang="ko-KR" altLang="en-US" dirty="0"/>
              <a:t>가 아닌 그 값 자체가 </a:t>
            </a:r>
            <a:r>
              <a:rPr lang="en-US" altLang="ko-KR" dirty="0" err="1"/>
              <a:t>foreignkey</a:t>
            </a:r>
            <a:r>
              <a:rPr lang="ko-KR" altLang="en-US" dirty="0"/>
              <a:t>로서 동작한다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 for data </a:t>
            </a:r>
            <a:r>
              <a:rPr lang="en-US" altLang="ko-KR" dirty="0" err="1"/>
              <a:t>independacy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6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ko-KR"/>
              <a:t>5.2 Example Schemas</a:t>
            </a:r>
          </a:p>
        </p:txBody>
      </p:sp>
      <p:pic>
        <p:nvPicPr>
          <p:cNvPr id="10245" name="Picture 5" descr="134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475" y="3284538"/>
            <a:ext cx="5605463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7" descr="134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0288" y="981075"/>
            <a:ext cx="2663825" cy="157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65088" y="4362450"/>
            <a:ext cx="887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  <a:latin typeface="Times New Roman" panose="02020603050405020304" pitchFamily="18" charset="0"/>
              </a:rPr>
              <a:t>Sailors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6784975" y="4221163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  <a:latin typeface="Times New Roman" panose="02020603050405020304" pitchFamily="18" charset="0"/>
              </a:rPr>
              <a:t>Reserves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4048125" y="16287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C00000"/>
                </a:solidFill>
                <a:latin typeface="Times New Roman" panose="02020603050405020304" pitchFamily="18" charset="0"/>
              </a:rPr>
              <a:t>Boats</a:t>
            </a:r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H="1" flipV="1">
            <a:off x="5129213" y="2492375"/>
            <a:ext cx="360362" cy="8651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 flipH="1">
            <a:off x="1528763" y="2925763"/>
            <a:ext cx="1800225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 flipH="1" flipV="1">
            <a:off x="3328988" y="2925763"/>
            <a:ext cx="172720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3" name="Line 17"/>
          <p:cNvSpPr>
            <a:spLocks noChangeShapeType="1"/>
          </p:cNvSpPr>
          <p:nvPr/>
        </p:nvSpPr>
        <p:spPr bwMode="auto">
          <a:xfrm flipH="1" flipV="1">
            <a:off x="4913313" y="3573463"/>
            <a:ext cx="18002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4" name="Line 18"/>
          <p:cNvSpPr>
            <a:spLocks noChangeShapeType="1"/>
          </p:cNvSpPr>
          <p:nvPr/>
        </p:nvSpPr>
        <p:spPr bwMode="auto">
          <a:xfrm flipH="1" flipV="1">
            <a:off x="1312863" y="3573463"/>
            <a:ext cx="431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5" name="Line 19"/>
          <p:cNvSpPr>
            <a:spLocks noChangeShapeType="1"/>
          </p:cNvSpPr>
          <p:nvPr/>
        </p:nvSpPr>
        <p:spPr bwMode="auto">
          <a:xfrm flipH="1" flipV="1">
            <a:off x="4984750" y="1268413"/>
            <a:ext cx="431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6732588" y="5516563"/>
            <a:ext cx="24257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0000FF"/>
                </a:solidFill>
                <a:latin typeface="Times New Roman" panose="02020603050405020304" pitchFamily="18" charset="0"/>
              </a:rPr>
              <a:t>M:N relationship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0000FF"/>
                </a:solidFill>
                <a:latin typeface="Times New Roman" panose="02020603050405020304" pitchFamily="18" charset="0"/>
              </a:rPr>
              <a:t>b/w Sailors and Boats</a:t>
            </a:r>
          </a:p>
        </p:txBody>
      </p:sp>
      <p:sp>
        <p:nvSpPr>
          <p:cNvPr id="10257" name="Rectangle 3"/>
          <p:cNvSpPr txBox="1">
            <a:spLocks noChangeArrowheads="1"/>
          </p:cNvSpPr>
          <p:nvPr/>
        </p:nvSpPr>
        <p:spPr bwMode="auto">
          <a:xfrm>
            <a:off x="34925" y="6002338"/>
            <a:ext cx="5918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ko-KR" sz="1600" b="0">
                <a:latin typeface="Arial" panose="020B0604020202020204" pitchFamily="34" charset="0"/>
              </a:rPr>
              <a:t>Tables and queries from </a:t>
            </a:r>
            <a:r>
              <a:rPr lang="en-US" altLang="ko-KR" sz="1600" b="0">
                <a:solidFill>
                  <a:srgbClr val="C00000"/>
                </a:solidFill>
                <a:latin typeface="Arial" panose="020B0604020202020204" pitchFamily="34" charset="0"/>
              </a:rPr>
              <a:t>http://www.cs.wisc.edu/~dbbook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7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Basic SQL Query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08275"/>
            <a:ext cx="8218488" cy="3673475"/>
          </a:xfrm>
        </p:spPr>
        <p:txBody>
          <a:bodyPr/>
          <a:lstStyle/>
          <a:p>
            <a:pPr eaLnBrk="1" hangingPunct="1"/>
            <a:r>
              <a:rPr lang="en-US" altLang="ko-KR" sz="2000" i="1" u="sng" dirty="0"/>
              <a:t>relation-list</a:t>
            </a:r>
            <a:r>
              <a:rPr lang="en-US" altLang="ko-KR" sz="2000" dirty="0"/>
              <a:t>  </a:t>
            </a:r>
            <a:r>
              <a:rPr lang="en-US" altLang="ko-KR" sz="1800" dirty="0"/>
              <a:t>A list of relation names, possibly with </a:t>
            </a:r>
            <a:r>
              <a:rPr lang="en-US" altLang="ko-KR" sz="2000" dirty="0"/>
              <a:t>a </a:t>
            </a:r>
            <a:r>
              <a:rPr lang="en-US" altLang="ko-KR" sz="2000" i="1" dirty="0">
                <a:solidFill>
                  <a:srgbClr val="C00000"/>
                </a:solidFill>
              </a:rPr>
              <a:t>range (</a:t>
            </a:r>
            <a:r>
              <a:rPr lang="en-US" altLang="ko-KR" sz="1600" i="1" dirty="0">
                <a:solidFill>
                  <a:srgbClr val="C00000"/>
                </a:solidFill>
              </a:rPr>
              <a:t>or</a:t>
            </a:r>
            <a:r>
              <a:rPr lang="en-US" altLang="ko-KR" sz="2000" i="1" dirty="0">
                <a:solidFill>
                  <a:srgbClr val="C00000"/>
                </a:solidFill>
              </a:rPr>
              <a:t> tuple) </a:t>
            </a:r>
            <a:r>
              <a:rPr lang="en-US" altLang="ko-KR" sz="2000" dirty="0">
                <a:solidFill>
                  <a:srgbClr val="C00000"/>
                </a:solidFill>
              </a:rPr>
              <a:t>variable</a:t>
            </a:r>
            <a:r>
              <a:rPr lang="en-US" altLang="ko-KR" sz="2000" dirty="0"/>
              <a:t> after each name.</a:t>
            </a:r>
          </a:p>
          <a:p>
            <a:pPr eaLnBrk="1" hangingPunct="1"/>
            <a:r>
              <a:rPr lang="en-US" altLang="ko-KR" sz="2000" i="1" u="sng" dirty="0"/>
              <a:t>target-list</a:t>
            </a:r>
            <a:r>
              <a:rPr lang="en-US" altLang="ko-KR" sz="2000" dirty="0"/>
              <a:t>  A list of attributes of relations in </a:t>
            </a:r>
            <a:r>
              <a:rPr lang="en-US" altLang="ko-KR" sz="2000" i="1" dirty="0"/>
              <a:t>relation-list</a:t>
            </a:r>
          </a:p>
          <a:p>
            <a:pPr eaLnBrk="1" hangingPunct="1"/>
            <a:r>
              <a:rPr lang="en-US" altLang="ko-KR" sz="2000" i="1" u="sng" dirty="0"/>
              <a:t>qualification</a:t>
            </a:r>
            <a:r>
              <a:rPr lang="en-US" altLang="ko-KR" sz="2000" dirty="0"/>
              <a:t>  Comparisons (</a:t>
            </a:r>
            <a:r>
              <a:rPr lang="en-US" altLang="ko-KR" sz="2000" u="sng" dirty="0" err="1"/>
              <a:t>attr</a:t>
            </a:r>
            <a:r>
              <a:rPr lang="en-US" altLang="ko-KR" sz="2000" u="sng" dirty="0"/>
              <a:t> </a:t>
            </a:r>
            <a:r>
              <a:rPr lang="en-US" altLang="ko-KR" sz="2000" i="1" u="sng" dirty="0"/>
              <a:t>op</a:t>
            </a:r>
            <a:r>
              <a:rPr lang="en-US" altLang="ko-KR" sz="2000" u="sng" dirty="0"/>
              <a:t> </a:t>
            </a:r>
            <a:r>
              <a:rPr lang="en-US" altLang="ko-KR" sz="2000" u="sng" dirty="0" err="1"/>
              <a:t>const</a:t>
            </a:r>
            <a:r>
              <a:rPr lang="en-US" altLang="ko-KR" sz="2000" dirty="0"/>
              <a:t> or </a:t>
            </a:r>
            <a:r>
              <a:rPr lang="en-US" altLang="ko-KR" sz="2000" u="sng" dirty="0"/>
              <a:t>attr1 </a:t>
            </a:r>
            <a:r>
              <a:rPr lang="en-US" altLang="ko-KR" sz="2000" i="1" u="sng" dirty="0"/>
              <a:t>op</a:t>
            </a:r>
            <a:r>
              <a:rPr lang="en-US" altLang="ko-KR" sz="2000" u="sng" dirty="0"/>
              <a:t> attr2</a:t>
            </a:r>
            <a:r>
              <a:rPr lang="en-US" altLang="ko-KR" sz="2000" dirty="0"/>
              <a:t>, where </a:t>
            </a:r>
            <a:r>
              <a:rPr lang="en-US" altLang="ko-KR" sz="2000" i="1" dirty="0"/>
              <a:t>op</a:t>
            </a:r>
            <a:r>
              <a:rPr lang="en-US" altLang="ko-KR" sz="2000" dirty="0"/>
              <a:t> is one of                                 ) combined using logical connectives </a:t>
            </a:r>
            <a:r>
              <a:rPr lang="en-US" altLang="ko-KR" sz="1800" dirty="0">
                <a:solidFill>
                  <a:srgbClr val="C00000"/>
                </a:solidFill>
              </a:rPr>
              <a:t>AND, OR, </a:t>
            </a:r>
            <a:r>
              <a:rPr lang="en-US" altLang="ko-KR" sz="1800" dirty="0"/>
              <a:t>and</a:t>
            </a:r>
            <a:r>
              <a:rPr lang="en-US" altLang="ko-KR" sz="1800" dirty="0">
                <a:solidFill>
                  <a:srgbClr val="C00000"/>
                </a:solidFill>
              </a:rPr>
              <a:t> NOT</a:t>
            </a:r>
            <a:r>
              <a:rPr lang="en-US" altLang="ko-KR" sz="1800" dirty="0"/>
              <a:t>.</a:t>
            </a:r>
            <a:endParaRPr lang="en-US" altLang="ko-KR" sz="2000" dirty="0"/>
          </a:p>
          <a:p>
            <a:pPr eaLnBrk="1" hangingPunct="1"/>
            <a:r>
              <a:rPr lang="en-US" altLang="ko-KR" sz="2000" dirty="0">
                <a:solidFill>
                  <a:srgbClr val="C00000"/>
                </a:solidFill>
              </a:rPr>
              <a:t>DISTINCT</a:t>
            </a:r>
            <a:r>
              <a:rPr lang="en-US" altLang="ko-KR" sz="2000" dirty="0"/>
              <a:t> is an optional keyword indicating that the answer should not contain duplicates. </a:t>
            </a:r>
          </a:p>
          <a:p>
            <a:pPr lvl="1" eaLnBrk="1" hangingPunct="1"/>
            <a:r>
              <a:rPr lang="en-US" altLang="ko-KR" sz="1800" dirty="0">
                <a:solidFill>
                  <a:srgbClr val="C00000"/>
                </a:solidFill>
              </a:rPr>
              <a:t>Note</a:t>
            </a:r>
            <a:r>
              <a:rPr lang="en-US" altLang="ko-KR" sz="1800" dirty="0"/>
              <a:t>: Set semantics in R.A. vs. multi-set(or bag) semantics in SQL</a:t>
            </a:r>
          </a:p>
          <a:p>
            <a:pPr lvl="1" eaLnBrk="1" hangingPunct="1"/>
            <a:r>
              <a:rPr lang="en-US" altLang="ko-KR" sz="1800" dirty="0"/>
              <a:t>By default, duplicates are </a:t>
            </a:r>
            <a:r>
              <a:rPr lang="en-US" altLang="ko-KR" sz="1800" b="1" u="sng" dirty="0">
                <a:solidFill>
                  <a:srgbClr val="C00000"/>
                </a:solidFill>
              </a:rPr>
              <a:t>NOT</a:t>
            </a:r>
            <a:r>
              <a:rPr lang="en-US" altLang="ko-KR" sz="1800" dirty="0"/>
              <a:t> eliminated in SQL.</a:t>
            </a:r>
          </a:p>
        </p:txBody>
      </p:sp>
      <p:graphicFrame>
        <p:nvGraphicFramePr>
          <p:cNvPr id="12294" name="Object 4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1116013" y="4276725"/>
          <a:ext cx="19288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수식" r:id="rId3" imgW="609336" imgH="126945" progId="Equation.3">
                  <p:embed/>
                </p:oleObj>
              </mc:Choice>
              <mc:Fallback>
                <p:oleObj name="수식" r:id="rId3" imgW="609336" imgH="126945" progId="Equation.3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76725"/>
                        <a:ext cx="19288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484438" y="1412875"/>
            <a:ext cx="3883025" cy="1012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SELECT    [DISTINCT]  target-list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FROM       relation-list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>
                <a:latin typeface="Book Antiqua" panose="02040602050305030304" pitchFamily="18" charset="0"/>
              </a:rPr>
              <a:t>WHERE    qualification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12160" y="-10606"/>
            <a:ext cx="3125624" cy="1290097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19050"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u="sng" dirty="0">
                <a:latin typeface="Book Antiqua" panose="02040602050305030304" pitchFamily="18" charset="0"/>
              </a:rPr>
              <a:t>SQL Expressive Powers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solidFill>
                  <a:srgbClr val="C00000"/>
                </a:solidFill>
                <a:latin typeface="Book Antiqua" panose="02040602050305030304" pitchFamily="18" charset="0"/>
              </a:rPr>
              <a:t>Relational Algebra or Calculus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Aggregation / Grouping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Deductive Logics / Analytic Functions (Windowing)</a:t>
            </a:r>
          </a:p>
          <a:p>
            <a:pPr marL="342900" indent="-342900" latinLnBrk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ko-KR" sz="1200" b="0" dirty="0">
                <a:latin typeface="Book Antiqua" panose="02040602050305030304" pitchFamily="18" charset="0"/>
              </a:rPr>
              <a:t>Data Mining Features</a:t>
            </a:r>
            <a:endParaRPr lang="en-US" altLang="ko-KR" sz="1600" b="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11" name="날짜 개체 틀 5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ko-KR" dirty="0"/>
              <a:t>Single Table Query</a:t>
            </a:r>
          </a:p>
        </p:txBody>
      </p:sp>
      <p:sp>
        <p:nvSpPr>
          <p:cNvPr id="13317" name="Rectangle 16"/>
          <p:cNvSpPr>
            <a:spLocks noChangeArrowheads="1"/>
          </p:cNvSpPr>
          <p:nvPr/>
        </p:nvSpPr>
        <p:spPr bwMode="auto">
          <a:xfrm>
            <a:off x="6511925" y="1790700"/>
            <a:ext cx="2424113" cy="704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SELECT S.name, S.age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FROM Sailors (AS) S</a:t>
            </a:r>
          </a:p>
        </p:txBody>
      </p:sp>
      <p:sp>
        <p:nvSpPr>
          <p:cNvPr id="13318" name="Rectangle 17"/>
          <p:cNvSpPr>
            <a:spLocks noChangeArrowheads="1"/>
          </p:cNvSpPr>
          <p:nvPr/>
        </p:nvSpPr>
        <p:spPr bwMode="auto">
          <a:xfrm>
            <a:off x="107950" y="1628775"/>
            <a:ext cx="4044950" cy="1012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SELECT S.sid, S.sname, S.rating, S.age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FROM Sailors AS 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WHERE S.rating &gt; 7</a:t>
            </a:r>
          </a:p>
        </p:txBody>
      </p:sp>
      <p:grpSp>
        <p:nvGrpSpPr>
          <p:cNvPr id="13319" name="Group 19"/>
          <p:cNvGrpSpPr>
            <a:grpSpLocks/>
          </p:cNvGrpSpPr>
          <p:nvPr/>
        </p:nvGrpSpPr>
        <p:grpSpPr bwMode="auto">
          <a:xfrm>
            <a:off x="179388" y="3509963"/>
            <a:ext cx="6048375" cy="2727325"/>
            <a:chOff x="113" y="1117"/>
            <a:chExt cx="3810" cy="1718"/>
          </a:xfrm>
        </p:grpSpPr>
        <p:pic>
          <p:nvPicPr>
            <p:cNvPr id="13322" name="Picture 12" descr="134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117"/>
              <a:ext cx="3719" cy="1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3" name="Rectangle 18"/>
            <p:cNvSpPr>
              <a:spLocks noChangeArrowheads="1"/>
            </p:cNvSpPr>
            <p:nvPr/>
          </p:nvSpPr>
          <p:spPr bwMode="auto">
            <a:xfrm>
              <a:off x="2472" y="1117"/>
              <a:ext cx="1451" cy="1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§"/>
                <a:defRPr kumimoji="1" sz="22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1pPr>
              <a:lvl2pPr marL="742950" indent="-285750" latinLnBrk="1">
                <a:spcBef>
                  <a:spcPct val="50000"/>
                </a:spcBef>
                <a:buClr>
                  <a:srgbClr val="0000FF"/>
                </a:buClr>
                <a:buSzPct val="80000"/>
                <a:buFont typeface="Arial" panose="020B0604020202020204" pitchFamily="34" charset="0"/>
                <a:buChar char="−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2pPr>
              <a:lvl3pPr marL="1143000" indent="-228600" latinLnBrk="1">
                <a:spcBef>
                  <a:spcPct val="50000"/>
                </a:spcBef>
                <a:buClr>
                  <a:srgbClr val="660066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3pPr>
              <a:lvl4pPr marL="16002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4pPr>
              <a:lvl5pPr marL="2057400" indent="-228600" latinLnBrk="1">
                <a:spcBef>
                  <a:spcPct val="5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>
                <a:solidFill>
                  <a:schemeClr val="accent2"/>
                </a:solidFill>
                <a:latin typeface="Book Antiqua" panose="02040602050305030304" pitchFamily="18" charset="0"/>
                <a:ea typeface="한양해서" pitchFamily="18" charset="-127"/>
              </a:endParaRPr>
            </a:p>
          </p:txBody>
        </p:sp>
      </p:grpSp>
      <p:pic>
        <p:nvPicPr>
          <p:cNvPr id="13320" name="Picture 14" descr="135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438" y="3213100"/>
            <a:ext cx="5408612" cy="3065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3132138" y="2786063"/>
            <a:ext cx="3432175" cy="704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1pPr>
            <a:lvl2pPr marL="742950" indent="-285750" latinLnBrk="1">
              <a:spcBef>
                <a:spcPct val="50000"/>
              </a:spcBef>
              <a:buClr>
                <a:srgbClr val="0000FF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2pPr>
            <a:lvl3pPr marL="1143000" indent="-228600" latinLnBrk="1">
              <a:spcBef>
                <a:spcPct val="50000"/>
              </a:spcBef>
              <a:buClr>
                <a:srgbClr val="660066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3pPr>
            <a:lvl4pPr marL="16002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4pPr>
            <a:lvl5pPr marL="2057400" indent="-228600" latinLnBrk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SELECT DISTINCT S.name, S.age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i="1"/>
              <a:t>FROM Sailors (AS) 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F2FCC-AC71-4675-86B9-F53BB0A3B796}"/>
              </a:ext>
            </a:extLst>
          </p:cNvPr>
          <p:cNvSpPr txBox="1"/>
          <p:nvPr/>
        </p:nvSpPr>
        <p:spPr>
          <a:xfrm>
            <a:off x="-2484784" y="2852936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DISTINCT </a:t>
            </a:r>
            <a:r>
              <a:rPr lang="ko-KR" altLang="en-US" dirty="0"/>
              <a:t>두 필드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오게되면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필드를 하나의 레코드로 인식하여 </a:t>
            </a:r>
            <a:r>
              <a:rPr lang="en-US" altLang="ko-KR" dirty="0"/>
              <a:t>duplicate</a:t>
            </a:r>
            <a:r>
              <a:rPr lang="ko-KR" altLang="en-US" dirty="0"/>
              <a:t>를 판별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</a:t>
            </a:r>
            <a:r>
              <a:rPr lang="en-US" altLang="ko-KR">
                <a:latin typeface="╜┼╕φ┴╢" charset="0"/>
              </a:rPr>
              <a:t>.</a:t>
            </a:r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 5. SQL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Conceptual Evaluation Strategy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Semantics of an SQL query defined in terms of the following conceptual evaluation strategy:</a:t>
            </a:r>
          </a:p>
          <a:p>
            <a:pPr lvl="1" eaLnBrk="1" hangingPunct="1">
              <a:buSzPct val="75000"/>
              <a:buFont typeface="Wingdings" panose="05000000000000000000" pitchFamily="2" charset="2"/>
              <a:buAutoNum type="arabicPeriod"/>
            </a:pPr>
            <a:r>
              <a:rPr lang="en-US" altLang="ko-KR"/>
              <a:t>Compute </a:t>
            </a:r>
            <a:r>
              <a:rPr lang="en-US" altLang="ko-KR">
                <a:solidFill>
                  <a:srgbClr val="0000FF"/>
                </a:solidFill>
              </a:rPr>
              <a:t>cross-product</a:t>
            </a:r>
            <a:r>
              <a:rPr lang="en-US" altLang="ko-KR"/>
              <a:t> of </a:t>
            </a:r>
            <a:r>
              <a:rPr lang="en-US" altLang="ko-KR" i="1"/>
              <a:t>relation-list</a:t>
            </a:r>
            <a:r>
              <a:rPr lang="en-US" altLang="ko-KR"/>
              <a:t>. (</a:t>
            </a:r>
            <a:r>
              <a:rPr lang="en-US" altLang="ko-KR" u="sng"/>
              <a:t>what if </a:t>
            </a:r>
            <a:r>
              <a:rPr lang="en-US" altLang="ko-KR"/>
              <a:t>any relation is empty?)</a:t>
            </a:r>
          </a:p>
          <a:p>
            <a:pPr lvl="1" eaLnBrk="1" hangingPunct="1">
              <a:buSzPct val="75000"/>
              <a:buFont typeface="Wingdings" panose="05000000000000000000" pitchFamily="2" charset="2"/>
              <a:buAutoNum type="arabicPeriod"/>
            </a:pPr>
            <a:r>
              <a:rPr lang="en-US" altLang="ko-KR"/>
              <a:t>Discard resulting tuples </a:t>
            </a:r>
            <a:r>
              <a:rPr lang="en-US" altLang="ko-KR" u="sng"/>
              <a:t>if they fail </a:t>
            </a:r>
            <a:r>
              <a:rPr lang="en-US" altLang="ko-KR" i="1" u="sng"/>
              <a:t>qualifications </a:t>
            </a:r>
            <a:r>
              <a:rPr lang="en-US" altLang="ko-KR" i="1"/>
              <a:t>(i.e., </a:t>
            </a:r>
            <a:r>
              <a:rPr lang="en-US" altLang="ko-KR" i="1">
                <a:solidFill>
                  <a:srgbClr val="C00000"/>
                </a:solidFill>
              </a:rPr>
              <a:t>NOT TRUE</a:t>
            </a:r>
            <a:r>
              <a:rPr lang="en-US" altLang="ko-KR" i="1"/>
              <a:t>)</a:t>
            </a:r>
            <a:r>
              <a:rPr lang="en-US" altLang="ko-KR"/>
              <a:t>.</a:t>
            </a:r>
          </a:p>
          <a:p>
            <a:pPr lvl="1" eaLnBrk="1" hangingPunct="1">
              <a:buSzPct val="75000"/>
              <a:buFont typeface="Wingdings" panose="05000000000000000000" pitchFamily="2" charset="2"/>
              <a:buAutoNum type="arabicPeriod"/>
            </a:pPr>
            <a:r>
              <a:rPr lang="en-US" altLang="ko-KR"/>
              <a:t>Delete attributes that are not in </a:t>
            </a:r>
            <a:r>
              <a:rPr lang="en-US" altLang="ko-KR" i="1"/>
              <a:t>target-list</a:t>
            </a:r>
            <a:r>
              <a:rPr lang="en-US" altLang="ko-KR"/>
              <a:t>.</a:t>
            </a:r>
          </a:p>
          <a:p>
            <a:pPr lvl="1" eaLnBrk="1" hangingPunct="1">
              <a:buSzPct val="75000"/>
              <a:buFont typeface="Wingdings" panose="05000000000000000000" pitchFamily="2" charset="2"/>
              <a:buAutoNum type="arabicPeriod"/>
            </a:pPr>
            <a:r>
              <a:rPr lang="en-US" altLang="ko-KR"/>
              <a:t>If </a:t>
            </a:r>
            <a:r>
              <a:rPr lang="en-US" altLang="ko-KR" sz="1800"/>
              <a:t>DISTINCT</a:t>
            </a:r>
            <a:r>
              <a:rPr lang="en-US" altLang="ko-KR"/>
              <a:t> is specified, eliminate </a:t>
            </a:r>
            <a:r>
              <a:rPr lang="en-US" altLang="ko-KR">
                <a:solidFill>
                  <a:srgbClr val="0000FF"/>
                </a:solidFill>
              </a:rPr>
              <a:t>duplicate</a:t>
            </a:r>
            <a:r>
              <a:rPr lang="en-US" altLang="ko-KR"/>
              <a:t> rows.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This strategy is probably the </a:t>
            </a:r>
            <a:r>
              <a:rPr lang="en-US" altLang="ko-KR">
                <a:solidFill>
                  <a:srgbClr val="C00000"/>
                </a:solidFill>
              </a:rPr>
              <a:t>least efficient </a:t>
            </a:r>
            <a:r>
              <a:rPr lang="en-US" altLang="ko-KR"/>
              <a:t>way to compute a query!  An </a:t>
            </a:r>
            <a:r>
              <a:rPr lang="en-US" altLang="ko-KR">
                <a:solidFill>
                  <a:srgbClr val="0000FF"/>
                </a:solidFill>
              </a:rPr>
              <a:t>optimizer</a:t>
            </a:r>
            <a:r>
              <a:rPr lang="en-US" altLang="ko-KR"/>
              <a:t> will find more efficient strategies to compute </a:t>
            </a:r>
            <a:r>
              <a:rPr lang="en-US" altLang="ko-KR" i="1"/>
              <a:t>the </a:t>
            </a:r>
            <a:r>
              <a:rPr lang="en-US" altLang="ko-KR" i="1">
                <a:solidFill>
                  <a:srgbClr val="0000FF"/>
                </a:solidFill>
              </a:rPr>
              <a:t>same</a:t>
            </a:r>
            <a:r>
              <a:rPr lang="en-US" altLang="ko-KR" i="1"/>
              <a:t> answers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ldb-style">
  <a:themeElements>
    <a:clrScheme name="vldb-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db-styl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Book Antiqua" pitchFamily="18" charset="0"/>
            <a:ea typeface="한양해서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Book Antiqua" pitchFamily="18" charset="0"/>
            <a:ea typeface="한양해서" pitchFamily="18" charset="-127"/>
          </a:defRPr>
        </a:defPPr>
      </a:lstStyle>
    </a:lnDef>
  </a:objectDefaults>
  <a:extraClrSchemeLst>
    <a:extraClrScheme>
      <a:clrScheme name="vldb-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db-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db-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db-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db-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db-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db-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db-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db-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db-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db-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db-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vldb-style</Template>
  <TotalTime>4757</TotalTime>
  <Pages>30</Pages>
  <Words>5625</Words>
  <Application>Microsoft Office PowerPoint</Application>
  <PresentationFormat>화면 슬라이드 쇼(4:3)</PresentationFormat>
  <Paragraphs>895</Paragraphs>
  <Slides>49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╜┼╕φ┴╢</vt:lpstr>
      <vt:lpstr>굴림</vt:lpstr>
      <vt:lpstr>Arial</vt:lpstr>
      <vt:lpstr>Book Antiqua</vt:lpstr>
      <vt:lpstr>Calibri</vt:lpstr>
      <vt:lpstr>Cambria</vt:lpstr>
      <vt:lpstr>Times New Roman</vt:lpstr>
      <vt:lpstr>Wingdings</vt:lpstr>
      <vt:lpstr>vldb-style</vt:lpstr>
      <vt:lpstr>수식</vt:lpstr>
      <vt:lpstr>Equation</vt:lpstr>
      <vt:lpstr>PowerPoint 프레젠테이션</vt:lpstr>
      <vt:lpstr>SQL in Big Data Era</vt:lpstr>
      <vt:lpstr>Ch 5. SQL:  Queries, Programming, Triggers</vt:lpstr>
      <vt:lpstr>Overview</vt:lpstr>
      <vt:lpstr>SQL and Data Independence </vt:lpstr>
      <vt:lpstr>5.2 Example Schemas</vt:lpstr>
      <vt:lpstr>Basic SQL Query</vt:lpstr>
      <vt:lpstr>Single Table Query</vt:lpstr>
      <vt:lpstr>Conceptual Evaluation Strategy</vt:lpstr>
      <vt:lpstr>Example of Conceptual Evaluation</vt:lpstr>
      <vt:lpstr>A Note on Range Variables (or Tuple Variables)</vt:lpstr>
      <vt:lpstr>Find the name of sailor who reserved boat 103</vt:lpstr>
      <vt:lpstr>Q4: Find sailors who’ve reserved at least one boat</vt:lpstr>
      <vt:lpstr>5.2.2 Expressions and Strings</vt:lpstr>
      <vt:lpstr>Regular Expressions in SQL</vt:lpstr>
      <vt:lpstr>5.3 Union, Intersect, Except</vt:lpstr>
      <vt:lpstr>PowerPoint 프레젠테이션</vt:lpstr>
      <vt:lpstr>Q6: Find sid’s of sailors who’ve reserved a red and a green boat</vt:lpstr>
      <vt:lpstr>5.4 Nested Queries(or Subqueries)</vt:lpstr>
      <vt:lpstr>Multiply Nested Queries</vt:lpstr>
      <vt:lpstr>Nested Queries with Correlation</vt:lpstr>
      <vt:lpstr>More on Set-Comparison Operators</vt:lpstr>
      <vt:lpstr>Rewriting INTERSECT Queries Using IN</vt:lpstr>
      <vt:lpstr>Division in SQL</vt:lpstr>
      <vt:lpstr>5.5 Aggregate Operators</vt:lpstr>
      <vt:lpstr>Find name and age of the oldest sailor(s)</vt:lpstr>
      <vt:lpstr>GROUP BY and HAVING</vt:lpstr>
      <vt:lpstr>Group By Examples</vt:lpstr>
      <vt:lpstr>Group By Examples(2)</vt:lpstr>
      <vt:lpstr>Queries With GROUP BY and HAVING</vt:lpstr>
      <vt:lpstr>Conceptual Evaluation</vt:lpstr>
      <vt:lpstr>PowerPoint 프레젠테이션</vt:lpstr>
      <vt:lpstr>Example(2) Q32: Find the age of the youngest sailor with age &gt;= 18,  for each rating with at least 2 such sailors</vt:lpstr>
      <vt:lpstr>Q33: For each red boat, find # of reservations for this boat</vt:lpstr>
      <vt:lpstr>Q34: Find the age of the average age  for each rating that has at least 2 sailors (of any age)</vt:lpstr>
      <vt:lpstr>Q35: Find the age of the average age of sailors with age &gt; 18,  for each rating with at least 2 sailors (of any age)</vt:lpstr>
      <vt:lpstr>Q37: Find those ratings for which the average age is  the minimum over all ratings</vt:lpstr>
      <vt:lpstr>5.6 Null Values</vt:lpstr>
      <vt:lpstr>Null Values(2)</vt:lpstr>
      <vt:lpstr>Null Values(3)</vt:lpstr>
      <vt:lpstr>Null Values(4)</vt:lpstr>
      <vt:lpstr>Null Values(5)</vt:lpstr>
      <vt:lpstr>Null Values(6)</vt:lpstr>
      <vt:lpstr>5.7 Integrity Constraints (Review)</vt:lpstr>
      <vt:lpstr>General Constraints</vt:lpstr>
      <vt:lpstr>5.7.3 Assertions: ICs over Multiple Relations</vt:lpstr>
      <vt:lpstr>5.8 Triggers and Active Database</vt:lpstr>
      <vt:lpstr>Triggers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Queries, Programming, Triggers</dc:title>
  <dc:subject>Database Management Systems</dc:subject>
  <dc:creator>Raghu Ramakrishnan and Johannes Gehrke</dc:creator>
  <cp:keywords>Chapter 5</cp:keywords>
  <dc:description>See the notes for information on how the slides are organized.</dc:description>
  <cp:lastModifiedBy>이영민</cp:lastModifiedBy>
  <cp:revision>188</cp:revision>
  <cp:lastPrinted>1601-01-01T00:00:00Z</cp:lastPrinted>
  <dcterms:created xsi:type="dcterms:W3CDTF">1997-01-12T19:06:00Z</dcterms:created>
  <dcterms:modified xsi:type="dcterms:W3CDTF">2019-04-20T19:48:36Z</dcterms:modified>
</cp:coreProperties>
</file>