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2"/>
  </p:notesMasterIdLst>
  <p:sldIdLst>
    <p:sldId id="308" r:id="rId2"/>
    <p:sldId id="363" r:id="rId3"/>
    <p:sldId id="257" r:id="rId4"/>
    <p:sldId id="304" r:id="rId5"/>
    <p:sldId id="366" r:id="rId6"/>
    <p:sldId id="312" r:id="rId7"/>
    <p:sldId id="313" r:id="rId8"/>
    <p:sldId id="311" r:id="rId9"/>
    <p:sldId id="367" r:id="rId10"/>
    <p:sldId id="315" r:id="rId11"/>
    <p:sldId id="368" r:id="rId12"/>
    <p:sldId id="317" r:id="rId13"/>
    <p:sldId id="310" r:id="rId14"/>
    <p:sldId id="318" r:id="rId15"/>
    <p:sldId id="319" r:id="rId16"/>
    <p:sldId id="355" r:id="rId17"/>
    <p:sldId id="320" r:id="rId18"/>
    <p:sldId id="322" r:id="rId19"/>
    <p:sldId id="323" r:id="rId20"/>
    <p:sldId id="324" r:id="rId21"/>
    <p:sldId id="325" r:id="rId22"/>
    <p:sldId id="356" r:id="rId23"/>
    <p:sldId id="369" r:id="rId24"/>
    <p:sldId id="357" r:id="rId25"/>
    <p:sldId id="327" r:id="rId26"/>
    <p:sldId id="364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70" r:id="rId40"/>
    <p:sldId id="344" r:id="rId41"/>
    <p:sldId id="371" r:id="rId42"/>
    <p:sldId id="343" r:id="rId43"/>
    <p:sldId id="342" r:id="rId44"/>
    <p:sldId id="345" r:id="rId45"/>
    <p:sldId id="346" r:id="rId46"/>
    <p:sldId id="347" r:id="rId47"/>
    <p:sldId id="348" r:id="rId48"/>
    <p:sldId id="349" r:id="rId49"/>
    <p:sldId id="351" r:id="rId50"/>
    <p:sldId id="372" r:id="rId51"/>
    <p:sldId id="373" r:id="rId52"/>
    <p:sldId id="352" r:id="rId53"/>
    <p:sldId id="353" r:id="rId54"/>
    <p:sldId id="358" r:id="rId55"/>
    <p:sldId id="359" r:id="rId56"/>
    <p:sldId id="360" r:id="rId57"/>
    <p:sldId id="361" r:id="rId58"/>
    <p:sldId id="362" r:id="rId59"/>
    <p:sldId id="365" r:id="rId60"/>
    <p:sldId id="354" r:id="rId6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D2"/>
    <a:srgbClr val="FFAFCF"/>
    <a:srgbClr val="0000FF"/>
    <a:srgbClr val="FF65A3"/>
    <a:srgbClr val="FF0066"/>
    <a:srgbClr val="F640A8"/>
    <a:srgbClr val="00C85A"/>
    <a:srgbClr val="FF3F3F"/>
    <a:srgbClr val="FF0000"/>
    <a:srgbClr val="FF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3" autoAdjust="0"/>
    <p:restoredTop sz="96389" autoAdjust="0"/>
  </p:normalViewPr>
  <p:slideViewPr>
    <p:cSldViewPr showGuides="1">
      <p:cViewPr varScale="1">
        <p:scale>
          <a:sx n="81" d="100"/>
          <a:sy n="81" d="100"/>
        </p:scale>
        <p:origin x="15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02E662-7B9D-47F8-90BA-F51346ABF99D}" type="datetimeFigureOut">
              <a:rPr lang="ko-KR" altLang="en-US"/>
              <a:pPr>
                <a:defRPr/>
              </a:pPr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80736D-B272-4999-B010-A40FFC854F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C2CE93-3FAF-4AC1-9FC6-092BDF843E3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771981-E587-423B-B62D-CB2C76256D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BECE75-8435-48E3-98CA-46442A8E20F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C1B352-00BD-4D55-8C09-0C393EF9FF9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852A1D-0959-45A8-8E8F-7B84C2739C9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D64A7C-6783-40FA-8D98-314D981E5FB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A1B3B4-528F-4108-9514-E442A726748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DF317-142E-4B37-AE52-B11927BDC0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DF317-142E-4B37-AE52-B11927BDC0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6BCDA8-FF94-47E6-A423-D673CB4739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3F35E1-8E99-4855-9B77-01B6C9B9A16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458A32-A4D5-4454-B6B6-6917C02333D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30FE5C-115D-4513-9A10-3ADCEF8BA67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821E61-2F48-499D-8654-8EBF7CDB8F4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5C839D-D554-491F-9DF2-CA2CBAB1F20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C82FE-9435-4E37-A7B5-D3AAF4C1299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A17726-7A33-49EA-9D8A-3B6FC209761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231EDA-D7B8-41EE-BBAB-726AB2641E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E561A-F0CF-4DC4-AC82-EA2F493CC7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781B42-2592-4F23-A4D2-AFE43792F6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F6CBC8-7E38-424E-BCF6-EBD33E2A90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FD54B8-DCA5-4F6A-8E83-20CF3C52784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B5DB24-A173-4E91-B586-4DBCD473141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ECF748-719C-4EB7-9340-4112E4E48C2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30F0BE-5889-45ED-8DD2-A68F682A6F7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E0CC38-3F39-40AA-A79F-A32ED5046FE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EFE69B-C7E3-4CC5-A381-5ABEDCF0D89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DACE61-7B9C-45F1-925E-4C19DE534EF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17977-C4B4-47ED-8762-39EE8A7AE1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F7E880-5EB2-465E-BB9D-B99E25E39B7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765FF9-876D-4C58-A630-58902CD6235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20F46B-E5E9-43A8-ADB6-462D57ACFA4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B1793-1000-472E-A717-69A6FBE9172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171955-F267-45DB-90D9-218F460FF1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A3C58A-FF35-4A35-B375-43322C8FCCD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B5CD56-A21F-401E-A530-243B0342A6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BAD17-AEFE-4E10-9644-16F2BAB3C17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AD263A-C80A-43A7-A909-ED8D7AA3DC4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51DF50-D0B5-40D7-A240-3518EED0DF2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771981-E587-423B-B62D-CB2C76256D8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F7696-1004-40BD-A4FA-C758C9DD0024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86361-ED39-4076-83FE-B4C4DED9E7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7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D7E1F1-D7AE-46EC-899A-3A0AFD9EBBEE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AAA-7D8C-4753-86B1-4218D671C2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2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FDED9-C4EA-4C25-A0EE-8A0725956D42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F2BB6-3993-47E9-B727-969F55EE07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05EDC-8439-4FF9-9ED5-E4134D5EA844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46A6-47D4-45B1-BD14-91F1C9B1EC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BF93C-E52A-462C-B9A6-986AD0516F6F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38D8-1AF1-4EE4-B9F7-686A10BA01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3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82B19-4EEC-4419-994B-68A0E540E11D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B042A-D5A1-4C34-B334-E99B122690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0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84712-954C-464A-A668-15A1E8361F50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F662B-191B-4A86-A54D-95C8AC9D82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74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518BE4-8A00-46CA-8A9A-4CAF50FF7BDE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9D3F7-E8A8-485E-9CEF-274D76D113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5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130C58-02FA-48D4-BE0D-67EC9A3D34B2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3A929-0DE0-4511-9F3A-77757D35D7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1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05BFC7-174E-4AE0-8995-CA79DC35B1E9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C592D-4876-46D3-824C-CD277714EC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0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780BF-AA8A-453B-A0BB-F9D6C3607147}" type="datetimeFigureOut">
              <a:rPr lang="en-US" altLang="ko-KR"/>
              <a:pPr/>
              <a:t>5/6/2019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A34A3-FA3C-4BBA-B59F-A7DE3E1E5F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2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1681F560-2066-4282-A80B-2391AB701DBC}" type="datetimeFigureOut">
              <a:rPr lang="en-US" altLang="ko-KR"/>
              <a:pPr/>
              <a:t>5/6/2019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7363F797-D973-4348-BD07-8A8A2262C4FC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.kr/linguistics/context_sensitive_grammar.htm" TargetMode="External"/><Relationship Id="rId2" Type="http://schemas.openxmlformats.org/officeDocument/2006/relationships/hyperlink" Target="http://www.aistudy.co.kr/computer/turing_machine.ht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tudy.co.kr/linguistics/context_free_grammar.ht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69227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Chapter 13. 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오토마타</a:t>
            </a: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형식 언어</a:t>
            </a:r>
            <a:r>
              <a:rPr kumimoji="0" lang="en-US" altLang="ko-KR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, </a:t>
            </a:r>
            <a:r>
              <a:rPr kumimoji="0" lang="ko-KR" altLang="en-US" sz="4300" dirty="0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3CDC2-2B03-4DC1-85A0-BF30D27CAAFC}"/>
              </a:ext>
            </a:extLst>
          </p:cNvPr>
          <p:cNvSpPr txBox="1"/>
          <p:nvPr/>
        </p:nvSpPr>
        <p:spPr>
          <a:xfrm>
            <a:off x="3707904" y="548680"/>
            <a:ext cx="4392488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5B333FB-9144-46A3-9935-3276C0F7CAEC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510" name="Picture 2" descr="C:\Documents and Settings\Administrator\바탕 화면\이산수학 작업 그림파일\13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39900"/>
            <a:ext cx="64325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189112-85ED-4E9C-975A-E94701C2D685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>
              <a:ea typeface="돋움체" pitchFamily="49" charset="-127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24744"/>
            <a:ext cx="8028384" cy="480060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기본 가정</a:t>
            </a:r>
          </a:p>
          <a:p>
            <a:pPr lvl="1" eaLnBrk="1" hangingPunct="1"/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이산적인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(discrete time) </a:t>
            </a:r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시간 단위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로 작동됨을 기본 가정으로 함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어느 특정 시각에 제어장치는 특정의 상태에 놓여 있으며 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기능은 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화일상의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어떤  특정한 심볼을 읽는다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제어장치의 다음 상태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(next state)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 전이 함수에 의해 결정 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전이가 이루어질 때에는 출력이 생성되거나 임시 저장 장치내의 심볼이 바뀜</a:t>
            </a:r>
          </a:p>
          <a:p>
            <a:pPr lvl="1" eaLnBrk="1" hangingPunct="1"/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전이 함수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(transition function)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제어장치의 다음 상태 결정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현재의 제어 상태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심볼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그리고 임시 저장장치내의 정보들에 의해 결정 </a:t>
            </a:r>
          </a:p>
          <a:p>
            <a:pPr lvl="1" eaLnBrk="1" hangingPunct="1"/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‘형상’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(configuration)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제어장치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화일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임시 저장장치들의 특정 시각에서의 상태들</a:t>
            </a:r>
          </a:p>
          <a:p>
            <a:pPr lvl="1" eaLnBrk="1" hangingPunct="1"/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‘동작’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(move)</a:t>
            </a:r>
          </a:p>
          <a:p>
            <a:pPr lvl="2" eaLnBrk="1" hangingPunct="1"/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한 형상에서 다른  형상으로의 전이</a:t>
            </a:r>
          </a:p>
        </p:txBody>
      </p:sp>
      <p:pic>
        <p:nvPicPr>
          <p:cNvPr id="5" name="Picture 2" descr="C:\Documents and Settings\Administrator\바탕 화면\이산수학 작업 그림파일\13장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78343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EF532A6-D2CB-4BD1-8032-7215F6E4B729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9" name="Picture 3" descr="C:\Documents and Settings\Administrator\바탕 화면\이산수학 작업 그림파일\13장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268760"/>
            <a:ext cx="77866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440627"/>
            <a:ext cx="727280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오토마타는 출력 여부에 따라 </a:t>
            </a:r>
            <a:r>
              <a:rPr lang="ko-KR" altLang="en-US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인식기</a:t>
            </a:r>
            <a:r>
              <a:rPr lang="en-US" altLang="ko-KR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(accepter)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ko-KR" altLang="en-US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트랜스듀서</a:t>
            </a:r>
            <a:r>
              <a:rPr lang="en-US" altLang="ko-KR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(transducer)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로 나누어짐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인식기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입력에 대해 인식하거나 기각할 수 있는 기능만을 가짐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트랜스듀서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밀리 기계와 같이 인식이나 기각의 기능 외에 출력도 할 수 있는 오토마타 모델임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앞에서 설명한 음료 자판기의 경우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이상이 입력되면 음료수를 내주고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즉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출력을 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전이를 계속하므로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트랜스듀서에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해당됨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FC182D1-3393-48DE-8EF1-AA47EB1EF2F1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980728"/>
            <a:ext cx="756084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오토마타를 학습하는 주된 이유</a:t>
            </a:r>
            <a:endParaRPr lang="en-US" altLang="ko-KR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 이론이 전산학이나 전자공학 등의 학문을 이해하는 데 있어서 필요한 기본적인 개념과 원리를 제공하고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여러 가지 응용 분야에 적용할 수 있기 때문임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 이론을 통하여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컴퓨터와 관련된 이론적인 바탕과 작동의 원리를 보다 정확하게 이해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함으로써 하드웨어나 소프트웨어 각 분야에 대한 직관을 넓힐 수 있으며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보다 포괄적인 통찰력을 제공해줌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 이론의 직접적인 응용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디지털 컴퓨터의 디자인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프로그래밍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신경생리학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통신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신경망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언어론 등 다양한 분야에 직접 활용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특히 컴파일러나 프로그래밍 언어를 정확하게 이해하기 위해서는 오토마타 이론의 이해가 필수적임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추상적 모델의 개념적 이해이다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복잡한 현상들을 간략하고 정확하게 추상화시킴으로써 연구의 폭을 넓히고 정교한 학문적 탐구가 가능해짐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704D80-B5F9-4227-A336-53F6F78B3DD8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7" name="Picture 2" descr="C:\Documents and Settings\Administrator\바탕 화면\이산수학 작업 그림파일\13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25538"/>
            <a:ext cx="7804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2420888"/>
            <a:ext cx="71287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유한 상태 시스템의 응용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엘리베이터의 제어</a:t>
            </a:r>
            <a:endParaRPr lang="en-US" altLang="ko-KR" sz="1600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엘리베이터의 제어 방식은 탑승자들이 과거에 요청했던 모든 요구들을 기억하지 않고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단지 현재의 층수와 엘리베이터의 운동 방향 및 탑승자들이 요청한 것들 중에서 아직까지 이루어지지 않은 요구들만을 기억하고 있는 유한 상태 시스템임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80C29A-C0A0-4668-AF5E-E1E6802CF22B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052736"/>
            <a:ext cx="72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컴퓨터의 제어 장치와 같은 논리 회로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논리 회로는 통상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표시되는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조건 중 하나의 상태인 유한개의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게이트들의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집합으로 구성된다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따라서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게이트를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가진 논리 네트워크의 상태는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i="1" baseline="300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 중 하나이다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이런 점에서 논리 회로를 유한 상태 시스템으로 생각할 수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문서 편집기와 어휘분석기에도 적용된다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문서 편집기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(text editor)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입력을 추가할 때마다 상태가 변화되고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어휘분석기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(lexical analyzer)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컴퓨터 프로그램에서 심볼들을 차례로 읽어서 문자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스트링들을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변수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예약어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(reserved word)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등으로 대응시킨다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과정에서는 단지 유한개의 정보를 기억하기만 하면 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이와 같이 유한 상태 시스템은 오토마타 이론을 적용하여 여러 가지 형태의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스트링들을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효과적으로 처리하는 데 있어서 매우 유용함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80C29A-C0A0-4668-AF5E-E1E6802CF22B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1844824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컴퓨터도 일종의 유한 상태 시스템이다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컴퓨터는 중앙처리장치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주기억장치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보조기억장치 등 상태의 개수는 매우 많지만 여전히 유한개의 상태로 이루어져 있다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여기에서 우리는 한정된 수의 디스크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드럼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테이프 등이 사용된다고 가정함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3861048"/>
            <a:ext cx="7560000" cy="17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53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AA6D04F-B9C6-4999-9568-A9240128FBBD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21545" y="836712"/>
            <a:ext cx="7098927" cy="340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유한 오토마타</a:t>
            </a:r>
            <a:r>
              <a:rPr lang="en-US" altLang="ko-KR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(Finite Automata : FA)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이산적인 입력과 출력을 가지는 시스템의 수학적 모형임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유한한  상태들의  집합과  ‘전이 함수’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(transition function)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들의  집합으로  구성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 </a:t>
            </a:r>
            <a:r>
              <a:rPr lang="ko-KR" altLang="en-US" sz="16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임시 저장장치를 가지지 않음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전이’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알파벳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로부터 선택된  입력 심볼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(input symbol)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의해 생기는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상태에서 상태로의 변화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부호에 따라 상태는 항상 변할 수 있으며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원래의 상태로 다시 돌아가는 전이도 있을 수 있음</a:t>
            </a:r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93096"/>
            <a:ext cx="3600400" cy="214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25144"/>
            <a:ext cx="2752898" cy="11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0AB1B8E-625E-4B02-A538-8105002B57F0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5676" y="764704"/>
            <a:ext cx="7062788" cy="412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상태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(state)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시작 상태’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(start state)  :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q0(q zero)</a:t>
            </a:r>
            <a:endParaRPr lang="en-US" altLang="ko-KR" sz="1600" b="1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시작 상태에서 오토마타가 시작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보통 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q</a:t>
            </a:r>
            <a:r>
              <a:rPr lang="en-US" altLang="ko-KR" sz="14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로 나타냄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그래프에서는 </a:t>
            </a:r>
            <a:r>
              <a:rPr lang="ko-KR" altLang="en-US" sz="14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서클로 표시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통상 앞에 작은 화살표를 그려서 표시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최종 상태’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(final state)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</a:t>
            </a: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‘인식 상태’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(accepting state)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그래프에서는 </a:t>
            </a:r>
            <a:r>
              <a:rPr lang="ko-KR" altLang="en-US" sz="14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이중의 서클로 표시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전이 다이어그램의 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노드들은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유한 오토마타의 상태에 해당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상태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입력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받아서 어느 상태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변환이 있다면 전이 다이어그램에서는 상태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상태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가는 연결선이 존재함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89A81E5-AD76-48B7-8B78-3C8ECD5B52FA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7" name="Picture 3" descr="C:\Documents and Settings\Administrator\바탕 화면\이산수학 작업 그림파일\13장\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7708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052736"/>
            <a:ext cx="720079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유한오토마타의 전이 방법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결정적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(Deterministic)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오토마타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(DFA)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정규언어</a:t>
            </a:r>
            <a:r>
              <a:rPr lang="en-US" altLang="ko-KR" sz="14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(regular language)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에 대응</a:t>
            </a:r>
          </a:p>
          <a:p>
            <a:pPr lvl="1" eaLnBrk="1" hangingPunct="1">
              <a:lnSpc>
                <a:spcPct val="18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비결정적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(Nondeterministic)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오토마타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(NFA)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84784"/>
            <a:ext cx="6840760" cy="4608512"/>
          </a:xfrm>
          <a:prstGeom prst="roundRect">
            <a:avLst>
              <a:gd name="adj" fmla="val 4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컴퓨터의 수학적 모델인 오토마타의 기본 개념과 오토마타 이론의 필요성 및 유한 상태 시스템에 관해 알아봄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유한 오토마타를 정의하고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출력이 없는 오토마타와 출력이 있는 오토마타의 간단한 응용을 살펴봄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그 외에도 형식 언어의 기초적인 사항들과 그것을 생성하는 문법을 정의함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여러 가지 오토마타 중 가장 복잡한 모델인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튜링머신을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간략히 소개하고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포함 관계를 알아봄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00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7078742-3106-4D68-8675-4B3A7E206BA8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7" y="1124744"/>
            <a:ext cx="7200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DFA</a:t>
            </a:r>
            <a:r>
              <a:rPr lang="ko-KR" altLang="en-US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의 작동 개요</a:t>
            </a:r>
            <a:endParaRPr lang="en-US" altLang="ko-KR" b="1" dirty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처음에는 시작 상태가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있고 유한 제어는 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가장 왼쪽에 있는 심볼을 가리킴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오토마타의 작동에 따라 입력 장치에서 한 심볼씩 오른쪽으로 이동하면서 상태가 바뀜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모두 읽고 난 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DFA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최종 상태에 있으면 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‘인식되고’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(accepted)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그렇지 않으면‘기각된다’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(rejected)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입력 메커니즘은 왼쪽에서 오른쪽으로의 방향으로만 이동이 가능하며 각 단계에서 하나씩의 심볼만을 읽을 수 있다는 점에 유의해야 함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4" y="4797152"/>
            <a:ext cx="7560000" cy="98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91680" y="1196752"/>
            <a:ext cx="6984776" cy="4752528"/>
            <a:chOff x="1691680" y="1196752"/>
            <a:chExt cx="6984776" cy="4752528"/>
          </a:xfrm>
        </p:grpSpPr>
        <p:sp>
          <p:nvSpPr>
            <p:cNvPr id="3" name="직사각형 2"/>
            <p:cNvSpPr/>
            <p:nvPr/>
          </p:nvSpPr>
          <p:spPr>
            <a:xfrm>
              <a:off x="1691680" y="1196752"/>
              <a:ext cx="698477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(2) </a:t>
              </a:r>
              <a:r>
                <a:rPr lang="ko-KR" altLang="en-US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출력이 없는 유한 오토마타</a:t>
              </a:r>
              <a:endPara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b="1" dirty="0">
                <a:latin typeface="HY중고딕" pitchFamily="18" charset="-127"/>
                <a:ea typeface="HY중고딕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 다음과 같이 주어졌을 때 이것을 수식으로만 본다면 어떤 입력이 인식되는지 또는 기각되는지를 알기 어려움</a:t>
              </a:r>
            </a:p>
          </p:txBody>
        </p:sp>
        <p:pic>
          <p:nvPicPr>
            <p:cNvPr id="3277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162" y="2867214"/>
              <a:ext cx="4257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91680" y="4748951"/>
              <a:ext cx="6912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위의 식을 아래의 그래프로 나타내면 훨씬 편리함</a:t>
              </a: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q</a:t>
              </a:r>
              <a:r>
                <a:rPr lang="en-US" altLang="ko-KR" sz="1600" baseline="-25000" dirty="0">
                  <a:latin typeface="HY중고딕" pitchFamily="18" charset="-127"/>
                  <a:ea typeface="HY중고딕" pitchFamily="18" charset="-127"/>
                </a:rPr>
                <a:t>0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는 시작 상태이므로 통상 앞에 작은 화살표를 그려서 표시하고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q</a:t>
              </a:r>
              <a:r>
                <a:rPr lang="en-US" altLang="ko-KR" sz="1600" baseline="-25000" dirty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은 이중의 원으로 최종 상태를 나타냄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876278" cy="148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3876278" cy="148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5656" y="2492896"/>
            <a:ext cx="734481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HY중고딕" pitchFamily="18" charset="-127"/>
                <a:ea typeface="HY중고딕" pitchFamily="18" charset="-127"/>
              </a:rPr>
              <a:t>001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이라는 </a:t>
            </a:r>
            <a:r>
              <a:rPr lang="ko-KR" altLang="en-US" b="1" dirty="0" err="1">
                <a:latin typeface="HY중고딕" pitchFamily="18" charset="-127"/>
                <a:ea typeface="HY중고딕" pitchFamily="18" charset="-127"/>
              </a:rPr>
              <a:t>스트링이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b="1" dirty="0">
                <a:latin typeface="HY중고딕" pitchFamily="18" charset="-127"/>
                <a:ea typeface="HY중고딕" pitchFamily="18" charset="-127"/>
              </a:rPr>
              <a:t>DFA M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에 입력되었을 경우</a:t>
            </a:r>
            <a:endParaRPr lang="en-US" altLang="ko-KR" b="1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시작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이라는 최초의 심볼을 읽었을 때 상태는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머무르게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두 번째 입력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읽고 상태는 또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머무르게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다시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이라는 마지막 심볼을 읽고 상태는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바뀜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마지막 심볼이고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q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최종 상태이므로 스트링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001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인식됨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01, 0101, 1101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등도 인식됨을 확인함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00, 110, 011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등은 입력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모두 읽고 나서도 최종 상태에 도달하지 않으므로 기각됨</a:t>
            </a:r>
          </a:p>
        </p:txBody>
      </p:sp>
    </p:spTree>
    <p:extLst>
      <p:ext uri="{BB962C8B-B14F-4D97-AF65-F5344CB8AC3E}">
        <p14:creationId xmlns:p14="http://schemas.microsoft.com/office/powerpoint/2010/main" val="253812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4868E-43D9-4524-AA77-949A689F80E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5536" y="620688"/>
            <a:ext cx="4800600" cy="5638800"/>
          </a:xfrm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예제 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M = ({q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,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,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}, {a, b},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,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{q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})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		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입력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: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  <a:sym typeface="Symbol" pitchFamily="18" charset="2"/>
              </a:rPr>
              <a:t>aba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라면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 no 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입력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: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  <a:sym typeface="Symbol" pitchFamily="18" charset="2"/>
              </a:rPr>
              <a:t>ababb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라면</a:t>
            </a: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a)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1</a:t>
            </a:r>
            <a:endParaRPr lang="en-US" altLang="ko-KR" sz="1800" dirty="0">
              <a:latin typeface="HY중고딕" pitchFamily="18" charset="-127"/>
              <a:ea typeface="HY중고딕" pitchFamily="18" charset="-127"/>
              <a:sym typeface="Symbol" pitchFamily="18" charset="2"/>
            </a:endParaRPr>
          </a:p>
          <a:p>
            <a:pPr marL="342900" indent="-342900" eaLnBrk="1" hangingPunct="1">
              <a:lnSpc>
                <a:spcPct val="100000"/>
              </a:lnSpc>
              <a:buFont typeface="Monotype Sorts" pitchFamily="2" charset="2"/>
              <a:buNone/>
              <a:tabLst>
                <a:tab pos="1146175" algn="l"/>
              </a:tabLst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   (q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, b) = q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   yes</a:t>
            </a:r>
          </a:p>
        </p:txBody>
      </p:sp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6172200" y="15859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0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7772400" y="15859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1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q</a:t>
            </a:r>
            <a:r>
              <a:rPr lang="en-US" altLang="ko-KR" sz="2400" baseline="-25000">
                <a:latin typeface="Times New Roman" pitchFamily="18" charset="0"/>
                <a:ea typeface="굴림" charset="-127"/>
                <a:sym typeface="Wingdings" pitchFamily="2" charset="2"/>
              </a:rPr>
              <a:t>2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cxnSp>
        <p:nvCxnSpPr>
          <p:cNvPr id="9224" name="AutoShape 6"/>
          <p:cNvCxnSpPr>
            <a:cxnSpLocks noChangeShapeType="1"/>
            <a:stCxn id="9223" idx="0"/>
            <a:endCxn id="9221" idx="5"/>
          </p:cNvCxnSpPr>
          <p:nvPr/>
        </p:nvCxnSpPr>
        <p:spPr bwMode="auto">
          <a:xfrm flipH="1" flipV="1">
            <a:off x="6562725" y="1976438"/>
            <a:ext cx="6762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AutoShape 7"/>
          <p:cNvCxnSpPr>
            <a:cxnSpLocks noChangeShapeType="1"/>
            <a:stCxn id="9223" idx="1"/>
            <a:endCxn id="9221" idx="4"/>
          </p:cNvCxnSpPr>
          <p:nvPr/>
        </p:nvCxnSpPr>
        <p:spPr bwMode="auto">
          <a:xfrm flipH="1" flipV="1">
            <a:off x="6400800" y="2043113"/>
            <a:ext cx="6762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226" name="AutoShape 8"/>
          <p:cNvCxnSpPr>
            <a:cxnSpLocks noChangeShapeType="1"/>
            <a:stCxn id="9221" idx="7"/>
            <a:endCxn id="9222" idx="1"/>
          </p:cNvCxnSpPr>
          <p:nvPr/>
        </p:nvCxnSpPr>
        <p:spPr bwMode="auto">
          <a:xfrm>
            <a:off x="6562725" y="1652588"/>
            <a:ext cx="1276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AutoShape 9"/>
          <p:cNvCxnSpPr>
            <a:cxnSpLocks noChangeShapeType="1"/>
            <a:stCxn id="9222" idx="2"/>
            <a:endCxn id="9221" idx="6"/>
          </p:cNvCxnSpPr>
          <p:nvPr/>
        </p:nvCxnSpPr>
        <p:spPr bwMode="auto">
          <a:xfrm flipH="1">
            <a:off x="6629400" y="1814513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AutoShape 10"/>
          <p:cNvCxnSpPr>
            <a:cxnSpLocks noChangeShapeType="1"/>
            <a:stCxn id="9223" idx="0"/>
            <a:endCxn id="9222" idx="3"/>
          </p:cNvCxnSpPr>
          <p:nvPr/>
        </p:nvCxnSpPr>
        <p:spPr bwMode="auto">
          <a:xfrm flipV="1">
            <a:off x="7239000" y="1976438"/>
            <a:ext cx="6000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9" name="AutoShape 11"/>
          <p:cNvCxnSpPr>
            <a:cxnSpLocks noChangeShapeType="1"/>
            <a:stCxn id="9222" idx="4"/>
            <a:endCxn id="9223" idx="7"/>
          </p:cNvCxnSpPr>
          <p:nvPr/>
        </p:nvCxnSpPr>
        <p:spPr bwMode="auto">
          <a:xfrm flipH="1">
            <a:off x="7400925" y="2043113"/>
            <a:ext cx="600075" cy="995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0" name="AutoShape 12"/>
          <p:cNvCxnSpPr>
            <a:cxnSpLocks noChangeShapeType="1"/>
            <a:stCxn id="9221" idx="7"/>
            <a:endCxn id="9221" idx="1"/>
          </p:cNvCxnSpPr>
          <p:nvPr/>
        </p:nvCxnSpPr>
        <p:spPr bwMode="auto">
          <a:xfrm rot="-5400000" flipH="1" flipV="1">
            <a:off x="6400006" y="1491457"/>
            <a:ext cx="1587" cy="323850"/>
          </a:xfrm>
          <a:prstGeom prst="curvedConnector3">
            <a:avLst>
              <a:gd name="adj1" fmla="val -341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1" name="Line 13"/>
          <p:cNvSpPr>
            <a:spLocks noChangeShapeType="1"/>
          </p:cNvSpPr>
          <p:nvPr/>
        </p:nvSpPr>
        <p:spPr bwMode="auto">
          <a:xfrm>
            <a:off x="5943600" y="1433513"/>
            <a:ext cx="29210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2" name="Oval 14"/>
          <p:cNvSpPr>
            <a:spLocks noChangeArrowheads="1"/>
          </p:cNvSpPr>
          <p:nvPr/>
        </p:nvSpPr>
        <p:spPr bwMode="auto">
          <a:xfrm>
            <a:off x="7048500" y="30114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9218" name="Object 15"/>
          <p:cNvGraphicFramePr>
            <a:graphicFrameLocks noChangeAspect="1"/>
          </p:cNvGraphicFramePr>
          <p:nvPr/>
        </p:nvGraphicFramePr>
        <p:xfrm>
          <a:off x="6172200" y="4176713"/>
          <a:ext cx="20716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문서" r:id="rId3" imgW="2075040" imgH="1981080" progId="Word.Document.8">
                  <p:embed/>
                </p:oleObj>
              </mc:Choice>
              <mc:Fallback>
                <p:oleObj name="문서" r:id="rId3" imgW="2075040" imgH="198108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76713"/>
                        <a:ext cx="20716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6003925" y="685800"/>
            <a:ext cx="249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Wingdings" pitchFamily="2" charset="2"/>
              </a:rPr>
              <a:t> Transition diagram</a:t>
            </a:r>
            <a:endParaRPr lang="en-US" altLang="ko-KR" sz="20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019800" y="5480050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Symbol" pitchFamily="18" charset="2"/>
              </a:rPr>
              <a:t></a:t>
            </a:r>
            <a:r>
              <a:rPr lang="en-US" altLang="ko-KR" sz="2000">
                <a:solidFill>
                  <a:srgbClr val="DD4DFF"/>
                </a:solidFill>
                <a:latin typeface="Times New Roman" pitchFamily="18" charset="0"/>
                <a:ea typeface="굴림" charset="-127"/>
                <a:sym typeface="Wingdings" pitchFamily="2" charset="2"/>
              </a:rPr>
              <a:t> Transition Table</a:t>
            </a:r>
            <a:endParaRPr lang="en-US" altLang="ko-KR" sz="2400">
              <a:latin typeface="Times New Roman" pitchFamily="18" charset="0"/>
              <a:ea typeface="굴림" charset="-127"/>
              <a:sym typeface="Wingdings" pitchFamily="2" charset="2"/>
            </a:endParaRP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7162800" y="3643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7315200" y="3643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7062788" y="12811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772400" y="23479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6858000" y="21955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a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053263" y="1738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6477000" y="2347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7315200" y="2119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20000"/>
              </a:spcBef>
              <a:buClr>
                <a:srgbClr val="3366FF"/>
              </a:buClr>
              <a:buFont typeface="Wingdings" pitchFamily="2" charset="2"/>
              <a:buNone/>
            </a:pPr>
            <a:r>
              <a:rPr lang="en-US" altLang="ko-KR" sz="2400">
                <a:latin typeface="Times New Roman" pitchFamily="18" charset="0"/>
                <a:ea typeface="굴림" charset="-127"/>
                <a:sym typeface="Wingdings" pitchFamily="2" charset="2"/>
              </a:rPr>
              <a:t>b</a:t>
            </a:r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 flipV="1">
            <a:off x="7086600" y="356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7239000" y="35671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>
            <a:off x="7086600" y="3795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6" name="Line 29"/>
          <p:cNvSpPr>
            <a:spLocks noChangeShapeType="1"/>
          </p:cNvSpPr>
          <p:nvPr/>
        </p:nvSpPr>
        <p:spPr bwMode="auto">
          <a:xfrm flipV="1">
            <a:off x="7239000" y="3795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CE03FA3-A3A6-49C6-BC63-3A364F333763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6307"/>
            <a:ext cx="7560000" cy="388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99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AE26D1-8187-4BE1-889E-7618FAC7FB54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341923"/>
            <a:ext cx="67687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출력이 있는 유한 오토마타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입력의 개수를 읽는 순간마다 알 수 있는 것이 카운터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(counter)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란 장치임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수를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나누어서 나머지를 출력해내는 오토마타가 바로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Mod-3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카운터임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이것을 출력이 있는 유한 오토마타로 나타낸 것과 같음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들어오면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이동하고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입력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들어오면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이동함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들어오면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출력하면서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이동하게 되며 추가적인 입력이 있을 경우에는 위의 과정을 반복함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AE26D1-8187-4BE1-889E-7618FAC7FB54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3" name="Picture 2" descr="C:\Documents and Settings\Administrator\바탕 화면\이산수학 작업 그림파일\13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22" y="1268760"/>
            <a:ext cx="482355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6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910BE6F-91BD-4474-99CB-C2799BADB8D9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6375" y="1196752"/>
            <a:ext cx="690562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유한 오토마타의 응용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오토마타를 이용하여 변수를 만드는 방법에 대해 알아봄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 있어서 모든 변수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(identifier)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들의 집합은 하나의 언어임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변수는 하나의 문자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(letter)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시작되어야 하며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문자 다음에는 임의 개수의 문자나 숫자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(digit)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혼용하여 사용됨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다음의 문법은 변수에 대한 정확한 정의를 나타내는 규칙들임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2" y="4219922"/>
            <a:ext cx="7086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3305EC9-EA5A-4465-8DB4-69B1C1D5C1E3}" type="slidenum">
              <a:rPr lang="en-US" altLang="ko-KR" b="1">
                <a:ea typeface="HY엽서L" pitchFamily="18" charset="-127"/>
              </a:rPr>
              <a:pPr/>
              <a:t>28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2066156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문법에서 변수들로는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&lt;id&gt;, &lt;letter&gt;, &lt;rest&gt;, &lt;digit&gt;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이며 터미널 심볼들은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a, b, …, z, _ , 0, 1, …, 9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여기서 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_’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underscore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예를 들어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변수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x5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유도 과정은 다음과 같음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56" y="3645024"/>
            <a:ext cx="7010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340E49-81BC-48EE-956E-F8C4823A6F82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1052736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오토마타는 그래프를 이용하여 표현하는 것이 매우 편리함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&lt;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13.8&gt;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로부터 상태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로의 전이는 입력 심볼이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 경우 일어날 수 있음을 보여주는데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그래프를 전이 다이어그램 또는 전이 그래프라고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&lt;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그림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13.9&gt;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전이 그래프를 이용하여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언어의 변수를 인식하는 오토마타를 나타냄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43537"/>
            <a:ext cx="2895401" cy="281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763713" y="1985963"/>
            <a:ext cx="7215187" cy="44434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>
              <a:buFont typeface="Wingdings 2" pitchFamily="18" charset="2"/>
              <a:buNone/>
            </a:pPr>
            <a:endParaRPr lang="en-US" altLang="ko-KR" sz="10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13.2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오토마타 학습의 필요성과 유한 상태 시스템</a:t>
            </a:r>
            <a:endParaRPr lang="en-US" altLang="ko-KR" sz="25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13.3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유한 오토마타</a:t>
            </a:r>
            <a:endParaRPr lang="en-US" altLang="ko-KR" sz="25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  <a:endParaRPr lang="en-US" altLang="ko-KR" sz="25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튜링머신 모델</a:t>
            </a:r>
            <a:endParaRPr lang="en-US" altLang="ko-KR" sz="25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50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촘스키 포함 관계</a:t>
            </a:r>
            <a:endParaRPr lang="en-US" altLang="ko-KR" sz="250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A28D40-FA73-4A93-9DF1-338EFE61F864}" type="slidenum">
              <a:rPr lang="en-US" altLang="ko-KR" b="1">
                <a:ea typeface="HY엽서L" pitchFamily="18" charset="-127"/>
              </a:rPr>
              <a:pPr/>
              <a:t>30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1" y="1124744"/>
            <a:ext cx="7056784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오토마타 이론에서 가장 중요한 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가지 개념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(language),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(grammar),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(automata)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들 수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세 가지는 상호 간에 깊은 관련성을 가지고 있기 때문에 각각의 개념을 파악하고 그들 간의 관계를 탐구하는 것은 매우 중요함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329106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744D23-2372-4F78-B826-7E5861EA16B4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3" name="Picture 6" descr="C:\Documents and Settings\Administrator\바탕 화면\이산수학 작업 그림파일\13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59425"/>
            <a:ext cx="7762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836712"/>
            <a:ext cx="7200800" cy="50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(language)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언어에는 한글을 비롯하여 영어 등 우리가 일상생활에서 자주 사용하는 자연어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(natural language)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오토마타를 이용하여 만들어지는 이론적인 언어인 형식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(formal language)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여기에서는 형식 언어와 관련된 기본적인 용어와 표현들을 살펴봄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알파벳’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(alphabet) 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개의 공집합이 아닌 </a:t>
            </a: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심볼들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(symbols)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집합 </a:t>
            </a:r>
            <a:r>
              <a:rPr lang="en-US" altLang="ko-KR" sz="1600" dirty="0">
                <a:latin typeface="Symbol" pitchFamily="18" charset="2"/>
              </a:rPr>
              <a:t>S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이들 심볼들로부터 </a:t>
            </a:r>
            <a:r>
              <a:rPr lang="ko-KR" altLang="en-US" sz="1600" b="1" dirty="0" err="1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스트링들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(strings)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 만들어짐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개의 </a:t>
            </a: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시퀀스</a:t>
            </a:r>
            <a:r>
              <a:rPr lang="en-US" altLang="ko-KR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(sequence)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이루어짐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Ex) 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알파벳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H_EQSYM2" pitchFamily="2" charset="2"/>
              </a:rPr>
              <a:t>={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  <a:sym typeface="H_EQSYM2" pitchFamily="2" charset="2"/>
              </a:rPr>
              <a:t>a,b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H_EQSYM2" pitchFamily="2" charset="2"/>
              </a:rPr>
              <a:t>}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aa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abab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bbaa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등은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상의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스트링이라고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 볼 수 있음   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w =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abaaa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스트링을 나타내고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abaaa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특정한 값이 됨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0D1A72-E976-4ECD-BC28-E97D8B6317B0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2" y="1587996"/>
            <a:ext cx="6441436" cy="48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1720" y="104344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스트링에서의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연산</a:t>
            </a:r>
          </a:p>
        </p:txBody>
      </p:sp>
      <p:pic>
        <p:nvPicPr>
          <p:cNvPr id="8" name="Picture 3" descr="C:\Documents and Settings\Administrator\바탕 화면\이산수학 작업 그림파일\13장\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77485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5084BF0-456C-44C0-8F88-9223019103A4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9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5344"/>
            <a:ext cx="6048672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1CE6DD3-8B70-4D0D-AA7D-2E7A4117B2DA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0704" y="1166843"/>
            <a:ext cx="7167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(grammar)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문법이란 우리가 사용하는 자연어에서의 문법을 일컬음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우리말이나 영어의 경우에는 부정확하고 애매한 경우가 상당히 많음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컴퓨터에서 쓰이는 문법에는 애매성이 배제되어야 하며 일정한 규칙을 따라 엄밀하게 정의되어야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컴퓨터에 사용되는 문법은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배커스와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나우어에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의해 체계화된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배커스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나우어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표기법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(Backus-Naur Form: BNF)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푸시다운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(Push-Down Automata : PDA)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의한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문맥자유 문법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(Context-Free </a:t>
            </a:r>
            <a:r>
              <a:rPr lang="en-US" altLang="ko-KR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Grammer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 : CFG)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구별될 수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표현 방법은 다르지만 기능상에서는 차이가 없음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C3072CF-D9A4-4924-80A7-13EE47730770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55340" y="1700808"/>
            <a:ext cx="7193124" cy="3995886"/>
            <a:chOff x="1555340" y="1700808"/>
            <a:chExt cx="7193124" cy="3995886"/>
          </a:xfrm>
        </p:grpSpPr>
        <p:sp>
          <p:nvSpPr>
            <p:cNvPr id="3" name="직사각형 2"/>
            <p:cNvSpPr/>
            <p:nvPr/>
          </p:nvSpPr>
          <p:spPr>
            <a:xfrm>
              <a:off x="1555340" y="1700808"/>
              <a:ext cx="7121116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문법은 어떤 문장이 제대로 작성되었는지의 여부를 판정하는 기준이 됨</a:t>
              </a: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한가지 전형적인 규칙의 예는‘문장에서는 명사절 다음에 서술어가 온다’의 경우를 들 수 있음</a:t>
              </a: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이것을 보다 구체적으로 표현하면</a:t>
              </a: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세분화하면</a:t>
              </a:r>
            </a:p>
          </p:txBody>
        </p:sp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914" y="3323456"/>
              <a:ext cx="706755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04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964" y="4725144"/>
              <a:ext cx="704850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F6C1AC3-0864-416A-82C7-7D9E8BA65169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866310"/>
            <a:ext cx="7010400" cy="2466275"/>
            <a:chOff x="1835696" y="1866310"/>
            <a:chExt cx="7010400" cy="2466275"/>
          </a:xfrm>
        </p:grpSpPr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276872"/>
              <a:ext cx="7010400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21100" y="3717032"/>
              <a:ext cx="67553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‘A girl swims</a:t>
              </a:r>
              <a:r>
                <a:rPr lang="en-US" altLang="ko-KR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’ </a:t>
              </a:r>
              <a:r>
                <a:rPr lang="ko-KR" altLang="en-US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또는 </a:t>
              </a:r>
              <a:r>
                <a:rPr lang="en-US" altLang="ko-KR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‘</a:t>
              </a:r>
              <a:r>
                <a:rPr lang="en-US" altLang="ko-KR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The cat jumps</a:t>
              </a:r>
              <a:r>
                <a:rPr lang="en-US" altLang="ko-KR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’ </a:t>
              </a:r>
              <a:r>
                <a:rPr lang="ko-KR" altLang="en-US" sz="1600" dirty="0">
                  <a:solidFill>
                    <a:srgbClr val="C00000"/>
                  </a:solidFill>
                  <a:latin typeface="HY중고딕" pitchFamily="18" charset="-127"/>
                  <a:ea typeface="HY중고딕" pitchFamily="18" charset="-127"/>
                </a:rPr>
                <a:t>등은 문법에 맞는 문장이 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1100" y="1866310"/>
              <a:ext cx="221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00B050"/>
                  </a:solidFill>
                  <a:latin typeface="HY중고딕" pitchFamily="18" charset="-127"/>
                  <a:ea typeface="HY중고딕" pitchFamily="18" charset="-127"/>
                </a:rPr>
                <a:t>예를 들어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EE4CFF-A725-4A85-8EBB-3734E83D0CDE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6" name="Picture 2" descr="C:\Documents and Settings\Administrator\바탕 화면\이산수학 작업 그림파일\13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7338"/>
            <a:ext cx="5903913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372672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이것을 트리 형태의 파스 트리</a:t>
            </a:r>
            <a:r>
              <a:rPr lang="en-US" altLang="ko-KR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(parse tree)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로 나타내면 다음과 같다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66059B8-95FF-44F3-95B1-35B9927E4EB7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4" descr="C:\Documents and Settings\Administrator\바탕 화면\이산수학 작업 그림파일\13장\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188070"/>
            <a:ext cx="776287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C:\Documents and Settings\Administrator\바탕 화면\이산수학 작업 그림파일\13장\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77533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76256" y="6305550"/>
            <a:ext cx="2133600" cy="476250"/>
          </a:xfrm>
        </p:spPr>
        <p:txBody>
          <a:bodyPr/>
          <a:lstStyle/>
          <a:p>
            <a:pPr>
              <a:defRPr/>
            </a:pPr>
            <a:fld id="{87CD7048-3C94-4C8F-A91C-6A6C771C4F08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예제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)    G = ({S, A}, {a, b, c}, P, S}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      P : S →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S →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           A → c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여기서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{S, A}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는  넌터미날 심볼의 집합이고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,  {a, b, c}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는  터미날 심볼의  집합이며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,  S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는 시작  심볼이다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P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→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란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로부터 오른쪽의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abS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를  생성한다는 의미를  가지고 있다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FDB991E-8848-4010-8FBE-A40F63D58ADD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78156"/>
            <a:ext cx="75608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문법에 관한 연구는 매우 추상적인 특성을 가지고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디지털 모델링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문서 편집기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엘리베이터 등 다양한 분야에 응용이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이론적인 계산 모델인 오토마타 중에서 유한 오토마타는 컴파일러의 어휘분석을 수행하는 데 있어서 결정적인 역할을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오토마타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문법은 상호 밀접한 관계에 있는데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각종 컴퓨터 프로그램 언어들이 정해진 문법에 따른 형식 언어에 기반을 두고 만들어졌기 때문임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한편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튜링머신은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현재의 디지털 컴퓨터의 역량과 대등한 계산 모델임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90BBE5E-523E-46C0-8BC9-8F25C221A460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3" descr="C:\Documents and Settings\Administrator\바탕 화면\이산수학 작업 그림파일\13장\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58950"/>
            <a:ext cx="77771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2" descr="C:\Documents and Settings\Administrator\바탕 화면\이산수학 작업 그림파일\13장\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468688"/>
            <a:ext cx="7754938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7584" y="530120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lvl="1" eaLnBrk="1" hangingPunct="1"/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문장형태’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(sentential form) : w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(N∪T)</a:t>
            </a:r>
            <a:r>
              <a:rPr lang="en-US" altLang="ko-KR" b="1" baseline="50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에 속하는 경우</a:t>
            </a:r>
          </a:p>
          <a:p>
            <a:pPr marL="673100" lvl="1" eaLnBrk="1" hangingPunct="1"/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‘문장’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(sentence) : w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b="1" baseline="50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에 속하는 경우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D7048-3C94-4C8F-A91C-6A6C771C4F08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예제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G = ({S}, {a, b}, P, S)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에서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P : S →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aSb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          S → </a:t>
            </a:r>
            <a:r>
              <a:rPr lang="en-US" altLang="ko-KR" sz="1800" dirty="0">
                <a:latin typeface="Symbol" pitchFamily="18" charset="2"/>
              </a:rPr>
              <a:t>l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일 때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aSb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aaSbb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aabb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가 되므로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  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aabb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로   표현한다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에 의해 생성된 언어의 </a:t>
            </a:r>
            <a:r>
              <a:rPr lang="ko-KR" altLang="en-US" sz="18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문장</a:t>
            </a:r>
            <a:r>
              <a:rPr lang="en-US" altLang="ko-KR" sz="18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(Sentence)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: 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스트링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aabb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Tx/>
              <a:buNone/>
            </a:pPr>
            <a:r>
              <a:rPr lang="ko-KR" altLang="en-US" sz="18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문장형태</a:t>
            </a:r>
            <a:r>
              <a:rPr lang="en-US" altLang="ko-KR" sz="18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(sentential form)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넌터미날을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포함하는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aaSbb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Tx/>
              <a:buChar char="-"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위의 문법에서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aSb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생성규칙을 반복적으로 적용할 경우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      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aaSbb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aaaSbbb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의 형태가 되므로 일반적으로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             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Sb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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(S →  </a:t>
            </a:r>
            <a:r>
              <a:rPr lang="en-US" altLang="ko-KR" sz="1800" dirty="0">
                <a:latin typeface="Symbol" pitchFamily="18" charset="2"/>
              </a:rPr>
              <a:t>l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적용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의 형태가 되므로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800" baseline="30000" dirty="0" err="1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의 형태를 가진 스트링들만 유도</a:t>
            </a:r>
            <a:endParaRPr lang="en-US" altLang="ko-KR" sz="14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13.4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언어와 문법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980883A-6481-4FF0-96A9-485F31D4635C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8" name="Picture 2" descr="C:\Documents and Settings\Administrator\바탕 화면\이산수학 작업 그림파일\13장\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68413"/>
            <a:ext cx="7726363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3" descr="C:\Documents and Settings\Administrator\바탕 화면\이산수학 작업 그림파일\13장\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13325"/>
            <a:ext cx="77327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E92F4FF-EE4B-4BAB-9B84-24534F9F81CF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3" name="Picture 4" descr="C:\Documents and Settings\Administrator\바탕 화면\이산수학 작업 그림파일\13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933825"/>
            <a:ext cx="4344988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46436" y="1397675"/>
            <a:ext cx="6958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효과적인 프로시저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(procedure)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수행할 수 있는 모델이 되기 위해서는 다음과 같은 특성을 가짐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첫째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프로시저는 유한하게 기술될 수 있어야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둘째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프로시저는 기계적으로 수행되는 이산적인 단계들로 이루어짐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조건을 만족하는 최초의 모델은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1936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영국의 수학자인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튜링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(Turing)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의해 만들어진 튜링머신임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16760B1-2711-4BAC-8A9D-F54B9C6FB8E0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6" name="Picture 3" descr="C:\Documents and Settings\Administrator\바탕 화면\이산수학 작업 그림파일\13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30313"/>
            <a:ext cx="78041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419024"/>
            <a:ext cx="7416824" cy="353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3100" lvl="1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ko-KR" dirty="0">
                <a:latin typeface="ZapfEllipt BT" pitchFamily="18" charset="0"/>
                <a:ea typeface="바탕" pitchFamily="18" charset="-127"/>
              </a:rPr>
              <a:t>M =( Q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</a:rPr>
              <a:t>,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H_EQSYM1" pitchFamily="2" charset="2"/>
              </a:rPr>
              <a:t>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 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H_EQSYM2" pitchFamily="2" charset="2"/>
              </a:rPr>
              <a:t>,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,   </a:t>
            </a:r>
            <a:r>
              <a:rPr lang="en-US" altLang="ko-KR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 ,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0 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, B,  F </a:t>
            </a:r>
            <a:r>
              <a:rPr lang="en-US" altLang="ko-KR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)</a:t>
            </a:r>
            <a:r>
              <a:rPr lang="en-US" altLang="ko-KR" dirty="0"/>
              <a:t>			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dirty="0"/>
              <a:t>Q :  </a:t>
            </a:r>
            <a:r>
              <a:rPr lang="ko-KR" altLang="en-US" b="1" dirty="0">
                <a:solidFill>
                  <a:srgbClr val="A50021"/>
                </a:solidFill>
              </a:rPr>
              <a:t>상태들의 유한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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: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A50021"/>
                </a:solidFill>
              </a:rPr>
              <a:t>입력 심볼의 집합으로서 </a:t>
            </a:r>
            <a:r>
              <a:rPr lang="en-US" altLang="ko-KR" b="1" dirty="0">
                <a:solidFill>
                  <a:srgbClr val="A50021"/>
                </a:solidFill>
              </a:rPr>
              <a:t>B</a:t>
            </a:r>
            <a:r>
              <a:rPr lang="ko-KR" altLang="en-US" b="1" dirty="0">
                <a:solidFill>
                  <a:srgbClr val="A50021"/>
                </a:solidFill>
              </a:rPr>
              <a:t>를 포함하지 않으며</a:t>
            </a:r>
            <a:r>
              <a:rPr lang="ko-KR" altLang="en-US" b="1" i="1" dirty="0">
                <a:solidFill>
                  <a:srgbClr val="A50021"/>
                </a:solidFill>
              </a:rPr>
              <a:t> </a:t>
            </a:r>
            <a:r>
              <a:rPr lang="ko-KR" altLang="en-US" b="1" i="1" dirty="0">
                <a:solidFill>
                  <a:srgbClr val="A50021"/>
                </a:solidFill>
                <a:latin typeface="ZapfEllipt BT" pitchFamily="18" charset="0"/>
                <a:ea typeface="바탕" pitchFamily="18" charset="-127"/>
                <a:sym typeface="Symbol" pitchFamily="18" charset="2"/>
              </a:rPr>
              <a:t></a:t>
            </a:r>
            <a:r>
              <a:rPr lang="ko-KR" altLang="en-US" b="1" dirty="0">
                <a:solidFill>
                  <a:srgbClr val="A50021"/>
                </a:solidFill>
              </a:rPr>
              <a:t>  의 부분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허용되는 </a:t>
            </a:r>
            <a:r>
              <a:rPr lang="ko-KR" altLang="en-US" b="1" dirty="0">
                <a:solidFill>
                  <a:srgbClr val="A50021"/>
                </a:solidFill>
              </a:rPr>
              <a:t>테이프 심볼들의 유한 집합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ko-KR" altLang="en-US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 </a:t>
            </a:r>
            <a:r>
              <a:rPr lang="en-US" altLang="ko-KR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: 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A50021"/>
                </a:solidFill>
              </a:rPr>
              <a:t>다음 동작 함수</a:t>
            </a:r>
            <a:r>
              <a:rPr lang="en-US" altLang="ko-KR" b="1" dirty="0">
                <a:solidFill>
                  <a:srgbClr val="A50021"/>
                </a:solidFill>
              </a:rPr>
              <a:t>(next move function)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dirty="0"/>
              <a:t>Q×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</a:t>
            </a:r>
            <a:r>
              <a:rPr lang="en-US" altLang="ko-KR" dirty="0"/>
              <a:t>→ Q ×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</a:t>
            </a:r>
            <a:r>
              <a:rPr lang="en-US" altLang="ko-KR" dirty="0"/>
              <a:t>×{L, R}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/>
              <a:t> L</a:t>
            </a:r>
            <a:r>
              <a:rPr lang="ko-KR" altLang="en-US" sz="1600" dirty="0"/>
              <a:t>과  </a:t>
            </a:r>
            <a:r>
              <a:rPr lang="en-US" altLang="ko-KR" sz="1600" dirty="0"/>
              <a:t>R</a:t>
            </a:r>
            <a:r>
              <a:rPr lang="ko-KR" altLang="en-US" sz="1600" dirty="0"/>
              <a:t>은 각각 왼쪽과 오른쪽으로의 이동을 의미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0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A50021"/>
                </a:solidFill>
              </a:rPr>
              <a:t>시작 상태</a:t>
            </a:r>
            <a:r>
              <a:rPr lang="ko-KR" altLang="en-US" dirty="0"/>
              <a:t>로서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0 </a:t>
            </a:r>
            <a:r>
              <a:rPr lang="en-US" altLang="ko-KR" dirty="0"/>
              <a:t>∈ Q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i="1" dirty="0"/>
              <a:t>B  </a:t>
            </a:r>
            <a:r>
              <a:rPr lang="ko-KR" altLang="en-US" dirty="0"/>
              <a:t>는 </a:t>
            </a:r>
            <a:r>
              <a:rPr lang="ko-KR" altLang="en-US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   </a:t>
            </a:r>
            <a:r>
              <a:rPr lang="ko-KR" altLang="en-US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에 </a:t>
            </a:r>
            <a:r>
              <a:rPr lang="ko-KR" altLang="en-US" dirty="0"/>
              <a:t> 속하는  </a:t>
            </a:r>
            <a:r>
              <a:rPr lang="ko-KR" altLang="en-US" b="1" dirty="0">
                <a:solidFill>
                  <a:srgbClr val="A50021"/>
                </a:solidFill>
              </a:rPr>
              <a:t>블랭크</a:t>
            </a:r>
            <a:r>
              <a:rPr lang="en-US" altLang="ko-KR" b="1" dirty="0">
                <a:solidFill>
                  <a:srgbClr val="A50021"/>
                </a:solidFill>
              </a:rPr>
              <a:t>(blank)</a:t>
            </a:r>
          </a:p>
          <a:p>
            <a:pPr marL="673100" lvl="1" eaLnBrk="1" hangingPunct="1">
              <a:lnSpc>
                <a:spcPct val="130000"/>
              </a:lnSpc>
            </a:pPr>
            <a:r>
              <a:rPr lang="en-US" altLang="ko-KR" dirty="0"/>
              <a:t>F: </a:t>
            </a:r>
            <a:r>
              <a:rPr lang="ko-KR" altLang="en-US" b="1" dirty="0">
                <a:solidFill>
                  <a:srgbClr val="A50021"/>
                </a:solidFill>
              </a:rPr>
              <a:t>최종 상태의 집합</a:t>
            </a:r>
            <a:r>
              <a:rPr lang="ko-KR" altLang="en-US" dirty="0"/>
              <a:t> </a:t>
            </a:r>
            <a:r>
              <a:rPr lang="en-US" altLang="ko-KR" dirty="0"/>
              <a:t>(F⊆Q)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84403BC-F5FE-4485-BF55-A535E06A3BC1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8275" y="1196752"/>
            <a:ext cx="700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튜링머신은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그것의 임시 기억 장치가 테이프인 오토마타임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테이프는 셀들로 나누어져 있는데 각 셀은 하나씩의 심볼을 가짐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테이프의 왼쪽이나 오른쪽을 이동하면서 각 동작마다 하나의 심볼을 읽고 하나의 심볼을 쓰는 입출력 헤드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(read-write head)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존재하며 제어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유니트의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명령에 따라 동작하게 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아래의 전이에 의한 동작의 전과 후의 상황을 나타냄</a:t>
            </a: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4" y="3429000"/>
            <a:ext cx="1687306" cy="37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484438" y="4005064"/>
            <a:ext cx="4614862" cy="2163763"/>
            <a:chOff x="2484438" y="4005064"/>
            <a:chExt cx="4614862" cy="2163763"/>
          </a:xfrm>
        </p:grpSpPr>
        <p:pic>
          <p:nvPicPr>
            <p:cNvPr id="52231" name="Picture 2" descr="C:\Documents and Settings\Administrator\바탕 화면\이산수학 작업 그림파일\13장\5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4005064"/>
              <a:ext cx="4614862" cy="216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292725" y="4417661"/>
              <a:ext cx="504056" cy="36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53" y="4360362"/>
              <a:ext cx="381000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6D72B66-DE5E-4068-A8F3-8736B96EEC9A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3254" name="Picture 4" descr="C:\Documents and Settings\Administrator\바탕 화면\이산수학 작업 그림파일\13장\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1650"/>
            <a:ext cx="77692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" descr="C:\Documents and Settings\Administrator\바탕 화면\이산수학 작업 그림파일\13장\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275138"/>
            <a:ext cx="77962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906D16-F9E4-4D1E-BBDF-5B8681416018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8" name="Picture 2" descr="C:\Documents and Settings\Administrator\바탕 화면\이산수학 작업 그림파일\13장\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5" y="1628775"/>
            <a:ext cx="77898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87624" y="1196752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ZapfEllipt BT" pitchFamily="18" charset="0"/>
                <a:ea typeface="바탕" pitchFamily="18" charset="-127"/>
              </a:rPr>
              <a:t>M =( Q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</a:rPr>
              <a:t>,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H_EQSYM1" pitchFamily="2" charset="2"/>
              </a:rPr>
              <a:t>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 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H_EQSYM2" pitchFamily="2" charset="2"/>
              </a:rPr>
              <a:t>,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,   </a:t>
            </a:r>
            <a:r>
              <a:rPr lang="en-US" altLang="ko-KR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 ,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q</a:t>
            </a:r>
            <a:r>
              <a:rPr lang="en-US" altLang="ko-KR" i="1" baseline="-25000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0  </a:t>
            </a:r>
            <a:r>
              <a:rPr lang="en-US" altLang="ko-KR" i="1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, B,  F </a:t>
            </a:r>
            <a:r>
              <a:rPr lang="en-US" altLang="ko-KR" dirty="0">
                <a:latin typeface="ZapfEllipt BT" pitchFamily="18" charset="0"/>
                <a:ea typeface="바탕" pitchFamily="18" charset="-127"/>
                <a:sym typeface="Symbol" pitchFamily="18" charset="2"/>
              </a:rPr>
              <a:t>)</a:t>
            </a:r>
            <a:endParaRPr lang="ko-KR" altLang="en-US" dirty="0"/>
          </a:p>
        </p:txBody>
      </p:sp>
      <p:pic>
        <p:nvPicPr>
          <p:cNvPr id="8" name="Picture 3" descr="C:\Documents and Settings\Administrator\바탕 화면\이산수학 작업 그림파일\13장\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392265" cy="40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13.5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튜링머신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모델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15B7324-1C8B-4EEF-AC7B-28EB12F3FAF0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5302" name="Picture 4" descr="C:\Documents and Settings\Administrator\바탕 화면\이산수학 작업 그림파일\13장\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00263"/>
            <a:ext cx="64166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A8655E5-292A-4FB8-BD4C-902D7E8D6D64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908720"/>
            <a:ext cx="709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형식 언어의 선구자 </a:t>
            </a:r>
            <a:r>
              <a:rPr lang="ko-KR" altLang="en-US" sz="1600" dirty="0" err="1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촘스키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문법의 패밀리에다 숫자를 붙여서 포함 관계를 나타냄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무제한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(Unrestricted)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Type 0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RE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문맥민감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(Context-sensitive)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Type 1  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니</a:t>
            </a:r>
            <a:endParaRPr lang="en-US" altLang="ko-KR" sz="1600" dirty="0">
              <a:latin typeface="HY중고딕" pitchFamily="18" charset="-127"/>
              <a:ea typeface="HY중고딕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문맥자유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(Context-free)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Type 2  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C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리</a:t>
            </a:r>
            <a:endParaRPr lang="en-US" altLang="ko-KR" sz="1600" dirty="0">
              <a:latin typeface="HY중고딕" pitchFamily="18" charset="-127"/>
              <a:ea typeface="HY중고딕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(Regular)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Type3  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REG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문법의 숫자가 커질수록 제한도  많아짐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촘스키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포함 관계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Type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i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Type(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-1)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언어에 속하는데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포함 관계는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진부분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집합의 관계임</a:t>
            </a:r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467544" y="5661248"/>
            <a:ext cx="853244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600" b="1"/>
              <a:t>형식언어 </a:t>
            </a:r>
            <a:r>
              <a:rPr lang="en-US" altLang="ko-KR" sz="1600" b="1"/>
              <a:t>(formal language) </a:t>
            </a:r>
          </a:p>
          <a:p>
            <a:pPr algn="just"/>
            <a:r>
              <a:rPr lang="ko-KR" altLang="en-US" sz="1600" b="1"/>
              <a:t>알파벳으로 만든 유한길이의 단어들 </a:t>
            </a:r>
            <a:r>
              <a:rPr lang="en-US" altLang="ko-KR" sz="1600" b="1"/>
              <a:t>(finite-length words, </a:t>
            </a:r>
            <a:r>
              <a:rPr lang="ko-KR" altLang="en-US" sz="1600" b="1"/>
              <a:t>즉 </a:t>
            </a:r>
            <a:r>
              <a:rPr lang="en-US" altLang="ko-KR" sz="1600" b="1"/>
              <a:t>character strings) </a:t>
            </a:r>
            <a:r>
              <a:rPr lang="ko-KR" altLang="en-US" sz="1600" b="1"/>
              <a:t>의 집합이다</a:t>
            </a:r>
            <a:endParaRPr lang="ko-KR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2EE78-D14F-4F96-B3ED-F36619866807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오토마타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(Automata)</a:t>
            </a:r>
            <a:endParaRPr lang="en-US" altLang="ko-KR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55179"/>
            <a:ext cx="7772400" cy="48101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수학적 방법론에 바탕을 둔 디지털 컴퓨터의 추상적인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디지털 컴퓨터의 수학적인 모델인 </a:t>
            </a:r>
            <a:r>
              <a:rPr lang="ko-KR" altLang="en-US" sz="1800" dirty="0" err="1">
                <a:latin typeface="HY견고딕" pitchFamily="18" charset="-127"/>
                <a:ea typeface="HY견고딕" pitchFamily="18" charset="-127"/>
              </a:rPr>
              <a:t>오토마톤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(automaton)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의 복수형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자동기계 장치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입력장치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출력장치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저장장치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제어장치를 가지고 있음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현대적인 디지털 컴퓨터가 작동하는 이론적인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메카니즘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2008" y="3405336"/>
            <a:ext cx="5040313" cy="3048000"/>
            <a:chOff x="1337" y="1968"/>
            <a:chExt cx="3175" cy="1920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1337" y="1983"/>
            <a:ext cx="2832" cy="1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orelDRAW" r:id="rId3" imgW="3624840" imgH="2284920" progId="CorelDraw.Graphic.7">
                    <p:embed/>
                  </p:oleObj>
                </mc:Choice>
                <mc:Fallback>
                  <p:oleObj name="CorelDRAW" r:id="rId3" imgW="3624840" imgH="2284920" progId="CorelDraw.Graphic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983"/>
                          <a:ext cx="2832" cy="1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1392" y="1968"/>
              <a:ext cx="1008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>
                  <a:latin typeface="Times New Roman" pitchFamily="18" charset="0"/>
                  <a:ea typeface="굴림" charset="-127"/>
                </a:rPr>
                <a:t>입력화일</a:t>
              </a:r>
              <a:r>
                <a:rPr lang="en-US" altLang="ko-KR" sz="1200" b="1">
                  <a:latin typeface="Times New Roman" pitchFamily="18" charset="0"/>
                  <a:ea typeface="굴림" charset="-127"/>
                </a:rPr>
                <a:t>(input  file)</a:t>
              </a:r>
              <a:endParaRPr lang="en-US" altLang="ko-KR" sz="2400" b="1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1429" y="3024"/>
              <a:ext cx="1104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 dirty="0">
                  <a:latin typeface="Times New Roman" pitchFamily="18" charset="0"/>
                  <a:ea typeface="굴림" charset="-127"/>
                </a:rPr>
                <a:t>제어장치</a:t>
              </a:r>
              <a:r>
                <a:rPr lang="en-US" altLang="ko-KR" sz="1200" b="1" dirty="0">
                  <a:latin typeface="Times New Roman" pitchFamily="18" charset="0"/>
                  <a:ea typeface="굴림" charset="-127"/>
                </a:rPr>
                <a:t>(control unit)</a:t>
              </a:r>
              <a:endParaRPr lang="en-US" altLang="ko-KR" sz="2400" b="1" dirty="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4" name="Text Box 8"/>
            <p:cNvSpPr txBox="1">
              <a:spLocks noChangeArrowheads="1"/>
            </p:cNvSpPr>
            <p:nvPr/>
          </p:nvSpPr>
          <p:spPr bwMode="auto">
            <a:xfrm>
              <a:off x="1632" y="3715"/>
              <a:ext cx="67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>
                  <a:latin typeface="Times New Roman" pitchFamily="18" charset="0"/>
                  <a:ea typeface="굴림" charset="-127"/>
                </a:rPr>
                <a:t>출력</a:t>
              </a:r>
              <a:r>
                <a:rPr lang="en-US" altLang="ko-KR" sz="1200" b="1">
                  <a:latin typeface="Times New Roman" pitchFamily="18" charset="0"/>
                  <a:ea typeface="굴림" charset="-127"/>
                </a:rPr>
                <a:t>(output)</a:t>
              </a:r>
              <a:endParaRPr lang="en-US" altLang="ko-KR" sz="2400" b="1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035" name="Text Box 9"/>
            <p:cNvSpPr txBox="1">
              <a:spLocks noChangeArrowheads="1"/>
            </p:cNvSpPr>
            <p:nvPr/>
          </p:nvSpPr>
          <p:spPr bwMode="auto">
            <a:xfrm>
              <a:off x="3504" y="2976"/>
              <a:ext cx="1008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200" b="1">
                  <a:latin typeface="Times New Roman" pitchFamily="18" charset="0"/>
                  <a:ea typeface="굴림" charset="-127"/>
                </a:rPr>
                <a:t>저장장치</a:t>
              </a:r>
              <a:r>
                <a:rPr lang="en-US" altLang="ko-KR" sz="1200" b="1">
                  <a:latin typeface="Times New Roman" pitchFamily="18" charset="0"/>
                  <a:ea typeface="굴림" charset="-127"/>
                </a:rPr>
                <a:t>(storage)</a:t>
              </a:r>
              <a:endParaRPr lang="en-US" altLang="ko-KR" sz="2400" b="1"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951071" y="6505599"/>
            <a:ext cx="342112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13.1]  </a:t>
            </a:r>
            <a:r>
              <a:rPr lang="ko-KR" altLang="en-US" sz="1400" dirty="0"/>
              <a:t>오토마타의  일반적인 구조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Type-0 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(unrestricted grammars) </a:t>
            </a:r>
          </a:p>
          <a:p>
            <a:pPr lvl="2" eaLnBrk="1" hangingPunct="1"/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모든 형식문법을 포함한다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ko-KR" altLang="en-US" sz="1800" b="1" dirty="0" err="1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튜링기계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 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(Turing Machine)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 err="1">
                <a:latin typeface="HY중고딕" pitchFamily="18" charset="-127"/>
                <a:ea typeface="HY중고딕" pitchFamily="18" charset="-127"/>
              </a:rPr>
              <a:t>로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 err="1">
                <a:latin typeface="HY중고딕" pitchFamily="18" charset="-127"/>
                <a:ea typeface="HY중고딕" pitchFamily="18" charset="-127"/>
              </a:rPr>
              <a:t>인식가능한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 모든 언어를 정확히 생성한다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3" eaLnBrk="1" hangingPunct="1"/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인식가능한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언어란 </a:t>
            </a: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튜링기계가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멈추는 모든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string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들을 의미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회귀열거가능 언어 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(recursively enumerable languages)</a:t>
            </a:r>
          </a:p>
          <a:p>
            <a:pPr lvl="3" eaLnBrk="1" hangingPunct="1"/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튜링기계를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항상 정지시켜서 </a:t>
            </a:r>
            <a:r>
              <a:rPr lang="ko-KR" altLang="en-US" sz="1600" b="1" dirty="0" err="1">
                <a:latin typeface="HY중고딕" pitchFamily="18" charset="-127"/>
                <a:ea typeface="HY중고딕" pitchFamily="18" charset="-127"/>
              </a:rPr>
              <a:t>결정가능한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(decided)  recursive language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와는 다르다는 것을 주목해야 한다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. 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/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Type-1 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  <a:hlinkClick r:id="rId3" action="ppaction://hlinkfile"/>
              </a:rPr>
              <a:t>context-sensitive grammars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) </a:t>
            </a:r>
          </a:p>
          <a:p>
            <a:pPr lvl="2" eaLnBrk="1" hangingPunct="1"/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context-sensitive languages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를 생성한다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이 문법은 </a:t>
            </a:r>
            <a:r>
              <a:rPr lang="en-US" altLang="ko-KR" sz="1800" b="1" dirty="0" err="1">
                <a:latin typeface="HY중고딕" pitchFamily="18" charset="-127"/>
                <a:ea typeface="HY중고딕" pitchFamily="18" charset="-127"/>
              </a:rPr>
              <a:t>α</a:t>
            </a:r>
            <a:r>
              <a:rPr lang="en-US" altLang="ko-KR" sz="1800" b="1" i="1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800" b="1" dirty="0" err="1">
                <a:latin typeface="HY중고딕" pitchFamily="18" charset="-127"/>
                <a:ea typeface="HY중고딕" pitchFamily="18" charset="-127"/>
              </a:rPr>
              <a:t>β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en-US" altLang="ko-KR" sz="1800" b="1" dirty="0" err="1">
                <a:latin typeface="HY중고딕" pitchFamily="18" charset="-127"/>
                <a:ea typeface="HY중고딕" pitchFamily="18" charset="-127"/>
              </a:rPr>
              <a:t>αγβ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형태의 규칙을 가진다 </a:t>
            </a:r>
            <a:endParaRPr lang="en-US" altLang="ko-KR" sz="1800" b="1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3" eaLnBrk="1" hangingPunct="1"/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α, β and γ strings : terminals and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nonterminals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strings α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β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empty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일 수 있지만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γ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nonempty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이어야 한다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58685-210D-4897-B7EC-106A7377EBBD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Type-2 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  <a:hlinkClick r:id="rId2" action="ppaction://hlinkfile"/>
              </a:rPr>
              <a:t>context-free grammars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2" eaLnBrk="1" hangingPunct="1"/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context-free languages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를 생성</a:t>
            </a:r>
            <a:endParaRPr lang="en-US" altLang="ko-KR" sz="1800" b="1" dirty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en-US" altLang="ko-KR" sz="1800" b="1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γ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의 형태를 가지는 규칙으로 정의</a:t>
            </a:r>
            <a:endParaRPr lang="en-US" altLang="ko-KR" sz="1800" b="1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en-US" altLang="ko-KR" sz="1600" b="1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 lvl="3" eaLnBrk="1" hangingPunct="1"/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γ : terminals and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nonterminals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). </a:t>
            </a:r>
          </a:p>
          <a:p>
            <a:pPr lvl="2" eaLnBrk="1" hangingPunct="1"/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대부분의 프로그래밍 언어 문법의 이론적 기초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1800" dirty="0">
              <a:latin typeface="HY중고딕" pitchFamily="18" charset="-127"/>
              <a:ea typeface="HY중고딕" pitchFamily="18" charset="-127"/>
            </a:endParaRPr>
          </a:p>
          <a:p>
            <a:pPr lvl="1" eaLnBrk="1" hangingPunct="1"/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Type-3 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문법 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(regular grammars) </a:t>
            </a:r>
          </a:p>
          <a:p>
            <a:pPr lvl="2" eaLnBrk="1" hangingPunct="1"/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regular languages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를 생성</a:t>
            </a:r>
            <a:endParaRPr lang="en-US" altLang="ko-KR" sz="1800" b="1" dirty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pt-BR" altLang="ko-KR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aB , A</a:t>
            </a:r>
            <a:r>
              <a:rPr lang="pt-BR" altLang="ko-KR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a </a:t>
            </a:r>
            <a:r>
              <a:rPr lang="ko-KR" altLang="en-US" sz="1800" b="1" i="1" dirty="0">
                <a:latin typeface="HY중고딕" pitchFamily="18" charset="-127"/>
                <a:ea typeface="HY중고딕" pitchFamily="18" charset="-127"/>
              </a:rPr>
              <a:t>혹은</a:t>
            </a:r>
            <a:r>
              <a:rPr lang="pt-BR" sz="1800" b="1" i="1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pt-BR" altLang="ko-KR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Ba , A</a:t>
            </a:r>
            <a:r>
              <a:rPr lang="pt-BR" altLang="ko-KR" sz="1800" b="1" dirty="0">
                <a:latin typeface="HY중고딕" pitchFamily="18" charset="-127"/>
                <a:ea typeface="HY중고딕" pitchFamily="18" charset="-127"/>
              </a:rPr>
              <a:t> → </a:t>
            </a:r>
            <a:r>
              <a:rPr lang="pt-BR" altLang="ko-KR" sz="1800" b="1" i="1" dirty="0">
                <a:latin typeface="HY중고딕" pitchFamily="18" charset="-127"/>
                <a:ea typeface="HY중고딕" pitchFamily="18" charset="-127"/>
              </a:rPr>
              <a:t>a</a:t>
            </a:r>
            <a:endParaRPr lang="pt-BR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왼쪽에 단 하나의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오른쪽에 단 하나의 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terminal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을 가지거나</a:t>
            </a:r>
            <a:endParaRPr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3" eaLnBrk="1" hangingPunct="1"/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단 하나의 </a:t>
            </a:r>
            <a:r>
              <a:rPr lang="en-US" altLang="ko-KR" sz="1600" b="1" dirty="0" err="1">
                <a:latin typeface="HY중고딕" pitchFamily="18" charset="-127"/>
                <a:ea typeface="HY중고딕" pitchFamily="18" charset="-127"/>
              </a:rPr>
              <a:t>nonterminal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이 뒤따르도록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b="1" dirty="0">
                <a:latin typeface="HY중고딕" pitchFamily="18" charset="-127"/>
                <a:ea typeface="HY중고딕" pitchFamily="18" charset="-127"/>
              </a:rPr>
              <a:t>규칙을 제한한다</a:t>
            </a:r>
            <a:r>
              <a:rPr lang="en-US" altLang="ko-KR" sz="1600" b="1" dirty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 lvl="2" eaLnBrk="1" hangingPunct="1"/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finite state automaton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으로 </a:t>
            </a:r>
            <a:r>
              <a:rPr lang="ko-KR" altLang="en-US" sz="1800" b="1" dirty="0" err="1">
                <a:latin typeface="HY중고딕" pitchFamily="18" charset="-127"/>
                <a:ea typeface="HY중고딕" pitchFamily="18" charset="-127"/>
              </a:rPr>
              <a:t>결정가능한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 모든 언어들</a:t>
            </a:r>
            <a:endParaRPr lang="en-US" altLang="ko-KR" sz="1800" b="1" dirty="0">
              <a:latin typeface="HY중고딕" pitchFamily="18" charset="-127"/>
              <a:ea typeface="HY중고딕" pitchFamily="18" charset="-127"/>
            </a:endParaRPr>
          </a:p>
          <a:p>
            <a:pPr lvl="2" eaLnBrk="1" hangingPunct="1"/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search patterns </a:t>
            </a:r>
            <a:r>
              <a:rPr lang="ko-KR" altLang="en-US" sz="1800" b="1" dirty="0">
                <a:latin typeface="HY중고딕" pitchFamily="18" charset="-127"/>
                <a:ea typeface="HY중고딕" pitchFamily="18" charset="-127"/>
              </a:rPr>
              <a:t>과 프로그래밍 언어의 어휘구조를 정의하는데 사용</a:t>
            </a:r>
            <a:r>
              <a:rPr lang="en-US" altLang="ko-KR" sz="1800" b="1" dirty="0"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1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F0F42-34D8-4E83-9DE8-AEDD41779A29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8561B5A-7277-434D-BFBC-61E26B42903B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8374" name="Picture 2" descr="C:\Documents and Settings\Administrator\바탕 화면\이산수학 작업 그림파일\13장\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82307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13.6 </a:t>
            </a:r>
            <a:r>
              <a:rPr lang="ko-KR" altLang="en-US" sz="2400" dirty="0" err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촘스키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포함 관계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9398" name="Picture 3" descr="C:\Documents and Settings\Administrator\바탕 화면\이산수학 작업 그림파일\13장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54387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Documents and Settings\Administrator\바탕 화면\이산수학 작업 그림파일\13장\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77716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72" y="1104900"/>
            <a:ext cx="7124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013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72764"/>
            <a:ext cx="6635415" cy="55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479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1213" y="1556792"/>
            <a:ext cx="6865243" cy="4032448"/>
            <a:chOff x="995363" y="1124744"/>
            <a:chExt cx="7153275" cy="4248472"/>
          </a:xfrm>
        </p:grpSpPr>
        <p:pic>
          <p:nvPicPr>
            <p:cNvPr id="1239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363" y="1124744"/>
              <a:ext cx="7153275" cy="204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90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" y="3372966"/>
              <a:ext cx="7143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6479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26368"/>
            <a:ext cx="6738325" cy="535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479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B3D2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99" y="1269505"/>
            <a:ext cx="6677435" cy="26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479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B3D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응용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0BFE41F-4662-451E-B76A-909551FC23E2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8471" y="836712"/>
            <a:ext cx="6409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오토마타의 응용</a:t>
            </a:r>
            <a:endParaRPr lang="en-US" altLang="ko-KR" sz="1600" b="1" dirty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디지털 디자인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프로그래밍 언어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컴파일러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신경생리학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통신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신경망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언어론 등 다양한 분야에 직접 활용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유한 상태 시스템의 응용</a:t>
            </a:r>
            <a:endParaRPr lang="en-US" altLang="ko-KR" sz="1600" b="1" dirty="0">
              <a:solidFill>
                <a:srgbClr val="C0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엘리베이터 제어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논리 제어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문서 편집기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어휘분석기 등</a:t>
            </a:r>
          </a:p>
        </p:txBody>
      </p:sp>
    </p:spTree>
    <p:extLst>
      <p:ext uri="{BB962C8B-B14F-4D97-AF65-F5344CB8AC3E}">
        <p14:creationId xmlns:p14="http://schemas.microsoft.com/office/powerpoint/2010/main" val="381201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4A9331A-93AF-4E83-B081-5558D2A7DC7C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2" descr="C:\Documents and Settings\Administrator\바탕 화면\이산수학 작업 그림파일\13장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5904656" cy="322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15616" y="90872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단순한 형태의 오토마타는 기원전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천 년 무렵부터 만들어졌는데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고대 이집트인들이 사용했던 모래시계나 물시계 등도 넓은 의미의 오토마타임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요즈음 벽에 걸려 있는 뻐꾸기 시계도 오토마타에 속함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뻐꾸기 시계는 정해진 시각이 되면 뻐꾸기가 안에서 튀어나와 울지만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요즘의 뻐꾸기 시계는 빛을 감지할 수 있는 센서를 통하여 밤이 되면 울지 않는 기능도 가지고 있는 여러 가지 형태의 시계 오토마타를 나타냄</a:t>
            </a:r>
            <a:endParaRPr lang="ko-KR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5229225"/>
            <a:ext cx="7497763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66"/>
                </a:solidFill>
              </a:rPr>
              <a:t>The End</a:t>
            </a:r>
            <a:endParaRPr lang="ko-KR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DC545CA-C8EC-4FA9-B8D8-E68483D782E5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13장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12875"/>
            <a:ext cx="58483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13.1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오토마타란 무엇인가</a:t>
            </a:r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2927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13.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오토마타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kumimoji="0" lang="en-US" altLang="ko-KR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문법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22B7B30-8218-4C44-A4A3-B0ADEA2D2A2A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5888" y="1413931"/>
            <a:ext cx="729056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일상생활에서 흔히 만날 수 있는 오토마타의 예</a:t>
            </a:r>
            <a:endParaRPr lang="en-US" altLang="ko-KR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이론적인 자판기 오토마타를 보여주는데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원짜리와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원짜리 동전을 넣을 수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투입한 돈이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또는 그 이상일 때 커피나 음료수를 내주고 거스름돈을 돌려주지 않는다고 가정함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이러한 자판기 오토마타에서는 투입되는 액수에 따라 상태가 변함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먼저 시작 상태에서는 액수가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 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상태로 가고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 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상태임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 상태에서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 투입되면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150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원상태로 이동하고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이와 같은 과정을 계속하여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원이나 그 이상의 액수 상태가 되면 음료수를 출력함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0A5D6-C7AB-4525-86B3-AB5C67F78535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890842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오토마타의 특성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오토마타는 입력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데이타를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읽을 수 있는 기능을 가지고 있음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6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입력 데이터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 입력 파일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  <a:sym typeface="Wingdings" pitchFamily="2" charset="2"/>
              </a:rPr>
              <a:t>(input file):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네모꼴의 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(cell)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들로 이루어짐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각 셀에는  오직 하나의 심볼 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알파벳상의 </a:t>
            </a:r>
            <a:r>
              <a:rPr lang="ko-KR" altLang="en-US" sz="1400" dirty="0" err="1">
                <a:latin typeface="HY중고딕" pitchFamily="18" charset="-127"/>
                <a:ea typeface="HY중고딕" pitchFamily="18" charset="-127"/>
              </a:rPr>
              <a:t>스트링들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씩만 존재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입력 파일의 왼쪽에서  오른쪽으로 심볼을 하나씩 차례로 읽음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파일의 끝까지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3" eaLnBrk="1" hangingPunct="1">
              <a:lnSpc>
                <a:spcPct val="120000"/>
              </a:lnSpc>
            </a:pP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입력 파일에  있는 내용을 읽는 것은 가능하지만  변경은 불가능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특정 형태의 출력 기능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을 가지고 있음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출력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‘인식’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(accept)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‘기각’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(reject)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출력도 생성할 수 있음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무한개의 셀들로 이루어진 </a:t>
            </a:r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임시 저장장치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(storage device)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를 가짐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셀은 하나의 심볼만을 가질 수 있음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작동에 따라 셀들의 내용을 읽어 내거나 변경할 수 있음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유한개의 내부 상태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(internal states)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를  제어할 수 있는 </a:t>
            </a:r>
            <a:r>
              <a:rPr lang="ko-KR" altLang="en-US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제어장치</a:t>
            </a:r>
            <a:r>
              <a:rPr lang="en-US" altLang="ko-KR" sz="1800" b="1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(control unit)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를 가짐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이것의  제어에  따라 상태가 변화될 수 있음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35100" y="274638"/>
            <a:ext cx="7499350" cy="5826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13.1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오토마타란 무엇인가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1163</TotalTime>
  <Words>3415</Words>
  <Application>Microsoft Office PowerPoint</Application>
  <PresentationFormat>화면 슬라이드 쇼(4:3)</PresentationFormat>
  <Paragraphs>547</Paragraphs>
  <Slides>60</Slides>
  <Notes>48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78" baseType="lpstr">
      <vt:lpstr>HY견고딕</vt:lpstr>
      <vt:lpstr>HY중고딕</vt:lpstr>
      <vt:lpstr>Monotype Sorts</vt:lpstr>
      <vt:lpstr>ZapfEllipt BT</vt:lpstr>
      <vt:lpstr>굴림</vt:lpstr>
      <vt:lpstr>맑은 고딕</vt:lpstr>
      <vt:lpstr>휴먼둥근헤드라인</vt:lpstr>
      <vt:lpstr>휴먼모음T</vt:lpstr>
      <vt:lpstr>Arial</vt:lpstr>
      <vt:lpstr>Gill Sans MT</vt:lpstr>
      <vt:lpstr>Symbol</vt:lpstr>
      <vt:lpstr>Times New Roman</vt:lpstr>
      <vt:lpstr>Verdana</vt:lpstr>
      <vt:lpstr>Wingdings</vt:lpstr>
      <vt:lpstr>Wingdings 2</vt:lpstr>
      <vt:lpstr>태양</vt:lpstr>
      <vt:lpstr>CorelDRAW</vt:lpstr>
      <vt:lpstr>문서</vt:lpstr>
      <vt:lpstr>PowerPoint 프레젠테이션</vt:lpstr>
      <vt:lpstr>PowerPoint 프레젠테이션</vt:lpstr>
      <vt:lpstr>CONTENTS</vt:lpstr>
      <vt:lpstr>13. 오토마타, 형식 언어, 문법</vt:lpstr>
      <vt:lpstr>오토마타(Automata)</vt:lpstr>
      <vt:lpstr>13.1 오토마타란 무엇인가?</vt:lpstr>
      <vt:lpstr>13.1 오토마타란 무엇인가?</vt:lpstr>
      <vt:lpstr>13.1 오토마타란 무엇인가?</vt:lpstr>
      <vt:lpstr>PowerPoint 프레젠테이션</vt:lpstr>
      <vt:lpstr>13.1 오토마타란 무엇인가?</vt:lpstr>
      <vt:lpstr>PowerPoint 프레젠테이션</vt:lpstr>
      <vt:lpstr>13.1 오토마타란 무엇인가?</vt:lpstr>
      <vt:lpstr>13.2 오토마타 학습의 필요성과 유한 상태 시스템</vt:lpstr>
      <vt:lpstr>13.2 오토마타 학습의 필요성과 유한 상태 시스템</vt:lpstr>
      <vt:lpstr>13.2 오토마타 학습의 필요성과 유한 상태 시스템</vt:lpstr>
      <vt:lpstr>13.2 오토마타 학습의 필요성과 유한 상태 시스템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PowerPoint 프레젠테이션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13.3 유한 오토마타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13.4 형식 언어와 문법</vt:lpstr>
      <vt:lpstr>PowerPoint 프레젠테이션</vt:lpstr>
      <vt:lpstr>13.4 형식 언어와 문법</vt:lpstr>
      <vt:lpstr>PowerPoint 프레젠테이션</vt:lpstr>
      <vt:lpstr>13.4 형식 언어와 문법</vt:lpstr>
      <vt:lpstr>13.5 튜링머신 모델</vt:lpstr>
      <vt:lpstr>13.5 튜링머신 모델</vt:lpstr>
      <vt:lpstr>13.5 튜링머신 모델</vt:lpstr>
      <vt:lpstr>13.5 튜링머신 모델</vt:lpstr>
      <vt:lpstr>13.5 튜링머신 모델</vt:lpstr>
      <vt:lpstr>13.5 튜링머신 모델</vt:lpstr>
      <vt:lpstr>13.6 촘스키 포함 관계</vt:lpstr>
      <vt:lpstr>PowerPoint 프레젠테이션</vt:lpstr>
      <vt:lpstr>PowerPoint 프레젠테이션</vt:lpstr>
      <vt:lpstr>13.6 촘스키 포함 관계</vt:lpstr>
      <vt:lpstr>13.6 촘스키 포함 관계</vt:lpstr>
      <vt:lpstr>요약</vt:lpstr>
      <vt:lpstr>요약</vt:lpstr>
      <vt:lpstr>요약</vt:lpstr>
      <vt:lpstr>요약</vt:lpstr>
      <vt:lpstr>요약</vt:lpstr>
      <vt:lpstr>응용</vt:lpstr>
      <vt:lpstr>The End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이영민</cp:lastModifiedBy>
  <cp:revision>287</cp:revision>
  <dcterms:created xsi:type="dcterms:W3CDTF">2010-07-13T17:27:52Z</dcterms:created>
  <dcterms:modified xsi:type="dcterms:W3CDTF">2019-05-05T19:48:59Z</dcterms:modified>
</cp:coreProperties>
</file>