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2"/>
  </p:notesMasterIdLst>
  <p:handoutMasterIdLst>
    <p:handoutMasterId r:id="rId83"/>
  </p:handoutMasterIdLst>
  <p:sldIdLst>
    <p:sldId id="256" r:id="rId2"/>
    <p:sldId id="287" r:id="rId3"/>
    <p:sldId id="315" r:id="rId4"/>
    <p:sldId id="316" r:id="rId5"/>
    <p:sldId id="412" r:id="rId6"/>
    <p:sldId id="413" r:id="rId7"/>
    <p:sldId id="318" r:id="rId8"/>
    <p:sldId id="319" r:id="rId9"/>
    <p:sldId id="321" r:id="rId10"/>
    <p:sldId id="324" r:id="rId11"/>
    <p:sldId id="325" r:id="rId12"/>
    <p:sldId id="391" r:id="rId13"/>
    <p:sldId id="414" r:id="rId14"/>
    <p:sldId id="388" r:id="rId15"/>
    <p:sldId id="439"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396" r:id="rId29"/>
    <p:sldId id="382" r:id="rId30"/>
    <p:sldId id="390" r:id="rId31"/>
    <p:sldId id="383" r:id="rId32"/>
    <p:sldId id="385" r:id="rId33"/>
    <p:sldId id="332" r:id="rId34"/>
    <p:sldId id="333" r:id="rId35"/>
    <p:sldId id="327" r:id="rId36"/>
    <p:sldId id="344" r:id="rId37"/>
    <p:sldId id="329" r:id="rId38"/>
    <p:sldId id="398" r:id="rId39"/>
    <p:sldId id="441" r:id="rId40"/>
    <p:sldId id="348" r:id="rId41"/>
    <p:sldId id="399" r:id="rId42"/>
    <p:sldId id="330" r:id="rId43"/>
    <p:sldId id="345" r:id="rId44"/>
    <p:sldId id="400" r:id="rId45"/>
    <p:sldId id="445" r:id="rId46"/>
    <p:sldId id="440" r:id="rId47"/>
    <p:sldId id="442" r:id="rId48"/>
    <p:sldId id="423" r:id="rId49"/>
    <p:sldId id="346" r:id="rId50"/>
    <p:sldId id="347" r:id="rId51"/>
    <p:sldId id="406" r:id="rId52"/>
    <p:sldId id="353" r:id="rId53"/>
    <p:sldId id="354" r:id="rId54"/>
    <p:sldId id="337" r:id="rId55"/>
    <p:sldId id="338" r:id="rId56"/>
    <p:sldId id="397" r:id="rId57"/>
    <p:sldId id="356" r:id="rId58"/>
    <p:sldId id="371" r:id="rId59"/>
    <p:sldId id="372" r:id="rId60"/>
    <p:sldId id="375" r:id="rId61"/>
    <p:sldId id="274" r:id="rId62"/>
    <p:sldId id="275" r:id="rId63"/>
    <p:sldId id="373" r:id="rId64"/>
    <p:sldId id="363" r:id="rId65"/>
    <p:sldId id="430" r:id="rId66"/>
    <p:sldId id="428" r:id="rId67"/>
    <p:sldId id="429" r:id="rId68"/>
    <p:sldId id="272" r:id="rId69"/>
    <p:sldId id="273" r:id="rId70"/>
    <p:sldId id="405" r:id="rId71"/>
    <p:sldId id="364" r:id="rId72"/>
    <p:sldId id="374" r:id="rId73"/>
    <p:sldId id="357" r:id="rId74"/>
    <p:sldId id="376" r:id="rId75"/>
    <p:sldId id="369" r:id="rId76"/>
    <p:sldId id="368" r:id="rId77"/>
    <p:sldId id="370" r:id="rId78"/>
    <p:sldId id="360" r:id="rId79"/>
    <p:sldId id="361" r:id="rId80"/>
    <p:sldId id="420" r:id="rId81"/>
  </p:sldIdLst>
  <p:sldSz cx="9144000" cy="6858000" type="screen4x3"/>
  <p:notesSz cx="6797675" cy="9928225"/>
  <p:kinsoku lang="ko-KR" invalStChars="、。，．：；？！’”）〕］｝〉》」』】°′″℃￠％!%),.:;?]}'&quot;&gt;" invalEndChars="‘“（〔［｛〈《「『【￥＄\￦￡([{&lt;$"/>
  <p:defaultTextStyle>
    <a:defPPr>
      <a:defRPr lang="ko-KR"/>
    </a:defPPr>
    <a:lvl1pPr algn="l" rtl="0" eaLnBrk="0" fontAlgn="base" hangingPunct="0">
      <a:spcBef>
        <a:spcPct val="0"/>
      </a:spcBef>
      <a:spcAft>
        <a:spcPct val="0"/>
      </a:spcAft>
      <a:defRPr kumimoji="1" sz="1400" b="1" kern="1200">
        <a:solidFill>
          <a:schemeClr val="accent2"/>
        </a:solidFill>
        <a:latin typeface="Book Antiqua" panose="02040602050305030304" pitchFamily="18" charset="0"/>
        <a:ea typeface="한양해서" pitchFamily="18" charset="-127"/>
        <a:cs typeface="+mn-cs"/>
      </a:defRPr>
    </a:lvl1pPr>
    <a:lvl2pPr marL="457200" algn="l" rtl="0" eaLnBrk="0" fontAlgn="base" hangingPunct="0">
      <a:spcBef>
        <a:spcPct val="0"/>
      </a:spcBef>
      <a:spcAft>
        <a:spcPct val="0"/>
      </a:spcAft>
      <a:defRPr kumimoji="1" sz="1400" b="1" kern="1200">
        <a:solidFill>
          <a:schemeClr val="accent2"/>
        </a:solidFill>
        <a:latin typeface="Book Antiqua" panose="02040602050305030304" pitchFamily="18" charset="0"/>
        <a:ea typeface="한양해서" pitchFamily="18" charset="-127"/>
        <a:cs typeface="+mn-cs"/>
      </a:defRPr>
    </a:lvl2pPr>
    <a:lvl3pPr marL="914400" algn="l" rtl="0" eaLnBrk="0" fontAlgn="base" hangingPunct="0">
      <a:spcBef>
        <a:spcPct val="0"/>
      </a:spcBef>
      <a:spcAft>
        <a:spcPct val="0"/>
      </a:spcAft>
      <a:defRPr kumimoji="1" sz="1400" b="1" kern="1200">
        <a:solidFill>
          <a:schemeClr val="accent2"/>
        </a:solidFill>
        <a:latin typeface="Book Antiqua" panose="02040602050305030304" pitchFamily="18" charset="0"/>
        <a:ea typeface="한양해서" pitchFamily="18" charset="-127"/>
        <a:cs typeface="+mn-cs"/>
      </a:defRPr>
    </a:lvl3pPr>
    <a:lvl4pPr marL="1371600" algn="l" rtl="0" eaLnBrk="0" fontAlgn="base" hangingPunct="0">
      <a:spcBef>
        <a:spcPct val="0"/>
      </a:spcBef>
      <a:spcAft>
        <a:spcPct val="0"/>
      </a:spcAft>
      <a:defRPr kumimoji="1" sz="1400" b="1" kern="1200">
        <a:solidFill>
          <a:schemeClr val="accent2"/>
        </a:solidFill>
        <a:latin typeface="Book Antiqua" panose="02040602050305030304" pitchFamily="18" charset="0"/>
        <a:ea typeface="한양해서" pitchFamily="18" charset="-127"/>
        <a:cs typeface="+mn-cs"/>
      </a:defRPr>
    </a:lvl4pPr>
    <a:lvl5pPr marL="1828800" algn="l" rtl="0" eaLnBrk="0" fontAlgn="base" hangingPunct="0">
      <a:spcBef>
        <a:spcPct val="0"/>
      </a:spcBef>
      <a:spcAft>
        <a:spcPct val="0"/>
      </a:spcAft>
      <a:defRPr kumimoji="1" sz="1400" b="1" kern="1200">
        <a:solidFill>
          <a:schemeClr val="accent2"/>
        </a:solidFill>
        <a:latin typeface="Book Antiqua" panose="02040602050305030304" pitchFamily="18" charset="0"/>
        <a:ea typeface="한양해서" pitchFamily="18" charset="-127"/>
        <a:cs typeface="+mn-cs"/>
      </a:defRPr>
    </a:lvl5pPr>
    <a:lvl6pPr marL="2286000" algn="l" defTabSz="914400" rtl="0" eaLnBrk="1" latinLnBrk="1" hangingPunct="1">
      <a:defRPr kumimoji="1" sz="1400" b="1" kern="1200">
        <a:solidFill>
          <a:schemeClr val="accent2"/>
        </a:solidFill>
        <a:latin typeface="Book Antiqua" panose="02040602050305030304" pitchFamily="18" charset="0"/>
        <a:ea typeface="한양해서" pitchFamily="18" charset="-127"/>
        <a:cs typeface="+mn-cs"/>
      </a:defRPr>
    </a:lvl6pPr>
    <a:lvl7pPr marL="2743200" algn="l" defTabSz="914400" rtl="0" eaLnBrk="1" latinLnBrk="1" hangingPunct="1">
      <a:defRPr kumimoji="1" sz="1400" b="1" kern="1200">
        <a:solidFill>
          <a:schemeClr val="accent2"/>
        </a:solidFill>
        <a:latin typeface="Book Antiqua" panose="02040602050305030304" pitchFamily="18" charset="0"/>
        <a:ea typeface="한양해서" pitchFamily="18" charset="-127"/>
        <a:cs typeface="+mn-cs"/>
      </a:defRPr>
    </a:lvl7pPr>
    <a:lvl8pPr marL="3200400" algn="l" defTabSz="914400" rtl="0" eaLnBrk="1" latinLnBrk="1" hangingPunct="1">
      <a:defRPr kumimoji="1" sz="1400" b="1" kern="1200">
        <a:solidFill>
          <a:schemeClr val="accent2"/>
        </a:solidFill>
        <a:latin typeface="Book Antiqua" panose="02040602050305030304" pitchFamily="18" charset="0"/>
        <a:ea typeface="한양해서" pitchFamily="18" charset="-127"/>
        <a:cs typeface="+mn-cs"/>
      </a:defRPr>
    </a:lvl8pPr>
    <a:lvl9pPr marL="3657600" algn="l" defTabSz="914400" rtl="0" eaLnBrk="1" latinLnBrk="1" hangingPunct="1">
      <a:defRPr kumimoji="1" sz="1400" b="1" kern="1200">
        <a:solidFill>
          <a:schemeClr val="accent2"/>
        </a:solidFill>
        <a:latin typeface="Book Antiqua" panose="02040602050305030304" pitchFamily="18" charset="0"/>
        <a:ea typeface="한양해서" pitchFamily="18"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3932CE"/>
    <a:srgbClr val="063DE8"/>
    <a:srgbClr val="E35CFE"/>
    <a:srgbClr val="C10000"/>
    <a:srgbClr val="B760F9"/>
    <a:srgbClr val="C52D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0" autoAdjust="0"/>
    <p:restoredTop sz="88204" autoAdjust="0"/>
  </p:normalViewPr>
  <p:slideViewPr>
    <p:cSldViewPr>
      <p:cViewPr varScale="1">
        <p:scale>
          <a:sx n="85" d="100"/>
          <a:sy n="85" d="100"/>
        </p:scale>
        <p:origin x="14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464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52" tIns="44432" rIns="90452" bIns="44432" numCol="1" anchor="t" anchorCtr="0" compatLnSpc="1">
            <a:prstTxWarp prst="textNoShape">
              <a:avLst/>
            </a:prstTxWarp>
          </a:bodyPr>
          <a:lstStyle/>
          <a:p>
            <a:pPr lvl="0"/>
            <a:r>
              <a:rPr lang="en-US" altLang="ko-KR" noProof="0"/>
              <a:t>Click to edit Master notes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3075" name="Rectangle 3"/>
          <p:cNvSpPr>
            <a:spLocks noGrp="1" noRot="1" noChangeAspect="1" noChangeArrowheads="1" noTextEdit="1"/>
          </p:cNvSpPr>
          <p:nvPr>
            <p:ph type="sldImg" idx="2"/>
          </p:nvPr>
        </p:nvSpPr>
        <p:spPr bwMode="auto">
          <a:xfrm>
            <a:off x="927100" y="752475"/>
            <a:ext cx="4945063" cy="3708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127354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Book Antiqua" pitchFamily="18" charset="0"/>
        <a:ea typeface="굴림" pitchFamily="50" charset="-127"/>
        <a:cs typeface="+mn-cs"/>
      </a:defRPr>
    </a:lvl1pPr>
    <a:lvl2pPr marL="457200" algn="l" rtl="0" eaLnBrk="0" fontAlgn="base" hangingPunct="0">
      <a:spcBef>
        <a:spcPct val="30000"/>
      </a:spcBef>
      <a:spcAft>
        <a:spcPct val="0"/>
      </a:spcAft>
      <a:defRPr kumimoji="1" sz="1200" kern="1200">
        <a:solidFill>
          <a:schemeClr val="tx1"/>
        </a:solidFill>
        <a:latin typeface="Book Antiqua" pitchFamily="18" charset="0"/>
        <a:ea typeface="굴림" pitchFamily="50" charset="-127"/>
        <a:cs typeface="+mn-cs"/>
      </a:defRPr>
    </a:lvl2pPr>
    <a:lvl3pPr marL="914400" algn="l" rtl="0" eaLnBrk="0" fontAlgn="base" hangingPunct="0">
      <a:spcBef>
        <a:spcPct val="30000"/>
      </a:spcBef>
      <a:spcAft>
        <a:spcPct val="0"/>
      </a:spcAft>
      <a:defRPr kumimoji="1" sz="1200" kern="1200">
        <a:solidFill>
          <a:schemeClr val="tx1"/>
        </a:solidFill>
        <a:latin typeface="Book Antiqua" pitchFamily="18" charset="0"/>
        <a:ea typeface="굴림" pitchFamily="50" charset="-127"/>
        <a:cs typeface="+mn-cs"/>
      </a:defRPr>
    </a:lvl3pPr>
    <a:lvl4pPr marL="1371600" algn="l" rtl="0" eaLnBrk="0" fontAlgn="base" hangingPunct="0">
      <a:spcBef>
        <a:spcPct val="30000"/>
      </a:spcBef>
      <a:spcAft>
        <a:spcPct val="0"/>
      </a:spcAft>
      <a:defRPr kumimoji="1" sz="1200" kern="1200">
        <a:solidFill>
          <a:schemeClr val="tx1"/>
        </a:solidFill>
        <a:latin typeface="Book Antiqua" pitchFamily="18" charset="0"/>
        <a:ea typeface="굴림" pitchFamily="50" charset="-127"/>
        <a:cs typeface="+mn-cs"/>
      </a:defRPr>
    </a:lvl4pPr>
    <a:lvl5pPr marL="1828800" algn="l" rtl="0" eaLnBrk="0" fontAlgn="base" hangingPunct="0">
      <a:spcBef>
        <a:spcPct val="30000"/>
      </a:spcBef>
      <a:spcAft>
        <a:spcPct val="0"/>
      </a:spcAft>
      <a:defRPr kumimoji="1" sz="1200" kern="1200">
        <a:solidFill>
          <a:schemeClr val="tx1"/>
        </a:solidFill>
        <a:latin typeface="Book Antiqua" pitchFamily="18"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12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1</a:t>
            </a:r>
          </a:p>
        </p:txBody>
      </p:sp>
      <p:sp>
        <p:nvSpPr>
          <p:cNvPr id="512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12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126" name="Rectangle 6"/>
          <p:cNvSpPr>
            <a:spLocks noGrp="1" noRot="1" noChangeAspect="1" noChangeArrowheads="1" noTextEdit="1"/>
          </p:cNvSpPr>
          <p:nvPr>
            <p:ph type="sldImg"/>
          </p:nvPr>
        </p:nvSpPr>
        <p:spPr>
          <a:ln cap="flat"/>
        </p:spPr>
      </p:sp>
      <p:sp>
        <p:nvSpPr>
          <p:cNvPr id="512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240943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cap="flat"/>
        </p:spPr>
      </p:sp>
      <p:sp>
        <p:nvSpPr>
          <p:cNvPr id="44035" name="Rectangle 3"/>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54147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cap="flat"/>
        </p:spPr>
      </p:sp>
      <p:sp>
        <p:nvSpPr>
          <p:cNvPr id="46083" name="Rectangle 3"/>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2524430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0179"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4</a:t>
            </a:r>
          </a:p>
        </p:txBody>
      </p:sp>
      <p:sp>
        <p:nvSpPr>
          <p:cNvPr id="50180"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0181"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0182" name="Rectangle 6"/>
          <p:cNvSpPr>
            <a:spLocks noGrp="1" noRot="1" noChangeAspect="1" noChangeArrowheads="1" noTextEdit="1"/>
          </p:cNvSpPr>
          <p:nvPr>
            <p:ph type="sldImg"/>
          </p:nvPr>
        </p:nvSpPr>
        <p:spPr>
          <a:ln cap="flat"/>
        </p:spPr>
      </p:sp>
      <p:sp>
        <p:nvSpPr>
          <p:cNvPr id="50183"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2737124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3251"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6</a:t>
            </a:r>
          </a:p>
        </p:txBody>
      </p:sp>
      <p:sp>
        <p:nvSpPr>
          <p:cNvPr id="53252"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3253"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3254" name="Rectangle 6"/>
          <p:cNvSpPr>
            <a:spLocks noGrp="1" noRot="1" noChangeAspect="1" noChangeArrowheads="1" noTextEdit="1"/>
          </p:cNvSpPr>
          <p:nvPr>
            <p:ph type="sldImg"/>
          </p:nvPr>
        </p:nvSpPr>
        <p:spPr>
          <a:ln cap="flat"/>
        </p:spPr>
      </p:sp>
      <p:sp>
        <p:nvSpPr>
          <p:cNvPr id="53255"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09802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7</a:t>
            </a:r>
          </a:p>
        </p:txBody>
      </p:sp>
      <p:sp>
        <p:nvSpPr>
          <p:cNvPr id="5632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6" name="Rectangle 6"/>
          <p:cNvSpPr>
            <a:spLocks noGrp="1" noRot="1" noChangeAspect="1" noChangeArrowheads="1" noTextEdit="1"/>
          </p:cNvSpPr>
          <p:nvPr>
            <p:ph type="sldImg"/>
          </p:nvPr>
        </p:nvSpPr>
        <p:spPr>
          <a:ln cap="flat"/>
        </p:spPr>
      </p:sp>
      <p:sp>
        <p:nvSpPr>
          <p:cNvPr id="5632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00467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7</a:t>
            </a:r>
          </a:p>
        </p:txBody>
      </p:sp>
      <p:sp>
        <p:nvSpPr>
          <p:cNvPr id="5632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6326" name="Rectangle 6"/>
          <p:cNvSpPr>
            <a:spLocks noGrp="1" noRot="1" noChangeAspect="1" noChangeArrowheads="1" noTextEdit="1"/>
          </p:cNvSpPr>
          <p:nvPr>
            <p:ph type="sldImg"/>
          </p:nvPr>
        </p:nvSpPr>
        <p:spPr>
          <a:ln cap="flat"/>
        </p:spPr>
      </p:sp>
      <p:sp>
        <p:nvSpPr>
          <p:cNvPr id="5632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417779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8371"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7</a:t>
            </a:r>
          </a:p>
        </p:txBody>
      </p:sp>
      <p:sp>
        <p:nvSpPr>
          <p:cNvPr id="58372"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8373"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58374" name="Rectangle 6"/>
          <p:cNvSpPr>
            <a:spLocks noGrp="1" noRot="1" noChangeAspect="1" noChangeArrowheads="1" noTextEdit="1"/>
          </p:cNvSpPr>
          <p:nvPr>
            <p:ph type="sldImg"/>
          </p:nvPr>
        </p:nvSpPr>
        <p:spPr>
          <a:ln cap="flat"/>
        </p:spPr>
      </p:sp>
      <p:sp>
        <p:nvSpPr>
          <p:cNvPr id="58375"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205718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60419"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7</a:t>
            </a:r>
          </a:p>
        </p:txBody>
      </p:sp>
      <p:sp>
        <p:nvSpPr>
          <p:cNvPr id="60420"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60421"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60422" name="Rectangle 6"/>
          <p:cNvSpPr>
            <a:spLocks noGrp="1" noRot="1" noChangeAspect="1" noChangeArrowheads="1" noTextEdit="1"/>
          </p:cNvSpPr>
          <p:nvPr>
            <p:ph type="sldImg"/>
          </p:nvPr>
        </p:nvSpPr>
        <p:spPr>
          <a:ln cap="flat"/>
        </p:spPr>
      </p:sp>
      <p:sp>
        <p:nvSpPr>
          <p:cNvPr id="60423"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375501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06463" y="4716463"/>
            <a:ext cx="4984750" cy="4465637"/>
          </a:xfrm>
          <a:noFill/>
        </p:spPr>
        <p:txBody>
          <a:bodyPr/>
          <a:lstStyle/>
          <a:p>
            <a:endParaRPr lang="ko-KR" altLang="ko-KR"/>
          </a:p>
        </p:txBody>
      </p:sp>
    </p:spTree>
    <p:extLst>
      <p:ext uri="{BB962C8B-B14F-4D97-AF65-F5344CB8AC3E}">
        <p14:creationId xmlns:p14="http://schemas.microsoft.com/office/powerpoint/2010/main" val="132543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06463" y="4716463"/>
            <a:ext cx="4984750" cy="4465637"/>
          </a:xfrm>
          <a:noFill/>
        </p:spPr>
        <p:txBody>
          <a:bodyPr/>
          <a:lstStyle/>
          <a:p>
            <a:endParaRPr lang="ko-KR" altLang="ko-KR"/>
          </a:p>
        </p:txBody>
      </p:sp>
    </p:spTree>
    <p:extLst>
      <p:ext uri="{BB962C8B-B14F-4D97-AF65-F5344CB8AC3E}">
        <p14:creationId xmlns:p14="http://schemas.microsoft.com/office/powerpoint/2010/main" val="404070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이미지 개체 틀 1"/>
          <p:cNvSpPr>
            <a:spLocks noGrp="1" noRot="1" noChangeAspect="1" noTextEdit="1"/>
          </p:cNvSpPr>
          <p:nvPr>
            <p:ph type="sldImg"/>
          </p:nvPr>
        </p:nvSpPr>
        <p:spPr>
          <a:ln/>
        </p:spPr>
      </p:sp>
      <p:sp>
        <p:nvSpPr>
          <p:cNvPr id="10243" name="슬라이드 노트 개체 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0244" name="슬라이드 번호 개체 틀 3"/>
          <p:cNvSpPr>
            <a:spLocks noGrp="1"/>
          </p:cNvSpPr>
          <p:nvPr>
            <p:ph type="sldNum" sz="quarter" idx="4294967295"/>
          </p:nvPr>
        </p:nvSpPr>
        <p:spPr bwMode="auto">
          <a:xfrm>
            <a:off x="3849688" y="9431338"/>
            <a:ext cx="2946400"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214" tIns="44106" rIns="88214" bIns="44106"/>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fld id="{3D6EB725-B746-4252-AC49-FA6ACE0353D5}" type="slidenum">
              <a:rPr lang="en-US" altLang="ko-KR" sz="1200" b="0">
                <a:solidFill>
                  <a:schemeClr val="tx1"/>
                </a:solidFill>
                <a:latin typeface="굴림" panose="020B0600000101010101" pitchFamily="50" charset="-127"/>
                <a:ea typeface="굴림" panose="020B0600000101010101" pitchFamily="50" charset="-127"/>
              </a:rPr>
              <a:pPr algn="r"/>
              <a:t>5</a:t>
            </a:fld>
            <a:endParaRPr lang="en-US" altLang="ko-KR" sz="1200" b="0">
              <a:solidFill>
                <a:schemeClr val="tx1"/>
              </a:solidFill>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11951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79875"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11</a:t>
            </a:r>
          </a:p>
        </p:txBody>
      </p:sp>
      <p:sp>
        <p:nvSpPr>
          <p:cNvPr id="79876"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79877"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79878" name="Rectangle 6"/>
          <p:cNvSpPr>
            <a:spLocks noGrp="1" noRot="1" noChangeAspect="1" noChangeArrowheads="1" noTextEdit="1"/>
          </p:cNvSpPr>
          <p:nvPr>
            <p:ph type="sldImg"/>
          </p:nvPr>
        </p:nvSpPr>
        <p:spPr>
          <a:ln cap="flat"/>
        </p:spPr>
      </p:sp>
      <p:sp>
        <p:nvSpPr>
          <p:cNvPr id="79879"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402523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192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12</a:t>
            </a:r>
          </a:p>
        </p:txBody>
      </p:sp>
      <p:sp>
        <p:nvSpPr>
          <p:cNvPr id="8192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192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1926" name="Rectangle 6"/>
          <p:cNvSpPr>
            <a:spLocks noGrp="1" noRot="1" noChangeAspect="1" noChangeArrowheads="1" noTextEdit="1"/>
          </p:cNvSpPr>
          <p:nvPr>
            <p:ph type="sldImg"/>
          </p:nvPr>
        </p:nvSpPr>
        <p:spPr>
          <a:ln cap="flat"/>
        </p:spPr>
      </p:sp>
      <p:sp>
        <p:nvSpPr>
          <p:cNvPr id="8192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453621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48100" y="0"/>
            <a:ext cx="29511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4995" name="Rectangle 3"/>
          <p:cNvSpPr>
            <a:spLocks noChangeArrowheads="1"/>
          </p:cNvSpPr>
          <p:nvPr/>
        </p:nvSpPr>
        <p:spPr bwMode="auto">
          <a:xfrm>
            <a:off x="3848100" y="9428163"/>
            <a:ext cx="295116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4996" name="Rectangle 4"/>
          <p:cNvSpPr>
            <a:spLocks noChangeArrowheads="1"/>
          </p:cNvSpPr>
          <p:nvPr/>
        </p:nvSpPr>
        <p:spPr bwMode="auto">
          <a:xfrm>
            <a:off x="-3175" y="9428163"/>
            <a:ext cx="29479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4997" name="Rectangle 5"/>
          <p:cNvSpPr>
            <a:spLocks noChangeArrowheads="1"/>
          </p:cNvSpPr>
          <p:nvPr/>
        </p:nvSpPr>
        <p:spPr bwMode="auto">
          <a:xfrm>
            <a:off x="-3175" y="0"/>
            <a:ext cx="29479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84998" name="Rectangle 6"/>
          <p:cNvSpPr>
            <a:spLocks noGrp="1" noRot="1" noChangeAspect="1" noChangeArrowheads="1" noTextEdit="1"/>
          </p:cNvSpPr>
          <p:nvPr>
            <p:ph type="sldImg"/>
          </p:nvPr>
        </p:nvSpPr>
        <p:spPr>
          <a:xfrm>
            <a:off x="923925" y="750888"/>
            <a:ext cx="4948238" cy="3709987"/>
          </a:xfrm>
          <a:ln cap="flat"/>
        </p:spPr>
      </p:sp>
      <p:sp>
        <p:nvSpPr>
          <p:cNvPr id="84999" name="Rectangle 7"/>
          <p:cNvSpPr>
            <a:spLocks noGrp="1" noChangeArrowheads="1"/>
          </p:cNvSpPr>
          <p:nvPr>
            <p:ph type="body" idx="1"/>
          </p:nvPr>
        </p:nvSpPr>
        <p:spPr>
          <a:xfrm>
            <a:off x="904875" y="4716463"/>
            <a:ext cx="4986338" cy="4465637"/>
          </a:xfrm>
          <a:noFill/>
        </p:spPr>
        <p:txBody>
          <a:bodyPr lIns="92292" tIns="46927" rIns="92292" bIns="46927"/>
          <a:lstStyle/>
          <a:p>
            <a:pPr defTabSz="954088"/>
            <a:endParaRPr lang="ko-KR" altLang="ko-KR"/>
          </a:p>
        </p:txBody>
      </p:sp>
    </p:spTree>
    <p:extLst>
      <p:ext uri="{BB962C8B-B14F-4D97-AF65-F5344CB8AC3E}">
        <p14:creationId xmlns:p14="http://schemas.microsoft.com/office/powerpoint/2010/main" val="3912178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0115"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9</a:t>
            </a:r>
          </a:p>
        </p:txBody>
      </p:sp>
      <p:sp>
        <p:nvSpPr>
          <p:cNvPr id="90116"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0117"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0118" name="Rectangle 6"/>
          <p:cNvSpPr>
            <a:spLocks noGrp="1" noRot="1" noChangeAspect="1" noChangeArrowheads="1" noTextEdit="1"/>
          </p:cNvSpPr>
          <p:nvPr>
            <p:ph type="sldImg"/>
          </p:nvPr>
        </p:nvSpPr>
        <p:spPr>
          <a:ln cap="flat"/>
        </p:spPr>
      </p:sp>
      <p:sp>
        <p:nvSpPr>
          <p:cNvPr id="90119"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423410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216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10</a:t>
            </a:r>
          </a:p>
        </p:txBody>
      </p:sp>
      <p:sp>
        <p:nvSpPr>
          <p:cNvPr id="9216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216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2166" name="Rectangle 6"/>
          <p:cNvSpPr>
            <a:spLocks noGrp="1" noRot="1" noChangeAspect="1" noChangeArrowheads="1" noTextEdit="1"/>
          </p:cNvSpPr>
          <p:nvPr>
            <p:ph type="sldImg"/>
          </p:nvPr>
        </p:nvSpPr>
        <p:spPr>
          <a:ln cap="flat"/>
        </p:spPr>
      </p:sp>
      <p:sp>
        <p:nvSpPr>
          <p:cNvPr id="9216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331230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374650" y="5094288"/>
            <a:ext cx="6045200" cy="3965575"/>
          </a:xfrm>
          <a:noFill/>
        </p:spPr>
        <p:txBody>
          <a:bodyPr lIns="89077" tIns="46130" rIns="89077" bIns="46130"/>
          <a:lstStyle/>
          <a:p>
            <a:pPr defTabSz="401638">
              <a:tabLst>
                <a:tab pos="455613" algn="l"/>
              </a:tabLst>
            </a:pPr>
            <a:r>
              <a:rPr lang="en-US" altLang="ko-KR"/>
              <a:t>Row Format</a:t>
            </a:r>
          </a:p>
          <a:p>
            <a:pPr marL="112713" lvl="1" defTabSz="401638">
              <a:tabLst>
                <a:tab pos="455613" algn="l"/>
              </a:tabLst>
            </a:pPr>
            <a:r>
              <a:rPr lang="en-US" altLang="ko-KR"/>
              <a:t>This format is identical between version 7 and version 8. This information is well documented (for example, see WebIV Note: 28983.1).</a:t>
            </a:r>
          </a:p>
          <a:p>
            <a:pPr marL="112713" lvl="1" defTabSz="401638">
              <a:tabLst>
                <a:tab pos="455613" algn="l"/>
              </a:tabLst>
            </a:pPr>
            <a:r>
              <a:rPr lang="en-US" altLang="ko-KR" b="1"/>
              <a:t>Row Overhead</a:t>
            </a:r>
          </a:p>
          <a:p>
            <a:pPr marL="112713" lvl="1" defTabSz="401638">
              <a:tabLst>
                <a:tab pos="455613" algn="l"/>
              </a:tabLst>
            </a:pPr>
            <a:r>
              <a:rPr lang="en-US" altLang="ko-KR"/>
              <a:t>The values for the row flag are:	</a:t>
            </a:r>
          </a:p>
          <a:p>
            <a:pPr marL="112713" lvl="1" defTabSz="401638">
              <a:spcBef>
                <a:spcPct val="0"/>
              </a:spcBef>
              <a:tabLst>
                <a:tab pos="455613" algn="l"/>
              </a:tabLst>
            </a:pPr>
            <a:r>
              <a:rPr lang="en-US" altLang="ko-KR">
                <a:latin typeface="Courier New" panose="02070309020205020404" pitchFamily="49" charset="0"/>
              </a:rPr>
              <a:t>	#define KDRHFK 0x80  Cluster </a:t>
            </a:r>
            <a:r>
              <a:rPr lang="en-US" altLang="ko-KR" b="1">
                <a:latin typeface="Courier New" panose="02070309020205020404" pitchFamily="49" charset="0"/>
              </a:rPr>
              <a:t>K</a:t>
            </a:r>
            <a:r>
              <a:rPr lang="en-US" altLang="ko-KR">
                <a:latin typeface="Courier New" panose="02070309020205020404" pitchFamily="49" charset="0"/>
              </a:rPr>
              <a:t>ey</a:t>
            </a:r>
          </a:p>
          <a:p>
            <a:pPr marL="112713" lvl="1" defTabSz="401638">
              <a:spcBef>
                <a:spcPct val="0"/>
              </a:spcBef>
              <a:tabLst>
                <a:tab pos="455613" algn="l"/>
              </a:tabLst>
            </a:pPr>
            <a:r>
              <a:rPr lang="en-US" altLang="ko-KR">
                <a:latin typeface="Courier New" panose="02070309020205020404" pitchFamily="49" charset="0"/>
              </a:rPr>
              <a:t>	#define KDRHFC 0x40  </a:t>
            </a:r>
            <a:r>
              <a:rPr lang="en-US" altLang="ko-KR" b="1">
                <a:latin typeface="Courier New" panose="02070309020205020404" pitchFamily="49" charset="0"/>
              </a:rPr>
              <a:t>C</a:t>
            </a:r>
            <a:r>
              <a:rPr lang="en-US" altLang="ko-KR">
                <a:latin typeface="Courier New" panose="02070309020205020404" pitchFamily="49" charset="0"/>
              </a:rPr>
              <a:t>lustered table member</a:t>
            </a:r>
          </a:p>
          <a:p>
            <a:pPr marL="112713" lvl="1" defTabSz="401638">
              <a:spcBef>
                <a:spcPct val="0"/>
              </a:spcBef>
              <a:tabLst>
                <a:tab pos="455613" algn="l"/>
              </a:tabLst>
            </a:pPr>
            <a:r>
              <a:rPr lang="en-US" altLang="ko-KR">
                <a:latin typeface="Courier New" panose="02070309020205020404" pitchFamily="49" charset="0"/>
              </a:rPr>
              <a:t>	#define KDRHFH 0x20  </a:t>
            </a:r>
            <a:r>
              <a:rPr lang="en-US" altLang="ko-KR" b="1">
                <a:latin typeface="Courier New" panose="02070309020205020404" pitchFamily="49" charset="0"/>
              </a:rPr>
              <a:t>H</a:t>
            </a:r>
            <a:r>
              <a:rPr lang="en-US" altLang="ko-KR">
                <a:latin typeface="Courier New" panose="02070309020205020404" pitchFamily="49" charset="0"/>
              </a:rPr>
              <a:t>ead piece of row</a:t>
            </a:r>
          </a:p>
          <a:p>
            <a:pPr marL="112713" lvl="1" defTabSz="401638">
              <a:spcBef>
                <a:spcPct val="0"/>
              </a:spcBef>
              <a:tabLst>
                <a:tab pos="455613" algn="l"/>
              </a:tabLst>
            </a:pPr>
            <a:r>
              <a:rPr lang="en-US" altLang="ko-KR">
                <a:latin typeface="Courier New" panose="02070309020205020404" pitchFamily="49" charset="0"/>
              </a:rPr>
              <a:t>	#define KDRHFD 0x10  </a:t>
            </a:r>
            <a:r>
              <a:rPr lang="en-US" altLang="ko-KR" b="1">
                <a:latin typeface="Courier New" panose="02070309020205020404" pitchFamily="49" charset="0"/>
              </a:rPr>
              <a:t>D</a:t>
            </a:r>
            <a:r>
              <a:rPr lang="en-US" altLang="ko-KR">
                <a:latin typeface="Courier New" panose="02070309020205020404" pitchFamily="49" charset="0"/>
              </a:rPr>
              <a:t>eleted row</a:t>
            </a:r>
          </a:p>
          <a:p>
            <a:pPr marL="112713" lvl="1" defTabSz="401638">
              <a:spcBef>
                <a:spcPct val="0"/>
              </a:spcBef>
              <a:tabLst>
                <a:tab pos="455613" algn="l"/>
              </a:tabLst>
            </a:pPr>
            <a:r>
              <a:rPr lang="en-US" altLang="ko-KR">
                <a:latin typeface="Courier New" panose="02070309020205020404" pitchFamily="49" charset="0"/>
              </a:rPr>
              <a:t>	#define KDRHFF 0x08  </a:t>
            </a:r>
            <a:r>
              <a:rPr lang="en-US" altLang="ko-KR" b="1">
                <a:latin typeface="Courier New" panose="02070309020205020404" pitchFamily="49" charset="0"/>
              </a:rPr>
              <a:t>F</a:t>
            </a:r>
            <a:r>
              <a:rPr lang="en-US" altLang="ko-KR">
                <a:latin typeface="Courier New" panose="02070309020205020404" pitchFamily="49" charset="0"/>
              </a:rPr>
              <a:t>irst data piece</a:t>
            </a:r>
          </a:p>
          <a:p>
            <a:pPr marL="112713" lvl="1" defTabSz="401638">
              <a:spcBef>
                <a:spcPct val="0"/>
              </a:spcBef>
              <a:tabLst>
                <a:tab pos="455613" algn="l"/>
              </a:tabLst>
            </a:pPr>
            <a:r>
              <a:rPr lang="en-US" altLang="ko-KR">
                <a:latin typeface="Courier New" panose="02070309020205020404" pitchFamily="49" charset="0"/>
              </a:rPr>
              <a:t>	#define KDRHFL 0x04  </a:t>
            </a:r>
            <a:r>
              <a:rPr lang="en-US" altLang="ko-KR" b="1">
                <a:latin typeface="Courier New" panose="02070309020205020404" pitchFamily="49" charset="0"/>
              </a:rPr>
              <a:t>L</a:t>
            </a:r>
            <a:r>
              <a:rPr lang="en-US" altLang="ko-KR">
                <a:latin typeface="Courier New" panose="02070309020205020404" pitchFamily="49" charset="0"/>
              </a:rPr>
              <a:t>ast data piece</a:t>
            </a:r>
          </a:p>
          <a:p>
            <a:pPr marL="112713" lvl="1" defTabSz="401638">
              <a:spcBef>
                <a:spcPct val="0"/>
              </a:spcBef>
              <a:tabLst>
                <a:tab pos="455613" algn="l"/>
              </a:tabLst>
            </a:pPr>
            <a:r>
              <a:rPr lang="en-US" altLang="ko-KR">
                <a:latin typeface="Courier New" panose="02070309020205020404" pitchFamily="49" charset="0"/>
              </a:rPr>
              <a:t>	#define KDRHFP 0x02  First column continues from </a:t>
            </a:r>
            <a:r>
              <a:rPr lang="en-US" altLang="ko-KR" b="1">
                <a:latin typeface="Courier New" panose="02070309020205020404" pitchFamily="49" charset="0"/>
              </a:rPr>
              <a:t>P</a:t>
            </a:r>
            <a:r>
              <a:rPr lang="en-US" altLang="ko-KR">
                <a:latin typeface="Courier New" panose="02070309020205020404" pitchFamily="49" charset="0"/>
              </a:rPr>
              <a:t>revious piece</a:t>
            </a:r>
          </a:p>
          <a:p>
            <a:pPr marL="112713" lvl="1" defTabSz="401638">
              <a:spcBef>
                <a:spcPct val="0"/>
              </a:spcBef>
              <a:tabLst>
                <a:tab pos="455613" algn="l"/>
              </a:tabLst>
            </a:pPr>
            <a:r>
              <a:rPr lang="en-US" altLang="ko-KR">
                <a:latin typeface="Courier New" panose="02070309020205020404" pitchFamily="49" charset="0"/>
              </a:rPr>
              <a:t>	#define KDRHFN 0x01  Last column continues in </a:t>
            </a:r>
            <a:r>
              <a:rPr lang="en-US" altLang="ko-KR" b="1">
                <a:latin typeface="Courier New" panose="02070309020205020404" pitchFamily="49" charset="0"/>
              </a:rPr>
              <a:t>N</a:t>
            </a:r>
            <a:r>
              <a:rPr lang="en-US" altLang="ko-KR">
                <a:latin typeface="Courier New" panose="02070309020205020404" pitchFamily="49" charset="0"/>
              </a:rPr>
              <a:t>ext piece</a:t>
            </a:r>
          </a:p>
          <a:p>
            <a:pPr marL="112713" lvl="1" defTabSz="401638">
              <a:tabLst>
                <a:tab pos="455613" algn="l"/>
              </a:tabLst>
            </a:pPr>
            <a:r>
              <a:rPr lang="en-US" altLang="ko-KR"/>
              <a:t>A hexadecimal dump of a data block showing an entire row has a row flag value of </a:t>
            </a:r>
            <a:r>
              <a:rPr lang="en-US" altLang="ko-KR">
                <a:latin typeface="Arial" panose="020B0604020202020204" pitchFamily="34" charset="0"/>
              </a:rPr>
              <a:t>“</a:t>
            </a:r>
            <a:r>
              <a:rPr lang="en-US" altLang="ko-KR"/>
              <a:t>2c</a:t>
            </a:r>
            <a:r>
              <a:rPr lang="en-US" altLang="ko-KR">
                <a:latin typeface="Arial" panose="020B0604020202020204" pitchFamily="34" charset="0"/>
              </a:rPr>
              <a:t>”</a:t>
            </a:r>
            <a:r>
              <a:rPr lang="en-US" altLang="ko-KR"/>
              <a:t>. This sets the bits KDRHFH, KDRHFF, KDRHFL, which would show as --H-FL-- in a logical dump. That is, the row piece contains the header, the first column, and the last column.</a:t>
            </a:r>
          </a:p>
          <a:p>
            <a:pPr marL="112713" lvl="1" defTabSz="401638">
              <a:tabLst>
                <a:tab pos="455613" algn="l"/>
              </a:tabLst>
            </a:pPr>
            <a:r>
              <a:rPr lang="en-US" altLang="ko-KR"/>
              <a:t>If the row is being updated, then the lock byte points to the ITL entry of the transaction involved.</a:t>
            </a:r>
          </a:p>
          <a:p>
            <a:pPr marL="112713" lvl="1" defTabSz="401638">
              <a:tabLst>
                <a:tab pos="455613" algn="l"/>
              </a:tabLst>
            </a:pPr>
            <a:r>
              <a:rPr lang="en-US" altLang="ko-KR"/>
              <a:t>One byte is used to store the number of columns in this row piece. </a:t>
            </a:r>
          </a:p>
          <a:p>
            <a:pPr marL="112713" lvl="1" defTabSz="401638">
              <a:tabLst>
                <a:tab pos="455613" algn="l"/>
              </a:tabLst>
            </a:pPr>
            <a:r>
              <a:rPr lang="en-US" altLang="ko-KR"/>
              <a:t>If the row is part of a cluster, then you see a one byte cluster key index located after the number of columns field. This is covered later in the course.</a:t>
            </a:r>
          </a:p>
        </p:txBody>
      </p:sp>
      <p:sp>
        <p:nvSpPr>
          <p:cNvPr id="94211" name="Rectangle 3"/>
          <p:cNvSpPr>
            <a:spLocks noGrp="1" noRot="1" noChangeAspect="1" noChangeArrowheads="1" noTextEdit="1"/>
          </p:cNvSpPr>
          <p:nvPr>
            <p:ph type="sldImg"/>
          </p:nvPr>
        </p:nvSpPr>
        <p:spPr>
          <a:xfrm>
            <a:off x="174625" y="184150"/>
            <a:ext cx="6443663" cy="4832350"/>
          </a:xfrm>
          <a:ln cap="flat"/>
        </p:spPr>
      </p:sp>
    </p:spTree>
    <p:extLst>
      <p:ext uri="{BB962C8B-B14F-4D97-AF65-F5344CB8AC3E}">
        <p14:creationId xmlns:p14="http://schemas.microsoft.com/office/powerpoint/2010/main" val="3328347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374650" y="5094288"/>
            <a:ext cx="6045200" cy="3965575"/>
          </a:xfrm>
          <a:noFill/>
        </p:spPr>
        <p:txBody>
          <a:bodyPr lIns="89077" tIns="46130" rIns="89077" bIns="46130"/>
          <a:lstStyle/>
          <a:p>
            <a:pPr defTabSz="401638">
              <a:tabLst>
                <a:tab pos="455613" algn="l"/>
              </a:tabLst>
            </a:pPr>
            <a:r>
              <a:rPr lang="en-US" altLang="ko-KR"/>
              <a:t>Row Format</a:t>
            </a:r>
          </a:p>
          <a:p>
            <a:pPr marL="112713" lvl="1" defTabSz="401638">
              <a:tabLst>
                <a:tab pos="455613" algn="l"/>
              </a:tabLst>
            </a:pPr>
            <a:r>
              <a:rPr lang="en-US" altLang="ko-KR"/>
              <a:t>This format is identical between version 7 and version 8. This information is well documented (for example, see WebIV Note: 28983.1).</a:t>
            </a:r>
          </a:p>
          <a:p>
            <a:pPr marL="112713" lvl="1" defTabSz="401638">
              <a:tabLst>
                <a:tab pos="455613" algn="l"/>
              </a:tabLst>
            </a:pPr>
            <a:r>
              <a:rPr lang="en-US" altLang="ko-KR" b="1"/>
              <a:t>Row Overhead</a:t>
            </a:r>
          </a:p>
          <a:p>
            <a:pPr marL="112713" lvl="1" defTabSz="401638">
              <a:tabLst>
                <a:tab pos="455613" algn="l"/>
              </a:tabLst>
            </a:pPr>
            <a:r>
              <a:rPr lang="en-US" altLang="ko-KR"/>
              <a:t>The values for the row flag are:	</a:t>
            </a:r>
          </a:p>
          <a:p>
            <a:pPr marL="112713" lvl="1" defTabSz="401638">
              <a:spcBef>
                <a:spcPct val="0"/>
              </a:spcBef>
              <a:tabLst>
                <a:tab pos="455613" algn="l"/>
              </a:tabLst>
            </a:pPr>
            <a:r>
              <a:rPr lang="en-US" altLang="ko-KR">
                <a:latin typeface="Courier New" panose="02070309020205020404" pitchFamily="49" charset="0"/>
              </a:rPr>
              <a:t>	#define KDRHFK 0x80  Cluster </a:t>
            </a:r>
            <a:r>
              <a:rPr lang="en-US" altLang="ko-KR" b="1">
                <a:latin typeface="Courier New" panose="02070309020205020404" pitchFamily="49" charset="0"/>
              </a:rPr>
              <a:t>K</a:t>
            </a:r>
            <a:r>
              <a:rPr lang="en-US" altLang="ko-KR">
                <a:latin typeface="Courier New" panose="02070309020205020404" pitchFamily="49" charset="0"/>
              </a:rPr>
              <a:t>ey</a:t>
            </a:r>
          </a:p>
          <a:p>
            <a:pPr marL="112713" lvl="1" defTabSz="401638">
              <a:spcBef>
                <a:spcPct val="0"/>
              </a:spcBef>
              <a:tabLst>
                <a:tab pos="455613" algn="l"/>
              </a:tabLst>
            </a:pPr>
            <a:r>
              <a:rPr lang="en-US" altLang="ko-KR">
                <a:latin typeface="Courier New" panose="02070309020205020404" pitchFamily="49" charset="0"/>
              </a:rPr>
              <a:t>	#define KDRHFC 0x40  </a:t>
            </a:r>
            <a:r>
              <a:rPr lang="en-US" altLang="ko-KR" b="1">
                <a:latin typeface="Courier New" panose="02070309020205020404" pitchFamily="49" charset="0"/>
              </a:rPr>
              <a:t>C</a:t>
            </a:r>
            <a:r>
              <a:rPr lang="en-US" altLang="ko-KR">
                <a:latin typeface="Courier New" panose="02070309020205020404" pitchFamily="49" charset="0"/>
              </a:rPr>
              <a:t>lustered table member</a:t>
            </a:r>
          </a:p>
          <a:p>
            <a:pPr marL="112713" lvl="1" defTabSz="401638">
              <a:spcBef>
                <a:spcPct val="0"/>
              </a:spcBef>
              <a:tabLst>
                <a:tab pos="455613" algn="l"/>
              </a:tabLst>
            </a:pPr>
            <a:r>
              <a:rPr lang="en-US" altLang="ko-KR">
                <a:latin typeface="Courier New" panose="02070309020205020404" pitchFamily="49" charset="0"/>
              </a:rPr>
              <a:t>	#define KDRHFH 0x20  </a:t>
            </a:r>
            <a:r>
              <a:rPr lang="en-US" altLang="ko-KR" b="1">
                <a:latin typeface="Courier New" panose="02070309020205020404" pitchFamily="49" charset="0"/>
              </a:rPr>
              <a:t>H</a:t>
            </a:r>
            <a:r>
              <a:rPr lang="en-US" altLang="ko-KR">
                <a:latin typeface="Courier New" panose="02070309020205020404" pitchFamily="49" charset="0"/>
              </a:rPr>
              <a:t>ead piece of row</a:t>
            </a:r>
          </a:p>
          <a:p>
            <a:pPr marL="112713" lvl="1" defTabSz="401638">
              <a:spcBef>
                <a:spcPct val="0"/>
              </a:spcBef>
              <a:tabLst>
                <a:tab pos="455613" algn="l"/>
              </a:tabLst>
            </a:pPr>
            <a:r>
              <a:rPr lang="en-US" altLang="ko-KR">
                <a:latin typeface="Courier New" panose="02070309020205020404" pitchFamily="49" charset="0"/>
              </a:rPr>
              <a:t>	#define KDRHFD 0x10  </a:t>
            </a:r>
            <a:r>
              <a:rPr lang="en-US" altLang="ko-KR" b="1">
                <a:latin typeface="Courier New" panose="02070309020205020404" pitchFamily="49" charset="0"/>
              </a:rPr>
              <a:t>D</a:t>
            </a:r>
            <a:r>
              <a:rPr lang="en-US" altLang="ko-KR">
                <a:latin typeface="Courier New" panose="02070309020205020404" pitchFamily="49" charset="0"/>
              </a:rPr>
              <a:t>eleted row</a:t>
            </a:r>
          </a:p>
          <a:p>
            <a:pPr marL="112713" lvl="1" defTabSz="401638">
              <a:spcBef>
                <a:spcPct val="0"/>
              </a:spcBef>
              <a:tabLst>
                <a:tab pos="455613" algn="l"/>
              </a:tabLst>
            </a:pPr>
            <a:r>
              <a:rPr lang="en-US" altLang="ko-KR">
                <a:latin typeface="Courier New" panose="02070309020205020404" pitchFamily="49" charset="0"/>
              </a:rPr>
              <a:t>	#define KDRHFF 0x08  </a:t>
            </a:r>
            <a:r>
              <a:rPr lang="en-US" altLang="ko-KR" b="1">
                <a:latin typeface="Courier New" panose="02070309020205020404" pitchFamily="49" charset="0"/>
              </a:rPr>
              <a:t>F</a:t>
            </a:r>
            <a:r>
              <a:rPr lang="en-US" altLang="ko-KR">
                <a:latin typeface="Courier New" panose="02070309020205020404" pitchFamily="49" charset="0"/>
              </a:rPr>
              <a:t>irst data piece</a:t>
            </a:r>
          </a:p>
          <a:p>
            <a:pPr marL="112713" lvl="1" defTabSz="401638">
              <a:spcBef>
                <a:spcPct val="0"/>
              </a:spcBef>
              <a:tabLst>
                <a:tab pos="455613" algn="l"/>
              </a:tabLst>
            </a:pPr>
            <a:r>
              <a:rPr lang="en-US" altLang="ko-KR">
                <a:latin typeface="Courier New" panose="02070309020205020404" pitchFamily="49" charset="0"/>
              </a:rPr>
              <a:t>	#define KDRHFL 0x04  </a:t>
            </a:r>
            <a:r>
              <a:rPr lang="en-US" altLang="ko-KR" b="1">
                <a:latin typeface="Courier New" panose="02070309020205020404" pitchFamily="49" charset="0"/>
              </a:rPr>
              <a:t>L</a:t>
            </a:r>
            <a:r>
              <a:rPr lang="en-US" altLang="ko-KR">
                <a:latin typeface="Courier New" panose="02070309020205020404" pitchFamily="49" charset="0"/>
              </a:rPr>
              <a:t>ast data piece</a:t>
            </a:r>
          </a:p>
          <a:p>
            <a:pPr marL="112713" lvl="1" defTabSz="401638">
              <a:spcBef>
                <a:spcPct val="0"/>
              </a:spcBef>
              <a:tabLst>
                <a:tab pos="455613" algn="l"/>
              </a:tabLst>
            </a:pPr>
            <a:r>
              <a:rPr lang="en-US" altLang="ko-KR">
                <a:latin typeface="Courier New" panose="02070309020205020404" pitchFamily="49" charset="0"/>
              </a:rPr>
              <a:t>	#define KDRHFP 0x02  First column continues from </a:t>
            </a:r>
            <a:r>
              <a:rPr lang="en-US" altLang="ko-KR" b="1">
                <a:latin typeface="Courier New" panose="02070309020205020404" pitchFamily="49" charset="0"/>
              </a:rPr>
              <a:t>P</a:t>
            </a:r>
            <a:r>
              <a:rPr lang="en-US" altLang="ko-KR">
                <a:latin typeface="Courier New" panose="02070309020205020404" pitchFamily="49" charset="0"/>
              </a:rPr>
              <a:t>revious piece</a:t>
            </a:r>
          </a:p>
          <a:p>
            <a:pPr marL="112713" lvl="1" defTabSz="401638">
              <a:spcBef>
                <a:spcPct val="0"/>
              </a:spcBef>
              <a:tabLst>
                <a:tab pos="455613" algn="l"/>
              </a:tabLst>
            </a:pPr>
            <a:r>
              <a:rPr lang="en-US" altLang="ko-KR">
                <a:latin typeface="Courier New" panose="02070309020205020404" pitchFamily="49" charset="0"/>
              </a:rPr>
              <a:t>	#define KDRHFN 0x01  Last column continues in </a:t>
            </a:r>
            <a:r>
              <a:rPr lang="en-US" altLang="ko-KR" b="1">
                <a:latin typeface="Courier New" panose="02070309020205020404" pitchFamily="49" charset="0"/>
              </a:rPr>
              <a:t>N</a:t>
            </a:r>
            <a:r>
              <a:rPr lang="en-US" altLang="ko-KR">
                <a:latin typeface="Courier New" panose="02070309020205020404" pitchFamily="49" charset="0"/>
              </a:rPr>
              <a:t>ext piece</a:t>
            </a:r>
          </a:p>
          <a:p>
            <a:pPr marL="112713" lvl="1" defTabSz="401638">
              <a:tabLst>
                <a:tab pos="455613" algn="l"/>
              </a:tabLst>
            </a:pPr>
            <a:r>
              <a:rPr lang="en-US" altLang="ko-KR"/>
              <a:t>A hexadecimal dump of a data block showing an entire row has a row flag value of </a:t>
            </a:r>
            <a:r>
              <a:rPr lang="en-US" altLang="ko-KR">
                <a:latin typeface="Arial" panose="020B0604020202020204" pitchFamily="34" charset="0"/>
              </a:rPr>
              <a:t>“</a:t>
            </a:r>
            <a:r>
              <a:rPr lang="en-US" altLang="ko-KR"/>
              <a:t>2c</a:t>
            </a:r>
            <a:r>
              <a:rPr lang="en-US" altLang="ko-KR">
                <a:latin typeface="Arial" panose="020B0604020202020204" pitchFamily="34" charset="0"/>
              </a:rPr>
              <a:t>”</a:t>
            </a:r>
            <a:r>
              <a:rPr lang="en-US" altLang="ko-KR"/>
              <a:t>. This sets the bits KDRHFH, KDRHFF, KDRHFL, which would show as --H-FL-- in a logical dump. That is, the row piece contains the header, the first column, and the last column.</a:t>
            </a:r>
          </a:p>
          <a:p>
            <a:pPr marL="112713" lvl="1" defTabSz="401638">
              <a:tabLst>
                <a:tab pos="455613" algn="l"/>
              </a:tabLst>
            </a:pPr>
            <a:r>
              <a:rPr lang="en-US" altLang="ko-KR"/>
              <a:t>If the row is being updated, then the lock byte points to the ITL entry of the transaction involved.</a:t>
            </a:r>
          </a:p>
          <a:p>
            <a:pPr marL="112713" lvl="1" defTabSz="401638">
              <a:tabLst>
                <a:tab pos="455613" algn="l"/>
              </a:tabLst>
            </a:pPr>
            <a:r>
              <a:rPr lang="en-US" altLang="ko-KR"/>
              <a:t>One byte is used to store the number of columns in this row piece. </a:t>
            </a:r>
          </a:p>
          <a:p>
            <a:pPr marL="112713" lvl="1" defTabSz="401638">
              <a:tabLst>
                <a:tab pos="455613" algn="l"/>
              </a:tabLst>
            </a:pPr>
            <a:r>
              <a:rPr lang="en-US" altLang="ko-KR"/>
              <a:t>If the row is part of a cluster, then you see a one byte cluster key index located after the number of columns field. This is covered later in the course.</a:t>
            </a:r>
          </a:p>
        </p:txBody>
      </p:sp>
      <p:sp>
        <p:nvSpPr>
          <p:cNvPr id="96259" name="Rectangle 3"/>
          <p:cNvSpPr>
            <a:spLocks noGrp="1" noRot="1" noChangeAspect="1" noChangeArrowheads="1" noTextEdit="1"/>
          </p:cNvSpPr>
          <p:nvPr>
            <p:ph type="sldImg"/>
          </p:nvPr>
        </p:nvSpPr>
        <p:spPr>
          <a:xfrm>
            <a:off x="174625" y="184150"/>
            <a:ext cx="6443663" cy="4832350"/>
          </a:xfrm>
          <a:ln cap="flat"/>
        </p:spPr>
      </p:sp>
    </p:spTree>
    <p:extLst>
      <p:ext uri="{BB962C8B-B14F-4D97-AF65-F5344CB8AC3E}">
        <p14:creationId xmlns:p14="http://schemas.microsoft.com/office/powerpoint/2010/main" val="1443779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9331"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18</a:t>
            </a:r>
          </a:p>
        </p:txBody>
      </p:sp>
      <p:sp>
        <p:nvSpPr>
          <p:cNvPr id="99332"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9333"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99334" name="Rectangle 6"/>
          <p:cNvSpPr>
            <a:spLocks noGrp="1" noRot="1" noChangeAspect="1" noChangeArrowheads="1" noTextEdit="1"/>
          </p:cNvSpPr>
          <p:nvPr>
            <p:ph type="sldImg"/>
          </p:nvPr>
        </p:nvSpPr>
        <p:spPr>
          <a:ln cap="flat"/>
        </p:spPr>
      </p:sp>
      <p:sp>
        <p:nvSpPr>
          <p:cNvPr id="99335"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1234099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슬라이드 이미지 개체 틀 1"/>
          <p:cNvSpPr>
            <a:spLocks noGrp="1" noRot="1" noChangeAspect="1" noTextEdit="1"/>
          </p:cNvSpPr>
          <p:nvPr>
            <p:ph type="sldImg"/>
          </p:nvPr>
        </p:nvSpPr>
        <p:spPr>
          <a:ln/>
        </p:spPr>
      </p:sp>
      <p:sp>
        <p:nvSpPr>
          <p:cNvPr id="108547" name="슬라이드 노트 개체 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08548" name="슬라이드 번호 개체 틀 3"/>
          <p:cNvSpPr>
            <a:spLocks noGrp="1"/>
          </p:cNvSpPr>
          <p:nvPr>
            <p:ph type="sldNum" sz="quarter" idx="4294967295"/>
          </p:nvPr>
        </p:nvSpPr>
        <p:spPr bwMode="auto">
          <a:xfrm>
            <a:off x="3849688" y="942975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kumimoji="1" sz="1400" b="1">
                <a:solidFill>
                  <a:schemeClr val="accent2"/>
                </a:solidFill>
                <a:latin typeface="Book Antiqua" panose="02040602050305030304" pitchFamily="18" charset="0"/>
                <a:ea typeface="한양해서" pitchFamily="18" charset="-127"/>
              </a:defRPr>
            </a:lvl1pPr>
            <a:lvl2pPr marL="684213" indent="-263525" defTabSz="873125">
              <a:defRPr kumimoji="1" sz="1400" b="1">
                <a:solidFill>
                  <a:schemeClr val="accent2"/>
                </a:solidFill>
                <a:latin typeface="Book Antiqua" panose="02040602050305030304" pitchFamily="18" charset="0"/>
                <a:ea typeface="한양해서" pitchFamily="18" charset="-127"/>
              </a:defRPr>
            </a:lvl2pPr>
            <a:lvl3pPr marL="1054100" indent="-209550" defTabSz="873125">
              <a:defRPr kumimoji="1" sz="1400" b="1">
                <a:solidFill>
                  <a:schemeClr val="accent2"/>
                </a:solidFill>
                <a:latin typeface="Book Antiqua" panose="02040602050305030304" pitchFamily="18" charset="0"/>
                <a:ea typeface="한양해서" pitchFamily="18" charset="-127"/>
              </a:defRPr>
            </a:lvl3pPr>
            <a:lvl4pPr marL="1476375" indent="-209550" defTabSz="873125">
              <a:defRPr kumimoji="1" sz="1400" b="1">
                <a:solidFill>
                  <a:schemeClr val="accent2"/>
                </a:solidFill>
                <a:latin typeface="Book Antiqua" panose="02040602050305030304" pitchFamily="18" charset="0"/>
                <a:ea typeface="한양해서" pitchFamily="18" charset="-127"/>
              </a:defRPr>
            </a:lvl4pPr>
            <a:lvl5pPr marL="1898650" indent="-209550" defTabSz="873125">
              <a:defRPr kumimoji="1" sz="1400" b="1">
                <a:solidFill>
                  <a:schemeClr val="accent2"/>
                </a:solidFill>
                <a:latin typeface="Book Antiqua" panose="02040602050305030304" pitchFamily="18" charset="0"/>
                <a:ea typeface="한양해서" pitchFamily="18" charset="-127"/>
              </a:defRPr>
            </a:lvl5pPr>
            <a:lvl6pPr marL="2355850" indent="-209550" defTabSz="873125"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813050" indent="-209550" defTabSz="873125"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270250" indent="-209550" defTabSz="873125"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727450" indent="-209550" defTabSz="873125"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fld id="{068F5A52-DC84-4BEE-8178-6A810D4E54C7}" type="slidenum">
              <a:rPr lang="en-US" altLang="ko-KR" sz="1100" b="0">
                <a:solidFill>
                  <a:schemeClr val="tx1"/>
                </a:solidFill>
                <a:latin typeface="굴림" panose="020B0600000101010101" pitchFamily="50" charset="-127"/>
                <a:ea typeface="굴림" panose="020B0600000101010101" pitchFamily="50" charset="-127"/>
              </a:rPr>
              <a:pPr algn="r"/>
              <a:t>80</a:t>
            </a:fld>
            <a:endParaRPr lang="en-US" altLang="ko-KR" sz="1100" b="0">
              <a:solidFill>
                <a:schemeClr val="tx1"/>
              </a:solidFill>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14309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30723" name="Rectangle 3"/>
          <p:cNvSpPr>
            <a:spLocks noChangeArrowheads="1"/>
          </p:cNvSpPr>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2" tIns="0" rIns="19042" bIns="0" anchor="b"/>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r>
              <a:rPr lang="en-US" altLang="ko-KR" sz="1000" b="0" i="1">
                <a:solidFill>
                  <a:schemeClr val="tx1"/>
                </a:solidFill>
                <a:latin typeface="Times New Roman" panose="02020603050405020304" pitchFamily="18" charset="0"/>
                <a:ea typeface="굴림" panose="020B0600000101010101" pitchFamily="50" charset="-127"/>
              </a:rPr>
              <a:t>21</a:t>
            </a:r>
          </a:p>
        </p:txBody>
      </p:sp>
      <p:sp>
        <p:nvSpPr>
          <p:cNvPr id="30724" name="Rectangle 4"/>
          <p:cNvSpPr>
            <a:spLocks noChangeArrowheads="1"/>
          </p:cNvSpPr>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30725" name="Rectangle 5"/>
          <p:cNvSpPr>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3" tIns="45702" rIns="91403" bIns="45702" anchor="ctr"/>
          <a:lstStyle>
            <a:lvl1pPr>
              <a:defRPr kumimoji="1" sz="1400" b="1">
                <a:solidFill>
                  <a:schemeClr val="accent2"/>
                </a:solidFill>
                <a:latin typeface="Book Antiqua" panose="02040602050305030304" pitchFamily="18" charset="0"/>
                <a:ea typeface="한양해서" pitchFamily="18" charset="-127"/>
              </a:defRPr>
            </a:lvl1pPr>
            <a:lvl2pPr marL="742950" indent="-285750">
              <a:defRPr kumimoji="1" sz="1400" b="1">
                <a:solidFill>
                  <a:schemeClr val="accent2"/>
                </a:solidFill>
                <a:latin typeface="Book Antiqua" panose="02040602050305030304" pitchFamily="18" charset="0"/>
                <a:ea typeface="한양해서" pitchFamily="18" charset="-127"/>
              </a:defRPr>
            </a:lvl2pPr>
            <a:lvl3pPr marL="1143000" indent="-228600">
              <a:defRPr kumimoji="1" sz="1400" b="1">
                <a:solidFill>
                  <a:schemeClr val="accent2"/>
                </a:solidFill>
                <a:latin typeface="Book Antiqua" panose="02040602050305030304" pitchFamily="18" charset="0"/>
                <a:ea typeface="한양해서" pitchFamily="18" charset="-127"/>
              </a:defRPr>
            </a:lvl3pPr>
            <a:lvl4pPr marL="1600200" indent="-228600">
              <a:defRPr kumimoji="1" sz="1400" b="1">
                <a:solidFill>
                  <a:schemeClr val="accent2"/>
                </a:solidFill>
                <a:latin typeface="Book Antiqua" panose="02040602050305030304" pitchFamily="18" charset="0"/>
                <a:ea typeface="한양해서" pitchFamily="18" charset="-127"/>
              </a:defRPr>
            </a:lvl4pPr>
            <a:lvl5pPr marL="2057400" indent="-228600">
              <a:defRPr kumimoji="1" sz="1400" b="1">
                <a:solidFill>
                  <a:schemeClr val="accent2"/>
                </a:solidFill>
                <a:latin typeface="Book Antiqua" panose="02040602050305030304" pitchFamily="18" charset="0"/>
                <a:ea typeface="한양해서" pitchFamily="18" charset="-127"/>
              </a:defRPr>
            </a:lvl5pPr>
            <a:lvl6pPr marL="25146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a:endParaRPr lang="ko-KR" altLang="en-US"/>
          </a:p>
        </p:txBody>
      </p:sp>
      <p:sp>
        <p:nvSpPr>
          <p:cNvPr id="30726" name="Rectangle 6"/>
          <p:cNvSpPr>
            <a:spLocks noGrp="1" noRot="1" noChangeAspect="1" noChangeArrowheads="1" noTextEdit="1"/>
          </p:cNvSpPr>
          <p:nvPr>
            <p:ph type="sldImg"/>
          </p:nvPr>
        </p:nvSpPr>
        <p:spPr>
          <a:ln cap="flat"/>
        </p:spPr>
      </p:sp>
      <p:sp>
        <p:nvSpPr>
          <p:cNvPr id="30727" name="Rectangle 7"/>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155134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19163" y="746125"/>
            <a:ext cx="4964112" cy="3722688"/>
          </a:xfrm>
          <a:ln/>
        </p:spPr>
      </p:sp>
      <p:sp>
        <p:nvSpPr>
          <p:cNvPr id="15363" name="Rectangle 3"/>
          <p:cNvSpPr>
            <a:spLocks noGrp="1" noChangeArrowheads="1"/>
          </p:cNvSpPr>
          <p:nvPr>
            <p:ph type="body" idx="1"/>
          </p:nvPr>
        </p:nvSpPr>
        <p:spPr>
          <a:xfrm>
            <a:off x="906463" y="4716463"/>
            <a:ext cx="4984750" cy="4465637"/>
          </a:xfrm>
          <a:noFill/>
        </p:spPr>
        <p:txBody>
          <a:bodyPr lIns="95007" tIns="47503" rIns="95007" bIns="47503"/>
          <a:lstStyle/>
          <a:p>
            <a:endParaRPr lang="ko-KR" altLang="ko-KR"/>
          </a:p>
        </p:txBody>
      </p:sp>
    </p:spTree>
    <p:extLst>
      <p:ext uri="{BB962C8B-B14F-4D97-AF65-F5344CB8AC3E}">
        <p14:creationId xmlns:p14="http://schemas.microsoft.com/office/powerpoint/2010/main" val="420624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9460" name="슬라이드 번호 개체 틀 3"/>
          <p:cNvSpPr txBox="1">
            <a:spLocks noGrp="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699" rIns="91398" bIns="45699" anchor="b"/>
          <a:lstStyle>
            <a:lvl1pPr defTabSz="947738">
              <a:defRPr kumimoji="1" sz="1400" b="1">
                <a:solidFill>
                  <a:schemeClr val="accent2"/>
                </a:solidFill>
                <a:latin typeface="Book Antiqua" panose="02040602050305030304" pitchFamily="18" charset="0"/>
                <a:ea typeface="한양해서" pitchFamily="18" charset="-127"/>
              </a:defRPr>
            </a:lvl1pPr>
            <a:lvl2pPr marL="742950" indent="-285750" defTabSz="947738">
              <a:defRPr kumimoji="1" sz="1400" b="1">
                <a:solidFill>
                  <a:schemeClr val="accent2"/>
                </a:solidFill>
                <a:latin typeface="Book Antiqua" panose="02040602050305030304" pitchFamily="18" charset="0"/>
                <a:ea typeface="한양해서" pitchFamily="18" charset="-127"/>
              </a:defRPr>
            </a:lvl2pPr>
            <a:lvl3pPr marL="1143000" indent="-228600" defTabSz="947738">
              <a:defRPr kumimoji="1" sz="1400" b="1">
                <a:solidFill>
                  <a:schemeClr val="accent2"/>
                </a:solidFill>
                <a:latin typeface="Book Antiqua" panose="02040602050305030304" pitchFamily="18" charset="0"/>
                <a:ea typeface="한양해서" pitchFamily="18" charset="-127"/>
              </a:defRPr>
            </a:lvl3pPr>
            <a:lvl4pPr marL="1600200" indent="-228600" defTabSz="947738">
              <a:defRPr kumimoji="1" sz="1400" b="1">
                <a:solidFill>
                  <a:schemeClr val="accent2"/>
                </a:solidFill>
                <a:latin typeface="Book Antiqua" panose="02040602050305030304" pitchFamily="18" charset="0"/>
                <a:ea typeface="한양해서" pitchFamily="18" charset="-127"/>
              </a:defRPr>
            </a:lvl4pPr>
            <a:lvl5pPr marL="2057400" indent="-228600" defTabSz="947738">
              <a:defRPr kumimoji="1" sz="1400" b="1">
                <a:solidFill>
                  <a:schemeClr val="accent2"/>
                </a:solidFill>
                <a:latin typeface="Book Antiqua" panose="02040602050305030304" pitchFamily="18" charset="0"/>
                <a:ea typeface="한양해서" pitchFamily="18" charset="-127"/>
              </a:defRPr>
            </a:lvl5pPr>
            <a:lvl6pPr marL="25146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eaLnBrk="1" latinLnBrk="1" hangingPunct="1"/>
            <a:fld id="{82FC8D29-BF39-4A32-B145-77A357AB9E62}" type="slidenum">
              <a:rPr lang="en-US" altLang="ko-KR" sz="1200" b="0">
                <a:solidFill>
                  <a:schemeClr val="tx1"/>
                </a:solidFill>
                <a:latin typeface="굴림" panose="020B0600000101010101" pitchFamily="50" charset="-127"/>
                <a:ea typeface="굴림" panose="020B0600000101010101" pitchFamily="50" charset="-127"/>
              </a:rPr>
              <a:pPr algn="r" eaLnBrk="1" latinLnBrk="1" hangingPunct="1"/>
              <a:t>19</a:t>
            </a:fld>
            <a:endParaRPr lang="en-US" altLang="ko-KR" sz="1200" b="0">
              <a:solidFill>
                <a:schemeClr val="tx1"/>
              </a:solidFill>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762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이미지 개체 틀 1"/>
          <p:cNvSpPr>
            <a:spLocks noGrp="1" noRot="1" noChangeAspect="1" noTextEdit="1"/>
          </p:cNvSpPr>
          <p:nvPr>
            <p:ph type="sldImg"/>
          </p:nvPr>
        </p:nvSpPr>
        <p:spPr>
          <a:ln/>
        </p:spPr>
      </p:sp>
      <p:sp>
        <p:nvSpPr>
          <p:cNvPr id="21507" name="슬라이드 노트 개체 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1508" name="슬라이드 번호 개체 틀 3"/>
          <p:cNvSpPr txBox="1">
            <a:spLocks noGrp="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699" rIns="91398" bIns="45699" anchor="b"/>
          <a:lstStyle>
            <a:lvl1pPr defTabSz="947738">
              <a:defRPr kumimoji="1" sz="1400" b="1">
                <a:solidFill>
                  <a:schemeClr val="accent2"/>
                </a:solidFill>
                <a:latin typeface="Book Antiqua" panose="02040602050305030304" pitchFamily="18" charset="0"/>
                <a:ea typeface="한양해서" pitchFamily="18" charset="-127"/>
              </a:defRPr>
            </a:lvl1pPr>
            <a:lvl2pPr marL="742950" indent="-285750" defTabSz="947738">
              <a:defRPr kumimoji="1" sz="1400" b="1">
                <a:solidFill>
                  <a:schemeClr val="accent2"/>
                </a:solidFill>
                <a:latin typeface="Book Antiqua" panose="02040602050305030304" pitchFamily="18" charset="0"/>
                <a:ea typeface="한양해서" pitchFamily="18" charset="-127"/>
              </a:defRPr>
            </a:lvl2pPr>
            <a:lvl3pPr marL="1143000" indent="-228600" defTabSz="947738">
              <a:defRPr kumimoji="1" sz="1400" b="1">
                <a:solidFill>
                  <a:schemeClr val="accent2"/>
                </a:solidFill>
                <a:latin typeface="Book Antiqua" panose="02040602050305030304" pitchFamily="18" charset="0"/>
                <a:ea typeface="한양해서" pitchFamily="18" charset="-127"/>
              </a:defRPr>
            </a:lvl3pPr>
            <a:lvl4pPr marL="1600200" indent="-228600" defTabSz="947738">
              <a:defRPr kumimoji="1" sz="1400" b="1">
                <a:solidFill>
                  <a:schemeClr val="accent2"/>
                </a:solidFill>
                <a:latin typeface="Book Antiqua" panose="02040602050305030304" pitchFamily="18" charset="0"/>
                <a:ea typeface="한양해서" pitchFamily="18" charset="-127"/>
              </a:defRPr>
            </a:lvl4pPr>
            <a:lvl5pPr marL="2057400" indent="-228600" defTabSz="947738">
              <a:defRPr kumimoji="1" sz="1400" b="1">
                <a:solidFill>
                  <a:schemeClr val="accent2"/>
                </a:solidFill>
                <a:latin typeface="Book Antiqua" panose="02040602050305030304" pitchFamily="18" charset="0"/>
                <a:ea typeface="한양해서" pitchFamily="18" charset="-127"/>
              </a:defRPr>
            </a:lvl5pPr>
            <a:lvl6pPr marL="25146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eaLnBrk="1" latinLnBrk="1" hangingPunct="1"/>
            <a:fld id="{FA8F6ADD-74B8-4E2D-9B3C-B8C22658FA02}" type="slidenum">
              <a:rPr lang="en-US" altLang="ko-KR" sz="1200" b="0">
                <a:solidFill>
                  <a:schemeClr val="tx1"/>
                </a:solidFill>
                <a:latin typeface="굴림" panose="020B0600000101010101" pitchFamily="50" charset="-127"/>
                <a:ea typeface="굴림" panose="020B0600000101010101" pitchFamily="50" charset="-127"/>
              </a:rPr>
              <a:pPr algn="r" eaLnBrk="1" latinLnBrk="1" hangingPunct="1"/>
              <a:t>20</a:t>
            </a:fld>
            <a:endParaRPr lang="en-US" altLang="ko-KR" sz="1200" b="0">
              <a:solidFill>
                <a:schemeClr val="tx1"/>
              </a:solidFill>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36548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이미지 개체 틀 1"/>
          <p:cNvSpPr>
            <a:spLocks noGrp="1" noRot="1" noChangeAspect="1" noTextEdit="1"/>
          </p:cNvSpPr>
          <p:nvPr>
            <p:ph type="sldImg"/>
          </p:nvPr>
        </p:nvSpPr>
        <p:spPr>
          <a:ln/>
        </p:spPr>
      </p:sp>
      <p:sp>
        <p:nvSpPr>
          <p:cNvPr id="23555" name="슬라이드 노트 개체 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3556" name="슬라이드 번호 개체 틀 3"/>
          <p:cNvSpPr txBox="1">
            <a:spLocks noGrp="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699" rIns="91398" bIns="45699" anchor="b"/>
          <a:lstStyle>
            <a:lvl1pPr defTabSz="947738">
              <a:defRPr kumimoji="1" sz="1400" b="1">
                <a:solidFill>
                  <a:schemeClr val="accent2"/>
                </a:solidFill>
                <a:latin typeface="Book Antiqua" panose="02040602050305030304" pitchFamily="18" charset="0"/>
                <a:ea typeface="한양해서" pitchFamily="18" charset="-127"/>
              </a:defRPr>
            </a:lvl1pPr>
            <a:lvl2pPr marL="742950" indent="-285750" defTabSz="947738">
              <a:defRPr kumimoji="1" sz="1400" b="1">
                <a:solidFill>
                  <a:schemeClr val="accent2"/>
                </a:solidFill>
                <a:latin typeface="Book Antiqua" panose="02040602050305030304" pitchFamily="18" charset="0"/>
                <a:ea typeface="한양해서" pitchFamily="18" charset="-127"/>
              </a:defRPr>
            </a:lvl2pPr>
            <a:lvl3pPr marL="1143000" indent="-228600" defTabSz="947738">
              <a:defRPr kumimoji="1" sz="1400" b="1">
                <a:solidFill>
                  <a:schemeClr val="accent2"/>
                </a:solidFill>
                <a:latin typeface="Book Antiqua" panose="02040602050305030304" pitchFamily="18" charset="0"/>
                <a:ea typeface="한양해서" pitchFamily="18" charset="-127"/>
              </a:defRPr>
            </a:lvl3pPr>
            <a:lvl4pPr marL="1600200" indent="-228600" defTabSz="947738">
              <a:defRPr kumimoji="1" sz="1400" b="1">
                <a:solidFill>
                  <a:schemeClr val="accent2"/>
                </a:solidFill>
                <a:latin typeface="Book Antiqua" panose="02040602050305030304" pitchFamily="18" charset="0"/>
                <a:ea typeface="한양해서" pitchFamily="18" charset="-127"/>
              </a:defRPr>
            </a:lvl4pPr>
            <a:lvl5pPr marL="2057400" indent="-228600" defTabSz="947738">
              <a:defRPr kumimoji="1" sz="1400" b="1">
                <a:solidFill>
                  <a:schemeClr val="accent2"/>
                </a:solidFill>
                <a:latin typeface="Book Antiqua" panose="02040602050305030304" pitchFamily="18" charset="0"/>
                <a:ea typeface="한양해서" pitchFamily="18" charset="-127"/>
              </a:defRPr>
            </a:lvl5pPr>
            <a:lvl6pPr marL="25146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6pPr>
            <a:lvl7pPr marL="29718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7pPr>
            <a:lvl8pPr marL="34290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8pPr>
            <a:lvl9pPr marL="3886200" indent="-228600" defTabSz="947738" eaLnBrk="0" fontAlgn="base" hangingPunct="0">
              <a:spcBef>
                <a:spcPct val="0"/>
              </a:spcBef>
              <a:spcAft>
                <a:spcPct val="0"/>
              </a:spcAft>
              <a:defRPr kumimoji="1" sz="1400" b="1">
                <a:solidFill>
                  <a:schemeClr val="accent2"/>
                </a:solidFill>
                <a:latin typeface="Book Antiqua" panose="02040602050305030304" pitchFamily="18" charset="0"/>
                <a:ea typeface="한양해서" pitchFamily="18" charset="-127"/>
              </a:defRPr>
            </a:lvl9pPr>
          </a:lstStyle>
          <a:p>
            <a:pPr algn="r" eaLnBrk="1" latinLnBrk="1" hangingPunct="1"/>
            <a:fld id="{F526B676-845F-4D8E-B39E-307236CFDCB2}" type="slidenum">
              <a:rPr lang="en-US" altLang="ko-KR" sz="1200" b="0">
                <a:solidFill>
                  <a:schemeClr val="tx1"/>
                </a:solidFill>
                <a:latin typeface="굴림" panose="020B0600000101010101" pitchFamily="50" charset="-127"/>
                <a:ea typeface="굴림" panose="020B0600000101010101" pitchFamily="50" charset="-127"/>
              </a:rPr>
              <a:pPr algn="r" eaLnBrk="1" latinLnBrk="1" hangingPunct="1"/>
              <a:t>21</a:t>
            </a:fld>
            <a:endParaRPr lang="en-US" altLang="ko-KR" sz="1200" b="0">
              <a:solidFill>
                <a:schemeClr val="tx1"/>
              </a:solidFill>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158143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cap="flat"/>
        </p:spPr>
      </p:sp>
      <p:sp>
        <p:nvSpPr>
          <p:cNvPr id="38915" name="Rectangle 3"/>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61950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cap="flat"/>
        </p:spPr>
      </p:sp>
      <p:sp>
        <p:nvSpPr>
          <p:cNvPr id="41987" name="Rectangle 3"/>
          <p:cNvSpPr>
            <a:spLocks noGrp="1" noChangeArrowheads="1"/>
          </p:cNvSpPr>
          <p:nvPr>
            <p:ph type="body" idx="1"/>
          </p:nvPr>
        </p:nvSpPr>
        <p:spPr>
          <a:noFill/>
        </p:spPr>
        <p:txBody>
          <a:bodyPr/>
          <a:lstStyle/>
          <a:p>
            <a:endParaRPr lang="ko-KR" altLang="ko-KR"/>
          </a:p>
        </p:txBody>
      </p:sp>
    </p:spTree>
    <p:extLst>
      <p:ext uri="{BB962C8B-B14F-4D97-AF65-F5344CB8AC3E}">
        <p14:creationId xmlns:p14="http://schemas.microsoft.com/office/powerpoint/2010/main" val="148598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4"/>
          <p:cNvSpPr>
            <a:spLocks noChangeShapeType="1"/>
          </p:cNvSpPr>
          <p:nvPr/>
        </p:nvSpPr>
        <p:spPr bwMode="auto">
          <a:xfrm>
            <a:off x="0" y="6381750"/>
            <a:ext cx="9144000"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ko-KR" altLang="en-US"/>
          </a:p>
        </p:txBody>
      </p:sp>
      <p:sp>
        <p:nvSpPr>
          <p:cNvPr id="5" name="Line 5"/>
          <p:cNvSpPr>
            <a:spLocks noChangeShapeType="1"/>
          </p:cNvSpPr>
          <p:nvPr/>
        </p:nvSpPr>
        <p:spPr bwMode="auto">
          <a:xfrm>
            <a:off x="0" y="6381750"/>
            <a:ext cx="9144000"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ko-KR" altLang="en-US"/>
          </a:p>
        </p:txBody>
      </p:sp>
      <p:sp>
        <p:nvSpPr>
          <p:cNvPr id="275458" name="Rectangle 2"/>
          <p:cNvSpPr>
            <a:spLocks noGrp="1" noChangeArrowheads="1"/>
          </p:cNvSpPr>
          <p:nvPr>
            <p:ph type="ctrTitle"/>
          </p:nvPr>
        </p:nvSpPr>
        <p:spPr>
          <a:xfrm>
            <a:off x="685800" y="1268413"/>
            <a:ext cx="7772400" cy="1470025"/>
          </a:xfrm>
        </p:spPr>
        <p:txBody>
          <a:bodyPr/>
          <a:lstStyle>
            <a:lvl1pPr>
              <a:defRPr/>
            </a:lvl1pPr>
          </a:lstStyle>
          <a:p>
            <a:pPr lvl="0"/>
            <a:r>
              <a:rPr lang="ko-KR" altLang="en-US" noProof="0"/>
              <a:t>마스터 제목 스타일 편집</a:t>
            </a:r>
          </a:p>
        </p:txBody>
      </p:sp>
      <p:sp>
        <p:nvSpPr>
          <p:cNvPr id="275459" name="Rectangle 3"/>
          <p:cNvSpPr>
            <a:spLocks noGrp="1" noChangeArrowheads="1"/>
          </p:cNvSpPr>
          <p:nvPr>
            <p:ph type="subTitle" idx="1"/>
          </p:nvPr>
        </p:nvSpPr>
        <p:spPr>
          <a:xfrm>
            <a:off x="1371600" y="3644900"/>
            <a:ext cx="6400800" cy="2232025"/>
          </a:xfrm>
        </p:spPr>
        <p:txBody>
          <a:bodyPr/>
          <a:lstStyle>
            <a:lvl1pPr marL="0" indent="0" algn="ctr">
              <a:buFont typeface="Wingdings" pitchFamily="2" charset="2"/>
              <a:buNone/>
              <a:defRPr/>
            </a:lvl1pPr>
          </a:lstStyle>
          <a:p>
            <a:pPr lvl="0"/>
            <a:r>
              <a:rPr lang="ko-KR" altLang="en-US" noProof="0"/>
              <a:t>마스터 부제목 스타일 편집</a:t>
            </a:r>
          </a:p>
        </p:txBody>
      </p:sp>
    </p:spTree>
    <p:extLst>
      <p:ext uri="{BB962C8B-B14F-4D97-AF65-F5344CB8AC3E}">
        <p14:creationId xmlns:p14="http://schemas.microsoft.com/office/powerpoint/2010/main" val="23173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270166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63500"/>
            <a:ext cx="2057400" cy="62452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63500"/>
            <a:ext cx="6019800" cy="62452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312567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cs typeface="Calibri"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244230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49941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412875"/>
            <a:ext cx="40386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412875"/>
            <a:ext cx="40386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219977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8"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3494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4"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42800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3"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275251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156509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ltLang="ko-KR"/>
              <a:t>Ch 9. Storing Disk</a:t>
            </a:r>
          </a:p>
        </p:txBody>
      </p:sp>
    </p:spTree>
    <p:extLst>
      <p:ext uri="{BB962C8B-B14F-4D97-AF65-F5344CB8AC3E}">
        <p14:creationId xmlns:p14="http://schemas.microsoft.com/office/powerpoint/2010/main" val="222514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3500"/>
            <a:ext cx="82296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t>Title</a:t>
            </a:r>
          </a:p>
        </p:txBody>
      </p:sp>
      <p:sp>
        <p:nvSpPr>
          <p:cNvPr id="1027" name="Rectangle 3"/>
          <p:cNvSpPr>
            <a:spLocks noGrp="1" noChangeArrowheads="1"/>
          </p:cNvSpPr>
          <p:nvPr>
            <p:ph type="body" idx="1"/>
          </p:nvPr>
        </p:nvSpPr>
        <p:spPr bwMode="auto">
          <a:xfrm>
            <a:off x="457200" y="1412875"/>
            <a:ext cx="82296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First Level</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274436" name="Rectangle 4"/>
          <p:cNvSpPr>
            <a:spLocks noGrp="1" noChangeArrowheads="1"/>
          </p:cNvSpPr>
          <p:nvPr>
            <p:ph type="ftr" sz="quarter" idx="3"/>
          </p:nvPr>
        </p:nvSpPr>
        <p:spPr bwMode="auto">
          <a:xfrm>
            <a:off x="6553200" y="638175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b="0">
                <a:solidFill>
                  <a:schemeClr val="tx1"/>
                </a:solidFill>
                <a:latin typeface="+mn-lt"/>
                <a:ea typeface="돋움" pitchFamily="50" charset="-127"/>
              </a:defRPr>
            </a:lvl1p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74437" name="Rectangle 5"/>
          <p:cNvSpPr>
            <a:spLocks noGrp="1" noChangeArrowheads="1"/>
          </p:cNvSpPr>
          <p:nvPr>
            <p:ph type="dt" sz="half" idx="2"/>
          </p:nvPr>
        </p:nvSpPr>
        <p:spPr bwMode="auto">
          <a:xfrm>
            <a:off x="34925" y="6381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defRPr b="0">
                <a:solidFill>
                  <a:schemeClr val="tx2"/>
                </a:solidFill>
                <a:latin typeface="+mn-lt"/>
                <a:ea typeface="돋움" pitchFamily="50" charset="-127"/>
              </a:defRPr>
            </a:lvl1pPr>
          </a:lstStyle>
          <a:p>
            <a:pPr>
              <a:defRPr/>
            </a:pPr>
            <a:r>
              <a:rPr lang="en-US" altLang="ko-KR"/>
              <a:t>Ch 9. Storing Disk</a:t>
            </a:r>
          </a:p>
        </p:txBody>
      </p:sp>
      <p:sp>
        <p:nvSpPr>
          <p:cNvPr id="1030" name="Line 6"/>
          <p:cNvSpPr>
            <a:spLocks noChangeShapeType="1"/>
          </p:cNvSpPr>
          <p:nvPr/>
        </p:nvSpPr>
        <p:spPr bwMode="auto">
          <a:xfrm>
            <a:off x="0" y="6381750"/>
            <a:ext cx="9144000"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ko-KR" altLang="en-US"/>
          </a:p>
        </p:txBody>
      </p:sp>
      <p:sp>
        <p:nvSpPr>
          <p:cNvPr id="1031" name="Rectangle 7"/>
          <p:cNvSpPr>
            <a:spLocks noChangeArrowheads="1"/>
          </p:cNvSpPr>
          <p:nvPr/>
        </p:nvSpPr>
        <p:spPr bwMode="auto">
          <a:xfrm>
            <a:off x="3635375" y="64277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400" b="1">
                <a:solidFill>
                  <a:schemeClr val="accent2"/>
                </a:solidFill>
                <a:latin typeface="Book Antiqua" panose="02040602050305030304" pitchFamily="18" charset="0"/>
                <a:ea typeface="한양해서" panose="02030600000101010101" pitchFamily="18" charset="-127"/>
              </a:defRPr>
            </a:lvl1pPr>
            <a:lvl2pPr marL="742950" indent="-285750">
              <a:defRPr kumimoji="1" sz="1400" b="1">
                <a:solidFill>
                  <a:schemeClr val="accent2"/>
                </a:solidFill>
                <a:latin typeface="Book Antiqua" panose="02040602050305030304" pitchFamily="18" charset="0"/>
                <a:ea typeface="한양해서" panose="02030600000101010101" pitchFamily="18" charset="-127"/>
              </a:defRPr>
            </a:lvl2pPr>
            <a:lvl3pPr marL="1143000" indent="-228600">
              <a:defRPr kumimoji="1" sz="1400" b="1">
                <a:solidFill>
                  <a:schemeClr val="accent2"/>
                </a:solidFill>
                <a:latin typeface="Book Antiqua" panose="02040602050305030304" pitchFamily="18" charset="0"/>
                <a:ea typeface="한양해서" panose="02030600000101010101" pitchFamily="18" charset="-127"/>
              </a:defRPr>
            </a:lvl3pPr>
            <a:lvl4pPr marL="1600200" indent="-228600">
              <a:defRPr kumimoji="1" sz="1400" b="1">
                <a:solidFill>
                  <a:schemeClr val="accent2"/>
                </a:solidFill>
                <a:latin typeface="Book Antiqua" panose="02040602050305030304" pitchFamily="18" charset="0"/>
                <a:ea typeface="한양해서" panose="02030600000101010101" pitchFamily="18" charset="-127"/>
              </a:defRPr>
            </a:lvl4pPr>
            <a:lvl5pPr marL="2057400" indent="-228600">
              <a:defRPr kumimoji="1" sz="1400" b="1">
                <a:solidFill>
                  <a:schemeClr val="accent2"/>
                </a:solidFill>
                <a:latin typeface="Book Antiqua" panose="02040602050305030304" pitchFamily="18" charset="0"/>
                <a:ea typeface="한양해서" panose="02030600000101010101" pitchFamily="18" charset="-127"/>
              </a:defRPr>
            </a:lvl5pPr>
            <a:lvl6pPr marL="2514600" indent="-228600" algn="r" eaLnBrk="0" fontAlgn="base" hangingPunct="0">
              <a:spcBef>
                <a:spcPct val="0"/>
              </a:spcBef>
              <a:spcAft>
                <a:spcPct val="0"/>
              </a:spcAft>
              <a:defRPr kumimoji="1" sz="1400" b="1">
                <a:solidFill>
                  <a:schemeClr val="accent2"/>
                </a:solidFill>
                <a:latin typeface="Book Antiqua" panose="02040602050305030304" pitchFamily="18" charset="0"/>
                <a:ea typeface="한양해서" panose="02030600000101010101" pitchFamily="18" charset="-127"/>
              </a:defRPr>
            </a:lvl6pPr>
            <a:lvl7pPr marL="2971800" indent="-228600" algn="r" eaLnBrk="0" fontAlgn="base" hangingPunct="0">
              <a:spcBef>
                <a:spcPct val="0"/>
              </a:spcBef>
              <a:spcAft>
                <a:spcPct val="0"/>
              </a:spcAft>
              <a:defRPr kumimoji="1" sz="1400" b="1">
                <a:solidFill>
                  <a:schemeClr val="accent2"/>
                </a:solidFill>
                <a:latin typeface="Book Antiqua" panose="02040602050305030304" pitchFamily="18" charset="0"/>
                <a:ea typeface="한양해서" panose="02030600000101010101" pitchFamily="18" charset="-127"/>
              </a:defRPr>
            </a:lvl7pPr>
            <a:lvl8pPr marL="3429000" indent="-228600" algn="r" eaLnBrk="0" fontAlgn="base" hangingPunct="0">
              <a:spcBef>
                <a:spcPct val="0"/>
              </a:spcBef>
              <a:spcAft>
                <a:spcPct val="0"/>
              </a:spcAft>
              <a:defRPr kumimoji="1" sz="1400" b="1">
                <a:solidFill>
                  <a:schemeClr val="accent2"/>
                </a:solidFill>
                <a:latin typeface="Book Antiqua" panose="02040602050305030304" pitchFamily="18" charset="0"/>
                <a:ea typeface="한양해서" panose="02030600000101010101" pitchFamily="18" charset="-127"/>
              </a:defRPr>
            </a:lvl8pPr>
            <a:lvl9pPr marL="3886200" indent="-228600" algn="r" eaLnBrk="0" fontAlgn="base" hangingPunct="0">
              <a:spcBef>
                <a:spcPct val="0"/>
              </a:spcBef>
              <a:spcAft>
                <a:spcPct val="0"/>
              </a:spcAft>
              <a:defRPr kumimoji="1" sz="1400" b="1">
                <a:solidFill>
                  <a:schemeClr val="accent2"/>
                </a:solidFill>
                <a:latin typeface="Book Antiqua" panose="02040602050305030304" pitchFamily="18" charset="0"/>
                <a:ea typeface="한양해서" panose="02030600000101010101" pitchFamily="18" charset="-127"/>
              </a:defRPr>
            </a:lvl9pPr>
          </a:lstStyle>
          <a:p>
            <a:pPr algn="ctr" eaLnBrk="1" hangingPunct="1">
              <a:defRPr/>
            </a:pPr>
            <a:fld id="{B3EEE214-FADE-490F-AE60-68CB678DFA48}" type="slidenum">
              <a:rPr kumimoji="0" lang="en-US" altLang="ko-KR" smtClean="0">
                <a:solidFill>
                  <a:schemeClr val="tx1"/>
                </a:solidFill>
                <a:latin typeface="Arial" panose="020B0604020202020204" pitchFamily="34" charset="0"/>
                <a:ea typeface="굴림" panose="020B0600000101010101" pitchFamily="50" charset="-127"/>
              </a:rPr>
              <a:pPr algn="ctr" eaLnBrk="1" hangingPunct="1">
                <a:defRPr/>
              </a:pPr>
              <a:t>‹#›</a:t>
            </a:fld>
            <a:endParaRPr kumimoji="0" lang="en-US" altLang="ko-KR">
              <a:solidFill>
                <a:schemeClr val="tx1"/>
              </a:solidFill>
              <a:latin typeface="Arial" panose="020B0604020202020204" pitchFamily="34" charset="0"/>
              <a:ea typeface="굴림" panose="020B0600000101010101" pitchFamily="50" charset="-127"/>
            </a:endParaRPr>
          </a:p>
        </p:txBody>
      </p:sp>
      <p:pic>
        <p:nvPicPr>
          <p:cNvPr id="1032" name="Picture 8" descr="vldb-logo_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4263" y="638175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9"/>
          <p:cNvSpPr>
            <a:spLocks noChangeShapeType="1"/>
          </p:cNvSpPr>
          <p:nvPr/>
        </p:nvSpPr>
        <p:spPr bwMode="auto">
          <a:xfrm>
            <a:off x="0" y="6381750"/>
            <a:ext cx="9144000"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ko-KR" altLang="en-US"/>
          </a:p>
        </p:txBody>
      </p:sp>
      <p:pic>
        <p:nvPicPr>
          <p:cNvPr id="1034" name="Picture 10" descr="vldb-logo_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4263" y="638175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4"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sldNum="0" hdr="0"/>
  <p:txStyles>
    <p:titleStyle>
      <a:lvl1pPr algn="ctr" rtl="0" eaLnBrk="0" fontAlgn="base" latinLnBrk="1" hangingPunct="0">
        <a:spcBef>
          <a:spcPct val="0"/>
        </a:spcBef>
        <a:spcAft>
          <a:spcPct val="0"/>
        </a:spcAft>
        <a:defRPr kumimoji="1" sz="2800" b="1">
          <a:solidFill>
            <a:srgbClr val="0000FF"/>
          </a:solidFill>
          <a:latin typeface="Calibri" pitchFamily="34" charset="0"/>
          <a:ea typeface="+mj-ea"/>
          <a:cs typeface="Calibri" pitchFamily="34" charset="0"/>
        </a:defRPr>
      </a:lvl1pPr>
      <a:lvl2pPr algn="ctr" rtl="0" eaLnBrk="0" fontAlgn="base" latinLnBrk="1" hangingPunct="0">
        <a:spcBef>
          <a:spcPct val="0"/>
        </a:spcBef>
        <a:spcAft>
          <a:spcPct val="0"/>
        </a:spcAft>
        <a:defRPr kumimoji="1" sz="2800" b="1">
          <a:solidFill>
            <a:srgbClr val="0000FF"/>
          </a:solidFill>
          <a:latin typeface="Calibri" pitchFamily="34" charset="0"/>
          <a:ea typeface="굴림" pitchFamily="50" charset="-127"/>
          <a:cs typeface="Calibri" pitchFamily="34" charset="0"/>
        </a:defRPr>
      </a:lvl2pPr>
      <a:lvl3pPr algn="ctr" rtl="0" eaLnBrk="0" fontAlgn="base" latinLnBrk="1" hangingPunct="0">
        <a:spcBef>
          <a:spcPct val="0"/>
        </a:spcBef>
        <a:spcAft>
          <a:spcPct val="0"/>
        </a:spcAft>
        <a:defRPr kumimoji="1" sz="2800" b="1">
          <a:solidFill>
            <a:srgbClr val="0000FF"/>
          </a:solidFill>
          <a:latin typeface="Calibri" pitchFamily="34" charset="0"/>
          <a:ea typeface="굴림" pitchFamily="50" charset="-127"/>
          <a:cs typeface="Calibri" pitchFamily="34" charset="0"/>
        </a:defRPr>
      </a:lvl3pPr>
      <a:lvl4pPr algn="ctr" rtl="0" eaLnBrk="0" fontAlgn="base" latinLnBrk="1" hangingPunct="0">
        <a:spcBef>
          <a:spcPct val="0"/>
        </a:spcBef>
        <a:spcAft>
          <a:spcPct val="0"/>
        </a:spcAft>
        <a:defRPr kumimoji="1" sz="2800" b="1">
          <a:solidFill>
            <a:srgbClr val="0000FF"/>
          </a:solidFill>
          <a:latin typeface="Calibri" pitchFamily="34" charset="0"/>
          <a:ea typeface="굴림" pitchFamily="50" charset="-127"/>
          <a:cs typeface="Calibri" pitchFamily="34" charset="0"/>
        </a:defRPr>
      </a:lvl4pPr>
      <a:lvl5pPr algn="ctr" rtl="0" eaLnBrk="0" fontAlgn="base" latinLnBrk="1" hangingPunct="0">
        <a:spcBef>
          <a:spcPct val="0"/>
        </a:spcBef>
        <a:spcAft>
          <a:spcPct val="0"/>
        </a:spcAft>
        <a:defRPr kumimoji="1" sz="2800" b="1">
          <a:solidFill>
            <a:srgbClr val="0000FF"/>
          </a:solidFill>
          <a:latin typeface="Calibri" pitchFamily="34" charset="0"/>
          <a:ea typeface="굴림" pitchFamily="50" charset="-127"/>
          <a:cs typeface="Calibri" pitchFamily="34" charset="0"/>
        </a:defRPr>
      </a:lvl5pPr>
      <a:lvl6pPr marL="457200" algn="ctr" rtl="0" fontAlgn="base" latinLnBrk="1">
        <a:spcBef>
          <a:spcPct val="0"/>
        </a:spcBef>
        <a:spcAft>
          <a:spcPct val="0"/>
        </a:spcAft>
        <a:defRPr kumimoji="1" sz="2800" b="1">
          <a:solidFill>
            <a:srgbClr val="0000FF"/>
          </a:solidFill>
          <a:latin typeface="Arial" pitchFamily="34" charset="0"/>
          <a:ea typeface="굴림" pitchFamily="50" charset="-127"/>
        </a:defRPr>
      </a:lvl6pPr>
      <a:lvl7pPr marL="914400" algn="ctr" rtl="0" fontAlgn="base" latinLnBrk="1">
        <a:spcBef>
          <a:spcPct val="0"/>
        </a:spcBef>
        <a:spcAft>
          <a:spcPct val="0"/>
        </a:spcAft>
        <a:defRPr kumimoji="1" sz="2800" b="1">
          <a:solidFill>
            <a:srgbClr val="0000FF"/>
          </a:solidFill>
          <a:latin typeface="Arial" pitchFamily="34" charset="0"/>
          <a:ea typeface="굴림" pitchFamily="50" charset="-127"/>
        </a:defRPr>
      </a:lvl7pPr>
      <a:lvl8pPr marL="1371600" algn="ctr" rtl="0" fontAlgn="base" latinLnBrk="1">
        <a:spcBef>
          <a:spcPct val="0"/>
        </a:spcBef>
        <a:spcAft>
          <a:spcPct val="0"/>
        </a:spcAft>
        <a:defRPr kumimoji="1" sz="2800" b="1">
          <a:solidFill>
            <a:srgbClr val="0000FF"/>
          </a:solidFill>
          <a:latin typeface="Arial" pitchFamily="34" charset="0"/>
          <a:ea typeface="굴림" pitchFamily="50" charset="-127"/>
        </a:defRPr>
      </a:lvl8pPr>
      <a:lvl9pPr marL="1828800" algn="ctr" rtl="0" fontAlgn="base" latinLnBrk="1">
        <a:spcBef>
          <a:spcPct val="0"/>
        </a:spcBef>
        <a:spcAft>
          <a:spcPct val="0"/>
        </a:spcAft>
        <a:defRPr kumimoji="1" sz="2800" b="1">
          <a:solidFill>
            <a:srgbClr val="0000FF"/>
          </a:solidFill>
          <a:latin typeface="Arial" pitchFamily="34" charset="0"/>
          <a:ea typeface="굴림" pitchFamily="50" charset="-127"/>
        </a:defRPr>
      </a:lvl9pPr>
    </p:titleStyle>
    <p:bodyStyle>
      <a:lvl1pPr marL="342900" indent="-342900" algn="l" rtl="0" eaLnBrk="0" fontAlgn="base" latinLnBrk="1" hangingPunct="0">
        <a:spcBef>
          <a:spcPct val="50000"/>
        </a:spcBef>
        <a:spcAft>
          <a:spcPct val="0"/>
        </a:spcAft>
        <a:buClr>
          <a:srgbClr val="FF0000"/>
        </a:buClr>
        <a:buSzPct val="80000"/>
        <a:buFont typeface="Wingdings" panose="05000000000000000000" pitchFamily="2" charset="2"/>
        <a:buChar char="§"/>
        <a:defRPr kumimoji="1" sz="2200">
          <a:solidFill>
            <a:schemeClr val="tx1"/>
          </a:solidFill>
          <a:latin typeface="Calibri" pitchFamily="34" charset="0"/>
          <a:ea typeface="+mn-ea"/>
          <a:cs typeface="Calibri" pitchFamily="34" charset="0"/>
        </a:defRPr>
      </a:lvl1pPr>
      <a:lvl2pPr marL="742950" indent="-285750" algn="l" rtl="0" eaLnBrk="0" fontAlgn="base" latinLnBrk="1" hangingPunct="0">
        <a:spcBef>
          <a:spcPct val="50000"/>
        </a:spcBef>
        <a:spcAft>
          <a:spcPct val="0"/>
        </a:spcAft>
        <a:buClr>
          <a:srgbClr val="0000FF"/>
        </a:buClr>
        <a:buSzPct val="80000"/>
        <a:buFont typeface="Arial" panose="020B0604020202020204" pitchFamily="34" charset="0"/>
        <a:buChar char="−"/>
        <a:defRPr kumimoji="1" sz="2000">
          <a:solidFill>
            <a:schemeClr val="tx1"/>
          </a:solidFill>
          <a:latin typeface="Calibri" pitchFamily="34" charset="0"/>
          <a:ea typeface="+mn-ea"/>
          <a:cs typeface="Calibri" pitchFamily="34" charset="0"/>
        </a:defRPr>
      </a:lvl2pPr>
      <a:lvl3pPr marL="1143000" indent="-228600" algn="l" rtl="0" eaLnBrk="0" fontAlgn="base" latinLnBrk="1" hangingPunct="0">
        <a:spcBef>
          <a:spcPct val="50000"/>
        </a:spcBef>
        <a:spcAft>
          <a:spcPct val="0"/>
        </a:spcAft>
        <a:buClr>
          <a:srgbClr val="660066"/>
        </a:buClr>
        <a:buSzPct val="80000"/>
        <a:buFont typeface="Wingdings" panose="05000000000000000000" pitchFamily="2" charset="2"/>
        <a:buChar char="ü"/>
        <a:defRPr kumimoji="1" sz="2000">
          <a:solidFill>
            <a:schemeClr val="tx1"/>
          </a:solidFill>
          <a:latin typeface="Calibri" pitchFamily="34" charset="0"/>
          <a:ea typeface="+mn-ea"/>
          <a:cs typeface="Calibri" pitchFamily="34" charset="0"/>
        </a:defRPr>
      </a:lvl3pPr>
      <a:lvl4pPr marL="16002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4pPr>
      <a:lvl5pPr marL="20574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5pPr>
      <a:lvl6pPr marL="25146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6pPr>
      <a:lvl7pPr marL="29718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7pPr>
      <a:lvl8pPr marL="34290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8pPr>
      <a:lvl9pPr marL="38862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ldb.informatik.hu-berlin.de/index.html" TargetMode="External"/><Relationship Id="rId7" Type="http://schemas.openxmlformats.org/officeDocument/2006/relationships/hyperlink" Target="http://icc.skku.ac.kr/~wonle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vldb.skku.ac.kr/so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esearch.google.com/people/jeff/"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norvig.com/21-days.html#answer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pc.org/tpcc/results/tpcc_result_detail.asp?id=10606300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oracle.com/us/products/database/options/database-in-memory/overview/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oracle.com/us/products/database/options/database-in-memory/overview/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emf"/><Relationship Id="rId5" Type="http://schemas.openxmlformats.org/officeDocument/2006/relationships/oleObject" Target="../embeddings/oleObject1.bin"/><Relationship Id="rId4" Type="http://schemas.openxmlformats.org/officeDocument/2006/relationships/hyperlink" Target="https://en.wikipedia.org/wiki/LIRS_caching_algorith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Pareto_principle" TargetMode="External"/><Relationship Id="rId2" Type="http://schemas.openxmlformats.org/officeDocument/2006/relationships/hyperlink" Target="http://en.wikipedia.org/wiki/Five_minute_rule"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ocs.oracle.com/cd/B13789_01/server.101/b10755/toc.ht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nocoug.org/download/2003-08/how_cbo_works.ppt"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100" name="Rectangle 4"/>
          <p:cNvSpPr>
            <a:spLocks noGrp="1" noChangeArrowheads="1"/>
          </p:cNvSpPr>
          <p:nvPr>
            <p:ph type="ctrTitle"/>
          </p:nvPr>
        </p:nvSpPr>
        <p:spPr>
          <a:xfrm>
            <a:off x="685800" y="1423988"/>
            <a:ext cx="7772400" cy="1143000"/>
          </a:xfrm>
          <a:noFill/>
        </p:spPr>
        <p:txBody>
          <a:bodyPr lIns="90488" tIns="44450" rIns="90488" bIns="44450"/>
          <a:lstStyle/>
          <a:p>
            <a:pPr eaLnBrk="1" hangingPunct="1"/>
            <a:r>
              <a:rPr lang="en-US" altLang="ko-KR"/>
              <a:t>Ch 9. Storing Data: Disks and Files</a:t>
            </a:r>
            <a:br>
              <a:rPr lang="en-US" altLang="ko-KR"/>
            </a:br>
            <a:r>
              <a:rPr lang="en-US" altLang="ko-KR"/>
              <a:t>- Heap File Structure - </a:t>
            </a:r>
          </a:p>
        </p:txBody>
      </p:sp>
      <p:pic>
        <p:nvPicPr>
          <p:cNvPr id="4101" name="Picture 8" descr="Back to VLDB200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938" y="4221163"/>
            <a:ext cx="879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o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4508500"/>
            <a:ext cx="1666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0"/>
          <p:cNvSpPr>
            <a:spLocks noChangeArrowheads="1"/>
          </p:cNvSpPr>
          <p:nvPr/>
        </p:nvSpPr>
        <p:spPr bwMode="auto">
          <a:xfrm>
            <a:off x="1371600" y="3571875"/>
            <a:ext cx="64008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buFont typeface="Wingdings" panose="05000000000000000000" pitchFamily="2" charset="2"/>
              <a:buNone/>
            </a:pPr>
            <a:endParaRPr lang="en-US" altLang="ko-KR" sz="1800" b="0"/>
          </a:p>
          <a:p>
            <a:pPr algn="ctr" eaLnBrk="1" hangingPunct="1">
              <a:buFont typeface="Wingdings" panose="05000000000000000000" pitchFamily="2" charset="2"/>
              <a:buNone/>
            </a:pPr>
            <a:r>
              <a:rPr lang="en-US" altLang="ko-KR" sz="1800" b="0">
                <a:solidFill>
                  <a:srgbClr val="23ED13"/>
                </a:solidFill>
              </a:rPr>
              <a:t>S</a:t>
            </a:r>
            <a:r>
              <a:rPr lang="en-US" altLang="ko-KR" sz="1800" b="0">
                <a:solidFill>
                  <a:srgbClr val="FF0000"/>
                </a:solidFill>
              </a:rPr>
              <a:t>a</a:t>
            </a:r>
            <a:r>
              <a:rPr lang="en-US" altLang="ko-KR" sz="1800" b="0">
                <a:solidFill>
                  <a:srgbClr val="FFC000"/>
                </a:solidFill>
              </a:rPr>
              <a:t>n</a:t>
            </a:r>
            <a:r>
              <a:rPr lang="en-US" altLang="ko-KR" sz="1800" b="0">
                <a:solidFill>
                  <a:srgbClr val="0000FF"/>
                </a:solidFill>
              </a:rPr>
              <a:t>g</a:t>
            </a:r>
            <a:r>
              <a:rPr lang="en-US" altLang="ko-KR" sz="1800" b="0"/>
              <a:t>-</a:t>
            </a:r>
            <a:r>
              <a:rPr lang="en-US" altLang="ko-KR" sz="1800" b="0">
                <a:solidFill>
                  <a:srgbClr val="D826CB"/>
                </a:solidFill>
              </a:rPr>
              <a:t>W</a:t>
            </a:r>
            <a:r>
              <a:rPr lang="en-US" altLang="ko-KR" sz="1800" b="0">
                <a:solidFill>
                  <a:srgbClr val="00B0F0"/>
                </a:solidFill>
              </a:rPr>
              <a:t>o</a:t>
            </a:r>
            <a:r>
              <a:rPr lang="en-US" altLang="ko-KR" sz="1800" b="0">
                <a:solidFill>
                  <a:srgbClr val="7030A0"/>
                </a:solidFill>
              </a:rPr>
              <a:t>n</a:t>
            </a:r>
            <a:r>
              <a:rPr lang="en-US" altLang="ko-KR" sz="1800" b="0"/>
              <a:t> Lee</a:t>
            </a:r>
          </a:p>
          <a:p>
            <a:pPr algn="ctr" eaLnBrk="1" hangingPunct="1">
              <a:buFont typeface="Wingdings" panose="05000000000000000000" pitchFamily="2" charset="2"/>
              <a:buNone/>
            </a:pPr>
            <a:r>
              <a:rPr lang="en-US" altLang="ko-KR" sz="1800" b="0">
                <a:hlinkClick r:id="rId7"/>
              </a:rPr>
              <a:t>http://icc.skku.ac.kr/~swlee</a:t>
            </a:r>
            <a:endParaRPr lang="en-US" altLang="ko-KR" sz="1800" b="0"/>
          </a:p>
          <a:p>
            <a:pPr algn="ctr" eaLnBrk="1" hangingPunct="1">
              <a:buFont typeface="Wingdings" panose="05000000000000000000" pitchFamily="2" charset="2"/>
              <a:buNone/>
            </a:pPr>
            <a:endParaRPr lang="en-US" altLang="ko-KR" sz="1800" b="0"/>
          </a:p>
          <a:p>
            <a:pPr algn="ctr" eaLnBrk="1" hangingPunct="1">
              <a:buFont typeface="Wingdings" panose="05000000000000000000" pitchFamily="2" charset="2"/>
              <a:buNone/>
            </a:pPr>
            <a:r>
              <a:rPr lang="en-US" altLang="ko-KR" sz="1800" b="0"/>
              <a:t>SKKU VLDB Lab. &amp; SOS</a:t>
            </a:r>
          </a:p>
          <a:p>
            <a:pPr algn="ctr" eaLnBrk="1" hangingPunct="1">
              <a:buFont typeface="Wingdings" panose="05000000000000000000" pitchFamily="2" charset="2"/>
              <a:buNone/>
            </a:pPr>
            <a:r>
              <a:rPr lang="en-US" altLang="ko-KR" sz="1800" b="0"/>
              <a:t>( http://vldb.skku.ac.kr/ )</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31748" name="Rectangle 2"/>
          <p:cNvSpPr>
            <a:spLocks noGrp="1" noChangeArrowheads="1"/>
          </p:cNvSpPr>
          <p:nvPr>
            <p:ph type="title"/>
          </p:nvPr>
        </p:nvSpPr>
        <p:spPr/>
        <p:txBody>
          <a:bodyPr/>
          <a:lstStyle/>
          <a:p>
            <a:pPr eaLnBrk="1" hangingPunct="1"/>
            <a:r>
              <a:rPr lang="en-US" altLang="ko-KR"/>
              <a:t>Accessing a Disk Page</a:t>
            </a:r>
          </a:p>
        </p:txBody>
      </p:sp>
      <p:sp>
        <p:nvSpPr>
          <p:cNvPr id="31749" name="Rectangle 3"/>
          <p:cNvSpPr>
            <a:spLocks noGrp="1" noChangeArrowheads="1"/>
          </p:cNvSpPr>
          <p:nvPr>
            <p:ph type="body" idx="1"/>
          </p:nvPr>
        </p:nvSpPr>
        <p:spPr/>
        <p:txBody>
          <a:bodyPr/>
          <a:lstStyle/>
          <a:p>
            <a:pPr eaLnBrk="1" hangingPunct="1"/>
            <a:r>
              <a:rPr lang="en-US" altLang="ko-KR"/>
              <a:t>Time to access (read/write) a disk block:</a:t>
            </a:r>
          </a:p>
          <a:p>
            <a:pPr lvl="1" eaLnBrk="1" hangingPunct="1">
              <a:buSzPct val="75000"/>
            </a:pPr>
            <a:r>
              <a:rPr lang="en-US" altLang="ko-KR">
                <a:solidFill>
                  <a:srgbClr val="0000CC"/>
                </a:solidFill>
              </a:rPr>
              <a:t>seek time</a:t>
            </a:r>
            <a:r>
              <a:rPr lang="en-US" altLang="ko-KR" i="1">
                <a:solidFill>
                  <a:schemeClr val="accent2"/>
                </a:solidFill>
              </a:rPr>
              <a:t> </a:t>
            </a:r>
            <a:r>
              <a:rPr lang="en-US" altLang="ko-KR"/>
              <a:t>(</a:t>
            </a:r>
            <a:r>
              <a:rPr lang="en-US" altLang="ko-KR" sz="1800"/>
              <a:t>moving arms to position disk head on track</a:t>
            </a:r>
            <a:r>
              <a:rPr lang="en-US" altLang="ko-KR"/>
              <a:t>)</a:t>
            </a:r>
          </a:p>
          <a:p>
            <a:pPr lvl="1" eaLnBrk="1" hangingPunct="1">
              <a:buSzPct val="75000"/>
            </a:pPr>
            <a:r>
              <a:rPr lang="en-US" altLang="ko-KR">
                <a:solidFill>
                  <a:srgbClr val="0000CC"/>
                </a:solidFill>
              </a:rPr>
              <a:t>rotational delay</a:t>
            </a:r>
            <a:r>
              <a:rPr lang="en-US" altLang="ko-KR" i="1">
                <a:solidFill>
                  <a:schemeClr val="accent2"/>
                </a:solidFill>
              </a:rPr>
              <a:t> </a:t>
            </a:r>
            <a:r>
              <a:rPr lang="en-US" altLang="ko-KR"/>
              <a:t>(</a:t>
            </a:r>
            <a:r>
              <a:rPr lang="en-US" altLang="ko-KR" sz="1800"/>
              <a:t>waiting for block to rotate under head</a:t>
            </a:r>
            <a:r>
              <a:rPr lang="en-US" altLang="ko-KR"/>
              <a:t>)</a:t>
            </a:r>
          </a:p>
          <a:p>
            <a:pPr lvl="1" eaLnBrk="1" hangingPunct="1">
              <a:buSzPct val="75000"/>
            </a:pPr>
            <a:r>
              <a:rPr lang="en-US" altLang="ko-KR">
                <a:solidFill>
                  <a:srgbClr val="0000CC"/>
                </a:solidFill>
              </a:rPr>
              <a:t>transfer time</a:t>
            </a:r>
            <a:r>
              <a:rPr lang="en-US" altLang="ko-KR" i="1">
                <a:solidFill>
                  <a:schemeClr val="accent2"/>
                </a:solidFill>
              </a:rPr>
              <a:t> </a:t>
            </a:r>
            <a:r>
              <a:rPr lang="en-US" altLang="ko-KR"/>
              <a:t>(</a:t>
            </a:r>
            <a:r>
              <a:rPr lang="en-US" altLang="ko-KR" sz="1800"/>
              <a:t>actually moving data to/from disk surface</a:t>
            </a:r>
            <a:r>
              <a:rPr lang="en-US" altLang="ko-KR"/>
              <a:t>)</a:t>
            </a:r>
          </a:p>
          <a:p>
            <a:pPr eaLnBrk="1" hangingPunct="1"/>
            <a:r>
              <a:rPr lang="en-US" altLang="ko-KR"/>
              <a:t>Seek time and rotational delay dominate.</a:t>
            </a:r>
          </a:p>
          <a:p>
            <a:pPr lvl="1" eaLnBrk="1" hangingPunct="1">
              <a:buSzPct val="75000"/>
            </a:pPr>
            <a:r>
              <a:rPr lang="en-US" altLang="ko-KR"/>
              <a:t>Seek time: about 1 to 20msec</a:t>
            </a:r>
          </a:p>
          <a:p>
            <a:pPr lvl="1" eaLnBrk="1" hangingPunct="1">
              <a:buSzPct val="75000"/>
            </a:pPr>
            <a:r>
              <a:rPr lang="en-US" altLang="ko-KR"/>
              <a:t>Rotational delay: from 0 to 10msec</a:t>
            </a:r>
          </a:p>
          <a:p>
            <a:pPr lvl="1" eaLnBrk="1" hangingPunct="1">
              <a:buSzPct val="75000"/>
            </a:pPr>
            <a:r>
              <a:rPr lang="en-US" altLang="ko-KR"/>
              <a:t>Transfer rate: about 1ms per 4KB page</a:t>
            </a:r>
          </a:p>
          <a:p>
            <a:pPr eaLnBrk="1" hangingPunct="1"/>
            <a:r>
              <a:rPr lang="en-US" altLang="ko-KR"/>
              <a:t>Key to lower I/O cost: </a:t>
            </a:r>
            <a:r>
              <a:rPr lang="en-US" altLang="ko-KR">
                <a:solidFill>
                  <a:srgbClr val="0000CC"/>
                </a:solidFill>
              </a:rPr>
              <a:t>reduce seek/rotation delays!</a:t>
            </a:r>
            <a:r>
              <a:rPr lang="en-US" altLang="ko-KR">
                <a:solidFill>
                  <a:srgbClr val="CF0E30"/>
                </a:solidFill>
              </a:rPr>
              <a:t>  </a:t>
            </a:r>
          </a:p>
          <a:p>
            <a:pPr lvl="1" eaLnBrk="1" hangingPunct="1"/>
            <a:r>
              <a:rPr lang="en-US" altLang="ko-KR"/>
              <a:t>E.g. disk scheduling algorithm in OS, Linux 4 I/O schedulers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32772" name="Rectangle 2"/>
          <p:cNvSpPr>
            <a:spLocks noGrp="1" noChangeArrowheads="1"/>
          </p:cNvSpPr>
          <p:nvPr>
            <p:ph type="title"/>
          </p:nvPr>
        </p:nvSpPr>
        <p:spPr/>
        <p:txBody>
          <a:bodyPr/>
          <a:lstStyle/>
          <a:p>
            <a:pPr eaLnBrk="1" hangingPunct="1"/>
            <a:r>
              <a:rPr lang="en-US" altLang="ko-KR"/>
              <a:t>Arranging Pages on Disk</a:t>
            </a:r>
          </a:p>
        </p:txBody>
      </p:sp>
      <p:sp>
        <p:nvSpPr>
          <p:cNvPr id="32773" name="Rectangle 3"/>
          <p:cNvSpPr>
            <a:spLocks noGrp="1" noChangeArrowheads="1"/>
          </p:cNvSpPr>
          <p:nvPr>
            <p:ph type="body" idx="1"/>
          </p:nvPr>
        </p:nvSpPr>
        <p:spPr/>
        <p:txBody>
          <a:bodyPr/>
          <a:lstStyle/>
          <a:p>
            <a:pPr eaLnBrk="1" hangingPunct="1"/>
            <a:r>
              <a:rPr lang="en-US" altLang="ko-KR">
                <a:solidFill>
                  <a:srgbClr val="0000CC"/>
                </a:solidFill>
              </a:rPr>
              <a:t>`</a:t>
            </a:r>
            <a:r>
              <a:rPr lang="en-US" altLang="ko-KR">
                <a:solidFill>
                  <a:srgbClr val="063DE8"/>
                </a:solidFill>
              </a:rPr>
              <a:t>Next</a:t>
            </a:r>
            <a:r>
              <a:rPr lang="en-US" altLang="ko-KR">
                <a:solidFill>
                  <a:srgbClr val="0000CC"/>
                </a:solidFill>
                <a:latin typeface="Tahoma" panose="020B0604030504040204" pitchFamily="34" charset="0"/>
              </a:rPr>
              <a:t>’</a:t>
            </a:r>
            <a:r>
              <a:rPr lang="en-US" altLang="ko-KR">
                <a:solidFill>
                  <a:schemeClr val="accent2"/>
                </a:solidFill>
              </a:rPr>
              <a:t> </a:t>
            </a:r>
            <a:r>
              <a:rPr lang="en-US" altLang="ko-KR"/>
              <a:t>block concept:  </a:t>
            </a:r>
          </a:p>
          <a:p>
            <a:pPr lvl="1" eaLnBrk="1" hangingPunct="1"/>
            <a:r>
              <a:rPr lang="en-US" altLang="ko-KR"/>
              <a:t>Blocks on same track, followed by</a:t>
            </a:r>
          </a:p>
          <a:p>
            <a:pPr lvl="1" eaLnBrk="1" hangingPunct="1"/>
            <a:r>
              <a:rPr lang="en-US" altLang="ko-KR"/>
              <a:t>Blocks on same cylinder, followed by</a:t>
            </a:r>
          </a:p>
          <a:p>
            <a:pPr lvl="1" eaLnBrk="1" hangingPunct="1"/>
            <a:r>
              <a:rPr lang="en-US" altLang="ko-KR"/>
              <a:t>Blocks on adjacent cylinder</a:t>
            </a:r>
          </a:p>
          <a:p>
            <a:pPr eaLnBrk="1" hangingPunct="1"/>
            <a:endParaRPr lang="en-US" altLang="ko-KR"/>
          </a:p>
          <a:p>
            <a:pPr eaLnBrk="1" hangingPunct="1"/>
            <a:r>
              <a:rPr lang="en-US" altLang="ko-KR"/>
              <a:t>Blocks in a file should be arranged </a:t>
            </a:r>
            <a:r>
              <a:rPr lang="en-US" altLang="ko-KR">
                <a:solidFill>
                  <a:srgbClr val="063DE8"/>
                </a:solidFill>
              </a:rPr>
              <a:t>sequentially</a:t>
            </a:r>
            <a:r>
              <a:rPr lang="en-US" altLang="ko-KR"/>
              <a:t> on disk (by `next</a:t>
            </a:r>
            <a:r>
              <a:rPr lang="en-US" altLang="ko-KR">
                <a:latin typeface="Tahoma" panose="020B0604030504040204" pitchFamily="34" charset="0"/>
              </a:rPr>
              <a:t>’</a:t>
            </a:r>
            <a:r>
              <a:rPr lang="en-US" altLang="ko-KR"/>
              <a:t>), to minimize seek and rotational delay.</a:t>
            </a:r>
          </a:p>
          <a:p>
            <a:pPr eaLnBrk="1" hangingPunct="1"/>
            <a:endParaRPr lang="en-US" altLang="ko-KR"/>
          </a:p>
          <a:p>
            <a:pPr eaLnBrk="1" hangingPunct="1"/>
            <a:r>
              <a:rPr lang="en-US" altLang="ko-KR">
                <a:solidFill>
                  <a:srgbClr val="C10000"/>
                </a:solidFill>
              </a:rPr>
              <a:t>Disk fragmentation problem</a:t>
            </a:r>
          </a:p>
          <a:p>
            <a:pPr lvl="1" eaLnBrk="1" hangingPunct="1"/>
            <a:r>
              <a:rPr lang="en-US" altLang="ko-KR">
                <a:solidFill>
                  <a:srgbClr val="C10000"/>
                </a:solidFill>
              </a:rPr>
              <a:t>Is this still problematic in flash storage?</a:t>
            </a:r>
          </a:p>
          <a:p>
            <a:pPr eaLnBrk="1" hangingPunct="1"/>
            <a:endParaRPr lang="en-US" altLang="ko-KR"/>
          </a:p>
          <a:p>
            <a:pPr eaLnBrk="1" hangingPunct="1"/>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33796" name="Rectangle 2"/>
          <p:cNvSpPr>
            <a:spLocks noGrp="1" noChangeArrowheads="1"/>
          </p:cNvSpPr>
          <p:nvPr>
            <p:ph type="title"/>
          </p:nvPr>
        </p:nvSpPr>
        <p:spPr/>
        <p:txBody>
          <a:bodyPr/>
          <a:lstStyle/>
          <a:p>
            <a:pPr eaLnBrk="1" hangingPunct="1"/>
            <a:r>
              <a:rPr lang="en-US" altLang="ko-KR"/>
              <a:t>Some Techniques to Hide IO Bottlenecks</a:t>
            </a:r>
          </a:p>
        </p:txBody>
      </p:sp>
      <p:sp>
        <p:nvSpPr>
          <p:cNvPr id="33797" name="Rectangle 3"/>
          <p:cNvSpPr>
            <a:spLocks noGrp="1" noChangeArrowheads="1"/>
          </p:cNvSpPr>
          <p:nvPr>
            <p:ph type="body" idx="1"/>
          </p:nvPr>
        </p:nvSpPr>
        <p:spPr/>
        <p:txBody>
          <a:bodyPr/>
          <a:lstStyle/>
          <a:p>
            <a:pPr eaLnBrk="1" hangingPunct="1"/>
            <a:r>
              <a:rPr lang="en-US" altLang="ko-KR">
                <a:solidFill>
                  <a:srgbClr val="063DE8"/>
                </a:solidFill>
              </a:rPr>
              <a:t>Pre-fetching</a:t>
            </a:r>
            <a:r>
              <a:rPr lang="en-US" altLang="ko-KR"/>
              <a:t>: For a sequential scan, </a:t>
            </a:r>
            <a:r>
              <a:rPr lang="en-US" altLang="ko-KR" u="sng"/>
              <a:t>pre-fetching</a:t>
            </a:r>
            <a:r>
              <a:rPr lang="en-US" altLang="ko-KR" i="1">
                <a:solidFill>
                  <a:srgbClr val="063DE8"/>
                </a:solidFill>
              </a:rPr>
              <a:t> </a:t>
            </a:r>
            <a:r>
              <a:rPr lang="en-US" altLang="ko-KR"/>
              <a:t>several pages at a time is a big win!  Even cache / disk controller support prefetching</a:t>
            </a:r>
          </a:p>
          <a:p>
            <a:pPr eaLnBrk="1" hangingPunct="1"/>
            <a:endParaRPr lang="en-US" altLang="ko-KR">
              <a:solidFill>
                <a:srgbClr val="063DE8"/>
              </a:solidFill>
            </a:endParaRPr>
          </a:p>
          <a:p>
            <a:pPr eaLnBrk="1" hangingPunct="1"/>
            <a:r>
              <a:rPr lang="en-US" altLang="ko-KR">
                <a:solidFill>
                  <a:srgbClr val="063DE8"/>
                </a:solidFill>
              </a:rPr>
              <a:t>Caching</a:t>
            </a:r>
            <a:r>
              <a:rPr lang="en-US" altLang="ko-KR"/>
              <a:t>: modern disk controllers do their own </a:t>
            </a:r>
            <a:r>
              <a:rPr lang="en-US" altLang="ko-KR">
                <a:solidFill>
                  <a:srgbClr val="063DE8"/>
                </a:solidFill>
              </a:rPr>
              <a:t>caching</a:t>
            </a:r>
            <a:r>
              <a:rPr lang="en-US" altLang="ko-KR"/>
              <a:t>.</a:t>
            </a:r>
          </a:p>
          <a:p>
            <a:pPr eaLnBrk="1" hangingPunct="1"/>
            <a:endParaRPr lang="en-US" altLang="ko-KR">
              <a:solidFill>
                <a:srgbClr val="063DE8"/>
              </a:solidFill>
            </a:endParaRPr>
          </a:p>
          <a:p>
            <a:pPr eaLnBrk="1" hangingPunct="1"/>
            <a:r>
              <a:rPr lang="en-US" altLang="ko-KR">
                <a:solidFill>
                  <a:srgbClr val="063DE8"/>
                </a:solidFill>
              </a:rPr>
              <a:t>IO overlapping</a:t>
            </a:r>
            <a:r>
              <a:rPr lang="en-US" altLang="ko-KR"/>
              <a:t>: CPU works while IO is performing </a:t>
            </a:r>
          </a:p>
          <a:p>
            <a:pPr lvl="1" eaLnBrk="1" hangingPunct="1"/>
            <a:r>
              <a:rPr lang="en-US" altLang="ko-KR"/>
              <a:t>Double buffering, asynchronous IO</a:t>
            </a:r>
          </a:p>
          <a:p>
            <a:pPr eaLnBrk="1" hangingPunct="1"/>
            <a:endParaRPr lang="en-US" altLang="ko-KR">
              <a:solidFill>
                <a:srgbClr val="063DE8"/>
              </a:solidFill>
            </a:endParaRPr>
          </a:p>
          <a:p>
            <a:pPr eaLnBrk="1" hangingPunct="1"/>
            <a:r>
              <a:rPr lang="en-US" altLang="ko-KR">
                <a:solidFill>
                  <a:srgbClr val="063DE8"/>
                </a:solidFill>
              </a:rPr>
              <a:t>Multiple threads</a:t>
            </a:r>
          </a:p>
          <a:p>
            <a:pPr eaLnBrk="1" hangingPunct="1"/>
            <a:r>
              <a:rPr lang="en-US" altLang="ko-KR">
                <a:solidFill>
                  <a:srgbClr val="063DE8"/>
                </a:solidFill>
              </a:rPr>
              <a:t>And, don’t do IOs, avoid IOs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6"/>
          <p:cNvSpPr txBox="1">
            <a:spLocks noChangeArrowheads="1"/>
          </p:cNvSpPr>
          <p:nvPr/>
        </p:nvSpPr>
        <p:spPr bwMode="auto">
          <a:xfrm>
            <a:off x="3709988" y="2952750"/>
            <a:ext cx="14747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CPU </a:t>
            </a:r>
          </a:p>
          <a:p>
            <a:pPr algn="ctr" eaLnBrk="1" hangingPunct="1">
              <a:spcBef>
                <a:spcPct val="0"/>
              </a:spcBef>
              <a:buClrTx/>
              <a:buSzTx/>
              <a:buFontTx/>
              <a:buNone/>
            </a:pPr>
            <a:r>
              <a:rPr lang="en-US" altLang="ko-KR" sz="1400" b="0">
                <a:latin typeface="Arial" panose="020B0604020202020204" pitchFamily="34" charset="0"/>
              </a:rPr>
              <a:t>(Dual, Quad, …)</a:t>
            </a:r>
          </a:p>
        </p:txBody>
      </p:sp>
      <p:sp>
        <p:nvSpPr>
          <p:cNvPr id="34819" name="Text Box 16"/>
          <p:cNvSpPr txBox="1">
            <a:spLocks noChangeArrowheads="1"/>
          </p:cNvSpPr>
          <p:nvPr/>
        </p:nvSpPr>
        <p:spPr bwMode="auto">
          <a:xfrm>
            <a:off x="4141788" y="5311775"/>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IOPS</a:t>
            </a:r>
          </a:p>
        </p:txBody>
      </p:sp>
      <p:sp>
        <p:nvSpPr>
          <p:cNvPr id="34820" name="Text Box 16"/>
          <p:cNvSpPr txBox="1">
            <a:spLocks noChangeArrowheads="1"/>
          </p:cNvSpPr>
          <p:nvPr/>
        </p:nvSpPr>
        <p:spPr bwMode="auto">
          <a:xfrm>
            <a:off x="3201988" y="4143375"/>
            <a:ext cx="865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Hit Ratio</a:t>
            </a:r>
          </a:p>
        </p:txBody>
      </p:sp>
      <p:sp>
        <p:nvSpPr>
          <p:cNvPr id="34821" name="Text Box 16"/>
          <p:cNvSpPr txBox="1">
            <a:spLocks noChangeArrowheads="1"/>
          </p:cNvSpPr>
          <p:nvPr/>
        </p:nvSpPr>
        <p:spPr bwMode="auto">
          <a:xfrm>
            <a:off x="4446588" y="4143375"/>
            <a:ext cx="1928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rgbClr val="0000FF"/>
                </a:solidFill>
                <a:latin typeface="Arial" panose="020B0604020202020204" pitchFamily="34" charset="0"/>
              </a:rPr>
              <a:t>Multi-threading</a:t>
            </a:r>
          </a:p>
          <a:p>
            <a:pPr algn="ctr" eaLnBrk="1" hangingPunct="1">
              <a:spcBef>
                <a:spcPct val="0"/>
              </a:spcBef>
              <a:buClrTx/>
              <a:buSzTx/>
              <a:buFontTx/>
              <a:buNone/>
            </a:pPr>
            <a:r>
              <a:rPr lang="en-US" altLang="ko-KR" sz="1400" b="0">
                <a:latin typeface="Arial" panose="020B0604020202020204" pitchFamily="34" charset="0"/>
              </a:rPr>
              <a:t>(CPU-IO Overlapping)</a:t>
            </a:r>
          </a:p>
        </p:txBody>
      </p:sp>
      <p:sp>
        <p:nvSpPr>
          <p:cNvPr id="34822" name="Text Box 16"/>
          <p:cNvSpPr txBox="1">
            <a:spLocks noChangeArrowheads="1"/>
          </p:cNvSpPr>
          <p:nvPr/>
        </p:nvSpPr>
        <p:spPr bwMode="auto">
          <a:xfrm>
            <a:off x="969963" y="4305300"/>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Data size</a:t>
            </a:r>
          </a:p>
        </p:txBody>
      </p:sp>
      <p:sp>
        <p:nvSpPr>
          <p:cNvPr id="34823" name="Text Box 16"/>
          <p:cNvSpPr txBox="1">
            <a:spLocks noChangeArrowheads="1"/>
          </p:cNvSpPr>
          <p:nvPr/>
        </p:nvSpPr>
        <p:spPr bwMode="auto">
          <a:xfrm>
            <a:off x="900113" y="4000500"/>
            <a:ext cx="1052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Buffer Size</a:t>
            </a:r>
          </a:p>
        </p:txBody>
      </p:sp>
      <p:sp>
        <p:nvSpPr>
          <p:cNvPr id="34824" name="Line 8"/>
          <p:cNvSpPr>
            <a:spLocks noChangeShapeType="1"/>
          </p:cNvSpPr>
          <p:nvPr/>
        </p:nvSpPr>
        <p:spPr bwMode="auto">
          <a:xfrm>
            <a:off x="996950" y="4305300"/>
            <a:ext cx="86201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endParaRPr lang="ko-KR" altLang="en-US"/>
          </a:p>
        </p:txBody>
      </p:sp>
      <p:sp>
        <p:nvSpPr>
          <p:cNvPr id="34825" name="Text Box 16"/>
          <p:cNvSpPr txBox="1">
            <a:spLocks noChangeArrowheads="1"/>
          </p:cNvSpPr>
          <p:nvPr/>
        </p:nvSpPr>
        <p:spPr bwMode="auto">
          <a:xfrm>
            <a:off x="2278063" y="4160838"/>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sym typeface="Wingdings" panose="05000000000000000000" pitchFamily="2" charset="2"/>
              </a:rPr>
              <a:t></a:t>
            </a:r>
            <a:endParaRPr lang="en-US" altLang="ko-KR" sz="1400" b="0">
              <a:latin typeface="Arial" panose="020B0604020202020204" pitchFamily="34" charset="0"/>
            </a:endParaRPr>
          </a:p>
        </p:txBody>
      </p:sp>
      <p:sp>
        <p:nvSpPr>
          <p:cNvPr id="34826" name="Text Box 16"/>
          <p:cNvSpPr txBox="1">
            <a:spLocks noChangeArrowheads="1"/>
          </p:cNvSpPr>
          <p:nvPr/>
        </p:nvSpPr>
        <p:spPr bwMode="auto">
          <a:xfrm>
            <a:off x="3306763" y="2133600"/>
            <a:ext cx="2292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TPS</a:t>
            </a:r>
          </a:p>
          <a:p>
            <a:pPr algn="ctr" eaLnBrk="1" hangingPunct="1">
              <a:spcBef>
                <a:spcPct val="0"/>
              </a:spcBef>
              <a:buClrTx/>
              <a:buSzTx/>
              <a:buFontTx/>
              <a:buNone/>
            </a:pPr>
            <a:r>
              <a:rPr lang="en-US" altLang="ko-KR" sz="1400" b="0">
                <a:latin typeface="Arial" panose="020B0604020202020204" pitchFamily="34" charset="0"/>
              </a:rPr>
              <a:t>(Transactions Per Second)</a:t>
            </a:r>
          </a:p>
        </p:txBody>
      </p:sp>
      <p:sp>
        <p:nvSpPr>
          <p:cNvPr id="34827" name="Text Box 16"/>
          <p:cNvSpPr txBox="1">
            <a:spLocks noChangeArrowheads="1"/>
          </p:cNvSpPr>
          <p:nvPr/>
        </p:nvSpPr>
        <p:spPr bwMode="auto">
          <a:xfrm>
            <a:off x="6502400" y="4160838"/>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sym typeface="Wingdings" panose="05000000000000000000" pitchFamily="2" charset="2"/>
              </a:rPr>
              <a:t></a:t>
            </a:r>
            <a:endParaRPr lang="en-US" altLang="ko-KR" sz="1400" b="0">
              <a:latin typeface="Arial" panose="020B0604020202020204" pitchFamily="34" charset="0"/>
            </a:endParaRPr>
          </a:p>
        </p:txBody>
      </p:sp>
      <p:sp>
        <p:nvSpPr>
          <p:cNvPr id="34828" name="Text Box 16"/>
          <p:cNvSpPr txBox="1">
            <a:spLocks noChangeArrowheads="1"/>
          </p:cNvSpPr>
          <p:nvPr/>
        </p:nvSpPr>
        <p:spPr bwMode="auto">
          <a:xfrm>
            <a:off x="7011988" y="4033838"/>
            <a:ext cx="9445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Context</a:t>
            </a:r>
          </a:p>
          <a:p>
            <a:pPr algn="ctr" eaLnBrk="1" hangingPunct="1">
              <a:spcBef>
                <a:spcPct val="0"/>
              </a:spcBef>
              <a:buClrTx/>
              <a:buSzTx/>
              <a:buFontTx/>
              <a:buNone/>
            </a:pPr>
            <a:r>
              <a:rPr lang="en-US" altLang="ko-KR" sz="1400" b="0">
                <a:latin typeface="Arial" panose="020B0604020202020204" pitchFamily="34" charset="0"/>
              </a:rPr>
              <a:t>Switching</a:t>
            </a:r>
          </a:p>
        </p:txBody>
      </p:sp>
      <p:sp>
        <p:nvSpPr>
          <p:cNvPr id="34829" name="Line 13"/>
          <p:cNvSpPr>
            <a:spLocks noChangeShapeType="1"/>
          </p:cNvSpPr>
          <p:nvPr/>
        </p:nvSpPr>
        <p:spPr bwMode="auto">
          <a:xfrm flipH="1">
            <a:off x="4446588" y="3529013"/>
            <a:ext cx="0" cy="431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endParaRPr lang="ko-KR" altLang="en-US"/>
          </a:p>
        </p:txBody>
      </p:sp>
      <p:sp>
        <p:nvSpPr>
          <p:cNvPr id="34830" name="Line 14"/>
          <p:cNvSpPr>
            <a:spLocks noChangeShapeType="1"/>
          </p:cNvSpPr>
          <p:nvPr/>
        </p:nvSpPr>
        <p:spPr bwMode="auto">
          <a:xfrm>
            <a:off x="4446588" y="4752975"/>
            <a:ext cx="0" cy="504825"/>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endParaRPr lang="ko-KR" altLang="en-US"/>
          </a:p>
        </p:txBody>
      </p:sp>
      <p:sp>
        <p:nvSpPr>
          <p:cNvPr id="34831" name="Text Box 16"/>
          <p:cNvSpPr txBox="1">
            <a:spLocks noChangeArrowheads="1"/>
          </p:cNvSpPr>
          <p:nvPr/>
        </p:nvSpPr>
        <p:spPr bwMode="auto">
          <a:xfrm rot="-5400000">
            <a:off x="4232275" y="2613025"/>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sym typeface="Wingdings" panose="05000000000000000000" pitchFamily="2" charset="2"/>
              </a:rPr>
              <a:t></a:t>
            </a:r>
            <a:endParaRPr lang="en-US" altLang="ko-KR" sz="1400" b="0">
              <a:latin typeface="Arial" panose="020B0604020202020204" pitchFamily="34" charset="0"/>
            </a:endParaRPr>
          </a:p>
        </p:txBody>
      </p:sp>
      <p:sp>
        <p:nvSpPr>
          <p:cNvPr id="34832" name="Text Box 16"/>
          <p:cNvSpPr txBox="1">
            <a:spLocks noChangeArrowheads="1"/>
          </p:cNvSpPr>
          <p:nvPr/>
        </p:nvSpPr>
        <p:spPr bwMode="auto">
          <a:xfrm>
            <a:off x="4284663" y="4141788"/>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a:t>
            </a:r>
          </a:p>
        </p:txBody>
      </p:sp>
      <p:sp>
        <p:nvSpPr>
          <p:cNvPr id="34833" name="Rectangle 17"/>
          <p:cNvSpPr>
            <a:spLocks noChangeArrowheads="1"/>
          </p:cNvSpPr>
          <p:nvPr/>
        </p:nvSpPr>
        <p:spPr bwMode="auto">
          <a:xfrm>
            <a:off x="2752725" y="4051300"/>
            <a:ext cx="3619500" cy="630238"/>
          </a:xfrm>
          <a:prstGeom prst="rect">
            <a:avLst/>
          </a:prstGeom>
          <a:noFill/>
          <a:ln w="158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34834" name="Rectangle 18"/>
          <p:cNvSpPr>
            <a:spLocks noGrp="1" noChangeArrowheads="1"/>
          </p:cNvSpPr>
          <p:nvPr>
            <p:ph type="title"/>
          </p:nvPr>
        </p:nvSpPr>
        <p:spPr>
          <a:noFill/>
        </p:spPr>
        <p:txBody>
          <a:bodyPr/>
          <a:lstStyle/>
          <a:p>
            <a:r>
              <a:rPr lang="en-US" altLang="ko-KR"/>
              <a:t>CPU-IO Overlapping</a:t>
            </a:r>
          </a:p>
        </p:txBody>
      </p:sp>
      <p:sp>
        <p:nvSpPr>
          <p:cNvPr id="34835" name="Rectangle 19"/>
          <p:cNvSpPr>
            <a:spLocks noGrp="1" noChangeArrowheads="1"/>
          </p:cNvSpPr>
          <p:nvPr>
            <p:ph type="body" idx="1"/>
          </p:nvPr>
        </p:nvSpPr>
        <p:spPr>
          <a:noFill/>
        </p:spPr>
        <p:txBody>
          <a:bodyPr/>
          <a:lstStyle/>
          <a:p>
            <a:r>
              <a:rPr lang="en-US" altLang="ko-KR"/>
              <a:t>3 States: CPU Bound, IO Bound, Balanced</a:t>
            </a:r>
          </a:p>
        </p:txBody>
      </p:sp>
      <p:sp>
        <p:nvSpPr>
          <p:cNvPr id="34836" name="Rectangle 20"/>
          <p:cNvSpPr>
            <a:spLocks noChangeArrowheads="1"/>
          </p:cNvSpPr>
          <p:nvPr/>
        </p:nvSpPr>
        <p:spPr bwMode="auto">
          <a:xfrm>
            <a:off x="6227763" y="5659438"/>
            <a:ext cx="2881312" cy="649287"/>
          </a:xfrm>
          <a:prstGeom prst="rect">
            <a:avLst/>
          </a:prstGeom>
          <a:noFill/>
          <a:ln w="9525"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C00000"/>
                </a:solidFill>
                <a:latin typeface="Book Antiqua" panose="02040602050305030304" pitchFamily="18" charset="0"/>
                <a:ea typeface="한양해서" pitchFamily="18" charset="-127"/>
              </a:rPr>
              <a:t>For perfect CPU-IO overlapping,</a:t>
            </a:r>
          </a:p>
          <a:p>
            <a:pPr algn="ctr" latinLnBrk="0">
              <a:spcBef>
                <a:spcPct val="0"/>
              </a:spcBef>
              <a:buClrTx/>
              <a:buSzTx/>
              <a:buFontTx/>
              <a:buNone/>
            </a:pPr>
            <a:r>
              <a:rPr lang="en-US" altLang="ko-KR" sz="1400">
                <a:solidFill>
                  <a:srgbClr val="C00000"/>
                </a:solidFill>
                <a:latin typeface="Book Antiqua" panose="02040602050305030304" pitchFamily="18" charset="0"/>
                <a:ea typeface="한양해서" pitchFamily="18" charset="-127"/>
              </a:rPr>
              <a:t>IOPS Matters!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9" name="날짜 개체 틀 4"/>
          <p:cNvSpPr>
            <a:spLocks noGrp="1"/>
          </p:cNvSpPr>
          <p:nvPr>
            <p:ph type="dt" sz="quarter" idx="11"/>
          </p:nvPr>
        </p:nvSpPr>
        <p:spPr/>
        <p:txBody>
          <a:bodyPr/>
          <a:lstStyle/>
          <a:p>
            <a:pPr>
              <a:defRPr/>
            </a:pPr>
            <a:r>
              <a:rPr lang="en-US" altLang="ko-KR"/>
              <a:t>Ch 9. Storing Disk</a:t>
            </a:r>
          </a:p>
        </p:txBody>
      </p:sp>
      <p:sp>
        <p:nvSpPr>
          <p:cNvPr id="35844" name="Rectangle 2"/>
          <p:cNvSpPr>
            <a:spLocks noGrp="1" noChangeArrowheads="1"/>
          </p:cNvSpPr>
          <p:nvPr>
            <p:ph type="title"/>
          </p:nvPr>
        </p:nvSpPr>
        <p:spPr/>
        <p:txBody>
          <a:bodyPr/>
          <a:lstStyle/>
          <a:p>
            <a:pPr eaLnBrk="1" hangingPunct="1"/>
            <a:r>
              <a:rPr lang="en-US" altLang="ko-KR" dirty="0"/>
              <a:t>Technology RATIOS Matter </a:t>
            </a:r>
            <a:br>
              <a:rPr lang="en-US" altLang="ko-KR" dirty="0"/>
            </a:br>
            <a:r>
              <a:rPr lang="en-US" altLang="ko-KR" sz="1800" dirty="0"/>
              <a:t>[ Source: Jim Gray’s PPT ]</a:t>
            </a:r>
          </a:p>
        </p:txBody>
      </p:sp>
      <p:pic>
        <p:nvPicPr>
          <p:cNvPr id="35845" name="Picture 3" descr="30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60475" y="1304925"/>
            <a:ext cx="4606925" cy="183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6" name="Rectangle 7"/>
          <p:cNvSpPr>
            <a:spLocks noChangeArrowheads="1"/>
          </p:cNvSpPr>
          <p:nvPr/>
        </p:nvSpPr>
        <p:spPr bwMode="auto">
          <a:xfrm>
            <a:off x="457200" y="3321050"/>
            <a:ext cx="82296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800100" indent="-34290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30000"/>
              </a:spcBef>
            </a:pPr>
            <a:r>
              <a:rPr kumimoji="0" lang="en-US" altLang="ko-KR" sz="1800" b="0" dirty="0">
                <a:latin typeface="Arial" panose="020B0604020202020204" pitchFamily="34" charset="0"/>
              </a:rPr>
              <a:t>Technology ratio change: 1980s vs. 2010s</a:t>
            </a:r>
          </a:p>
          <a:p>
            <a:pPr lvl="1" eaLnBrk="1" hangingPunct="1">
              <a:spcBef>
                <a:spcPct val="30000"/>
              </a:spcBef>
              <a:buClr>
                <a:srgbClr val="FF0000"/>
              </a:buClr>
              <a:buFont typeface="Wingdings" panose="05000000000000000000" pitchFamily="2" charset="2"/>
              <a:buChar char="§"/>
            </a:pPr>
            <a:r>
              <a:rPr kumimoji="0" lang="en-US" altLang="ko-KR" sz="1600" b="0" dirty="0">
                <a:solidFill>
                  <a:srgbClr val="C00000"/>
                </a:solidFill>
                <a:latin typeface="Arial" panose="020B0604020202020204" pitchFamily="34" charset="0"/>
              </a:rPr>
              <a:t>If everything changes in the same way, then nothing really changes</a:t>
            </a:r>
            <a:r>
              <a:rPr kumimoji="0" lang="en-US" altLang="ko-KR" sz="1200" b="0" dirty="0">
                <a:solidFill>
                  <a:srgbClr val="C00000"/>
                </a:solidFill>
                <a:latin typeface="Arial" panose="020B0604020202020204" pitchFamily="34" charset="0"/>
              </a:rPr>
              <a:t>.</a:t>
            </a:r>
            <a:endParaRPr kumimoji="0" lang="en-US" altLang="ko-KR" sz="1600" b="0" dirty="0">
              <a:solidFill>
                <a:srgbClr val="C00000"/>
              </a:solidFill>
              <a:latin typeface="Arial" panose="020B0604020202020204" pitchFamily="34" charset="0"/>
            </a:endParaRPr>
          </a:p>
          <a:p>
            <a:pPr lvl="1" eaLnBrk="1" hangingPunct="1">
              <a:spcBef>
                <a:spcPct val="30000"/>
              </a:spcBef>
              <a:buClr>
                <a:srgbClr val="FF0000"/>
              </a:buClr>
              <a:buFont typeface="Wingdings" panose="05000000000000000000" pitchFamily="2" charset="2"/>
              <a:buChar char="§"/>
            </a:pPr>
            <a:r>
              <a:rPr kumimoji="0" lang="en-US" altLang="ko-KR" sz="1600" b="0" dirty="0">
                <a:latin typeface="Arial" panose="020B0604020202020204" pitchFamily="34" charset="0"/>
              </a:rPr>
              <a:t>If some things get much cheaper/faster than others, then that is </a:t>
            </a:r>
            <a:r>
              <a:rPr kumimoji="0" lang="en-US" altLang="ko-KR" sz="1600" b="0" dirty="0">
                <a:solidFill>
                  <a:srgbClr val="0000CC"/>
                </a:solidFill>
                <a:latin typeface="Arial" panose="020B0604020202020204" pitchFamily="34" charset="0"/>
              </a:rPr>
              <a:t>real change</a:t>
            </a:r>
            <a:r>
              <a:rPr kumimoji="0" lang="en-US" altLang="ko-KR" sz="1600" b="0" dirty="0">
                <a:latin typeface="Arial" panose="020B0604020202020204" pitchFamily="34" charset="0"/>
              </a:rPr>
              <a:t>.</a:t>
            </a:r>
          </a:p>
          <a:p>
            <a:pPr lvl="1" eaLnBrk="1" hangingPunct="1">
              <a:spcBef>
                <a:spcPct val="30000"/>
              </a:spcBef>
              <a:buClr>
                <a:srgbClr val="FF0000"/>
              </a:buClr>
              <a:buFont typeface="Wingdings" panose="05000000000000000000" pitchFamily="2" charset="2"/>
              <a:buChar char="§"/>
            </a:pPr>
            <a:r>
              <a:rPr kumimoji="0" lang="en-US" altLang="ko-KR" sz="1600" b="0" dirty="0">
                <a:latin typeface="Arial" panose="020B0604020202020204" pitchFamily="34" charset="0"/>
              </a:rPr>
              <a:t>Some things are not changing much: e.g. cost of people, speed of light</a:t>
            </a:r>
          </a:p>
          <a:p>
            <a:pPr lvl="1" eaLnBrk="1" hangingPunct="1">
              <a:spcBef>
                <a:spcPct val="30000"/>
              </a:spcBef>
              <a:buClr>
                <a:srgbClr val="FF0000"/>
              </a:buClr>
              <a:buFont typeface="Wingdings" panose="05000000000000000000" pitchFamily="2" charset="2"/>
              <a:buChar char="§"/>
            </a:pPr>
            <a:r>
              <a:rPr kumimoji="0" lang="en-US" altLang="ko-KR" sz="1600" b="0" dirty="0">
                <a:latin typeface="Arial" panose="020B0604020202020204" pitchFamily="34" charset="0"/>
              </a:rPr>
              <a:t>And some things are changing a LOT: e.g.  Moore’s law, disk capacity</a:t>
            </a:r>
          </a:p>
          <a:p>
            <a:pPr lvl="1" eaLnBrk="1" hangingPunct="1">
              <a:spcBef>
                <a:spcPct val="30000"/>
              </a:spcBef>
              <a:buClr>
                <a:srgbClr val="FF0000"/>
              </a:buClr>
              <a:buFont typeface="Wingdings" panose="05000000000000000000" pitchFamily="2" charset="2"/>
              <a:buChar char="§"/>
            </a:pPr>
            <a:r>
              <a:rPr kumimoji="0" lang="en-US" altLang="ko-KR" sz="1600" b="0" dirty="0">
                <a:latin typeface="Arial" panose="020B0604020202020204" pitchFamily="34" charset="0"/>
              </a:rPr>
              <a:t>Latency lags behind bandwidth and bandwidth does behind capacity</a:t>
            </a:r>
          </a:p>
          <a:p>
            <a:pPr eaLnBrk="1" hangingPunct="1">
              <a:spcBef>
                <a:spcPct val="30000"/>
              </a:spcBef>
            </a:pPr>
            <a:r>
              <a:rPr kumimoji="0" lang="en-US" altLang="ko-KR" sz="1800" b="0" dirty="0">
                <a:solidFill>
                  <a:srgbClr val="063DE8"/>
                </a:solidFill>
                <a:latin typeface="Arial" panose="020B0604020202020204" pitchFamily="34" charset="0"/>
              </a:rPr>
              <a:t>Flash memory/NVRAMs and its role in the memory hierarchy? </a:t>
            </a:r>
          </a:p>
          <a:p>
            <a:pPr lvl="1" eaLnBrk="1" hangingPunct="1">
              <a:spcBef>
                <a:spcPct val="30000"/>
              </a:spcBef>
            </a:pPr>
            <a:r>
              <a:rPr kumimoji="0" lang="en-US" altLang="ko-KR" sz="1600" b="0" dirty="0">
                <a:solidFill>
                  <a:srgbClr val="C00000"/>
                </a:solidFill>
                <a:latin typeface="Arial" panose="020B0604020202020204" pitchFamily="34" charset="0"/>
              </a:rPr>
              <a:t>Disruptive technology ratio change</a:t>
            </a:r>
            <a:r>
              <a:rPr kumimoji="0" lang="en-US" altLang="ko-KR" sz="1600" b="0" dirty="0">
                <a:solidFill>
                  <a:srgbClr val="063DE8"/>
                </a:solidFill>
                <a:latin typeface="Arial" panose="020B0604020202020204" pitchFamily="34" charset="0"/>
              </a:rPr>
              <a:t> </a:t>
            </a:r>
            <a:r>
              <a:rPr kumimoji="0" lang="en-US" altLang="ko-KR" sz="1600" b="0" dirty="0">
                <a:solidFill>
                  <a:srgbClr val="C00000"/>
                </a:solidFill>
                <a:latin typeface="Arial" panose="020B0604020202020204" pitchFamily="34" charset="0"/>
                <a:sym typeface="Wingdings" panose="05000000000000000000" pitchFamily="2" charset="2"/>
              </a:rPr>
              <a:t> new disruptive solution?</a:t>
            </a:r>
            <a:endParaRPr kumimoji="0" lang="en-US" altLang="ko-KR" sz="1600" b="0" dirty="0">
              <a:solidFill>
                <a:srgbClr val="C00000"/>
              </a:solidFill>
              <a:latin typeface="Arial" panose="020B0604020202020204" pitchFamily="34" charset="0"/>
            </a:endParaRPr>
          </a:p>
          <a:p>
            <a:pPr eaLnBrk="1" hangingPunct="1">
              <a:spcBef>
                <a:spcPct val="30000"/>
              </a:spcBef>
            </a:pPr>
            <a:endParaRPr kumimoji="0" lang="en-US" altLang="ko-KR" sz="1800" b="0" dirty="0">
              <a:solidFill>
                <a:srgbClr val="063DE8"/>
              </a:solidFill>
              <a:latin typeface="Arial" panose="020B0604020202020204" pitchFamily="34" charset="0"/>
            </a:endParaRPr>
          </a:p>
        </p:txBody>
      </p:sp>
      <p:sp>
        <p:nvSpPr>
          <p:cNvPr id="7" name="Rectangle 3"/>
          <p:cNvSpPr txBox="1">
            <a:spLocks noChangeArrowheads="1"/>
          </p:cNvSpPr>
          <p:nvPr/>
        </p:nvSpPr>
        <p:spPr bwMode="auto">
          <a:xfrm>
            <a:off x="6680200" y="2168525"/>
            <a:ext cx="2268538"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latinLnBrk="1" hangingPunct="0">
              <a:spcBef>
                <a:spcPct val="50000"/>
              </a:spcBef>
              <a:spcAft>
                <a:spcPct val="0"/>
              </a:spcAft>
              <a:buClr>
                <a:srgbClr val="FF0000"/>
              </a:buClr>
              <a:buSzPct val="80000"/>
              <a:buFont typeface="Wingdings" panose="05000000000000000000" pitchFamily="2" charset="2"/>
              <a:buChar char="§"/>
              <a:defRPr kumimoji="1" sz="2200">
                <a:solidFill>
                  <a:schemeClr val="tx1"/>
                </a:solidFill>
                <a:latin typeface="Calibri" pitchFamily="34" charset="0"/>
                <a:ea typeface="+mn-ea"/>
                <a:cs typeface="Calibri" pitchFamily="34" charset="0"/>
              </a:defRPr>
            </a:lvl1pPr>
            <a:lvl2pPr marL="742950" indent="-285750" algn="l" rtl="0" eaLnBrk="0" fontAlgn="base" latinLnBrk="1" hangingPunct="0">
              <a:spcBef>
                <a:spcPct val="50000"/>
              </a:spcBef>
              <a:spcAft>
                <a:spcPct val="0"/>
              </a:spcAft>
              <a:buClr>
                <a:srgbClr val="0000FF"/>
              </a:buClr>
              <a:buSzPct val="80000"/>
              <a:buFont typeface="Arial" panose="020B0604020202020204" pitchFamily="34" charset="0"/>
              <a:buChar char="−"/>
              <a:defRPr kumimoji="1" sz="2000">
                <a:solidFill>
                  <a:schemeClr val="tx1"/>
                </a:solidFill>
                <a:latin typeface="Calibri" pitchFamily="34" charset="0"/>
                <a:ea typeface="+mn-ea"/>
                <a:cs typeface="Calibri" pitchFamily="34" charset="0"/>
              </a:defRPr>
            </a:lvl2pPr>
            <a:lvl3pPr marL="1143000" indent="-228600" algn="l" rtl="0" eaLnBrk="0" fontAlgn="base" latinLnBrk="1" hangingPunct="0">
              <a:spcBef>
                <a:spcPct val="50000"/>
              </a:spcBef>
              <a:spcAft>
                <a:spcPct val="0"/>
              </a:spcAft>
              <a:buClr>
                <a:srgbClr val="660066"/>
              </a:buClr>
              <a:buSzPct val="80000"/>
              <a:buFont typeface="Wingdings" panose="05000000000000000000" pitchFamily="2" charset="2"/>
              <a:buChar char="ü"/>
              <a:defRPr kumimoji="1" sz="2000">
                <a:solidFill>
                  <a:schemeClr val="tx1"/>
                </a:solidFill>
                <a:latin typeface="Calibri" pitchFamily="34" charset="0"/>
                <a:ea typeface="+mn-ea"/>
                <a:cs typeface="Calibri" pitchFamily="34" charset="0"/>
              </a:defRPr>
            </a:lvl3pPr>
            <a:lvl4pPr marL="16002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4pPr>
            <a:lvl5pPr marL="20574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5pPr>
            <a:lvl6pPr marL="25146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6pPr>
            <a:lvl7pPr marL="29718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7pPr>
            <a:lvl8pPr marL="34290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8pPr>
            <a:lvl9pPr marL="38862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9pPr>
          </a:lstStyle>
          <a:p>
            <a:pPr marL="176213" indent="-176213" eaLnBrk="1" hangingPunct="1">
              <a:defRPr/>
            </a:pPr>
            <a:r>
              <a:rPr lang="en-US" altLang="ko-KR" sz="1200" b="0" kern="0" dirty="0"/>
              <a:t>Disk improvements [‘88 – ’04]:</a:t>
            </a:r>
          </a:p>
          <a:p>
            <a:pPr marL="444500" lvl="1" indent="-268288" eaLnBrk="1" hangingPunct="1">
              <a:spcBef>
                <a:spcPts val="0"/>
              </a:spcBef>
              <a:defRPr/>
            </a:pPr>
            <a:r>
              <a:rPr lang="en-US" altLang="ko-KR" sz="1200" b="0" kern="0" dirty="0"/>
              <a:t>Capacity:      60%/y</a:t>
            </a:r>
          </a:p>
          <a:p>
            <a:pPr marL="444500" lvl="1" indent="-268288" eaLnBrk="1" hangingPunct="1">
              <a:spcBef>
                <a:spcPts val="0"/>
              </a:spcBef>
              <a:defRPr/>
            </a:pPr>
            <a:r>
              <a:rPr lang="en-US" altLang="ko-KR" sz="1200" b="0" kern="0" dirty="0"/>
              <a:t>Bandwidth:  40%/y</a:t>
            </a:r>
          </a:p>
          <a:p>
            <a:pPr marL="444500" lvl="1" indent="-268288" eaLnBrk="1" hangingPunct="1">
              <a:spcBef>
                <a:spcPts val="0"/>
              </a:spcBef>
              <a:defRPr/>
            </a:pPr>
            <a:r>
              <a:rPr lang="en-US" altLang="ko-KR" sz="1200" b="0" kern="0" dirty="0"/>
              <a:t>Access time: 16%/y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Mega Changes in Computer Architectures</a:t>
            </a:r>
            <a:br>
              <a:rPr lang="en-US" altLang="ko-KR" dirty="0"/>
            </a:br>
            <a:r>
              <a:rPr lang="en-US" altLang="ko-KR" dirty="0"/>
              <a:t>and Implications on Database Technology</a:t>
            </a:r>
            <a:endParaRPr lang="ko-KR" altLang="en-US"/>
          </a:p>
        </p:txBody>
      </p:sp>
      <p:sp>
        <p:nvSpPr>
          <p:cNvPr id="3" name="내용 개체 틀 2"/>
          <p:cNvSpPr>
            <a:spLocks noGrp="1"/>
          </p:cNvSpPr>
          <p:nvPr>
            <p:ph idx="1"/>
          </p:nvPr>
        </p:nvSpPr>
        <p:spPr/>
        <p:txBody>
          <a:bodyPr/>
          <a:lstStyle/>
          <a:p>
            <a:r>
              <a:rPr lang="en-US" altLang="ko-KR" dirty="0"/>
              <a:t>CPU: Single-core </a:t>
            </a:r>
            <a:r>
              <a:rPr lang="en-US" altLang="ko-KR" dirty="0">
                <a:sym typeface="Wingdings" panose="05000000000000000000" pitchFamily="2" charset="2"/>
              </a:rPr>
              <a:t> Multi-core (End of Moore’s Law?)</a:t>
            </a:r>
          </a:p>
          <a:p>
            <a:r>
              <a:rPr lang="en-US" altLang="ko-KR" dirty="0">
                <a:sym typeface="Wingdings" panose="05000000000000000000" pitchFamily="2" charset="2"/>
              </a:rPr>
              <a:t>DRAM: small and expensive   large and become cheaper</a:t>
            </a:r>
          </a:p>
          <a:p>
            <a:r>
              <a:rPr lang="en-US" altLang="ko-KR" dirty="0">
                <a:sym typeface="Wingdings" panose="05000000000000000000" pitchFamily="2" charset="2"/>
              </a:rPr>
              <a:t>Storage: HDD  Flash SSD ( NVRAM ?)</a:t>
            </a:r>
          </a:p>
          <a:p>
            <a:pPr marL="0" indent="0">
              <a:buNone/>
            </a:pPr>
            <a:r>
              <a:rPr lang="en-US" altLang="ko-KR" dirty="0">
                <a:sym typeface="Wingdings" panose="05000000000000000000" pitchFamily="2" charset="2"/>
              </a:rPr>
              <a:t></a:t>
            </a:r>
          </a:p>
          <a:p>
            <a:r>
              <a:rPr lang="en-US" altLang="ko-KR" dirty="0"/>
              <a:t>MMDBMS</a:t>
            </a:r>
          </a:p>
          <a:p>
            <a:r>
              <a:rPr lang="en-US" altLang="ko-KR" dirty="0"/>
              <a:t>New concurrency control: 2PL </a:t>
            </a:r>
            <a:r>
              <a:rPr lang="en-US" altLang="ko-KR" dirty="0">
                <a:sym typeface="Wingdings" panose="05000000000000000000" pitchFamily="2" charset="2"/>
              </a:rPr>
              <a:t> OCC</a:t>
            </a:r>
            <a:endParaRPr lang="en-US" altLang="ko-KR" dirty="0"/>
          </a:p>
          <a:p>
            <a:r>
              <a:rPr lang="en-US" altLang="ko-KR" dirty="0"/>
              <a:t>Buffer replacement algorithm</a:t>
            </a:r>
            <a:endParaRPr lang="ko-KR" altLang="en-US" dirty="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half" idx="11"/>
          </p:nvPr>
        </p:nvSpPr>
        <p:spPr/>
        <p:txBody>
          <a:bodyPr/>
          <a:lstStyle/>
          <a:p>
            <a:pPr>
              <a:defRPr/>
            </a:pPr>
            <a:r>
              <a:rPr lang="en-US" altLang="ko-KR"/>
              <a:t>Ch 9. Storing Disk</a:t>
            </a:r>
          </a:p>
        </p:txBody>
      </p:sp>
    </p:spTree>
    <p:extLst>
      <p:ext uri="{BB962C8B-B14F-4D97-AF65-F5344CB8AC3E}">
        <p14:creationId xmlns:p14="http://schemas.microsoft.com/office/powerpoint/2010/main" val="231695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822" name="날짜 개체 틀 4"/>
          <p:cNvSpPr>
            <a:spLocks noGrp="1"/>
          </p:cNvSpPr>
          <p:nvPr>
            <p:ph type="dt" sz="quarter" idx="11"/>
          </p:nvPr>
        </p:nvSpPr>
        <p:spPr/>
        <p:txBody>
          <a:bodyPr/>
          <a:lstStyle/>
          <a:p>
            <a:pPr>
              <a:defRPr/>
            </a:pPr>
            <a:r>
              <a:rPr lang="en-US" altLang="ko-KR"/>
              <a:t>Ch 9. Storing Disk</a:t>
            </a:r>
          </a:p>
        </p:txBody>
      </p:sp>
      <p:sp>
        <p:nvSpPr>
          <p:cNvPr id="14340" name="Rectangle 2"/>
          <p:cNvSpPr>
            <a:spLocks noGrp="1" noChangeArrowheads="1"/>
          </p:cNvSpPr>
          <p:nvPr>
            <p:ph type="title"/>
          </p:nvPr>
        </p:nvSpPr>
        <p:spPr>
          <a:xfrm>
            <a:off x="1143000" y="228600"/>
            <a:ext cx="7772400" cy="1143000"/>
          </a:xfrm>
        </p:spPr>
        <p:txBody>
          <a:bodyPr/>
          <a:lstStyle/>
          <a:p>
            <a:pPr eaLnBrk="1" hangingPunct="1"/>
            <a:r>
              <a:rPr lang="en-US" altLang="ko-KR"/>
              <a:t>Jim Gray</a:t>
            </a:r>
            <a:r>
              <a:rPr lang="en-US" altLang="ko-KR">
                <a:latin typeface="Tahoma" panose="020B0604030504040204" pitchFamily="34" charset="0"/>
              </a:rPr>
              <a:t>’</a:t>
            </a:r>
            <a:r>
              <a:rPr lang="en-US" altLang="ko-KR"/>
              <a:t>s Storage Latency Analogy:  </a:t>
            </a:r>
            <a:br>
              <a:rPr lang="en-US" altLang="ko-KR"/>
            </a:br>
            <a:r>
              <a:rPr lang="en-US" altLang="ko-KR"/>
              <a:t>How Far Away is the Data?</a:t>
            </a:r>
          </a:p>
        </p:txBody>
      </p:sp>
      <p:grpSp>
        <p:nvGrpSpPr>
          <p:cNvPr id="14341" name="Group 3"/>
          <p:cNvGrpSpPr>
            <a:grpSpLocks/>
          </p:cNvGrpSpPr>
          <p:nvPr/>
        </p:nvGrpSpPr>
        <p:grpSpPr bwMode="auto">
          <a:xfrm>
            <a:off x="1258888" y="1916113"/>
            <a:ext cx="6697662" cy="3876675"/>
            <a:chOff x="491" y="1065"/>
            <a:chExt cx="4519" cy="2856"/>
          </a:xfrm>
        </p:grpSpPr>
        <p:sp>
          <p:nvSpPr>
            <p:cNvPr id="14342" name="Freeform 4"/>
            <p:cNvSpPr>
              <a:spLocks/>
            </p:cNvSpPr>
            <p:nvPr/>
          </p:nvSpPr>
          <p:spPr bwMode="auto">
            <a:xfrm>
              <a:off x="2521" y="2394"/>
              <a:ext cx="86" cy="50"/>
            </a:xfrm>
            <a:custGeom>
              <a:avLst/>
              <a:gdLst>
                <a:gd name="T0" fmla="*/ 0 w 86"/>
                <a:gd name="T1" fmla="*/ 22 h 50"/>
                <a:gd name="T2" fmla="*/ 55 w 86"/>
                <a:gd name="T3" fmla="*/ 0 h 50"/>
                <a:gd name="T4" fmla="*/ 86 w 86"/>
                <a:gd name="T5" fmla="*/ 0 h 50"/>
                <a:gd name="T6" fmla="*/ 86 w 86"/>
                <a:gd name="T7" fmla="*/ 29 h 50"/>
                <a:gd name="T8" fmla="*/ 31 w 86"/>
                <a:gd name="T9" fmla="*/ 50 h 50"/>
                <a:gd name="T10" fmla="*/ 0 w 86"/>
                <a:gd name="T11" fmla="*/ 50 h 50"/>
                <a:gd name="T12" fmla="*/ 0 w 86"/>
                <a:gd name="T13" fmla="*/ 22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50">
                  <a:moveTo>
                    <a:pt x="0" y="22"/>
                  </a:moveTo>
                  <a:lnTo>
                    <a:pt x="55" y="0"/>
                  </a:lnTo>
                  <a:lnTo>
                    <a:pt x="86" y="0"/>
                  </a:lnTo>
                  <a:lnTo>
                    <a:pt x="86"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3" name="Freeform 5"/>
            <p:cNvSpPr>
              <a:spLocks/>
            </p:cNvSpPr>
            <p:nvPr/>
          </p:nvSpPr>
          <p:spPr bwMode="auto">
            <a:xfrm>
              <a:off x="2459" y="2416"/>
              <a:ext cx="93" cy="56"/>
            </a:xfrm>
            <a:custGeom>
              <a:avLst/>
              <a:gdLst>
                <a:gd name="T0" fmla="*/ 0 w 93"/>
                <a:gd name="T1" fmla="*/ 28 h 56"/>
                <a:gd name="T2" fmla="*/ 62 w 93"/>
                <a:gd name="T3" fmla="*/ 0 h 56"/>
                <a:gd name="T4" fmla="*/ 93 w 93"/>
                <a:gd name="T5" fmla="*/ 0 h 56"/>
                <a:gd name="T6" fmla="*/ 93 w 93"/>
                <a:gd name="T7" fmla="*/ 28 h 56"/>
                <a:gd name="T8" fmla="*/ 31 w 93"/>
                <a:gd name="T9" fmla="*/ 56 h 56"/>
                <a:gd name="T10" fmla="*/ 0 w 93"/>
                <a:gd name="T11" fmla="*/ 56 h 56"/>
                <a:gd name="T12" fmla="*/ 0 w 93"/>
                <a:gd name="T13" fmla="*/ 28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56">
                  <a:moveTo>
                    <a:pt x="0" y="28"/>
                  </a:moveTo>
                  <a:lnTo>
                    <a:pt x="62" y="0"/>
                  </a:lnTo>
                  <a:lnTo>
                    <a:pt x="93" y="0"/>
                  </a:lnTo>
                  <a:lnTo>
                    <a:pt x="93"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4" name="Freeform 6"/>
            <p:cNvSpPr>
              <a:spLocks/>
            </p:cNvSpPr>
            <p:nvPr/>
          </p:nvSpPr>
          <p:spPr bwMode="auto">
            <a:xfrm>
              <a:off x="2404" y="2444"/>
              <a:ext cx="86" cy="49"/>
            </a:xfrm>
            <a:custGeom>
              <a:avLst/>
              <a:gdLst>
                <a:gd name="T0" fmla="*/ 0 w 86"/>
                <a:gd name="T1" fmla="*/ 21 h 49"/>
                <a:gd name="T2" fmla="*/ 55 w 86"/>
                <a:gd name="T3" fmla="*/ 0 h 49"/>
                <a:gd name="T4" fmla="*/ 86 w 86"/>
                <a:gd name="T5" fmla="*/ 0 h 49"/>
                <a:gd name="T6" fmla="*/ 86 w 86"/>
                <a:gd name="T7" fmla="*/ 28 h 49"/>
                <a:gd name="T8" fmla="*/ 31 w 86"/>
                <a:gd name="T9" fmla="*/ 49 h 49"/>
                <a:gd name="T10" fmla="*/ 0 w 86"/>
                <a:gd name="T11" fmla="*/ 49 h 49"/>
                <a:gd name="T12" fmla="*/ 0 w 86"/>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49">
                  <a:moveTo>
                    <a:pt x="0" y="21"/>
                  </a:moveTo>
                  <a:lnTo>
                    <a:pt x="55" y="0"/>
                  </a:lnTo>
                  <a:lnTo>
                    <a:pt x="86" y="0"/>
                  </a:lnTo>
                  <a:lnTo>
                    <a:pt x="86"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5" name="Freeform 7"/>
            <p:cNvSpPr>
              <a:spLocks/>
            </p:cNvSpPr>
            <p:nvPr/>
          </p:nvSpPr>
          <p:spPr bwMode="auto">
            <a:xfrm>
              <a:off x="2357" y="2465"/>
              <a:ext cx="78" cy="49"/>
            </a:xfrm>
            <a:custGeom>
              <a:avLst/>
              <a:gdLst>
                <a:gd name="T0" fmla="*/ 0 w 78"/>
                <a:gd name="T1" fmla="*/ 21 h 49"/>
                <a:gd name="T2" fmla="*/ 47 w 78"/>
                <a:gd name="T3" fmla="*/ 0 h 49"/>
                <a:gd name="T4" fmla="*/ 78 w 78"/>
                <a:gd name="T5" fmla="*/ 0 h 49"/>
                <a:gd name="T6" fmla="*/ 78 w 78"/>
                <a:gd name="T7" fmla="*/ 28 h 49"/>
                <a:gd name="T8" fmla="*/ 32 w 78"/>
                <a:gd name="T9" fmla="*/ 49 h 49"/>
                <a:gd name="T10" fmla="*/ 0 w 78"/>
                <a:gd name="T11" fmla="*/ 49 h 49"/>
                <a:gd name="T12" fmla="*/ 0 w 78"/>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49">
                  <a:moveTo>
                    <a:pt x="0" y="21"/>
                  </a:moveTo>
                  <a:lnTo>
                    <a:pt x="47" y="0"/>
                  </a:lnTo>
                  <a:lnTo>
                    <a:pt x="78" y="0"/>
                  </a:lnTo>
                  <a:lnTo>
                    <a:pt x="78"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6" name="Freeform 8"/>
            <p:cNvSpPr>
              <a:spLocks/>
            </p:cNvSpPr>
            <p:nvPr/>
          </p:nvSpPr>
          <p:spPr bwMode="auto">
            <a:xfrm>
              <a:off x="2310" y="2486"/>
              <a:ext cx="79" cy="49"/>
            </a:xfrm>
            <a:custGeom>
              <a:avLst/>
              <a:gdLst>
                <a:gd name="T0" fmla="*/ 0 w 79"/>
                <a:gd name="T1" fmla="*/ 21 h 49"/>
                <a:gd name="T2" fmla="*/ 47 w 79"/>
                <a:gd name="T3" fmla="*/ 0 h 49"/>
                <a:gd name="T4" fmla="*/ 79 w 79"/>
                <a:gd name="T5" fmla="*/ 0 h 49"/>
                <a:gd name="T6" fmla="*/ 79 w 79"/>
                <a:gd name="T7" fmla="*/ 28 h 49"/>
                <a:gd name="T8" fmla="*/ 32 w 79"/>
                <a:gd name="T9" fmla="*/ 49 h 49"/>
                <a:gd name="T10" fmla="*/ 0 w 79"/>
                <a:gd name="T11" fmla="*/ 49 h 49"/>
                <a:gd name="T12" fmla="*/ 0 w 79"/>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49">
                  <a:moveTo>
                    <a:pt x="0" y="21"/>
                  </a:moveTo>
                  <a:lnTo>
                    <a:pt x="47" y="0"/>
                  </a:lnTo>
                  <a:lnTo>
                    <a:pt x="79" y="0"/>
                  </a:lnTo>
                  <a:lnTo>
                    <a:pt x="79"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7" name="Freeform 9"/>
            <p:cNvSpPr>
              <a:spLocks/>
            </p:cNvSpPr>
            <p:nvPr/>
          </p:nvSpPr>
          <p:spPr bwMode="auto">
            <a:xfrm>
              <a:off x="2279" y="2507"/>
              <a:ext cx="63" cy="49"/>
            </a:xfrm>
            <a:custGeom>
              <a:avLst/>
              <a:gdLst>
                <a:gd name="T0" fmla="*/ 0 w 63"/>
                <a:gd name="T1" fmla="*/ 21 h 49"/>
                <a:gd name="T2" fmla="*/ 31 w 63"/>
                <a:gd name="T3" fmla="*/ 0 h 49"/>
                <a:gd name="T4" fmla="*/ 63 w 63"/>
                <a:gd name="T5" fmla="*/ 0 h 49"/>
                <a:gd name="T6" fmla="*/ 63 w 63"/>
                <a:gd name="T7" fmla="*/ 28 h 49"/>
                <a:gd name="T8" fmla="*/ 31 w 63"/>
                <a:gd name="T9" fmla="*/ 49 h 49"/>
                <a:gd name="T10" fmla="*/ 0 w 63"/>
                <a:gd name="T11" fmla="*/ 49 h 49"/>
                <a:gd name="T12" fmla="*/ 0 w 63"/>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9">
                  <a:moveTo>
                    <a:pt x="0" y="21"/>
                  </a:moveTo>
                  <a:lnTo>
                    <a:pt x="31" y="0"/>
                  </a:lnTo>
                  <a:lnTo>
                    <a:pt x="63" y="0"/>
                  </a:lnTo>
                  <a:lnTo>
                    <a:pt x="63"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8" name="Freeform 10"/>
            <p:cNvSpPr>
              <a:spLocks/>
            </p:cNvSpPr>
            <p:nvPr/>
          </p:nvSpPr>
          <p:spPr bwMode="auto">
            <a:xfrm>
              <a:off x="2256" y="2528"/>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49" name="Freeform 11"/>
            <p:cNvSpPr>
              <a:spLocks/>
            </p:cNvSpPr>
            <p:nvPr/>
          </p:nvSpPr>
          <p:spPr bwMode="auto">
            <a:xfrm>
              <a:off x="2225" y="2542"/>
              <a:ext cx="62" cy="49"/>
            </a:xfrm>
            <a:custGeom>
              <a:avLst/>
              <a:gdLst>
                <a:gd name="T0" fmla="*/ 0 w 62"/>
                <a:gd name="T1" fmla="*/ 21 h 49"/>
                <a:gd name="T2" fmla="*/ 31 w 62"/>
                <a:gd name="T3" fmla="*/ 0 h 49"/>
                <a:gd name="T4" fmla="*/ 62 w 62"/>
                <a:gd name="T5" fmla="*/ 0 h 49"/>
                <a:gd name="T6" fmla="*/ 62 w 62"/>
                <a:gd name="T7" fmla="*/ 28 h 49"/>
                <a:gd name="T8" fmla="*/ 31 w 62"/>
                <a:gd name="T9" fmla="*/ 49 h 49"/>
                <a:gd name="T10" fmla="*/ 0 w 62"/>
                <a:gd name="T11" fmla="*/ 49 h 49"/>
                <a:gd name="T12" fmla="*/ 0 w 62"/>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9">
                  <a:moveTo>
                    <a:pt x="0" y="21"/>
                  </a:moveTo>
                  <a:lnTo>
                    <a:pt x="31" y="0"/>
                  </a:lnTo>
                  <a:lnTo>
                    <a:pt x="62" y="0"/>
                  </a:lnTo>
                  <a:lnTo>
                    <a:pt x="62"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0" name="Freeform 12"/>
            <p:cNvSpPr>
              <a:spLocks/>
            </p:cNvSpPr>
            <p:nvPr/>
          </p:nvSpPr>
          <p:spPr bwMode="auto">
            <a:xfrm>
              <a:off x="2209" y="2563"/>
              <a:ext cx="47" cy="43"/>
            </a:xfrm>
            <a:custGeom>
              <a:avLst/>
              <a:gdLst>
                <a:gd name="T0" fmla="*/ 0 w 47"/>
                <a:gd name="T1" fmla="*/ 14 h 43"/>
                <a:gd name="T2" fmla="*/ 16 w 47"/>
                <a:gd name="T3" fmla="*/ 0 h 43"/>
                <a:gd name="T4" fmla="*/ 47 w 47"/>
                <a:gd name="T5" fmla="*/ 0 h 43"/>
                <a:gd name="T6" fmla="*/ 47 w 47"/>
                <a:gd name="T7" fmla="*/ 28 h 43"/>
                <a:gd name="T8" fmla="*/ 31 w 47"/>
                <a:gd name="T9" fmla="*/ 43 h 43"/>
                <a:gd name="T10" fmla="*/ 0 w 47"/>
                <a:gd name="T11" fmla="*/ 43 h 43"/>
                <a:gd name="T12" fmla="*/ 0 w 47"/>
                <a:gd name="T13" fmla="*/ 14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3">
                  <a:moveTo>
                    <a:pt x="0" y="14"/>
                  </a:moveTo>
                  <a:lnTo>
                    <a:pt x="16" y="0"/>
                  </a:lnTo>
                  <a:lnTo>
                    <a:pt x="47" y="0"/>
                  </a:lnTo>
                  <a:lnTo>
                    <a:pt x="47" y="28"/>
                  </a:lnTo>
                  <a:lnTo>
                    <a:pt x="31"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1" name="Freeform 13"/>
            <p:cNvSpPr>
              <a:spLocks/>
            </p:cNvSpPr>
            <p:nvPr/>
          </p:nvSpPr>
          <p:spPr bwMode="auto">
            <a:xfrm>
              <a:off x="2186" y="2577"/>
              <a:ext cx="54" cy="50"/>
            </a:xfrm>
            <a:custGeom>
              <a:avLst/>
              <a:gdLst>
                <a:gd name="T0" fmla="*/ 0 w 54"/>
                <a:gd name="T1" fmla="*/ 21 h 50"/>
                <a:gd name="T2" fmla="*/ 23 w 54"/>
                <a:gd name="T3" fmla="*/ 0 h 50"/>
                <a:gd name="T4" fmla="*/ 54 w 54"/>
                <a:gd name="T5" fmla="*/ 0 h 50"/>
                <a:gd name="T6" fmla="*/ 54 w 54"/>
                <a:gd name="T7" fmla="*/ 29 h 50"/>
                <a:gd name="T8" fmla="*/ 31 w 54"/>
                <a:gd name="T9" fmla="*/ 50 h 50"/>
                <a:gd name="T10" fmla="*/ 0 w 54"/>
                <a:gd name="T11" fmla="*/ 50 h 50"/>
                <a:gd name="T12" fmla="*/ 0 w 54"/>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50">
                  <a:moveTo>
                    <a:pt x="0" y="21"/>
                  </a:moveTo>
                  <a:lnTo>
                    <a:pt x="23" y="0"/>
                  </a:lnTo>
                  <a:lnTo>
                    <a:pt x="54" y="0"/>
                  </a:lnTo>
                  <a:lnTo>
                    <a:pt x="54"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2" name="Freeform 14"/>
            <p:cNvSpPr>
              <a:spLocks/>
            </p:cNvSpPr>
            <p:nvPr/>
          </p:nvSpPr>
          <p:spPr bwMode="auto">
            <a:xfrm>
              <a:off x="2178" y="2598"/>
              <a:ext cx="39" cy="36"/>
            </a:xfrm>
            <a:custGeom>
              <a:avLst/>
              <a:gdLst>
                <a:gd name="T0" fmla="*/ 0 w 39"/>
                <a:gd name="T1" fmla="*/ 8 h 36"/>
                <a:gd name="T2" fmla="*/ 8 w 39"/>
                <a:gd name="T3" fmla="*/ 0 h 36"/>
                <a:gd name="T4" fmla="*/ 39 w 39"/>
                <a:gd name="T5" fmla="*/ 0 h 36"/>
                <a:gd name="T6" fmla="*/ 39 w 39"/>
                <a:gd name="T7" fmla="*/ 29 h 36"/>
                <a:gd name="T8" fmla="*/ 31 w 39"/>
                <a:gd name="T9" fmla="*/ 36 h 36"/>
                <a:gd name="T10" fmla="*/ 0 w 39"/>
                <a:gd name="T11" fmla="*/ 36 h 36"/>
                <a:gd name="T12" fmla="*/ 0 w 39"/>
                <a:gd name="T13" fmla="*/ 8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6">
                  <a:moveTo>
                    <a:pt x="0" y="8"/>
                  </a:moveTo>
                  <a:lnTo>
                    <a:pt x="8" y="0"/>
                  </a:lnTo>
                  <a:lnTo>
                    <a:pt x="39" y="0"/>
                  </a:lnTo>
                  <a:lnTo>
                    <a:pt x="39" y="29"/>
                  </a:lnTo>
                  <a:lnTo>
                    <a:pt x="31" y="36"/>
                  </a:lnTo>
                  <a:lnTo>
                    <a:pt x="0" y="36"/>
                  </a:lnTo>
                  <a:lnTo>
                    <a:pt x="0" y="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3" name="Freeform 15"/>
            <p:cNvSpPr>
              <a:spLocks/>
            </p:cNvSpPr>
            <p:nvPr/>
          </p:nvSpPr>
          <p:spPr bwMode="auto">
            <a:xfrm>
              <a:off x="2170" y="2606"/>
              <a:ext cx="39" cy="49"/>
            </a:xfrm>
            <a:custGeom>
              <a:avLst/>
              <a:gdLst>
                <a:gd name="T0" fmla="*/ 0 w 39"/>
                <a:gd name="T1" fmla="*/ 21 h 49"/>
                <a:gd name="T2" fmla="*/ 8 w 39"/>
                <a:gd name="T3" fmla="*/ 0 h 49"/>
                <a:gd name="T4" fmla="*/ 39 w 39"/>
                <a:gd name="T5" fmla="*/ 0 h 49"/>
                <a:gd name="T6" fmla="*/ 39 w 39"/>
                <a:gd name="T7" fmla="*/ 28 h 49"/>
                <a:gd name="T8" fmla="*/ 31 w 39"/>
                <a:gd name="T9" fmla="*/ 49 h 49"/>
                <a:gd name="T10" fmla="*/ 0 w 39"/>
                <a:gd name="T11" fmla="*/ 49 h 49"/>
                <a:gd name="T12" fmla="*/ 0 w 39"/>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21"/>
                  </a:moveTo>
                  <a:lnTo>
                    <a:pt x="8"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4" name="Rectangle 16"/>
            <p:cNvSpPr>
              <a:spLocks noChangeArrowheads="1"/>
            </p:cNvSpPr>
            <p:nvPr/>
          </p:nvSpPr>
          <p:spPr bwMode="auto">
            <a:xfrm>
              <a:off x="2170" y="2627"/>
              <a:ext cx="31"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355" name="Freeform 17"/>
            <p:cNvSpPr>
              <a:spLocks/>
            </p:cNvSpPr>
            <p:nvPr/>
          </p:nvSpPr>
          <p:spPr bwMode="auto">
            <a:xfrm>
              <a:off x="2170" y="2641"/>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6" name="Freeform 18"/>
            <p:cNvSpPr>
              <a:spLocks/>
            </p:cNvSpPr>
            <p:nvPr/>
          </p:nvSpPr>
          <p:spPr bwMode="auto">
            <a:xfrm>
              <a:off x="2178" y="2655"/>
              <a:ext cx="39" cy="35"/>
            </a:xfrm>
            <a:custGeom>
              <a:avLst/>
              <a:gdLst>
                <a:gd name="T0" fmla="*/ 0 w 39"/>
                <a:gd name="T1" fmla="*/ 0 h 35"/>
                <a:gd name="T2" fmla="*/ 31 w 39"/>
                <a:gd name="T3" fmla="*/ 0 h 35"/>
                <a:gd name="T4" fmla="*/ 39 w 39"/>
                <a:gd name="T5" fmla="*/ 7 h 35"/>
                <a:gd name="T6" fmla="*/ 39 w 39"/>
                <a:gd name="T7" fmla="*/ 35 h 35"/>
                <a:gd name="T8" fmla="*/ 8 w 39"/>
                <a:gd name="T9" fmla="*/ 35 h 35"/>
                <a:gd name="T10" fmla="*/ 0 w 39"/>
                <a:gd name="T11" fmla="*/ 28 h 35"/>
                <a:gd name="T12" fmla="*/ 0 w 39"/>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0"/>
                  </a:moveTo>
                  <a:lnTo>
                    <a:pt x="31" y="0"/>
                  </a:lnTo>
                  <a:lnTo>
                    <a:pt x="39" y="7"/>
                  </a:lnTo>
                  <a:lnTo>
                    <a:pt x="39" y="35"/>
                  </a:lnTo>
                  <a:lnTo>
                    <a:pt x="8"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7" name="Freeform 19"/>
            <p:cNvSpPr>
              <a:spLocks/>
            </p:cNvSpPr>
            <p:nvPr/>
          </p:nvSpPr>
          <p:spPr bwMode="auto">
            <a:xfrm>
              <a:off x="2186" y="2662"/>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8" name="Freeform 20"/>
            <p:cNvSpPr>
              <a:spLocks/>
            </p:cNvSpPr>
            <p:nvPr/>
          </p:nvSpPr>
          <p:spPr bwMode="auto">
            <a:xfrm>
              <a:off x="2193" y="2669"/>
              <a:ext cx="55" cy="42"/>
            </a:xfrm>
            <a:custGeom>
              <a:avLst/>
              <a:gdLst>
                <a:gd name="T0" fmla="*/ 0 w 55"/>
                <a:gd name="T1" fmla="*/ 0 h 42"/>
                <a:gd name="T2" fmla="*/ 32 w 55"/>
                <a:gd name="T3" fmla="*/ 0 h 42"/>
                <a:gd name="T4" fmla="*/ 55 w 55"/>
                <a:gd name="T5" fmla="*/ 14 h 42"/>
                <a:gd name="T6" fmla="*/ 55 w 55"/>
                <a:gd name="T7" fmla="*/ 42 h 42"/>
                <a:gd name="T8" fmla="*/ 24 w 55"/>
                <a:gd name="T9" fmla="*/ 42 h 42"/>
                <a:gd name="T10" fmla="*/ 0 w 55"/>
                <a:gd name="T11" fmla="*/ 28 h 42"/>
                <a:gd name="T12" fmla="*/ 0 w 55"/>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2">
                  <a:moveTo>
                    <a:pt x="0" y="0"/>
                  </a:moveTo>
                  <a:lnTo>
                    <a:pt x="32"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59" name="Freeform 21"/>
            <p:cNvSpPr>
              <a:spLocks/>
            </p:cNvSpPr>
            <p:nvPr/>
          </p:nvSpPr>
          <p:spPr bwMode="auto">
            <a:xfrm>
              <a:off x="2217" y="2683"/>
              <a:ext cx="62" cy="49"/>
            </a:xfrm>
            <a:custGeom>
              <a:avLst/>
              <a:gdLst>
                <a:gd name="T0" fmla="*/ 0 w 62"/>
                <a:gd name="T1" fmla="*/ 0 h 49"/>
                <a:gd name="T2" fmla="*/ 31 w 62"/>
                <a:gd name="T3" fmla="*/ 0 h 49"/>
                <a:gd name="T4" fmla="*/ 62 w 62"/>
                <a:gd name="T5" fmla="*/ 21 h 49"/>
                <a:gd name="T6" fmla="*/ 62 w 62"/>
                <a:gd name="T7" fmla="*/ 49 h 49"/>
                <a:gd name="T8" fmla="*/ 31 w 62"/>
                <a:gd name="T9" fmla="*/ 49 h 49"/>
                <a:gd name="T10" fmla="*/ 0 w 62"/>
                <a:gd name="T11" fmla="*/ 28 h 49"/>
                <a:gd name="T12" fmla="*/ 0 w 62"/>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9">
                  <a:moveTo>
                    <a:pt x="0" y="0"/>
                  </a:moveTo>
                  <a:lnTo>
                    <a:pt x="31" y="0"/>
                  </a:lnTo>
                  <a:lnTo>
                    <a:pt x="62" y="21"/>
                  </a:lnTo>
                  <a:lnTo>
                    <a:pt x="62" y="49"/>
                  </a:lnTo>
                  <a:lnTo>
                    <a:pt x="31"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0" name="Freeform 22"/>
            <p:cNvSpPr>
              <a:spLocks/>
            </p:cNvSpPr>
            <p:nvPr/>
          </p:nvSpPr>
          <p:spPr bwMode="auto">
            <a:xfrm>
              <a:off x="2248" y="2704"/>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1" name="Freeform 23"/>
            <p:cNvSpPr>
              <a:spLocks/>
            </p:cNvSpPr>
            <p:nvPr/>
          </p:nvSpPr>
          <p:spPr bwMode="auto">
            <a:xfrm>
              <a:off x="2264" y="2718"/>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2" name="Freeform 24"/>
            <p:cNvSpPr>
              <a:spLocks/>
            </p:cNvSpPr>
            <p:nvPr/>
          </p:nvSpPr>
          <p:spPr bwMode="auto">
            <a:xfrm>
              <a:off x="2295" y="2732"/>
              <a:ext cx="54" cy="42"/>
            </a:xfrm>
            <a:custGeom>
              <a:avLst/>
              <a:gdLst>
                <a:gd name="T0" fmla="*/ 0 w 54"/>
                <a:gd name="T1" fmla="*/ 0 h 42"/>
                <a:gd name="T2" fmla="*/ 31 w 54"/>
                <a:gd name="T3" fmla="*/ 0 h 42"/>
                <a:gd name="T4" fmla="*/ 54 w 54"/>
                <a:gd name="T5" fmla="*/ 14 h 42"/>
                <a:gd name="T6" fmla="*/ 54 w 54"/>
                <a:gd name="T7" fmla="*/ 42 h 42"/>
                <a:gd name="T8" fmla="*/ 23 w 54"/>
                <a:gd name="T9" fmla="*/ 42 h 42"/>
                <a:gd name="T10" fmla="*/ 0 w 54"/>
                <a:gd name="T11" fmla="*/ 28 h 42"/>
                <a:gd name="T12" fmla="*/ 0 w 5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2">
                  <a:moveTo>
                    <a:pt x="0" y="0"/>
                  </a:moveTo>
                  <a:lnTo>
                    <a:pt x="31" y="0"/>
                  </a:lnTo>
                  <a:lnTo>
                    <a:pt x="54" y="14"/>
                  </a:lnTo>
                  <a:lnTo>
                    <a:pt x="54" y="42"/>
                  </a:lnTo>
                  <a:lnTo>
                    <a:pt x="23"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3" name="Freeform 25"/>
            <p:cNvSpPr>
              <a:spLocks/>
            </p:cNvSpPr>
            <p:nvPr/>
          </p:nvSpPr>
          <p:spPr bwMode="auto">
            <a:xfrm>
              <a:off x="2318" y="2746"/>
              <a:ext cx="55" cy="42"/>
            </a:xfrm>
            <a:custGeom>
              <a:avLst/>
              <a:gdLst>
                <a:gd name="T0" fmla="*/ 0 w 55"/>
                <a:gd name="T1" fmla="*/ 0 h 42"/>
                <a:gd name="T2" fmla="*/ 31 w 55"/>
                <a:gd name="T3" fmla="*/ 0 h 42"/>
                <a:gd name="T4" fmla="*/ 55 w 55"/>
                <a:gd name="T5" fmla="*/ 14 h 42"/>
                <a:gd name="T6" fmla="*/ 55 w 55"/>
                <a:gd name="T7" fmla="*/ 42 h 42"/>
                <a:gd name="T8" fmla="*/ 24 w 55"/>
                <a:gd name="T9" fmla="*/ 42 h 42"/>
                <a:gd name="T10" fmla="*/ 0 w 55"/>
                <a:gd name="T11" fmla="*/ 28 h 42"/>
                <a:gd name="T12" fmla="*/ 0 w 55"/>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2">
                  <a:moveTo>
                    <a:pt x="0" y="0"/>
                  </a:moveTo>
                  <a:lnTo>
                    <a:pt x="31"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4" name="Freeform 26"/>
            <p:cNvSpPr>
              <a:spLocks/>
            </p:cNvSpPr>
            <p:nvPr/>
          </p:nvSpPr>
          <p:spPr bwMode="auto">
            <a:xfrm>
              <a:off x="2342" y="2760"/>
              <a:ext cx="54" cy="35"/>
            </a:xfrm>
            <a:custGeom>
              <a:avLst/>
              <a:gdLst>
                <a:gd name="T0" fmla="*/ 0 w 54"/>
                <a:gd name="T1" fmla="*/ 0 h 35"/>
                <a:gd name="T2" fmla="*/ 31 w 54"/>
                <a:gd name="T3" fmla="*/ 0 h 35"/>
                <a:gd name="T4" fmla="*/ 54 w 54"/>
                <a:gd name="T5" fmla="*/ 7 h 35"/>
                <a:gd name="T6" fmla="*/ 54 w 54"/>
                <a:gd name="T7" fmla="*/ 35 h 35"/>
                <a:gd name="T8" fmla="*/ 23 w 54"/>
                <a:gd name="T9" fmla="*/ 35 h 35"/>
                <a:gd name="T10" fmla="*/ 0 w 54"/>
                <a:gd name="T11" fmla="*/ 28 h 35"/>
                <a:gd name="T12" fmla="*/ 0 w 54"/>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35">
                  <a:moveTo>
                    <a:pt x="0" y="0"/>
                  </a:moveTo>
                  <a:lnTo>
                    <a:pt x="31" y="0"/>
                  </a:lnTo>
                  <a:lnTo>
                    <a:pt x="54" y="7"/>
                  </a:lnTo>
                  <a:lnTo>
                    <a:pt x="54" y="35"/>
                  </a:lnTo>
                  <a:lnTo>
                    <a:pt x="23"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5" name="Freeform 27"/>
            <p:cNvSpPr>
              <a:spLocks/>
            </p:cNvSpPr>
            <p:nvPr/>
          </p:nvSpPr>
          <p:spPr bwMode="auto">
            <a:xfrm>
              <a:off x="2365" y="2767"/>
              <a:ext cx="47" cy="35"/>
            </a:xfrm>
            <a:custGeom>
              <a:avLst/>
              <a:gdLst>
                <a:gd name="T0" fmla="*/ 0 w 47"/>
                <a:gd name="T1" fmla="*/ 0 h 35"/>
                <a:gd name="T2" fmla="*/ 31 w 47"/>
                <a:gd name="T3" fmla="*/ 0 h 35"/>
                <a:gd name="T4" fmla="*/ 47 w 47"/>
                <a:gd name="T5" fmla="*/ 7 h 35"/>
                <a:gd name="T6" fmla="*/ 47 w 47"/>
                <a:gd name="T7" fmla="*/ 35 h 35"/>
                <a:gd name="T8" fmla="*/ 16 w 47"/>
                <a:gd name="T9" fmla="*/ 35 h 35"/>
                <a:gd name="T10" fmla="*/ 0 w 47"/>
                <a:gd name="T11" fmla="*/ 28 h 35"/>
                <a:gd name="T12" fmla="*/ 0 w 47"/>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5">
                  <a:moveTo>
                    <a:pt x="0" y="0"/>
                  </a:moveTo>
                  <a:lnTo>
                    <a:pt x="31" y="0"/>
                  </a:lnTo>
                  <a:lnTo>
                    <a:pt x="47" y="7"/>
                  </a:lnTo>
                  <a:lnTo>
                    <a:pt x="47" y="35"/>
                  </a:lnTo>
                  <a:lnTo>
                    <a:pt x="16"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6" name="Rectangle 28"/>
            <p:cNvSpPr>
              <a:spLocks noChangeArrowheads="1"/>
            </p:cNvSpPr>
            <p:nvPr/>
          </p:nvSpPr>
          <p:spPr bwMode="auto">
            <a:xfrm>
              <a:off x="2381" y="2774"/>
              <a:ext cx="31" cy="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367" name="Freeform 29"/>
            <p:cNvSpPr>
              <a:spLocks/>
            </p:cNvSpPr>
            <p:nvPr/>
          </p:nvSpPr>
          <p:spPr bwMode="auto">
            <a:xfrm>
              <a:off x="2381" y="2774"/>
              <a:ext cx="47" cy="36"/>
            </a:xfrm>
            <a:custGeom>
              <a:avLst/>
              <a:gdLst>
                <a:gd name="T0" fmla="*/ 0 w 47"/>
                <a:gd name="T1" fmla="*/ 0 h 36"/>
                <a:gd name="T2" fmla="*/ 31 w 47"/>
                <a:gd name="T3" fmla="*/ 0 h 36"/>
                <a:gd name="T4" fmla="*/ 47 w 47"/>
                <a:gd name="T5" fmla="*/ 7 h 36"/>
                <a:gd name="T6" fmla="*/ 47 w 47"/>
                <a:gd name="T7" fmla="*/ 36 h 36"/>
                <a:gd name="T8" fmla="*/ 15 w 47"/>
                <a:gd name="T9" fmla="*/ 36 h 36"/>
                <a:gd name="T10" fmla="*/ 0 w 47"/>
                <a:gd name="T11" fmla="*/ 28 h 36"/>
                <a:gd name="T12" fmla="*/ 0 w 47"/>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6">
                  <a:moveTo>
                    <a:pt x="0" y="0"/>
                  </a:moveTo>
                  <a:lnTo>
                    <a:pt x="31" y="0"/>
                  </a:lnTo>
                  <a:lnTo>
                    <a:pt x="47" y="7"/>
                  </a:lnTo>
                  <a:lnTo>
                    <a:pt x="47" y="36"/>
                  </a:lnTo>
                  <a:lnTo>
                    <a:pt x="15" y="3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8" name="Freeform 30"/>
            <p:cNvSpPr>
              <a:spLocks/>
            </p:cNvSpPr>
            <p:nvPr/>
          </p:nvSpPr>
          <p:spPr bwMode="auto">
            <a:xfrm>
              <a:off x="2396" y="2781"/>
              <a:ext cx="63" cy="43"/>
            </a:xfrm>
            <a:custGeom>
              <a:avLst/>
              <a:gdLst>
                <a:gd name="T0" fmla="*/ 0 w 63"/>
                <a:gd name="T1" fmla="*/ 0 h 43"/>
                <a:gd name="T2" fmla="*/ 32 w 63"/>
                <a:gd name="T3" fmla="*/ 0 h 43"/>
                <a:gd name="T4" fmla="*/ 63 w 63"/>
                <a:gd name="T5" fmla="*/ 14 h 43"/>
                <a:gd name="T6" fmla="*/ 63 w 63"/>
                <a:gd name="T7" fmla="*/ 43 h 43"/>
                <a:gd name="T8" fmla="*/ 32 w 63"/>
                <a:gd name="T9" fmla="*/ 43 h 43"/>
                <a:gd name="T10" fmla="*/ 0 w 63"/>
                <a:gd name="T11" fmla="*/ 29 h 43"/>
                <a:gd name="T12" fmla="*/ 0 w 63"/>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3">
                  <a:moveTo>
                    <a:pt x="0" y="0"/>
                  </a:moveTo>
                  <a:lnTo>
                    <a:pt x="32" y="0"/>
                  </a:lnTo>
                  <a:lnTo>
                    <a:pt x="63" y="14"/>
                  </a:lnTo>
                  <a:lnTo>
                    <a:pt x="63" y="43"/>
                  </a:lnTo>
                  <a:lnTo>
                    <a:pt x="32"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69" name="Freeform 31"/>
            <p:cNvSpPr>
              <a:spLocks/>
            </p:cNvSpPr>
            <p:nvPr/>
          </p:nvSpPr>
          <p:spPr bwMode="auto">
            <a:xfrm>
              <a:off x="2428" y="2795"/>
              <a:ext cx="46" cy="43"/>
            </a:xfrm>
            <a:custGeom>
              <a:avLst/>
              <a:gdLst>
                <a:gd name="T0" fmla="*/ 0 w 46"/>
                <a:gd name="T1" fmla="*/ 0 h 43"/>
                <a:gd name="T2" fmla="*/ 31 w 46"/>
                <a:gd name="T3" fmla="*/ 0 h 43"/>
                <a:gd name="T4" fmla="*/ 46 w 46"/>
                <a:gd name="T5" fmla="*/ 15 h 43"/>
                <a:gd name="T6" fmla="*/ 46 w 46"/>
                <a:gd name="T7" fmla="*/ 43 h 43"/>
                <a:gd name="T8" fmla="*/ 15 w 46"/>
                <a:gd name="T9" fmla="*/ 43 h 43"/>
                <a:gd name="T10" fmla="*/ 0 w 46"/>
                <a:gd name="T11" fmla="*/ 29 h 43"/>
                <a:gd name="T12" fmla="*/ 0 w 46"/>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3">
                  <a:moveTo>
                    <a:pt x="0" y="0"/>
                  </a:moveTo>
                  <a:lnTo>
                    <a:pt x="31" y="0"/>
                  </a:lnTo>
                  <a:lnTo>
                    <a:pt x="46" y="15"/>
                  </a:lnTo>
                  <a:lnTo>
                    <a:pt x="46" y="43"/>
                  </a:lnTo>
                  <a:lnTo>
                    <a:pt x="15"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0" name="Freeform 32"/>
            <p:cNvSpPr>
              <a:spLocks/>
            </p:cNvSpPr>
            <p:nvPr/>
          </p:nvSpPr>
          <p:spPr bwMode="auto">
            <a:xfrm>
              <a:off x="2443" y="2810"/>
              <a:ext cx="47" cy="56"/>
            </a:xfrm>
            <a:custGeom>
              <a:avLst/>
              <a:gdLst>
                <a:gd name="T0" fmla="*/ 0 w 47"/>
                <a:gd name="T1" fmla="*/ 0 h 56"/>
                <a:gd name="T2" fmla="*/ 31 w 47"/>
                <a:gd name="T3" fmla="*/ 0 h 56"/>
                <a:gd name="T4" fmla="*/ 47 w 47"/>
                <a:gd name="T5" fmla="*/ 28 h 56"/>
                <a:gd name="T6" fmla="*/ 47 w 47"/>
                <a:gd name="T7" fmla="*/ 56 h 56"/>
                <a:gd name="T8" fmla="*/ 16 w 47"/>
                <a:gd name="T9" fmla="*/ 56 h 56"/>
                <a:gd name="T10" fmla="*/ 0 w 47"/>
                <a:gd name="T11" fmla="*/ 28 h 56"/>
                <a:gd name="T12" fmla="*/ 0 w 47"/>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56">
                  <a:moveTo>
                    <a:pt x="0" y="0"/>
                  </a:moveTo>
                  <a:lnTo>
                    <a:pt x="31" y="0"/>
                  </a:lnTo>
                  <a:lnTo>
                    <a:pt x="47" y="28"/>
                  </a:lnTo>
                  <a:lnTo>
                    <a:pt x="47" y="56"/>
                  </a:lnTo>
                  <a:lnTo>
                    <a:pt x="16"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1" name="Freeform 33"/>
            <p:cNvSpPr>
              <a:spLocks/>
            </p:cNvSpPr>
            <p:nvPr/>
          </p:nvSpPr>
          <p:spPr bwMode="auto">
            <a:xfrm>
              <a:off x="2459" y="2838"/>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2" name="Rectangle 34"/>
            <p:cNvSpPr>
              <a:spLocks noChangeArrowheads="1"/>
            </p:cNvSpPr>
            <p:nvPr/>
          </p:nvSpPr>
          <p:spPr bwMode="auto">
            <a:xfrm>
              <a:off x="2467" y="2859"/>
              <a:ext cx="31"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373" name="Freeform 35"/>
            <p:cNvSpPr>
              <a:spLocks/>
            </p:cNvSpPr>
            <p:nvPr/>
          </p:nvSpPr>
          <p:spPr bwMode="auto">
            <a:xfrm>
              <a:off x="2467" y="2866"/>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4" name="Freeform 36"/>
            <p:cNvSpPr>
              <a:spLocks/>
            </p:cNvSpPr>
            <p:nvPr/>
          </p:nvSpPr>
          <p:spPr bwMode="auto">
            <a:xfrm>
              <a:off x="2467" y="2894"/>
              <a:ext cx="39" cy="42"/>
            </a:xfrm>
            <a:custGeom>
              <a:avLst/>
              <a:gdLst>
                <a:gd name="T0" fmla="*/ 0 w 39"/>
                <a:gd name="T1" fmla="*/ 14 h 42"/>
                <a:gd name="T2" fmla="*/ 7 w 39"/>
                <a:gd name="T3" fmla="*/ 0 h 42"/>
                <a:gd name="T4" fmla="*/ 39 w 39"/>
                <a:gd name="T5" fmla="*/ 0 h 42"/>
                <a:gd name="T6" fmla="*/ 39 w 39"/>
                <a:gd name="T7" fmla="*/ 28 h 42"/>
                <a:gd name="T8" fmla="*/ 31 w 39"/>
                <a:gd name="T9" fmla="*/ 42 h 42"/>
                <a:gd name="T10" fmla="*/ 0 w 39"/>
                <a:gd name="T11" fmla="*/ 42 h 42"/>
                <a:gd name="T12" fmla="*/ 0 w 39"/>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14"/>
                  </a:moveTo>
                  <a:lnTo>
                    <a:pt x="7"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5" name="Freeform 37"/>
            <p:cNvSpPr>
              <a:spLocks/>
            </p:cNvSpPr>
            <p:nvPr/>
          </p:nvSpPr>
          <p:spPr bwMode="auto">
            <a:xfrm>
              <a:off x="2459" y="2908"/>
              <a:ext cx="39" cy="49"/>
            </a:xfrm>
            <a:custGeom>
              <a:avLst/>
              <a:gdLst>
                <a:gd name="T0" fmla="*/ 0 w 39"/>
                <a:gd name="T1" fmla="*/ 21 h 49"/>
                <a:gd name="T2" fmla="*/ 8 w 39"/>
                <a:gd name="T3" fmla="*/ 0 h 49"/>
                <a:gd name="T4" fmla="*/ 39 w 39"/>
                <a:gd name="T5" fmla="*/ 0 h 49"/>
                <a:gd name="T6" fmla="*/ 39 w 39"/>
                <a:gd name="T7" fmla="*/ 28 h 49"/>
                <a:gd name="T8" fmla="*/ 31 w 39"/>
                <a:gd name="T9" fmla="*/ 49 h 49"/>
                <a:gd name="T10" fmla="*/ 0 w 39"/>
                <a:gd name="T11" fmla="*/ 49 h 49"/>
                <a:gd name="T12" fmla="*/ 0 w 39"/>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21"/>
                  </a:moveTo>
                  <a:lnTo>
                    <a:pt x="8"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6" name="Freeform 38"/>
            <p:cNvSpPr>
              <a:spLocks/>
            </p:cNvSpPr>
            <p:nvPr/>
          </p:nvSpPr>
          <p:spPr bwMode="auto">
            <a:xfrm>
              <a:off x="2451" y="2929"/>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7" name="Freeform 39"/>
            <p:cNvSpPr>
              <a:spLocks/>
            </p:cNvSpPr>
            <p:nvPr/>
          </p:nvSpPr>
          <p:spPr bwMode="auto">
            <a:xfrm>
              <a:off x="2435" y="2943"/>
              <a:ext cx="47" cy="49"/>
            </a:xfrm>
            <a:custGeom>
              <a:avLst/>
              <a:gdLst>
                <a:gd name="T0" fmla="*/ 0 w 47"/>
                <a:gd name="T1" fmla="*/ 21 h 49"/>
                <a:gd name="T2" fmla="*/ 16 w 47"/>
                <a:gd name="T3" fmla="*/ 0 h 49"/>
                <a:gd name="T4" fmla="*/ 47 w 47"/>
                <a:gd name="T5" fmla="*/ 0 h 49"/>
                <a:gd name="T6" fmla="*/ 47 w 47"/>
                <a:gd name="T7" fmla="*/ 28 h 49"/>
                <a:gd name="T8" fmla="*/ 32 w 47"/>
                <a:gd name="T9" fmla="*/ 49 h 49"/>
                <a:gd name="T10" fmla="*/ 0 w 47"/>
                <a:gd name="T11" fmla="*/ 49 h 49"/>
                <a:gd name="T12" fmla="*/ 0 w 47"/>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9">
                  <a:moveTo>
                    <a:pt x="0" y="21"/>
                  </a:moveTo>
                  <a:lnTo>
                    <a:pt x="16" y="0"/>
                  </a:lnTo>
                  <a:lnTo>
                    <a:pt x="47" y="0"/>
                  </a:lnTo>
                  <a:lnTo>
                    <a:pt x="47"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8" name="Freeform 40"/>
            <p:cNvSpPr>
              <a:spLocks/>
            </p:cNvSpPr>
            <p:nvPr/>
          </p:nvSpPr>
          <p:spPr bwMode="auto">
            <a:xfrm>
              <a:off x="2412" y="2964"/>
              <a:ext cx="55" cy="50"/>
            </a:xfrm>
            <a:custGeom>
              <a:avLst/>
              <a:gdLst>
                <a:gd name="T0" fmla="*/ 0 w 55"/>
                <a:gd name="T1" fmla="*/ 21 h 50"/>
                <a:gd name="T2" fmla="*/ 23 w 55"/>
                <a:gd name="T3" fmla="*/ 0 h 50"/>
                <a:gd name="T4" fmla="*/ 55 w 55"/>
                <a:gd name="T5" fmla="*/ 0 h 50"/>
                <a:gd name="T6" fmla="*/ 55 w 55"/>
                <a:gd name="T7" fmla="*/ 28 h 50"/>
                <a:gd name="T8" fmla="*/ 31 w 55"/>
                <a:gd name="T9" fmla="*/ 50 h 50"/>
                <a:gd name="T10" fmla="*/ 0 w 55"/>
                <a:gd name="T11" fmla="*/ 50 h 50"/>
                <a:gd name="T12" fmla="*/ 0 w 55"/>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50">
                  <a:moveTo>
                    <a:pt x="0" y="21"/>
                  </a:moveTo>
                  <a:lnTo>
                    <a:pt x="23" y="0"/>
                  </a:lnTo>
                  <a:lnTo>
                    <a:pt x="55" y="0"/>
                  </a:lnTo>
                  <a:lnTo>
                    <a:pt x="55"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79" name="Freeform 41"/>
            <p:cNvSpPr>
              <a:spLocks/>
            </p:cNvSpPr>
            <p:nvPr/>
          </p:nvSpPr>
          <p:spPr bwMode="auto">
            <a:xfrm>
              <a:off x="2381" y="2985"/>
              <a:ext cx="62" cy="50"/>
            </a:xfrm>
            <a:custGeom>
              <a:avLst/>
              <a:gdLst>
                <a:gd name="T0" fmla="*/ 0 w 62"/>
                <a:gd name="T1" fmla="*/ 21 h 50"/>
                <a:gd name="T2" fmla="*/ 31 w 62"/>
                <a:gd name="T3" fmla="*/ 0 h 50"/>
                <a:gd name="T4" fmla="*/ 62 w 62"/>
                <a:gd name="T5" fmla="*/ 0 h 50"/>
                <a:gd name="T6" fmla="*/ 62 w 62"/>
                <a:gd name="T7" fmla="*/ 29 h 50"/>
                <a:gd name="T8" fmla="*/ 31 w 62"/>
                <a:gd name="T9" fmla="*/ 50 h 50"/>
                <a:gd name="T10" fmla="*/ 0 w 62"/>
                <a:gd name="T11" fmla="*/ 50 h 50"/>
                <a:gd name="T12" fmla="*/ 0 w 62"/>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50">
                  <a:moveTo>
                    <a:pt x="0" y="21"/>
                  </a:moveTo>
                  <a:lnTo>
                    <a:pt x="31" y="0"/>
                  </a:lnTo>
                  <a:lnTo>
                    <a:pt x="62" y="0"/>
                  </a:lnTo>
                  <a:lnTo>
                    <a:pt x="62"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0" name="Freeform 42"/>
            <p:cNvSpPr>
              <a:spLocks/>
            </p:cNvSpPr>
            <p:nvPr/>
          </p:nvSpPr>
          <p:spPr bwMode="auto">
            <a:xfrm>
              <a:off x="2373" y="3006"/>
              <a:ext cx="39" cy="36"/>
            </a:xfrm>
            <a:custGeom>
              <a:avLst/>
              <a:gdLst>
                <a:gd name="T0" fmla="*/ 0 w 39"/>
                <a:gd name="T1" fmla="*/ 8 h 36"/>
                <a:gd name="T2" fmla="*/ 8 w 39"/>
                <a:gd name="T3" fmla="*/ 0 h 36"/>
                <a:gd name="T4" fmla="*/ 39 w 39"/>
                <a:gd name="T5" fmla="*/ 0 h 36"/>
                <a:gd name="T6" fmla="*/ 39 w 39"/>
                <a:gd name="T7" fmla="*/ 29 h 36"/>
                <a:gd name="T8" fmla="*/ 31 w 39"/>
                <a:gd name="T9" fmla="*/ 36 h 36"/>
                <a:gd name="T10" fmla="*/ 0 w 39"/>
                <a:gd name="T11" fmla="*/ 36 h 36"/>
                <a:gd name="T12" fmla="*/ 0 w 39"/>
                <a:gd name="T13" fmla="*/ 8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6">
                  <a:moveTo>
                    <a:pt x="0" y="8"/>
                  </a:moveTo>
                  <a:lnTo>
                    <a:pt x="8" y="0"/>
                  </a:lnTo>
                  <a:lnTo>
                    <a:pt x="39" y="0"/>
                  </a:lnTo>
                  <a:lnTo>
                    <a:pt x="39" y="29"/>
                  </a:lnTo>
                  <a:lnTo>
                    <a:pt x="31" y="36"/>
                  </a:lnTo>
                  <a:lnTo>
                    <a:pt x="0" y="36"/>
                  </a:lnTo>
                  <a:lnTo>
                    <a:pt x="0" y="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1" name="Freeform 43"/>
            <p:cNvSpPr>
              <a:spLocks/>
            </p:cNvSpPr>
            <p:nvPr/>
          </p:nvSpPr>
          <p:spPr bwMode="auto">
            <a:xfrm>
              <a:off x="2365" y="3014"/>
              <a:ext cx="39" cy="35"/>
            </a:xfrm>
            <a:custGeom>
              <a:avLst/>
              <a:gdLst>
                <a:gd name="T0" fmla="*/ 0 w 39"/>
                <a:gd name="T1" fmla="*/ 7 h 35"/>
                <a:gd name="T2" fmla="*/ 8 w 39"/>
                <a:gd name="T3" fmla="*/ 0 h 35"/>
                <a:gd name="T4" fmla="*/ 39 w 39"/>
                <a:gd name="T5" fmla="*/ 0 h 35"/>
                <a:gd name="T6" fmla="*/ 39 w 39"/>
                <a:gd name="T7" fmla="*/ 28 h 35"/>
                <a:gd name="T8" fmla="*/ 31 w 39"/>
                <a:gd name="T9" fmla="*/ 35 h 35"/>
                <a:gd name="T10" fmla="*/ 0 w 39"/>
                <a:gd name="T11" fmla="*/ 35 h 35"/>
                <a:gd name="T12" fmla="*/ 0 w 39"/>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7"/>
                  </a:moveTo>
                  <a:lnTo>
                    <a:pt x="8" y="0"/>
                  </a:lnTo>
                  <a:lnTo>
                    <a:pt x="39" y="0"/>
                  </a:lnTo>
                  <a:lnTo>
                    <a:pt x="39"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2" name="Freeform 44"/>
            <p:cNvSpPr>
              <a:spLocks/>
            </p:cNvSpPr>
            <p:nvPr/>
          </p:nvSpPr>
          <p:spPr bwMode="auto">
            <a:xfrm>
              <a:off x="2357" y="3021"/>
              <a:ext cx="39" cy="35"/>
            </a:xfrm>
            <a:custGeom>
              <a:avLst/>
              <a:gdLst>
                <a:gd name="T0" fmla="*/ 0 w 39"/>
                <a:gd name="T1" fmla="*/ 7 h 35"/>
                <a:gd name="T2" fmla="*/ 8 w 39"/>
                <a:gd name="T3" fmla="*/ 0 h 35"/>
                <a:gd name="T4" fmla="*/ 39 w 39"/>
                <a:gd name="T5" fmla="*/ 0 h 35"/>
                <a:gd name="T6" fmla="*/ 39 w 39"/>
                <a:gd name="T7" fmla="*/ 28 h 35"/>
                <a:gd name="T8" fmla="*/ 32 w 39"/>
                <a:gd name="T9" fmla="*/ 35 h 35"/>
                <a:gd name="T10" fmla="*/ 0 w 39"/>
                <a:gd name="T11" fmla="*/ 35 h 35"/>
                <a:gd name="T12" fmla="*/ 0 w 39"/>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7"/>
                  </a:moveTo>
                  <a:lnTo>
                    <a:pt x="8" y="0"/>
                  </a:lnTo>
                  <a:lnTo>
                    <a:pt x="39" y="0"/>
                  </a:lnTo>
                  <a:lnTo>
                    <a:pt x="39"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3" name="Freeform 45"/>
            <p:cNvSpPr>
              <a:spLocks/>
            </p:cNvSpPr>
            <p:nvPr/>
          </p:nvSpPr>
          <p:spPr bwMode="auto">
            <a:xfrm>
              <a:off x="2349" y="3028"/>
              <a:ext cx="40" cy="35"/>
            </a:xfrm>
            <a:custGeom>
              <a:avLst/>
              <a:gdLst>
                <a:gd name="T0" fmla="*/ 0 w 40"/>
                <a:gd name="T1" fmla="*/ 7 h 35"/>
                <a:gd name="T2" fmla="*/ 8 w 40"/>
                <a:gd name="T3" fmla="*/ 0 h 35"/>
                <a:gd name="T4" fmla="*/ 40 w 40"/>
                <a:gd name="T5" fmla="*/ 0 h 35"/>
                <a:gd name="T6" fmla="*/ 40 w 40"/>
                <a:gd name="T7" fmla="*/ 28 h 35"/>
                <a:gd name="T8" fmla="*/ 32 w 40"/>
                <a:gd name="T9" fmla="*/ 35 h 35"/>
                <a:gd name="T10" fmla="*/ 0 w 40"/>
                <a:gd name="T11" fmla="*/ 35 h 35"/>
                <a:gd name="T12" fmla="*/ 0 w 40"/>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 h="35">
                  <a:moveTo>
                    <a:pt x="0" y="7"/>
                  </a:moveTo>
                  <a:lnTo>
                    <a:pt x="8" y="0"/>
                  </a:lnTo>
                  <a:lnTo>
                    <a:pt x="40" y="0"/>
                  </a:lnTo>
                  <a:lnTo>
                    <a:pt x="40"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4" name="Freeform 46"/>
            <p:cNvSpPr>
              <a:spLocks/>
            </p:cNvSpPr>
            <p:nvPr/>
          </p:nvSpPr>
          <p:spPr bwMode="auto">
            <a:xfrm>
              <a:off x="2342" y="3035"/>
              <a:ext cx="39" cy="49"/>
            </a:xfrm>
            <a:custGeom>
              <a:avLst/>
              <a:gdLst>
                <a:gd name="T0" fmla="*/ 0 w 39"/>
                <a:gd name="T1" fmla="*/ 21 h 49"/>
                <a:gd name="T2" fmla="*/ 7 w 39"/>
                <a:gd name="T3" fmla="*/ 0 h 49"/>
                <a:gd name="T4" fmla="*/ 39 w 39"/>
                <a:gd name="T5" fmla="*/ 0 h 49"/>
                <a:gd name="T6" fmla="*/ 39 w 39"/>
                <a:gd name="T7" fmla="*/ 28 h 49"/>
                <a:gd name="T8" fmla="*/ 31 w 39"/>
                <a:gd name="T9" fmla="*/ 49 h 49"/>
                <a:gd name="T10" fmla="*/ 0 w 39"/>
                <a:gd name="T11" fmla="*/ 49 h 49"/>
                <a:gd name="T12" fmla="*/ 0 w 39"/>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21"/>
                  </a:moveTo>
                  <a:lnTo>
                    <a:pt x="7"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5" name="Freeform 47"/>
            <p:cNvSpPr>
              <a:spLocks/>
            </p:cNvSpPr>
            <p:nvPr/>
          </p:nvSpPr>
          <p:spPr bwMode="auto">
            <a:xfrm>
              <a:off x="2342" y="3056"/>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6" name="Rectangle 48"/>
            <p:cNvSpPr>
              <a:spLocks noChangeArrowheads="1"/>
            </p:cNvSpPr>
            <p:nvPr/>
          </p:nvSpPr>
          <p:spPr bwMode="auto">
            <a:xfrm>
              <a:off x="2349" y="3063"/>
              <a:ext cx="32"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387" name="Freeform 49"/>
            <p:cNvSpPr>
              <a:spLocks/>
            </p:cNvSpPr>
            <p:nvPr/>
          </p:nvSpPr>
          <p:spPr bwMode="auto">
            <a:xfrm>
              <a:off x="2349" y="3070"/>
              <a:ext cx="40" cy="35"/>
            </a:xfrm>
            <a:custGeom>
              <a:avLst/>
              <a:gdLst>
                <a:gd name="T0" fmla="*/ 0 w 40"/>
                <a:gd name="T1" fmla="*/ 0 h 35"/>
                <a:gd name="T2" fmla="*/ 32 w 40"/>
                <a:gd name="T3" fmla="*/ 0 h 35"/>
                <a:gd name="T4" fmla="*/ 40 w 40"/>
                <a:gd name="T5" fmla="*/ 7 h 35"/>
                <a:gd name="T6" fmla="*/ 40 w 40"/>
                <a:gd name="T7" fmla="*/ 35 h 35"/>
                <a:gd name="T8" fmla="*/ 8 w 40"/>
                <a:gd name="T9" fmla="*/ 35 h 35"/>
                <a:gd name="T10" fmla="*/ 0 w 40"/>
                <a:gd name="T11" fmla="*/ 28 h 35"/>
                <a:gd name="T12" fmla="*/ 0 w 40"/>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 h="35">
                  <a:moveTo>
                    <a:pt x="0" y="0"/>
                  </a:moveTo>
                  <a:lnTo>
                    <a:pt x="32" y="0"/>
                  </a:lnTo>
                  <a:lnTo>
                    <a:pt x="40" y="7"/>
                  </a:lnTo>
                  <a:lnTo>
                    <a:pt x="40" y="35"/>
                  </a:lnTo>
                  <a:lnTo>
                    <a:pt x="8"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8" name="Freeform 50"/>
            <p:cNvSpPr>
              <a:spLocks/>
            </p:cNvSpPr>
            <p:nvPr/>
          </p:nvSpPr>
          <p:spPr bwMode="auto">
            <a:xfrm>
              <a:off x="2357" y="3077"/>
              <a:ext cx="47" cy="42"/>
            </a:xfrm>
            <a:custGeom>
              <a:avLst/>
              <a:gdLst>
                <a:gd name="T0" fmla="*/ 0 w 47"/>
                <a:gd name="T1" fmla="*/ 0 h 42"/>
                <a:gd name="T2" fmla="*/ 32 w 47"/>
                <a:gd name="T3" fmla="*/ 0 h 42"/>
                <a:gd name="T4" fmla="*/ 47 w 47"/>
                <a:gd name="T5" fmla="*/ 14 h 42"/>
                <a:gd name="T6" fmla="*/ 47 w 47"/>
                <a:gd name="T7" fmla="*/ 42 h 42"/>
                <a:gd name="T8" fmla="*/ 16 w 47"/>
                <a:gd name="T9" fmla="*/ 42 h 42"/>
                <a:gd name="T10" fmla="*/ 0 w 47"/>
                <a:gd name="T11" fmla="*/ 28 h 42"/>
                <a:gd name="T12" fmla="*/ 0 w 4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0"/>
                  </a:moveTo>
                  <a:lnTo>
                    <a:pt x="32"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89" name="Freeform 51"/>
            <p:cNvSpPr>
              <a:spLocks/>
            </p:cNvSpPr>
            <p:nvPr/>
          </p:nvSpPr>
          <p:spPr bwMode="auto">
            <a:xfrm>
              <a:off x="2373" y="3091"/>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0" name="Freeform 52"/>
            <p:cNvSpPr>
              <a:spLocks/>
            </p:cNvSpPr>
            <p:nvPr/>
          </p:nvSpPr>
          <p:spPr bwMode="auto">
            <a:xfrm>
              <a:off x="2389" y="3105"/>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1" name="Freeform 53"/>
            <p:cNvSpPr>
              <a:spLocks/>
            </p:cNvSpPr>
            <p:nvPr/>
          </p:nvSpPr>
          <p:spPr bwMode="auto">
            <a:xfrm>
              <a:off x="2420" y="3119"/>
              <a:ext cx="54" cy="42"/>
            </a:xfrm>
            <a:custGeom>
              <a:avLst/>
              <a:gdLst>
                <a:gd name="T0" fmla="*/ 0 w 54"/>
                <a:gd name="T1" fmla="*/ 0 h 42"/>
                <a:gd name="T2" fmla="*/ 31 w 54"/>
                <a:gd name="T3" fmla="*/ 0 h 42"/>
                <a:gd name="T4" fmla="*/ 54 w 54"/>
                <a:gd name="T5" fmla="*/ 14 h 42"/>
                <a:gd name="T6" fmla="*/ 54 w 54"/>
                <a:gd name="T7" fmla="*/ 42 h 42"/>
                <a:gd name="T8" fmla="*/ 23 w 54"/>
                <a:gd name="T9" fmla="*/ 42 h 42"/>
                <a:gd name="T10" fmla="*/ 0 w 54"/>
                <a:gd name="T11" fmla="*/ 28 h 42"/>
                <a:gd name="T12" fmla="*/ 0 w 5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2">
                  <a:moveTo>
                    <a:pt x="0" y="0"/>
                  </a:moveTo>
                  <a:lnTo>
                    <a:pt x="31" y="0"/>
                  </a:lnTo>
                  <a:lnTo>
                    <a:pt x="54" y="14"/>
                  </a:lnTo>
                  <a:lnTo>
                    <a:pt x="54" y="42"/>
                  </a:lnTo>
                  <a:lnTo>
                    <a:pt x="23"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2" name="Freeform 54"/>
            <p:cNvSpPr>
              <a:spLocks/>
            </p:cNvSpPr>
            <p:nvPr/>
          </p:nvSpPr>
          <p:spPr bwMode="auto">
            <a:xfrm>
              <a:off x="2443" y="3133"/>
              <a:ext cx="47" cy="35"/>
            </a:xfrm>
            <a:custGeom>
              <a:avLst/>
              <a:gdLst>
                <a:gd name="T0" fmla="*/ 0 w 47"/>
                <a:gd name="T1" fmla="*/ 0 h 35"/>
                <a:gd name="T2" fmla="*/ 31 w 47"/>
                <a:gd name="T3" fmla="*/ 0 h 35"/>
                <a:gd name="T4" fmla="*/ 47 w 47"/>
                <a:gd name="T5" fmla="*/ 7 h 35"/>
                <a:gd name="T6" fmla="*/ 47 w 47"/>
                <a:gd name="T7" fmla="*/ 35 h 35"/>
                <a:gd name="T8" fmla="*/ 16 w 47"/>
                <a:gd name="T9" fmla="*/ 35 h 35"/>
                <a:gd name="T10" fmla="*/ 0 w 47"/>
                <a:gd name="T11" fmla="*/ 28 h 35"/>
                <a:gd name="T12" fmla="*/ 0 w 47"/>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5">
                  <a:moveTo>
                    <a:pt x="0" y="0"/>
                  </a:moveTo>
                  <a:lnTo>
                    <a:pt x="31" y="0"/>
                  </a:lnTo>
                  <a:lnTo>
                    <a:pt x="47" y="7"/>
                  </a:lnTo>
                  <a:lnTo>
                    <a:pt x="47" y="35"/>
                  </a:lnTo>
                  <a:lnTo>
                    <a:pt x="16"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3" name="Freeform 55"/>
            <p:cNvSpPr>
              <a:spLocks/>
            </p:cNvSpPr>
            <p:nvPr/>
          </p:nvSpPr>
          <p:spPr bwMode="auto">
            <a:xfrm>
              <a:off x="2459" y="3140"/>
              <a:ext cx="70" cy="42"/>
            </a:xfrm>
            <a:custGeom>
              <a:avLst/>
              <a:gdLst>
                <a:gd name="T0" fmla="*/ 0 w 70"/>
                <a:gd name="T1" fmla="*/ 0 h 42"/>
                <a:gd name="T2" fmla="*/ 31 w 70"/>
                <a:gd name="T3" fmla="*/ 0 h 42"/>
                <a:gd name="T4" fmla="*/ 70 w 70"/>
                <a:gd name="T5" fmla="*/ 14 h 42"/>
                <a:gd name="T6" fmla="*/ 70 w 70"/>
                <a:gd name="T7" fmla="*/ 42 h 42"/>
                <a:gd name="T8" fmla="*/ 39 w 70"/>
                <a:gd name="T9" fmla="*/ 42 h 42"/>
                <a:gd name="T10" fmla="*/ 0 w 70"/>
                <a:gd name="T11" fmla="*/ 28 h 42"/>
                <a:gd name="T12" fmla="*/ 0 w 7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42">
                  <a:moveTo>
                    <a:pt x="0" y="0"/>
                  </a:moveTo>
                  <a:lnTo>
                    <a:pt x="31" y="0"/>
                  </a:lnTo>
                  <a:lnTo>
                    <a:pt x="70" y="14"/>
                  </a:lnTo>
                  <a:lnTo>
                    <a:pt x="70" y="42"/>
                  </a:lnTo>
                  <a:lnTo>
                    <a:pt x="39"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4" name="Freeform 56"/>
            <p:cNvSpPr>
              <a:spLocks/>
            </p:cNvSpPr>
            <p:nvPr/>
          </p:nvSpPr>
          <p:spPr bwMode="auto">
            <a:xfrm>
              <a:off x="2498" y="3154"/>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5" name="Freeform 57"/>
            <p:cNvSpPr>
              <a:spLocks/>
            </p:cNvSpPr>
            <p:nvPr/>
          </p:nvSpPr>
          <p:spPr bwMode="auto">
            <a:xfrm>
              <a:off x="2529" y="3168"/>
              <a:ext cx="78" cy="42"/>
            </a:xfrm>
            <a:custGeom>
              <a:avLst/>
              <a:gdLst>
                <a:gd name="T0" fmla="*/ 0 w 78"/>
                <a:gd name="T1" fmla="*/ 0 h 42"/>
                <a:gd name="T2" fmla="*/ 31 w 78"/>
                <a:gd name="T3" fmla="*/ 0 h 42"/>
                <a:gd name="T4" fmla="*/ 78 w 78"/>
                <a:gd name="T5" fmla="*/ 14 h 42"/>
                <a:gd name="T6" fmla="*/ 78 w 78"/>
                <a:gd name="T7" fmla="*/ 42 h 42"/>
                <a:gd name="T8" fmla="*/ 47 w 78"/>
                <a:gd name="T9" fmla="*/ 42 h 42"/>
                <a:gd name="T10" fmla="*/ 0 w 78"/>
                <a:gd name="T11" fmla="*/ 28 h 42"/>
                <a:gd name="T12" fmla="*/ 0 w 78"/>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42">
                  <a:moveTo>
                    <a:pt x="0" y="0"/>
                  </a:moveTo>
                  <a:lnTo>
                    <a:pt x="31" y="0"/>
                  </a:lnTo>
                  <a:lnTo>
                    <a:pt x="78" y="14"/>
                  </a:lnTo>
                  <a:lnTo>
                    <a:pt x="78" y="42"/>
                  </a:lnTo>
                  <a:lnTo>
                    <a:pt x="47"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6" name="Freeform 58"/>
            <p:cNvSpPr>
              <a:spLocks/>
            </p:cNvSpPr>
            <p:nvPr/>
          </p:nvSpPr>
          <p:spPr bwMode="auto">
            <a:xfrm>
              <a:off x="2576" y="3182"/>
              <a:ext cx="78" cy="43"/>
            </a:xfrm>
            <a:custGeom>
              <a:avLst/>
              <a:gdLst>
                <a:gd name="T0" fmla="*/ 0 w 78"/>
                <a:gd name="T1" fmla="*/ 0 h 43"/>
                <a:gd name="T2" fmla="*/ 31 w 78"/>
                <a:gd name="T3" fmla="*/ 0 h 43"/>
                <a:gd name="T4" fmla="*/ 78 w 78"/>
                <a:gd name="T5" fmla="*/ 14 h 43"/>
                <a:gd name="T6" fmla="*/ 78 w 78"/>
                <a:gd name="T7" fmla="*/ 43 h 43"/>
                <a:gd name="T8" fmla="*/ 47 w 78"/>
                <a:gd name="T9" fmla="*/ 43 h 43"/>
                <a:gd name="T10" fmla="*/ 0 w 78"/>
                <a:gd name="T11" fmla="*/ 28 h 43"/>
                <a:gd name="T12" fmla="*/ 0 w 78"/>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43">
                  <a:moveTo>
                    <a:pt x="0" y="0"/>
                  </a:moveTo>
                  <a:lnTo>
                    <a:pt x="31" y="0"/>
                  </a:lnTo>
                  <a:lnTo>
                    <a:pt x="78" y="14"/>
                  </a:lnTo>
                  <a:lnTo>
                    <a:pt x="78" y="43"/>
                  </a:lnTo>
                  <a:lnTo>
                    <a:pt x="47" y="43"/>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7" name="Freeform 59"/>
            <p:cNvSpPr>
              <a:spLocks/>
            </p:cNvSpPr>
            <p:nvPr/>
          </p:nvSpPr>
          <p:spPr bwMode="auto">
            <a:xfrm>
              <a:off x="2623" y="3196"/>
              <a:ext cx="54" cy="36"/>
            </a:xfrm>
            <a:custGeom>
              <a:avLst/>
              <a:gdLst>
                <a:gd name="T0" fmla="*/ 0 w 54"/>
                <a:gd name="T1" fmla="*/ 0 h 36"/>
                <a:gd name="T2" fmla="*/ 31 w 54"/>
                <a:gd name="T3" fmla="*/ 0 h 36"/>
                <a:gd name="T4" fmla="*/ 54 w 54"/>
                <a:gd name="T5" fmla="*/ 7 h 36"/>
                <a:gd name="T6" fmla="*/ 54 w 54"/>
                <a:gd name="T7" fmla="*/ 36 h 36"/>
                <a:gd name="T8" fmla="*/ 23 w 54"/>
                <a:gd name="T9" fmla="*/ 36 h 36"/>
                <a:gd name="T10" fmla="*/ 0 w 54"/>
                <a:gd name="T11" fmla="*/ 29 h 36"/>
                <a:gd name="T12" fmla="*/ 0 w 54"/>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36">
                  <a:moveTo>
                    <a:pt x="0" y="0"/>
                  </a:moveTo>
                  <a:lnTo>
                    <a:pt x="31" y="0"/>
                  </a:lnTo>
                  <a:lnTo>
                    <a:pt x="54" y="7"/>
                  </a:lnTo>
                  <a:lnTo>
                    <a:pt x="54" y="36"/>
                  </a:lnTo>
                  <a:lnTo>
                    <a:pt x="23" y="36"/>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8" name="Freeform 60"/>
            <p:cNvSpPr>
              <a:spLocks/>
            </p:cNvSpPr>
            <p:nvPr/>
          </p:nvSpPr>
          <p:spPr bwMode="auto">
            <a:xfrm>
              <a:off x="2623" y="3063"/>
              <a:ext cx="546" cy="267"/>
            </a:xfrm>
            <a:custGeom>
              <a:avLst/>
              <a:gdLst>
                <a:gd name="T0" fmla="*/ 15 w 546"/>
                <a:gd name="T1" fmla="*/ 14 h 267"/>
                <a:gd name="T2" fmla="*/ 54 w 546"/>
                <a:gd name="T3" fmla="*/ 42 h 267"/>
                <a:gd name="T4" fmla="*/ 101 w 546"/>
                <a:gd name="T5" fmla="*/ 70 h 267"/>
                <a:gd name="T6" fmla="*/ 140 w 546"/>
                <a:gd name="T7" fmla="*/ 84 h 267"/>
                <a:gd name="T8" fmla="*/ 179 w 546"/>
                <a:gd name="T9" fmla="*/ 91 h 267"/>
                <a:gd name="T10" fmla="*/ 320 w 546"/>
                <a:gd name="T11" fmla="*/ 105 h 267"/>
                <a:gd name="T12" fmla="*/ 374 w 546"/>
                <a:gd name="T13" fmla="*/ 105 h 267"/>
                <a:gd name="T14" fmla="*/ 414 w 546"/>
                <a:gd name="T15" fmla="*/ 112 h 267"/>
                <a:gd name="T16" fmla="*/ 421 w 546"/>
                <a:gd name="T17" fmla="*/ 119 h 267"/>
                <a:gd name="T18" fmla="*/ 390 w 546"/>
                <a:gd name="T19" fmla="*/ 133 h 267"/>
                <a:gd name="T20" fmla="*/ 359 w 546"/>
                <a:gd name="T21" fmla="*/ 140 h 267"/>
                <a:gd name="T22" fmla="*/ 281 w 546"/>
                <a:gd name="T23" fmla="*/ 155 h 267"/>
                <a:gd name="T24" fmla="*/ 218 w 546"/>
                <a:gd name="T25" fmla="*/ 155 h 267"/>
                <a:gd name="T26" fmla="*/ 156 w 546"/>
                <a:gd name="T27" fmla="*/ 162 h 267"/>
                <a:gd name="T28" fmla="*/ 93 w 546"/>
                <a:gd name="T29" fmla="*/ 169 h 267"/>
                <a:gd name="T30" fmla="*/ 78 w 546"/>
                <a:gd name="T31" fmla="*/ 169 h 267"/>
                <a:gd name="T32" fmla="*/ 62 w 546"/>
                <a:gd name="T33" fmla="*/ 183 h 267"/>
                <a:gd name="T34" fmla="*/ 86 w 546"/>
                <a:gd name="T35" fmla="*/ 197 h 267"/>
                <a:gd name="T36" fmla="*/ 140 w 546"/>
                <a:gd name="T37" fmla="*/ 211 h 267"/>
                <a:gd name="T38" fmla="*/ 179 w 546"/>
                <a:gd name="T39" fmla="*/ 218 h 267"/>
                <a:gd name="T40" fmla="*/ 265 w 546"/>
                <a:gd name="T41" fmla="*/ 239 h 267"/>
                <a:gd name="T42" fmla="*/ 304 w 546"/>
                <a:gd name="T43" fmla="*/ 253 h 267"/>
                <a:gd name="T44" fmla="*/ 335 w 546"/>
                <a:gd name="T45" fmla="*/ 260 h 267"/>
                <a:gd name="T46" fmla="*/ 374 w 546"/>
                <a:gd name="T47" fmla="*/ 267 h 267"/>
                <a:gd name="T48" fmla="*/ 390 w 546"/>
                <a:gd name="T49" fmla="*/ 253 h 267"/>
                <a:gd name="T50" fmla="*/ 382 w 546"/>
                <a:gd name="T51" fmla="*/ 225 h 267"/>
                <a:gd name="T52" fmla="*/ 351 w 546"/>
                <a:gd name="T53" fmla="*/ 211 h 267"/>
                <a:gd name="T54" fmla="*/ 335 w 546"/>
                <a:gd name="T55" fmla="*/ 204 h 267"/>
                <a:gd name="T56" fmla="*/ 320 w 546"/>
                <a:gd name="T57" fmla="*/ 197 h 267"/>
                <a:gd name="T58" fmla="*/ 335 w 546"/>
                <a:gd name="T59" fmla="*/ 176 h 267"/>
                <a:gd name="T60" fmla="*/ 382 w 546"/>
                <a:gd name="T61" fmla="*/ 162 h 267"/>
                <a:gd name="T62" fmla="*/ 421 w 546"/>
                <a:gd name="T63" fmla="*/ 155 h 267"/>
                <a:gd name="T64" fmla="*/ 468 w 546"/>
                <a:gd name="T65" fmla="*/ 147 h 267"/>
                <a:gd name="T66" fmla="*/ 515 w 546"/>
                <a:gd name="T67" fmla="*/ 133 h 267"/>
                <a:gd name="T68" fmla="*/ 538 w 546"/>
                <a:gd name="T69" fmla="*/ 119 h 267"/>
                <a:gd name="T70" fmla="*/ 538 w 546"/>
                <a:gd name="T71" fmla="*/ 105 h 267"/>
                <a:gd name="T72" fmla="*/ 499 w 546"/>
                <a:gd name="T73" fmla="*/ 91 h 267"/>
                <a:gd name="T74" fmla="*/ 453 w 546"/>
                <a:gd name="T75" fmla="*/ 84 h 267"/>
                <a:gd name="T76" fmla="*/ 382 w 546"/>
                <a:gd name="T77" fmla="*/ 77 h 267"/>
                <a:gd name="T78" fmla="*/ 312 w 546"/>
                <a:gd name="T79" fmla="*/ 70 h 267"/>
                <a:gd name="T80" fmla="*/ 242 w 546"/>
                <a:gd name="T81" fmla="*/ 63 h 267"/>
                <a:gd name="T82" fmla="*/ 156 w 546"/>
                <a:gd name="T83" fmla="*/ 49 h 267"/>
                <a:gd name="T84" fmla="*/ 93 w 546"/>
                <a:gd name="T85" fmla="*/ 35 h 267"/>
                <a:gd name="T86" fmla="*/ 23 w 546"/>
                <a:gd name="T87" fmla="*/ 14 h 267"/>
                <a:gd name="T88" fmla="*/ 0 w 546"/>
                <a:gd name="T89" fmla="*/ 0 h 2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46" h="267">
                  <a:moveTo>
                    <a:pt x="0" y="0"/>
                  </a:moveTo>
                  <a:lnTo>
                    <a:pt x="15" y="14"/>
                  </a:lnTo>
                  <a:lnTo>
                    <a:pt x="31" y="28"/>
                  </a:lnTo>
                  <a:lnTo>
                    <a:pt x="54" y="42"/>
                  </a:lnTo>
                  <a:lnTo>
                    <a:pt x="78" y="56"/>
                  </a:lnTo>
                  <a:lnTo>
                    <a:pt x="101" y="70"/>
                  </a:lnTo>
                  <a:lnTo>
                    <a:pt x="125" y="77"/>
                  </a:lnTo>
                  <a:lnTo>
                    <a:pt x="140" y="84"/>
                  </a:lnTo>
                  <a:lnTo>
                    <a:pt x="172" y="91"/>
                  </a:lnTo>
                  <a:lnTo>
                    <a:pt x="179" y="91"/>
                  </a:lnTo>
                  <a:lnTo>
                    <a:pt x="226" y="98"/>
                  </a:lnTo>
                  <a:lnTo>
                    <a:pt x="320" y="105"/>
                  </a:lnTo>
                  <a:lnTo>
                    <a:pt x="367" y="105"/>
                  </a:lnTo>
                  <a:lnTo>
                    <a:pt x="374" y="105"/>
                  </a:lnTo>
                  <a:lnTo>
                    <a:pt x="398" y="105"/>
                  </a:lnTo>
                  <a:lnTo>
                    <a:pt x="414" y="112"/>
                  </a:lnTo>
                  <a:lnTo>
                    <a:pt x="421" y="112"/>
                  </a:lnTo>
                  <a:lnTo>
                    <a:pt x="421" y="119"/>
                  </a:lnTo>
                  <a:lnTo>
                    <a:pt x="406" y="126"/>
                  </a:lnTo>
                  <a:lnTo>
                    <a:pt x="390" y="133"/>
                  </a:lnTo>
                  <a:lnTo>
                    <a:pt x="382" y="133"/>
                  </a:lnTo>
                  <a:lnTo>
                    <a:pt x="359" y="140"/>
                  </a:lnTo>
                  <a:lnTo>
                    <a:pt x="320" y="147"/>
                  </a:lnTo>
                  <a:lnTo>
                    <a:pt x="281" y="155"/>
                  </a:lnTo>
                  <a:lnTo>
                    <a:pt x="242" y="155"/>
                  </a:lnTo>
                  <a:lnTo>
                    <a:pt x="218" y="155"/>
                  </a:lnTo>
                  <a:lnTo>
                    <a:pt x="203" y="155"/>
                  </a:lnTo>
                  <a:lnTo>
                    <a:pt x="156" y="162"/>
                  </a:lnTo>
                  <a:lnTo>
                    <a:pt x="132" y="162"/>
                  </a:lnTo>
                  <a:lnTo>
                    <a:pt x="93" y="169"/>
                  </a:lnTo>
                  <a:lnTo>
                    <a:pt x="86" y="169"/>
                  </a:lnTo>
                  <a:lnTo>
                    <a:pt x="78" y="169"/>
                  </a:lnTo>
                  <a:lnTo>
                    <a:pt x="62" y="176"/>
                  </a:lnTo>
                  <a:lnTo>
                    <a:pt x="62" y="183"/>
                  </a:lnTo>
                  <a:lnTo>
                    <a:pt x="70" y="190"/>
                  </a:lnTo>
                  <a:lnTo>
                    <a:pt x="86" y="197"/>
                  </a:lnTo>
                  <a:lnTo>
                    <a:pt x="125" y="211"/>
                  </a:lnTo>
                  <a:lnTo>
                    <a:pt x="140" y="211"/>
                  </a:lnTo>
                  <a:lnTo>
                    <a:pt x="148" y="211"/>
                  </a:lnTo>
                  <a:lnTo>
                    <a:pt x="179" y="218"/>
                  </a:lnTo>
                  <a:lnTo>
                    <a:pt x="218" y="225"/>
                  </a:lnTo>
                  <a:lnTo>
                    <a:pt x="265" y="239"/>
                  </a:lnTo>
                  <a:lnTo>
                    <a:pt x="289" y="246"/>
                  </a:lnTo>
                  <a:lnTo>
                    <a:pt x="304" y="253"/>
                  </a:lnTo>
                  <a:lnTo>
                    <a:pt x="328" y="260"/>
                  </a:lnTo>
                  <a:lnTo>
                    <a:pt x="335" y="260"/>
                  </a:lnTo>
                  <a:lnTo>
                    <a:pt x="359" y="267"/>
                  </a:lnTo>
                  <a:lnTo>
                    <a:pt x="374" y="267"/>
                  </a:lnTo>
                  <a:lnTo>
                    <a:pt x="390" y="260"/>
                  </a:lnTo>
                  <a:lnTo>
                    <a:pt x="390" y="253"/>
                  </a:lnTo>
                  <a:lnTo>
                    <a:pt x="390" y="239"/>
                  </a:lnTo>
                  <a:lnTo>
                    <a:pt x="382" y="225"/>
                  </a:lnTo>
                  <a:lnTo>
                    <a:pt x="374" y="218"/>
                  </a:lnTo>
                  <a:lnTo>
                    <a:pt x="351" y="211"/>
                  </a:lnTo>
                  <a:lnTo>
                    <a:pt x="343" y="204"/>
                  </a:lnTo>
                  <a:lnTo>
                    <a:pt x="335" y="204"/>
                  </a:lnTo>
                  <a:lnTo>
                    <a:pt x="328" y="197"/>
                  </a:lnTo>
                  <a:lnTo>
                    <a:pt x="320" y="197"/>
                  </a:lnTo>
                  <a:lnTo>
                    <a:pt x="328" y="183"/>
                  </a:lnTo>
                  <a:lnTo>
                    <a:pt x="335" y="176"/>
                  </a:lnTo>
                  <a:lnTo>
                    <a:pt x="359" y="169"/>
                  </a:lnTo>
                  <a:lnTo>
                    <a:pt x="382" y="162"/>
                  </a:lnTo>
                  <a:lnTo>
                    <a:pt x="398" y="162"/>
                  </a:lnTo>
                  <a:lnTo>
                    <a:pt x="421" y="155"/>
                  </a:lnTo>
                  <a:lnTo>
                    <a:pt x="437" y="155"/>
                  </a:lnTo>
                  <a:lnTo>
                    <a:pt x="468" y="147"/>
                  </a:lnTo>
                  <a:lnTo>
                    <a:pt x="492" y="140"/>
                  </a:lnTo>
                  <a:lnTo>
                    <a:pt x="515" y="133"/>
                  </a:lnTo>
                  <a:lnTo>
                    <a:pt x="531" y="126"/>
                  </a:lnTo>
                  <a:lnTo>
                    <a:pt x="538" y="119"/>
                  </a:lnTo>
                  <a:lnTo>
                    <a:pt x="546" y="112"/>
                  </a:lnTo>
                  <a:lnTo>
                    <a:pt x="538" y="105"/>
                  </a:lnTo>
                  <a:lnTo>
                    <a:pt x="523" y="98"/>
                  </a:lnTo>
                  <a:lnTo>
                    <a:pt x="499" y="91"/>
                  </a:lnTo>
                  <a:lnTo>
                    <a:pt x="484" y="91"/>
                  </a:lnTo>
                  <a:lnTo>
                    <a:pt x="453" y="84"/>
                  </a:lnTo>
                  <a:lnTo>
                    <a:pt x="414" y="77"/>
                  </a:lnTo>
                  <a:lnTo>
                    <a:pt x="382" y="77"/>
                  </a:lnTo>
                  <a:lnTo>
                    <a:pt x="335" y="70"/>
                  </a:lnTo>
                  <a:lnTo>
                    <a:pt x="312" y="70"/>
                  </a:lnTo>
                  <a:lnTo>
                    <a:pt x="289" y="70"/>
                  </a:lnTo>
                  <a:lnTo>
                    <a:pt x="242" y="63"/>
                  </a:lnTo>
                  <a:lnTo>
                    <a:pt x="195" y="56"/>
                  </a:lnTo>
                  <a:lnTo>
                    <a:pt x="156" y="49"/>
                  </a:lnTo>
                  <a:lnTo>
                    <a:pt x="117" y="42"/>
                  </a:lnTo>
                  <a:lnTo>
                    <a:pt x="93" y="35"/>
                  </a:lnTo>
                  <a:lnTo>
                    <a:pt x="47" y="21"/>
                  </a:lnTo>
                  <a:lnTo>
                    <a:pt x="23" y="14"/>
                  </a:lnTo>
                  <a:lnTo>
                    <a:pt x="8" y="7"/>
                  </a:lnTo>
                  <a:lnTo>
                    <a:pt x="0"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399" name="Line 61"/>
            <p:cNvSpPr>
              <a:spLocks noChangeShapeType="1"/>
            </p:cNvSpPr>
            <p:nvPr/>
          </p:nvSpPr>
          <p:spPr bwMode="auto">
            <a:xfrm flipH="1">
              <a:off x="2490" y="2887"/>
              <a:ext cx="7" cy="6"/>
            </a:xfrm>
            <a:prstGeom prst="line">
              <a:avLst/>
            </a:prstGeom>
            <a:noFill/>
            <a:ln w="25400">
              <a:solidFill>
                <a:srgbClr val="0A0A0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0" name="Line 62"/>
            <p:cNvSpPr>
              <a:spLocks noChangeShapeType="1"/>
            </p:cNvSpPr>
            <p:nvPr/>
          </p:nvSpPr>
          <p:spPr bwMode="auto">
            <a:xfrm flipH="1">
              <a:off x="2490" y="2887"/>
              <a:ext cx="22" cy="20"/>
            </a:xfrm>
            <a:prstGeom prst="line">
              <a:avLst/>
            </a:prstGeom>
            <a:noFill/>
            <a:ln w="25400">
              <a:solidFill>
                <a:srgbClr val="0C0C0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1" name="Line 63"/>
            <p:cNvSpPr>
              <a:spLocks noChangeShapeType="1"/>
            </p:cNvSpPr>
            <p:nvPr/>
          </p:nvSpPr>
          <p:spPr bwMode="auto">
            <a:xfrm flipH="1">
              <a:off x="2490" y="2887"/>
              <a:ext cx="22" cy="20"/>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2" name="Line 64"/>
            <p:cNvSpPr>
              <a:spLocks noChangeShapeType="1"/>
            </p:cNvSpPr>
            <p:nvPr/>
          </p:nvSpPr>
          <p:spPr bwMode="auto">
            <a:xfrm flipH="1">
              <a:off x="2490" y="2887"/>
              <a:ext cx="38" cy="34"/>
            </a:xfrm>
            <a:prstGeom prst="line">
              <a:avLst/>
            </a:prstGeom>
            <a:noFill/>
            <a:ln w="25400">
              <a:solidFill>
                <a:srgbClr val="10101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3" name="Line 65"/>
            <p:cNvSpPr>
              <a:spLocks noChangeShapeType="1"/>
            </p:cNvSpPr>
            <p:nvPr/>
          </p:nvSpPr>
          <p:spPr bwMode="auto">
            <a:xfrm flipH="1">
              <a:off x="2490" y="2887"/>
              <a:ext cx="53" cy="48"/>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4" name="Line 66"/>
            <p:cNvSpPr>
              <a:spLocks noChangeShapeType="1"/>
            </p:cNvSpPr>
            <p:nvPr/>
          </p:nvSpPr>
          <p:spPr bwMode="auto">
            <a:xfrm flipH="1">
              <a:off x="2490" y="2887"/>
              <a:ext cx="69" cy="62"/>
            </a:xfrm>
            <a:prstGeom prst="line">
              <a:avLst/>
            </a:prstGeom>
            <a:noFill/>
            <a:ln w="25400">
              <a:solidFill>
                <a:srgbClr val="14141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5" name="Line 67"/>
            <p:cNvSpPr>
              <a:spLocks noChangeShapeType="1"/>
            </p:cNvSpPr>
            <p:nvPr/>
          </p:nvSpPr>
          <p:spPr bwMode="auto">
            <a:xfrm flipH="1">
              <a:off x="2490" y="2887"/>
              <a:ext cx="69" cy="62"/>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6" name="Line 68"/>
            <p:cNvSpPr>
              <a:spLocks noChangeShapeType="1"/>
            </p:cNvSpPr>
            <p:nvPr/>
          </p:nvSpPr>
          <p:spPr bwMode="auto">
            <a:xfrm flipH="1">
              <a:off x="2490" y="2887"/>
              <a:ext cx="84" cy="76"/>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7" name="Line 69"/>
            <p:cNvSpPr>
              <a:spLocks noChangeShapeType="1"/>
            </p:cNvSpPr>
            <p:nvPr/>
          </p:nvSpPr>
          <p:spPr bwMode="auto">
            <a:xfrm flipH="1">
              <a:off x="2490" y="2887"/>
              <a:ext cx="99" cy="90"/>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8" name="Line 70"/>
            <p:cNvSpPr>
              <a:spLocks noChangeShapeType="1"/>
            </p:cNvSpPr>
            <p:nvPr/>
          </p:nvSpPr>
          <p:spPr bwMode="auto">
            <a:xfrm flipH="1">
              <a:off x="2490" y="2887"/>
              <a:ext cx="99" cy="90"/>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09" name="Line 71"/>
            <p:cNvSpPr>
              <a:spLocks noChangeShapeType="1"/>
            </p:cNvSpPr>
            <p:nvPr/>
          </p:nvSpPr>
          <p:spPr bwMode="auto">
            <a:xfrm flipH="1">
              <a:off x="2490" y="2887"/>
              <a:ext cx="115" cy="104"/>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0" name="Line 72"/>
            <p:cNvSpPr>
              <a:spLocks noChangeShapeType="1"/>
            </p:cNvSpPr>
            <p:nvPr/>
          </p:nvSpPr>
          <p:spPr bwMode="auto">
            <a:xfrm flipH="1">
              <a:off x="2490" y="2887"/>
              <a:ext cx="132" cy="120"/>
            </a:xfrm>
            <a:prstGeom prst="line">
              <a:avLst/>
            </a:prstGeom>
            <a:noFill/>
            <a:ln w="25400">
              <a:solidFill>
                <a:srgbClr val="20202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1" name="Line 73"/>
            <p:cNvSpPr>
              <a:spLocks noChangeShapeType="1"/>
            </p:cNvSpPr>
            <p:nvPr/>
          </p:nvSpPr>
          <p:spPr bwMode="auto">
            <a:xfrm flipH="1">
              <a:off x="2490" y="2887"/>
              <a:ext cx="146" cy="132"/>
            </a:xfrm>
            <a:prstGeom prst="line">
              <a:avLst/>
            </a:prstGeom>
            <a:noFill/>
            <a:ln w="25400">
              <a:solidFill>
                <a:srgbClr val="22222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2" name="Line 74"/>
            <p:cNvSpPr>
              <a:spLocks noChangeShapeType="1"/>
            </p:cNvSpPr>
            <p:nvPr/>
          </p:nvSpPr>
          <p:spPr bwMode="auto">
            <a:xfrm flipH="1">
              <a:off x="2490" y="2887"/>
              <a:ext cx="146" cy="132"/>
            </a:xfrm>
            <a:prstGeom prst="line">
              <a:avLst/>
            </a:prstGeom>
            <a:noFill/>
            <a:ln w="25400">
              <a:solidFill>
                <a:srgbClr val="24242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3" name="Line 75"/>
            <p:cNvSpPr>
              <a:spLocks noChangeShapeType="1"/>
            </p:cNvSpPr>
            <p:nvPr/>
          </p:nvSpPr>
          <p:spPr bwMode="auto">
            <a:xfrm flipH="1">
              <a:off x="2490" y="2887"/>
              <a:ext cx="162" cy="147"/>
            </a:xfrm>
            <a:prstGeom prst="line">
              <a:avLst/>
            </a:prstGeom>
            <a:noFill/>
            <a:ln w="25400">
              <a:solidFill>
                <a:srgbClr val="26262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4" name="Line 76"/>
            <p:cNvSpPr>
              <a:spLocks noChangeShapeType="1"/>
            </p:cNvSpPr>
            <p:nvPr/>
          </p:nvSpPr>
          <p:spPr bwMode="auto">
            <a:xfrm flipH="1">
              <a:off x="2490" y="2887"/>
              <a:ext cx="178" cy="162"/>
            </a:xfrm>
            <a:prstGeom prst="line">
              <a:avLst/>
            </a:prstGeom>
            <a:noFill/>
            <a:ln w="25400">
              <a:solidFill>
                <a:srgbClr val="28282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5" name="Line 77"/>
            <p:cNvSpPr>
              <a:spLocks noChangeShapeType="1"/>
            </p:cNvSpPr>
            <p:nvPr/>
          </p:nvSpPr>
          <p:spPr bwMode="auto">
            <a:xfrm flipH="1">
              <a:off x="2490" y="2887"/>
              <a:ext cx="178" cy="162"/>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6" name="Line 78"/>
            <p:cNvSpPr>
              <a:spLocks noChangeShapeType="1"/>
            </p:cNvSpPr>
            <p:nvPr/>
          </p:nvSpPr>
          <p:spPr bwMode="auto">
            <a:xfrm flipH="1">
              <a:off x="2490" y="2887"/>
              <a:ext cx="193" cy="175"/>
            </a:xfrm>
            <a:prstGeom prst="line">
              <a:avLst/>
            </a:prstGeom>
            <a:noFill/>
            <a:ln w="25400">
              <a:solidFill>
                <a:srgbClr val="2D2D2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7" name="Line 79"/>
            <p:cNvSpPr>
              <a:spLocks noChangeShapeType="1"/>
            </p:cNvSpPr>
            <p:nvPr/>
          </p:nvSpPr>
          <p:spPr bwMode="auto">
            <a:xfrm flipH="1">
              <a:off x="2499" y="2887"/>
              <a:ext cx="200" cy="183"/>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8" name="Line 80"/>
            <p:cNvSpPr>
              <a:spLocks noChangeShapeType="1"/>
            </p:cNvSpPr>
            <p:nvPr/>
          </p:nvSpPr>
          <p:spPr bwMode="auto">
            <a:xfrm flipH="1">
              <a:off x="2506" y="2887"/>
              <a:ext cx="200" cy="183"/>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19" name="Line 81"/>
            <p:cNvSpPr>
              <a:spLocks noChangeShapeType="1"/>
            </p:cNvSpPr>
            <p:nvPr/>
          </p:nvSpPr>
          <p:spPr bwMode="auto">
            <a:xfrm flipH="1">
              <a:off x="2513" y="2887"/>
              <a:ext cx="200" cy="183"/>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0" name="Line 82"/>
            <p:cNvSpPr>
              <a:spLocks noChangeShapeType="1"/>
            </p:cNvSpPr>
            <p:nvPr/>
          </p:nvSpPr>
          <p:spPr bwMode="auto">
            <a:xfrm flipH="1">
              <a:off x="2529" y="2887"/>
              <a:ext cx="200" cy="183"/>
            </a:xfrm>
            <a:prstGeom prst="line">
              <a:avLst/>
            </a:prstGeom>
            <a:noFill/>
            <a:ln w="25400">
              <a:solidFill>
                <a:srgbClr val="35353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1" name="Line 83"/>
            <p:cNvSpPr>
              <a:spLocks noChangeShapeType="1"/>
            </p:cNvSpPr>
            <p:nvPr/>
          </p:nvSpPr>
          <p:spPr bwMode="auto">
            <a:xfrm flipH="1">
              <a:off x="2545" y="2887"/>
              <a:ext cx="200" cy="183"/>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2" name="Line 84"/>
            <p:cNvSpPr>
              <a:spLocks noChangeShapeType="1"/>
            </p:cNvSpPr>
            <p:nvPr/>
          </p:nvSpPr>
          <p:spPr bwMode="auto">
            <a:xfrm flipH="1">
              <a:off x="2545" y="2887"/>
              <a:ext cx="200" cy="183"/>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3" name="Line 85"/>
            <p:cNvSpPr>
              <a:spLocks noChangeShapeType="1"/>
            </p:cNvSpPr>
            <p:nvPr/>
          </p:nvSpPr>
          <p:spPr bwMode="auto">
            <a:xfrm flipH="1">
              <a:off x="2561" y="2887"/>
              <a:ext cx="200" cy="183"/>
            </a:xfrm>
            <a:prstGeom prst="line">
              <a:avLst/>
            </a:prstGeom>
            <a:noFill/>
            <a:ln w="25400">
              <a:solidFill>
                <a:srgbClr val="3B3B3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4" name="Line 86"/>
            <p:cNvSpPr>
              <a:spLocks noChangeShapeType="1"/>
            </p:cNvSpPr>
            <p:nvPr/>
          </p:nvSpPr>
          <p:spPr bwMode="auto">
            <a:xfrm flipH="1">
              <a:off x="2576" y="2887"/>
              <a:ext cx="200" cy="183"/>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5" name="Line 87"/>
            <p:cNvSpPr>
              <a:spLocks noChangeShapeType="1"/>
            </p:cNvSpPr>
            <p:nvPr/>
          </p:nvSpPr>
          <p:spPr bwMode="auto">
            <a:xfrm flipH="1">
              <a:off x="2583" y="2887"/>
              <a:ext cx="200" cy="183"/>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6" name="Line 88"/>
            <p:cNvSpPr>
              <a:spLocks noChangeShapeType="1"/>
            </p:cNvSpPr>
            <p:nvPr/>
          </p:nvSpPr>
          <p:spPr bwMode="auto">
            <a:xfrm flipH="1">
              <a:off x="2591" y="2887"/>
              <a:ext cx="200" cy="183"/>
            </a:xfrm>
            <a:prstGeom prst="line">
              <a:avLst/>
            </a:prstGeom>
            <a:noFill/>
            <a:ln w="25400">
              <a:solidFill>
                <a:srgbClr val="41414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7" name="Line 89"/>
            <p:cNvSpPr>
              <a:spLocks noChangeShapeType="1"/>
            </p:cNvSpPr>
            <p:nvPr/>
          </p:nvSpPr>
          <p:spPr bwMode="auto">
            <a:xfrm flipH="1">
              <a:off x="2606" y="2887"/>
              <a:ext cx="200" cy="183"/>
            </a:xfrm>
            <a:prstGeom prst="line">
              <a:avLst/>
            </a:prstGeom>
            <a:noFill/>
            <a:ln w="25400">
              <a:solidFill>
                <a:srgbClr val="43434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8" name="Line 90"/>
            <p:cNvSpPr>
              <a:spLocks noChangeShapeType="1"/>
            </p:cNvSpPr>
            <p:nvPr/>
          </p:nvSpPr>
          <p:spPr bwMode="auto">
            <a:xfrm flipH="1">
              <a:off x="2622" y="2887"/>
              <a:ext cx="200" cy="183"/>
            </a:xfrm>
            <a:prstGeom prst="line">
              <a:avLst/>
            </a:prstGeom>
            <a:noFill/>
            <a:ln w="25400">
              <a:solidFill>
                <a:srgbClr val="45454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29" name="Line 91"/>
            <p:cNvSpPr>
              <a:spLocks noChangeShapeType="1"/>
            </p:cNvSpPr>
            <p:nvPr/>
          </p:nvSpPr>
          <p:spPr bwMode="auto">
            <a:xfrm flipH="1">
              <a:off x="2622" y="2887"/>
              <a:ext cx="200" cy="183"/>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0" name="Line 92"/>
            <p:cNvSpPr>
              <a:spLocks noChangeShapeType="1"/>
            </p:cNvSpPr>
            <p:nvPr/>
          </p:nvSpPr>
          <p:spPr bwMode="auto">
            <a:xfrm flipH="1">
              <a:off x="2638" y="2887"/>
              <a:ext cx="200" cy="183"/>
            </a:xfrm>
            <a:prstGeom prst="line">
              <a:avLst/>
            </a:prstGeom>
            <a:noFill/>
            <a:ln w="25400">
              <a:solidFill>
                <a:srgbClr val="49494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1" name="Line 93"/>
            <p:cNvSpPr>
              <a:spLocks noChangeShapeType="1"/>
            </p:cNvSpPr>
            <p:nvPr/>
          </p:nvSpPr>
          <p:spPr bwMode="auto">
            <a:xfrm flipH="1">
              <a:off x="2654" y="2887"/>
              <a:ext cx="200" cy="183"/>
            </a:xfrm>
            <a:prstGeom prst="line">
              <a:avLst/>
            </a:prstGeom>
            <a:noFill/>
            <a:ln w="25400">
              <a:solidFill>
                <a:srgbClr val="4B4B4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2" name="Line 94"/>
            <p:cNvSpPr>
              <a:spLocks noChangeShapeType="1"/>
            </p:cNvSpPr>
            <p:nvPr/>
          </p:nvSpPr>
          <p:spPr bwMode="auto">
            <a:xfrm flipH="1">
              <a:off x="2661" y="2887"/>
              <a:ext cx="200" cy="183"/>
            </a:xfrm>
            <a:prstGeom prst="line">
              <a:avLst/>
            </a:prstGeom>
            <a:noFill/>
            <a:ln w="25400">
              <a:solidFill>
                <a:srgbClr val="4D4D4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3" name="Line 95"/>
            <p:cNvSpPr>
              <a:spLocks noChangeShapeType="1"/>
            </p:cNvSpPr>
            <p:nvPr/>
          </p:nvSpPr>
          <p:spPr bwMode="auto">
            <a:xfrm flipH="1">
              <a:off x="2688" y="2880"/>
              <a:ext cx="200" cy="183"/>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4" name="Line 96"/>
            <p:cNvSpPr>
              <a:spLocks noChangeShapeType="1"/>
            </p:cNvSpPr>
            <p:nvPr/>
          </p:nvSpPr>
          <p:spPr bwMode="auto">
            <a:xfrm flipH="1">
              <a:off x="2684" y="2887"/>
              <a:ext cx="200" cy="183"/>
            </a:xfrm>
            <a:prstGeom prst="line">
              <a:avLst/>
            </a:prstGeom>
            <a:noFill/>
            <a:ln w="25400">
              <a:solidFill>
                <a:srgbClr val="51515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5" name="Line 97"/>
            <p:cNvSpPr>
              <a:spLocks noChangeShapeType="1"/>
            </p:cNvSpPr>
            <p:nvPr/>
          </p:nvSpPr>
          <p:spPr bwMode="auto">
            <a:xfrm flipH="1">
              <a:off x="2692" y="2887"/>
              <a:ext cx="200" cy="183"/>
            </a:xfrm>
            <a:prstGeom prst="line">
              <a:avLst/>
            </a:prstGeom>
            <a:noFill/>
            <a:ln w="25400">
              <a:solidFill>
                <a:srgbClr val="53535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6" name="Line 98"/>
            <p:cNvSpPr>
              <a:spLocks noChangeShapeType="1"/>
            </p:cNvSpPr>
            <p:nvPr/>
          </p:nvSpPr>
          <p:spPr bwMode="auto">
            <a:xfrm flipH="1">
              <a:off x="2700" y="2887"/>
              <a:ext cx="200" cy="183"/>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7" name="Line 99"/>
            <p:cNvSpPr>
              <a:spLocks noChangeShapeType="1"/>
            </p:cNvSpPr>
            <p:nvPr/>
          </p:nvSpPr>
          <p:spPr bwMode="auto">
            <a:xfrm flipH="1">
              <a:off x="2716" y="2887"/>
              <a:ext cx="200" cy="183"/>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8" name="Line 100"/>
            <p:cNvSpPr>
              <a:spLocks noChangeShapeType="1"/>
            </p:cNvSpPr>
            <p:nvPr/>
          </p:nvSpPr>
          <p:spPr bwMode="auto">
            <a:xfrm flipH="1">
              <a:off x="2731" y="2887"/>
              <a:ext cx="200" cy="183"/>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39" name="Line 101"/>
            <p:cNvSpPr>
              <a:spLocks noChangeShapeType="1"/>
            </p:cNvSpPr>
            <p:nvPr/>
          </p:nvSpPr>
          <p:spPr bwMode="auto">
            <a:xfrm flipH="1">
              <a:off x="2739" y="2887"/>
              <a:ext cx="200" cy="183"/>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0" name="Line 102"/>
            <p:cNvSpPr>
              <a:spLocks noChangeShapeType="1"/>
            </p:cNvSpPr>
            <p:nvPr/>
          </p:nvSpPr>
          <p:spPr bwMode="auto">
            <a:xfrm flipH="1">
              <a:off x="2747" y="2887"/>
              <a:ext cx="200" cy="183"/>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1" name="Line 103"/>
            <p:cNvSpPr>
              <a:spLocks noChangeShapeType="1"/>
            </p:cNvSpPr>
            <p:nvPr/>
          </p:nvSpPr>
          <p:spPr bwMode="auto">
            <a:xfrm flipH="1">
              <a:off x="2763" y="2887"/>
              <a:ext cx="200" cy="183"/>
            </a:xfrm>
            <a:prstGeom prst="line">
              <a:avLst/>
            </a:prstGeom>
            <a:noFill/>
            <a:ln w="25400">
              <a:solidFill>
                <a:srgbClr val="60606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2" name="Line 104"/>
            <p:cNvSpPr>
              <a:spLocks noChangeShapeType="1"/>
            </p:cNvSpPr>
            <p:nvPr/>
          </p:nvSpPr>
          <p:spPr bwMode="auto">
            <a:xfrm flipH="1">
              <a:off x="2771" y="2887"/>
              <a:ext cx="200" cy="183"/>
            </a:xfrm>
            <a:prstGeom prst="line">
              <a:avLst/>
            </a:prstGeom>
            <a:noFill/>
            <a:ln w="25400">
              <a:solidFill>
                <a:srgbClr val="62626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3" name="Line 105"/>
            <p:cNvSpPr>
              <a:spLocks noChangeShapeType="1"/>
            </p:cNvSpPr>
            <p:nvPr/>
          </p:nvSpPr>
          <p:spPr bwMode="auto">
            <a:xfrm flipH="1">
              <a:off x="2778" y="2887"/>
              <a:ext cx="200" cy="183"/>
            </a:xfrm>
            <a:prstGeom prst="line">
              <a:avLst/>
            </a:prstGeom>
            <a:noFill/>
            <a:ln w="25400">
              <a:solidFill>
                <a:srgbClr val="64646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4" name="Line 106"/>
            <p:cNvSpPr>
              <a:spLocks noChangeShapeType="1"/>
            </p:cNvSpPr>
            <p:nvPr/>
          </p:nvSpPr>
          <p:spPr bwMode="auto">
            <a:xfrm flipH="1">
              <a:off x="2793" y="2887"/>
              <a:ext cx="200" cy="183"/>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5" name="Line 107"/>
            <p:cNvSpPr>
              <a:spLocks noChangeShapeType="1"/>
            </p:cNvSpPr>
            <p:nvPr/>
          </p:nvSpPr>
          <p:spPr bwMode="auto">
            <a:xfrm flipH="1">
              <a:off x="2809" y="2887"/>
              <a:ext cx="200" cy="183"/>
            </a:xfrm>
            <a:prstGeom prst="line">
              <a:avLst/>
            </a:prstGeom>
            <a:noFill/>
            <a:ln w="25400">
              <a:solidFill>
                <a:srgbClr val="68686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6" name="Line 108"/>
            <p:cNvSpPr>
              <a:spLocks noChangeShapeType="1"/>
            </p:cNvSpPr>
            <p:nvPr/>
          </p:nvSpPr>
          <p:spPr bwMode="auto">
            <a:xfrm flipH="1">
              <a:off x="2817" y="2887"/>
              <a:ext cx="200" cy="183"/>
            </a:xfrm>
            <a:prstGeom prst="line">
              <a:avLst/>
            </a:prstGeom>
            <a:noFill/>
            <a:ln w="25400">
              <a:solidFill>
                <a:srgbClr val="6A6A6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7" name="Line 109"/>
            <p:cNvSpPr>
              <a:spLocks noChangeShapeType="1"/>
            </p:cNvSpPr>
            <p:nvPr/>
          </p:nvSpPr>
          <p:spPr bwMode="auto">
            <a:xfrm flipH="1">
              <a:off x="2825" y="2887"/>
              <a:ext cx="200" cy="183"/>
            </a:xfrm>
            <a:prstGeom prst="line">
              <a:avLst/>
            </a:prstGeom>
            <a:noFill/>
            <a:ln w="25400">
              <a:solidFill>
                <a:srgbClr val="6C6C6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8" name="Line 110"/>
            <p:cNvSpPr>
              <a:spLocks noChangeShapeType="1"/>
            </p:cNvSpPr>
            <p:nvPr/>
          </p:nvSpPr>
          <p:spPr bwMode="auto">
            <a:xfrm flipH="1">
              <a:off x="2840" y="2887"/>
              <a:ext cx="200" cy="183"/>
            </a:xfrm>
            <a:prstGeom prst="line">
              <a:avLst/>
            </a:prstGeom>
            <a:noFill/>
            <a:ln w="25400">
              <a:solidFill>
                <a:srgbClr val="6E6E6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49" name="Line 111"/>
            <p:cNvSpPr>
              <a:spLocks noChangeShapeType="1"/>
            </p:cNvSpPr>
            <p:nvPr/>
          </p:nvSpPr>
          <p:spPr bwMode="auto">
            <a:xfrm flipH="1">
              <a:off x="2848" y="2887"/>
              <a:ext cx="200" cy="183"/>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0" name="Line 112"/>
            <p:cNvSpPr>
              <a:spLocks noChangeShapeType="1"/>
            </p:cNvSpPr>
            <p:nvPr/>
          </p:nvSpPr>
          <p:spPr bwMode="auto">
            <a:xfrm flipH="1">
              <a:off x="2856" y="2887"/>
              <a:ext cx="200" cy="183"/>
            </a:xfrm>
            <a:prstGeom prst="line">
              <a:avLst/>
            </a:prstGeom>
            <a:noFill/>
            <a:ln w="25400">
              <a:solidFill>
                <a:srgbClr val="72727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1" name="Line 113"/>
            <p:cNvSpPr>
              <a:spLocks noChangeShapeType="1"/>
            </p:cNvSpPr>
            <p:nvPr/>
          </p:nvSpPr>
          <p:spPr bwMode="auto">
            <a:xfrm flipH="1">
              <a:off x="2871" y="2887"/>
              <a:ext cx="200" cy="183"/>
            </a:xfrm>
            <a:prstGeom prst="line">
              <a:avLst/>
            </a:prstGeom>
            <a:noFill/>
            <a:ln w="25400">
              <a:solidFill>
                <a:srgbClr val="74747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2" name="Line 114"/>
            <p:cNvSpPr>
              <a:spLocks noChangeShapeType="1"/>
            </p:cNvSpPr>
            <p:nvPr/>
          </p:nvSpPr>
          <p:spPr bwMode="auto">
            <a:xfrm flipH="1">
              <a:off x="2879" y="2887"/>
              <a:ext cx="200" cy="183"/>
            </a:xfrm>
            <a:prstGeom prst="line">
              <a:avLst/>
            </a:prstGeom>
            <a:noFill/>
            <a:ln w="25400">
              <a:solidFill>
                <a:srgbClr val="76767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3" name="Line 115"/>
            <p:cNvSpPr>
              <a:spLocks noChangeShapeType="1"/>
            </p:cNvSpPr>
            <p:nvPr/>
          </p:nvSpPr>
          <p:spPr bwMode="auto">
            <a:xfrm flipH="1">
              <a:off x="2895" y="2887"/>
              <a:ext cx="200" cy="183"/>
            </a:xfrm>
            <a:prstGeom prst="line">
              <a:avLst/>
            </a:prstGeom>
            <a:noFill/>
            <a:ln w="25400">
              <a:solidFill>
                <a:srgbClr val="78787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4" name="Line 116"/>
            <p:cNvSpPr>
              <a:spLocks noChangeShapeType="1"/>
            </p:cNvSpPr>
            <p:nvPr/>
          </p:nvSpPr>
          <p:spPr bwMode="auto">
            <a:xfrm flipH="1">
              <a:off x="2903" y="2887"/>
              <a:ext cx="200" cy="183"/>
            </a:xfrm>
            <a:prstGeom prst="line">
              <a:avLst/>
            </a:prstGeom>
            <a:noFill/>
            <a:ln w="25400">
              <a:solidFill>
                <a:srgbClr val="7A7A7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5" name="Line 117"/>
            <p:cNvSpPr>
              <a:spLocks noChangeShapeType="1"/>
            </p:cNvSpPr>
            <p:nvPr/>
          </p:nvSpPr>
          <p:spPr bwMode="auto">
            <a:xfrm flipH="1">
              <a:off x="2917" y="2887"/>
              <a:ext cx="200" cy="183"/>
            </a:xfrm>
            <a:prstGeom prst="line">
              <a:avLst/>
            </a:prstGeom>
            <a:noFill/>
            <a:ln w="25400">
              <a:solidFill>
                <a:srgbClr val="7C7C7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6" name="Line 118"/>
            <p:cNvSpPr>
              <a:spLocks noChangeShapeType="1"/>
            </p:cNvSpPr>
            <p:nvPr/>
          </p:nvSpPr>
          <p:spPr bwMode="auto">
            <a:xfrm flipH="1">
              <a:off x="2925" y="2887"/>
              <a:ext cx="200" cy="183"/>
            </a:xfrm>
            <a:prstGeom prst="line">
              <a:avLst/>
            </a:prstGeom>
            <a:noFill/>
            <a:ln w="25400">
              <a:solidFill>
                <a:srgbClr val="7E7E7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7" name="Line 119"/>
            <p:cNvSpPr>
              <a:spLocks noChangeShapeType="1"/>
            </p:cNvSpPr>
            <p:nvPr/>
          </p:nvSpPr>
          <p:spPr bwMode="auto">
            <a:xfrm flipH="1">
              <a:off x="2933" y="2887"/>
              <a:ext cx="200" cy="183"/>
            </a:xfrm>
            <a:prstGeom prst="line">
              <a:avLst/>
            </a:prstGeom>
            <a:noFill/>
            <a:ln w="25400">
              <a:solidFill>
                <a:srgbClr val="81818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8" name="Line 120"/>
            <p:cNvSpPr>
              <a:spLocks noChangeShapeType="1"/>
            </p:cNvSpPr>
            <p:nvPr/>
          </p:nvSpPr>
          <p:spPr bwMode="auto">
            <a:xfrm flipH="1">
              <a:off x="2949" y="2887"/>
              <a:ext cx="200" cy="183"/>
            </a:xfrm>
            <a:prstGeom prst="line">
              <a:avLst/>
            </a:prstGeom>
            <a:noFill/>
            <a:ln w="25400">
              <a:solidFill>
                <a:srgbClr val="83838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59" name="Line 121"/>
            <p:cNvSpPr>
              <a:spLocks noChangeShapeType="1"/>
            </p:cNvSpPr>
            <p:nvPr/>
          </p:nvSpPr>
          <p:spPr bwMode="auto">
            <a:xfrm flipH="1">
              <a:off x="2957" y="2887"/>
              <a:ext cx="200" cy="183"/>
            </a:xfrm>
            <a:prstGeom prst="line">
              <a:avLst/>
            </a:prstGeom>
            <a:noFill/>
            <a:ln w="25400">
              <a:solidFill>
                <a:srgbClr val="85858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0" name="Line 122"/>
            <p:cNvSpPr>
              <a:spLocks noChangeShapeType="1"/>
            </p:cNvSpPr>
            <p:nvPr/>
          </p:nvSpPr>
          <p:spPr bwMode="auto">
            <a:xfrm flipH="1">
              <a:off x="2973" y="2887"/>
              <a:ext cx="200" cy="183"/>
            </a:xfrm>
            <a:prstGeom prst="line">
              <a:avLst/>
            </a:prstGeom>
            <a:noFill/>
            <a:ln w="25400">
              <a:solidFill>
                <a:srgbClr val="87878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1" name="Line 123"/>
            <p:cNvSpPr>
              <a:spLocks noChangeShapeType="1"/>
            </p:cNvSpPr>
            <p:nvPr/>
          </p:nvSpPr>
          <p:spPr bwMode="auto">
            <a:xfrm flipH="1">
              <a:off x="2980" y="2887"/>
              <a:ext cx="200" cy="183"/>
            </a:xfrm>
            <a:prstGeom prst="line">
              <a:avLst/>
            </a:prstGeom>
            <a:noFill/>
            <a:ln w="25400">
              <a:solidFill>
                <a:srgbClr val="89898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2" name="Line 124"/>
            <p:cNvSpPr>
              <a:spLocks noChangeShapeType="1"/>
            </p:cNvSpPr>
            <p:nvPr/>
          </p:nvSpPr>
          <p:spPr bwMode="auto">
            <a:xfrm flipH="1">
              <a:off x="2995" y="2887"/>
              <a:ext cx="200" cy="183"/>
            </a:xfrm>
            <a:prstGeom prst="line">
              <a:avLst/>
            </a:prstGeom>
            <a:noFill/>
            <a:ln w="25400">
              <a:solidFill>
                <a:srgbClr val="8B8B8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3" name="Line 125"/>
            <p:cNvSpPr>
              <a:spLocks noChangeShapeType="1"/>
            </p:cNvSpPr>
            <p:nvPr/>
          </p:nvSpPr>
          <p:spPr bwMode="auto">
            <a:xfrm flipH="1">
              <a:off x="3003" y="2887"/>
              <a:ext cx="200" cy="183"/>
            </a:xfrm>
            <a:prstGeom prst="line">
              <a:avLst/>
            </a:prstGeom>
            <a:noFill/>
            <a:ln w="25400">
              <a:solidFill>
                <a:srgbClr val="8D8D8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4" name="Line 126"/>
            <p:cNvSpPr>
              <a:spLocks noChangeShapeType="1"/>
            </p:cNvSpPr>
            <p:nvPr/>
          </p:nvSpPr>
          <p:spPr bwMode="auto">
            <a:xfrm flipH="1">
              <a:off x="3010" y="2887"/>
              <a:ext cx="200" cy="183"/>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5" name="Line 127"/>
            <p:cNvSpPr>
              <a:spLocks noChangeShapeType="1"/>
            </p:cNvSpPr>
            <p:nvPr/>
          </p:nvSpPr>
          <p:spPr bwMode="auto">
            <a:xfrm flipH="1">
              <a:off x="3026" y="2887"/>
              <a:ext cx="200" cy="183"/>
            </a:xfrm>
            <a:prstGeom prst="line">
              <a:avLst/>
            </a:prstGeom>
            <a:noFill/>
            <a:ln w="25400">
              <a:solidFill>
                <a:srgbClr val="91919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6" name="Line 128"/>
            <p:cNvSpPr>
              <a:spLocks noChangeShapeType="1"/>
            </p:cNvSpPr>
            <p:nvPr/>
          </p:nvSpPr>
          <p:spPr bwMode="auto">
            <a:xfrm flipH="1">
              <a:off x="3034" y="2887"/>
              <a:ext cx="200" cy="183"/>
            </a:xfrm>
            <a:prstGeom prst="line">
              <a:avLst/>
            </a:prstGeom>
            <a:noFill/>
            <a:ln w="25400">
              <a:solidFill>
                <a:srgbClr val="93939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7" name="Line 129"/>
            <p:cNvSpPr>
              <a:spLocks noChangeShapeType="1"/>
            </p:cNvSpPr>
            <p:nvPr/>
          </p:nvSpPr>
          <p:spPr bwMode="auto">
            <a:xfrm flipH="1">
              <a:off x="3050" y="2887"/>
              <a:ext cx="200" cy="183"/>
            </a:xfrm>
            <a:prstGeom prst="line">
              <a:avLst/>
            </a:prstGeom>
            <a:noFill/>
            <a:ln w="25400">
              <a:solidFill>
                <a:srgbClr val="95959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8" name="Line 130"/>
            <p:cNvSpPr>
              <a:spLocks noChangeShapeType="1"/>
            </p:cNvSpPr>
            <p:nvPr/>
          </p:nvSpPr>
          <p:spPr bwMode="auto">
            <a:xfrm flipH="1">
              <a:off x="3058" y="2887"/>
              <a:ext cx="200" cy="183"/>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69" name="Line 131"/>
            <p:cNvSpPr>
              <a:spLocks noChangeShapeType="1"/>
            </p:cNvSpPr>
            <p:nvPr/>
          </p:nvSpPr>
          <p:spPr bwMode="auto">
            <a:xfrm flipH="1">
              <a:off x="3064" y="2887"/>
              <a:ext cx="200" cy="183"/>
            </a:xfrm>
            <a:prstGeom prst="line">
              <a:avLst/>
            </a:prstGeom>
            <a:noFill/>
            <a:ln w="25400">
              <a:solidFill>
                <a:srgbClr val="99999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0" name="Line 132"/>
            <p:cNvSpPr>
              <a:spLocks noChangeShapeType="1"/>
            </p:cNvSpPr>
            <p:nvPr/>
          </p:nvSpPr>
          <p:spPr bwMode="auto">
            <a:xfrm flipH="1">
              <a:off x="3080" y="2887"/>
              <a:ext cx="200" cy="183"/>
            </a:xfrm>
            <a:prstGeom prst="line">
              <a:avLst/>
            </a:prstGeom>
            <a:noFill/>
            <a:ln w="25400">
              <a:solidFill>
                <a:srgbClr val="9B9B9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1" name="Line 133"/>
            <p:cNvSpPr>
              <a:spLocks noChangeShapeType="1"/>
            </p:cNvSpPr>
            <p:nvPr/>
          </p:nvSpPr>
          <p:spPr bwMode="auto">
            <a:xfrm flipH="1">
              <a:off x="3088" y="2887"/>
              <a:ext cx="200" cy="183"/>
            </a:xfrm>
            <a:prstGeom prst="line">
              <a:avLst/>
            </a:prstGeom>
            <a:noFill/>
            <a:ln w="25400">
              <a:solidFill>
                <a:srgbClr val="9D9D9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2" name="Line 134"/>
            <p:cNvSpPr>
              <a:spLocks noChangeShapeType="1"/>
            </p:cNvSpPr>
            <p:nvPr/>
          </p:nvSpPr>
          <p:spPr bwMode="auto">
            <a:xfrm flipH="1">
              <a:off x="3104" y="2887"/>
              <a:ext cx="200" cy="183"/>
            </a:xfrm>
            <a:prstGeom prst="line">
              <a:avLst/>
            </a:prstGeom>
            <a:noFill/>
            <a:ln w="25400">
              <a:solidFill>
                <a:srgbClr val="9F9F9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3" name="Line 135"/>
            <p:cNvSpPr>
              <a:spLocks noChangeShapeType="1"/>
            </p:cNvSpPr>
            <p:nvPr/>
          </p:nvSpPr>
          <p:spPr bwMode="auto">
            <a:xfrm flipH="1">
              <a:off x="3112" y="2887"/>
              <a:ext cx="200" cy="183"/>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4" name="Line 136"/>
            <p:cNvSpPr>
              <a:spLocks noChangeShapeType="1"/>
            </p:cNvSpPr>
            <p:nvPr/>
          </p:nvSpPr>
          <p:spPr bwMode="auto">
            <a:xfrm flipH="1">
              <a:off x="3127" y="2887"/>
              <a:ext cx="200" cy="183"/>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5" name="Line 137"/>
            <p:cNvSpPr>
              <a:spLocks noChangeShapeType="1"/>
            </p:cNvSpPr>
            <p:nvPr/>
          </p:nvSpPr>
          <p:spPr bwMode="auto">
            <a:xfrm flipH="1">
              <a:off x="3135" y="2887"/>
              <a:ext cx="200" cy="183"/>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6" name="Line 138"/>
            <p:cNvSpPr>
              <a:spLocks noChangeShapeType="1"/>
            </p:cNvSpPr>
            <p:nvPr/>
          </p:nvSpPr>
          <p:spPr bwMode="auto">
            <a:xfrm flipH="1">
              <a:off x="3142" y="2887"/>
              <a:ext cx="200" cy="183"/>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7" name="Line 139"/>
            <p:cNvSpPr>
              <a:spLocks noChangeShapeType="1"/>
            </p:cNvSpPr>
            <p:nvPr/>
          </p:nvSpPr>
          <p:spPr bwMode="auto">
            <a:xfrm flipH="1">
              <a:off x="3158" y="2887"/>
              <a:ext cx="200" cy="183"/>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8" name="Line 140"/>
            <p:cNvSpPr>
              <a:spLocks noChangeShapeType="1"/>
            </p:cNvSpPr>
            <p:nvPr/>
          </p:nvSpPr>
          <p:spPr bwMode="auto">
            <a:xfrm flipH="1">
              <a:off x="3165" y="2887"/>
              <a:ext cx="200" cy="183"/>
            </a:xfrm>
            <a:prstGeom prst="line">
              <a:avLst/>
            </a:prstGeom>
            <a:noFill/>
            <a:ln w="25400">
              <a:solidFill>
                <a:srgbClr val="ACACA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79" name="Line 141"/>
            <p:cNvSpPr>
              <a:spLocks noChangeShapeType="1"/>
            </p:cNvSpPr>
            <p:nvPr/>
          </p:nvSpPr>
          <p:spPr bwMode="auto">
            <a:xfrm flipH="1">
              <a:off x="3182" y="2887"/>
              <a:ext cx="200" cy="183"/>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0" name="Line 142"/>
            <p:cNvSpPr>
              <a:spLocks noChangeShapeType="1"/>
            </p:cNvSpPr>
            <p:nvPr/>
          </p:nvSpPr>
          <p:spPr bwMode="auto">
            <a:xfrm flipH="1">
              <a:off x="3189" y="2887"/>
              <a:ext cx="200" cy="183"/>
            </a:xfrm>
            <a:prstGeom prst="line">
              <a:avLst/>
            </a:prstGeom>
            <a:noFill/>
            <a:ln w="25400">
              <a:solidFill>
                <a:srgbClr val="B0B0B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1" name="Line 143"/>
            <p:cNvSpPr>
              <a:spLocks noChangeShapeType="1"/>
            </p:cNvSpPr>
            <p:nvPr/>
          </p:nvSpPr>
          <p:spPr bwMode="auto">
            <a:xfrm flipH="1">
              <a:off x="3205" y="2887"/>
              <a:ext cx="200" cy="183"/>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2" name="Line 144"/>
            <p:cNvSpPr>
              <a:spLocks noChangeShapeType="1"/>
            </p:cNvSpPr>
            <p:nvPr/>
          </p:nvSpPr>
          <p:spPr bwMode="auto">
            <a:xfrm flipH="1">
              <a:off x="3213" y="2887"/>
              <a:ext cx="200" cy="183"/>
            </a:xfrm>
            <a:prstGeom prst="line">
              <a:avLst/>
            </a:prstGeom>
            <a:noFill/>
            <a:ln w="25400">
              <a:solidFill>
                <a:srgbClr val="B4B4B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3" name="Line 145"/>
            <p:cNvSpPr>
              <a:spLocks noChangeShapeType="1"/>
            </p:cNvSpPr>
            <p:nvPr/>
          </p:nvSpPr>
          <p:spPr bwMode="auto">
            <a:xfrm flipH="1">
              <a:off x="3221" y="2887"/>
              <a:ext cx="200" cy="183"/>
            </a:xfrm>
            <a:prstGeom prst="line">
              <a:avLst/>
            </a:prstGeom>
            <a:noFill/>
            <a:ln w="25400">
              <a:solidFill>
                <a:srgbClr val="B6B6B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4" name="Line 146"/>
            <p:cNvSpPr>
              <a:spLocks noChangeShapeType="1"/>
            </p:cNvSpPr>
            <p:nvPr/>
          </p:nvSpPr>
          <p:spPr bwMode="auto">
            <a:xfrm flipH="1">
              <a:off x="3236" y="2887"/>
              <a:ext cx="200" cy="183"/>
            </a:xfrm>
            <a:prstGeom prst="line">
              <a:avLst/>
            </a:prstGeom>
            <a:noFill/>
            <a:ln w="25400">
              <a:solidFill>
                <a:srgbClr val="B8B8B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5" name="Line 147"/>
            <p:cNvSpPr>
              <a:spLocks noChangeShapeType="1"/>
            </p:cNvSpPr>
            <p:nvPr/>
          </p:nvSpPr>
          <p:spPr bwMode="auto">
            <a:xfrm flipH="1">
              <a:off x="3244" y="2887"/>
              <a:ext cx="200" cy="183"/>
            </a:xfrm>
            <a:prstGeom prst="line">
              <a:avLst/>
            </a:prstGeom>
            <a:noFill/>
            <a:ln w="25400">
              <a:solidFill>
                <a:srgbClr val="BABAB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6" name="Line 148"/>
            <p:cNvSpPr>
              <a:spLocks noChangeShapeType="1"/>
            </p:cNvSpPr>
            <p:nvPr/>
          </p:nvSpPr>
          <p:spPr bwMode="auto">
            <a:xfrm flipH="1">
              <a:off x="3252" y="2887"/>
              <a:ext cx="200" cy="183"/>
            </a:xfrm>
            <a:prstGeom prst="line">
              <a:avLst/>
            </a:prstGeom>
            <a:noFill/>
            <a:ln w="25400">
              <a:solidFill>
                <a:srgbClr val="BCBCB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7" name="Line 149"/>
            <p:cNvSpPr>
              <a:spLocks noChangeShapeType="1"/>
            </p:cNvSpPr>
            <p:nvPr/>
          </p:nvSpPr>
          <p:spPr bwMode="auto">
            <a:xfrm flipH="1">
              <a:off x="3267" y="2887"/>
              <a:ext cx="200" cy="183"/>
            </a:xfrm>
            <a:prstGeom prst="line">
              <a:avLst/>
            </a:prstGeom>
            <a:noFill/>
            <a:ln w="25400">
              <a:solidFill>
                <a:srgbClr val="BEBEB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8" name="Line 150"/>
            <p:cNvSpPr>
              <a:spLocks noChangeShapeType="1"/>
            </p:cNvSpPr>
            <p:nvPr/>
          </p:nvSpPr>
          <p:spPr bwMode="auto">
            <a:xfrm flipH="1">
              <a:off x="3282" y="2887"/>
              <a:ext cx="200" cy="183"/>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89" name="Line 151"/>
            <p:cNvSpPr>
              <a:spLocks noChangeShapeType="1"/>
            </p:cNvSpPr>
            <p:nvPr/>
          </p:nvSpPr>
          <p:spPr bwMode="auto">
            <a:xfrm flipH="1">
              <a:off x="3290" y="2887"/>
              <a:ext cx="200" cy="183"/>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0" name="Line 152"/>
            <p:cNvSpPr>
              <a:spLocks noChangeShapeType="1"/>
            </p:cNvSpPr>
            <p:nvPr/>
          </p:nvSpPr>
          <p:spPr bwMode="auto">
            <a:xfrm flipH="1">
              <a:off x="3298" y="2887"/>
              <a:ext cx="200" cy="183"/>
            </a:xfrm>
            <a:prstGeom prst="line">
              <a:avLst/>
            </a:prstGeom>
            <a:noFill/>
            <a:ln w="25400">
              <a:solidFill>
                <a:srgbClr val="C4C4C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1" name="Line 153"/>
            <p:cNvSpPr>
              <a:spLocks noChangeShapeType="1"/>
            </p:cNvSpPr>
            <p:nvPr/>
          </p:nvSpPr>
          <p:spPr bwMode="auto">
            <a:xfrm flipH="1">
              <a:off x="3314" y="2887"/>
              <a:ext cx="200" cy="183"/>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2" name="Line 154"/>
            <p:cNvSpPr>
              <a:spLocks noChangeShapeType="1"/>
            </p:cNvSpPr>
            <p:nvPr/>
          </p:nvSpPr>
          <p:spPr bwMode="auto">
            <a:xfrm flipH="1">
              <a:off x="3321" y="2887"/>
              <a:ext cx="200" cy="183"/>
            </a:xfrm>
            <a:prstGeom prst="line">
              <a:avLst/>
            </a:prstGeom>
            <a:noFill/>
            <a:ln w="25400">
              <a:solidFill>
                <a:srgbClr val="C8C8C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3" name="Line 155"/>
            <p:cNvSpPr>
              <a:spLocks noChangeShapeType="1"/>
            </p:cNvSpPr>
            <p:nvPr/>
          </p:nvSpPr>
          <p:spPr bwMode="auto">
            <a:xfrm flipH="1">
              <a:off x="3329" y="2887"/>
              <a:ext cx="200" cy="183"/>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4" name="Line 156"/>
            <p:cNvSpPr>
              <a:spLocks noChangeShapeType="1"/>
            </p:cNvSpPr>
            <p:nvPr/>
          </p:nvSpPr>
          <p:spPr bwMode="auto">
            <a:xfrm flipH="1">
              <a:off x="3345" y="2887"/>
              <a:ext cx="200" cy="183"/>
            </a:xfrm>
            <a:prstGeom prst="line">
              <a:avLst/>
            </a:prstGeom>
            <a:noFill/>
            <a:ln w="25400">
              <a:solidFill>
                <a:srgbClr val="CCCCC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5" name="Line 157"/>
            <p:cNvSpPr>
              <a:spLocks noChangeShapeType="1"/>
            </p:cNvSpPr>
            <p:nvPr/>
          </p:nvSpPr>
          <p:spPr bwMode="auto">
            <a:xfrm flipH="1">
              <a:off x="3360" y="2887"/>
              <a:ext cx="200" cy="183"/>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6" name="Line 158"/>
            <p:cNvSpPr>
              <a:spLocks noChangeShapeType="1"/>
            </p:cNvSpPr>
            <p:nvPr/>
          </p:nvSpPr>
          <p:spPr bwMode="auto">
            <a:xfrm flipH="1">
              <a:off x="3368" y="2887"/>
              <a:ext cx="200" cy="183"/>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7" name="Line 159"/>
            <p:cNvSpPr>
              <a:spLocks noChangeShapeType="1"/>
            </p:cNvSpPr>
            <p:nvPr/>
          </p:nvSpPr>
          <p:spPr bwMode="auto">
            <a:xfrm flipH="1">
              <a:off x="3376" y="2887"/>
              <a:ext cx="200" cy="183"/>
            </a:xfrm>
            <a:prstGeom prst="line">
              <a:avLst/>
            </a:prstGeom>
            <a:noFill/>
            <a:ln w="25400">
              <a:solidFill>
                <a:srgbClr val="D2D2D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8" name="Line 160"/>
            <p:cNvSpPr>
              <a:spLocks noChangeShapeType="1"/>
            </p:cNvSpPr>
            <p:nvPr/>
          </p:nvSpPr>
          <p:spPr bwMode="auto">
            <a:xfrm flipH="1">
              <a:off x="3391" y="2887"/>
              <a:ext cx="200" cy="183"/>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499" name="Line 161"/>
            <p:cNvSpPr>
              <a:spLocks noChangeShapeType="1"/>
            </p:cNvSpPr>
            <p:nvPr/>
          </p:nvSpPr>
          <p:spPr bwMode="auto">
            <a:xfrm flipH="1">
              <a:off x="3399" y="2887"/>
              <a:ext cx="200" cy="183"/>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0" name="Line 162"/>
            <p:cNvSpPr>
              <a:spLocks noChangeShapeType="1"/>
            </p:cNvSpPr>
            <p:nvPr/>
          </p:nvSpPr>
          <p:spPr bwMode="auto">
            <a:xfrm flipH="1">
              <a:off x="3406" y="2887"/>
              <a:ext cx="200" cy="183"/>
            </a:xfrm>
            <a:prstGeom prst="line">
              <a:avLst/>
            </a:prstGeom>
            <a:noFill/>
            <a:ln w="25400">
              <a:solidFill>
                <a:srgbClr val="D9D9D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1" name="Line 163"/>
            <p:cNvSpPr>
              <a:spLocks noChangeShapeType="1"/>
            </p:cNvSpPr>
            <p:nvPr/>
          </p:nvSpPr>
          <p:spPr bwMode="auto">
            <a:xfrm flipH="1">
              <a:off x="3422" y="2902"/>
              <a:ext cx="184" cy="168"/>
            </a:xfrm>
            <a:prstGeom prst="line">
              <a:avLst/>
            </a:prstGeom>
            <a:noFill/>
            <a:ln w="25400">
              <a:solidFill>
                <a:srgbClr val="DBDBD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2" name="Line 164"/>
            <p:cNvSpPr>
              <a:spLocks noChangeShapeType="1"/>
            </p:cNvSpPr>
            <p:nvPr/>
          </p:nvSpPr>
          <p:spPr bwMode="auto">
            <a:xfrm flipH="1">
              <a:off x="3436" y="2915"/>
              <a:ext cx="170" cy="155"/>
            </a:xfrm>
            <a:prstGeom prst="line">
              <a:avLst/>
            </a:prstGeom>
            <a:noFill/>
            <a:ln w="25400">
              <a:solidFill>
                <a:srgbClr val="DDDDD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3" name="Line 165"/>
            <p:cNvSpPr>
              <a:spLocks noChangeShapeType="1"/>
            </p:cNvSpPr>
            <p:nvPr/>
          </p:nvSpPr>
          <p:spPr bwMode="auto">
            <a:xfrm flipH="1">
              <a:off x="3436" y="2915"/>
              <a:ext cx="170" cy="155"/>
            </a:xfrm>
            <a:prstGeom prst="line">
              <a:avLst/>
            </a:prstGeom>
            <a:noFill/>
            <a:ln w="25400">
              <a:solidFill>
                <a:srgbClr val="DFDFD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4" name="Line 166"/>
            <p:cNvSpPr>
              <a:spLocks noChangeShapeType="1"/>
            </p:cNvSpPr>
            <p:nvPr/>
          </p:nvSpPr>
          <p:spPr bwMode="auto">
            <a:xfrm flipH="1">
              <a:off x="3453" y="2930"/>
              <a:ext cx="153" cy="140"/>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5" name="Line 167"/>
            <p:cNvSpPr>
              <a:spLocks noChangeShapeType="1"/>
            </p:cNvSpPr>
            <p:nvPr/>
          </p:nvSpPr>
          <p:spPr bwMode="auto">
            <a:xfrm flipH="1">
              <a:off x="3468" y="2944"/>
              <a:ext cx="138" cy="126"/>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6" name="Line 168"/>
            <p:cNvSpPr>
              <a:spLocks noChangeShapeType="1"/>
            </p:cNvSpPr>
            <p:nvPr/>
          </p:nvSpPr>
          <p:spPr bwMode="auto">
            <a:xfrm flipH="1">
              <a:off x="3476" y="2951"/>
              <a:ext cx="130" cy="119"/>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7" name="Line 169"/>
            <p:cNvSpPr>
              <a:spLocks noChangeShapeType="1"/>
            </p:cNvSpPr>
            <p:nvPr/>
          </p:nvSpPr>
          <p:spPr bwMode="auto">
            <a:xfrm flipH="1">
              <a:off x="3484" y="2958"/>
              <a:ext cx="122" cy="112"/>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8" name="Line 170"/>
            <p:cNvSpPr>
              <a:spLocks noChangeShapeType="1"/>
            </p:cNvSpPr>
            <p:nvPr/>
          </p:nvSpPr>
          <p:spPr bwMode="auto">
            <a:xfrm flipH="1">
              <a:off x="3499" y="2972"/>
              <a:ext cx="107" cy="98"/>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09" name="Line 171"/>
            <p:cNvSpPr>
              <a:spLocks noChangeShapeType="1"/>
            </p:cNvSpPr>
            <p:nvPr/>
          </p:nvSpPr>
          <p:spPr bwMode="auto">
            <a:xfrm flipH="1">
              <a:off x="3514" y="2986"/>
              <a:ext cx="92" cy="84"/>
            </a:xfrm>
            <a:prstGeom prst="line">
              <a:avLst/>
            </a:prstGeom>
            <a:noFill/>
            <a:ln w="25400">
              <a:solidFill>
                <a:srgbClr val="EBEBE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0" name="Line 172"/>
            <p:cNvSpPr>
              <a:spLocks noChangeShapeType="1"/>
            </p:cNvSpPr>
            <p:nvPr/>
          </p:nvSpPr>
          <p:spPr bwMode="auto">
            <a:xfrm flipH="1">
              <a:off x="3514" y="2986"/>
              <a:ext cx="92" cy="84"/>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1" name="Line 173"/>
            <p:cNvSpPr>
              <a:spLocks noChangeShapeType="1"/>
            </p:cNvSpPr>
            <p:nvPr/>
          </p:nvSpPr>
          <p:spPr bwMode="auto">
            <a:xfrm flipH="1">
              <a:off x="3530" y="3000"/>
              <a:ext cx="76" cy="70"/>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2" name="Line 174"/>
            <p:cNvSpPr>
              <a:spLocks noChangeShapeType="1"/>
            </p:cNvSpPr>
            <p:nvPr/>
          </p:nvSpPr>
          <p:spPr bwMode="auto">
            <a:xfrm flipH="1">
              <a:off x="3545" y="3014"/>
              <a:ext cx="61" cy="56"/>
            </a:xfrm>
            <a:prstGeom prst="line">
              <a:avLst/>
            </a:prstGeom>
            <a:noFill/>
            <a:ln w="25400">
              <a:solidFill>
                <a:srgbClr val="F1F1F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3" name="Line 175"/>
            <p:cNvSpPr>
              <a:spLocks noChangeShapeType="1"/>
            </p:cNvSpPr>
            <p:nvPr/>
          </p:nvSpPr>
          <p:spPr bwMode="auto">
            <a:xfrm flipH="1">
              <a:off x="3553" y="3021"/>
              <a:ext cx="53" cy="49"/>
            </a:xfrm>
            <a:prstGeom prst="line">
              <a:avLst/>
            </a:prstGeom>
            <a:noFill/>
            <a:ln w="25400">
              <a:solidFill>
                <a:srgbClr val="F3F3F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4" name="Line 176"/>
            <p:cNvSpPr>
              <a:spLocks noChangeShapeType="1"/>
            </p:cNvSpPr>
            <p:nvPr/>
          </p:nvSpPr>
          <p:spPr bwMode="auto">
            <a:xfrm flipH="1">
              <a:off x="3560" y="3028"/>
              <a:ext cx="46" cy="42"/>
            </a:xfrm>
            <a:prstGeom prst="line">
              <a:avLst/>
            </a:prstGeom>
            <a:noFill/>
            <a:ln w="25400">
              <a:solidFill>
                <a:srgbClr val="F5F5F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5" name="Line 177"/>
            <p:cNvSpPr>
              <a:spLocks noChangeShapeType="1"/>
            </p:cNvSpPr>
            <p:nvPr/>
          </p:nvSpPr>
          <p:spPr bwMode="auto">
            <a:xfrm flipH="1">
              <a:off x="3577" y="3043"/>
              <a:ext cx="29" cy="27"/>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6" name="Line 178"/>
            <p:cNvSpPr>
              <a:spLocks noChangeShapeType="1"/>
            </p:cNvSpPr>
            <p:nvPr/>
          </p:nvSpPr>
          <p:spPr bwMode="auto">
            <a:xfrm flipH="1">
              <a:off x="3591" y="3056"/>
              <a:ext cx="15" cy="14"/>
            </a:xfrm>
            <a:prstGeom prst="line">
              <a:avLst/>
            </a:prstGeom>
            <a:noFill/>
            <a:ln w="25400">
              <a:solidFill>
                <a:srgbClr val="F9F9F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7" name="Line 179"/>
            <p:cNvSpPr>
              <a:spLocks noChangeShapeType="1"/>
            </p:cNvSpPr>
            <p:nvPr/>
          </p:nvSpPr>
          <p:spPr bwMode="auto">
            <a:xfrm flipH="1">
              <a:off x="3591" y="3056"/>
              <a:ext cx="15" cy="14"/>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18" name="Rectangle 180"/>
            <p:cNvSpPr>
              <a:spLocks noChangeArrowheads="1"/>
            </p:cNvSpPr>
            <p:nvPr/>
          </p:nvSpPr>
          <p:spPr bwMode="auto">
            <a:xfrm>
              <a:off x="2494" y="2891"/>
              <a:ext cx="1108" cy="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519" name="Line 181"/>
            <p:cNvSpPr>
              <a:spLocks noChangeShapeType="1"/>
            </p:cNvSpPr>
            <p:nvPr/>
          </p:nvSpPr>
          <p:spPr bwMode="auto">
            <a:xfrm>
              <a:off x="2623" y="3063"/>
              <a:ext cx="15"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0" name="Line 182"/>
            <p:cNvSpPr>
              <a:spLocks noChangeShapeType="1"/>
            </p:cNvSpPr>
            <p:nvPr/>
          </p:nvSpPr>
          <p:spPr bwMode="auto">
            <a:xfrm>
              <a:off x="2639" y="3077"/>
              <a:ext cx="15"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1" name="Line 183"/>
            <p:cNvSpPr>
              <a:spLocks noChangeShapeType="1"/>
            </p:cNvSpPr>
            <p:nvPr/>
          </p:nvSpPr>
          <p:spPr bwMode="auto">
            <a:xfrm>
              <a:off x="2655" y="3091"/>
              <a:ext cx="22"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2" name="Line 184"/>
            <p:cNvSpPr>
              <a:spLocks noChangeShapeType="1"/>
            </p:cNvSpPr>
            <p:nvPr/>
          </p:nvSpPr>
          <p:spPr bwMode="auto">
            <a:xfrm>
              <a:off x="2678" y="3105"/>
              <a:ext cx="23"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3" name="Line 185"/>
            <p:cNvSpPr>
              <a:spLocks noChangeShapeType="1"/>
            </p:cNvSpPr>
            <p:nvPr/>
          </p:nvSpPr>
          <p:spPr bwMode="auto">
            <a:xfrm>
              <a:off x="2701" y="3119"/>
              <a:ext cx="23"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4" name="Line 186"/>
            <p:cNvSpPr>
              <a:spLocks noChangeShapeType="1"/>
            </p:cNvSpPr>
            <p:nvPr/>
          </p:nvSpPr>
          <p:spPr bwMode="auto">
            <a:xfrm>
              <a:off x="2727" y="313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5" name="Line 187"/>
            <p:cNvSpPr>
              <a:spLocks noChangeShapeType="1"/>
            </p:cNvSpPr>
            <p:nvPr/>
          </p:nvSpPr>
          <p:spPr bwMode="auto">
            <a:xfrm>
              <a:off x="2748" y="3140"/>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6" name="Line 188"/>
            <p:cNvSpPr>
              <a:spLocks noChangeShapeType="1"/>
            </p:cNvSpPr>
            <p:nvPr/>
          </p:nvSpPr>
          <p:spPr bwMode="auto">
            <a:xfrm>
              <a:off x="2767" y="3147"/>
              <a:ext cx="28"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7" name="Line 189"/>
            <p:cNvSpPr>
              <a:spLocks noChangeShapeType="1"/>
            </p:cNvSpPr>
            <p:nvPr/>
          </p:nvSpPr>
          <p:spPr bwMode="auto">
            <a:xfrm>
              <a:off x="2795" y="3154"/>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8" name="Line 190"/>
            <p:cNvSpPr>
              <a:spLocks noChangeShapeType="1"/>
            </p:cNvSpPr>
            <p:nvPr/>
          </p:nvSpPr>
          <p:spPr bwMode="auto">
            <a:xfrm>
              <a:off x="2802" y="3154"/>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29" name="Line 191"/>
            <p:cNvSpPr>
              <a:spLocks noChangeShapeType="1"/>
            </p:cNvSpPr>
            <p:nvPr/>
          </p:nvSpPr>
          <p:spPr bwMode="auto">
            <a:xfrm>
              <a:off x="2849" y="3161"/>
              <a:ext cx="94"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0" name="Line 192"/>
            <p:cNvSpPr>
              <a:spLocks noChangeShapeType="1"/>
            </p:cNvSpPr>
            <p:nvPr/>
          </p:nvSpPr>
          <p:spPr bwMode="auto">
            <a:xfrm>
              <a:off x="2943" y="3168"/>
              <a:ext cx="4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1" name="Line 193"/>
            <p:cNvSpPr>
              <a:spLocks noChangeShapeType="1"/>
            </p:cNvSpPr>
            <p:nvPr/>
          </p:nvSpPr>
          <p:spPr bwMode="auto">
            <a:xfrm>
              <a:off x="2990" y="3168"/>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2" name="Line 194"/>
            <p:cNvSpPr>
              <a:spLocks noChangeShapeType="1"/>
            </p:cNvSpPr>
            <p:nvPr/>
          </p:nvSpPr>
          <p:spPr bwMode="auto">
            <a:xfrm>
              <a:off x="2997" y="3168"/>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3" name="Line 195"/>
            <p:cNvSpPr>
              <a:spLocks noChangeShapeType="1"/>
            </p:cNvSpPr>
            <p:nvPr/>
          </p:nvSpPr>
          <p:spPr bwMode="auto">
            <a:xfrm>
              <a:off x="3021" y="3168"/>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4" name="Line 196"/>
            <p:cNvSpPr>
              <a:spLocks noChangeShapeType="1"/>
            </p:cNvSpPr>
            <p:nvPr/>
          </p:nvSpPr>
          <p:spPr bwMode="auto">
            <a:xfrm>
              <a:off x="3037" y="3175"/>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5" name="Line 197"/>
            <p:cNvSpPr>
              <a:spLocks noChangeShapeType="1"/>
            </p:cNvSpPr>
            <p:nvPr/>
          </p:nvSpPr>
          <p:spPr bwMode="auto">
            <a:xfrm>
              <a:off x="3037" y="3175"/>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6" name="Line 198"/>
            <p:cNvSpPr>
              <a:spLocks noChangeShapeType="1"/>
            </p:cNvSpPr>
            <p:nvPr/>
          </p:nvSpPr>
          <p:spPr bwMode="auto">
            <a:xfrm>
              <a:off x="3044" y="3175"/>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7" name="Line 199"/>
            <p:cNvSpPr>
              <a:spLocks noChangeShapeType="1"/>
            </p:cNvSpPr>
            <p:nvPr/>
          </p:nvSpPr>
          <p:spPr bwMode="auto">
            <a:xfrm flipH="1">
              <a:off x="3029" y="3182"/>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8" name="Line 200"/>
            <p:cNvSpPr>
              <a:spLocks noChangeShapeType="1"/>
            </p:cNvSpPr>
            <p:nvPr/>
          </p:nvSpPr>
          <p:spPr bwMode="auto">
            <a:xfrm flipH="1">
              <a:off x="3013" y="3189"/>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39" name="Line 201"/>
            <p:cNvSpPr>
              <a:spLocks noChangeShapeType="1"/>
            </p:cNvSpPr>
            <p:nvPr/>
          </p:nvSpPr>
          <p:spPr bwMode="auto">
            <a:xfrm flipH="1">
              <a:off x="3005" y="3196"/>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0" name="Line 202"/>
            <p:cNvSpPr>
              <a:spLocks noChangeShapeType="1"/>
            </p:cNvSpPr>
            <p:nvPr/>
          </p:nvSpPr>
          <p:spPr bwMode="auto">
            <a:xfrm flipH="1">
              <a:off x="2982" y="3196"/>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1" name="Line 203"/>
            <p:cNvSpPr>
              <a:spLocks noChangeShapeType="1"/>
            </p:cNvSpPr>
            <p:nvPr/>
          </p:nvSpPr>
          <p:spPr bwMode="auto">
            <a:xfrm flipH="1">
              <a:off x="2943" y="3203"/>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2" name="Line 204"/>
            <p:cNvSpPr>
              <a:spLocks noChangeShapeType="1"/>
            </p:cNvSpPr>
            <p:nvPr/>
          </p:nvSpPr>
          <p:spPr bwMode="auto">
            <a:xfrm flipH="1">
              <a:off x="2904" y="3210"/>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3" name="Line 205"/>
            <p:cNvSpPr>
              <a:spLocks noChangeShapeType="1"/>
            </p:cNvSpPr>
            <p:nvPr/>
          </p:nvSpPr>
          <p:spPr bwMode="auto">
            <a:xfrm flipH="1">
              <a:off x="2865" y="3218"/>
              <a:ext cx="39"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4" name="Line 206"/>
            <p:cNvSpPr>
              <a:spLocks noChangeShapeType="1"/>
            </p:cNvSpPr>
            <p:nvPr/>
          </p:nvSpPr>
          <p:spPr bwMode="auto">
            <a:xfrm flipH="1">
              <a:off x="2841" y="3218"/>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5" name="Line 207"/>
            <p:cNvSpPr>
              <a:spLocks noChangeShapeType="1"/>
            </p:cNvSpPr>
            <p:nvPr/>
          </p:nvSpPr>
          <p:spPr bwMode="auto">
            <a:xfrm flipH="1">
              <a:off x="2826" y="3218"/>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6" name="Line 208"/>
            <p:cNvSpPr>
              <a:spLocks noChangeShapeType="1"/>
            </p:cNvSpPr>
            <p:nvPr/>
          </p:nvSpPr>
          <p:spPr bwMode="auto">
            <a:xfrm flipH="1">
              <a:off x="2779" y="3218"/>
              <a:ext cx="4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7" name="Line 209"/>
            <p:cNvSpPr>
              <a:spLocks noChangeShapeType="1"/>
            </p:cNvSpPr>
            <p:nvPr/>
          </p:nvSpPr>
          <p:spPr bwMode="auto">
            <a:xfrm flipH="1">
              <a:off x="2755" y="3225"/>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8" name="Line 210"/>
            <p:cNvSpPr>
              <a:spLocks noChangeShapeType="1"/>
            </p:cNvSpPr>
            <p:nvPr/>
          </p:nvSpPr>
          <p:spPr bwMode="auto">
            <a:xfrm flipH="1">
              <a:off x="2716" y="3225"/>
              <a:ext cx="39"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49" name="Line 211"/>
            <p:cNvSpPr>
              <a:spLocks noChangeShapeType="1"/>
            </p:cNvSpPr>
            <p:nvPr/>
          </p:nvSpPr>
          <p:spPr bwMode="auto">
            <a:xfrm flipH="1">
              <a:off x="2709" y="3232"/>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0" name="Line 212"/>
            <p:cNvSpPr>
              <a:spLocks noChangeShapeType="1"/>
            </p:cNvSpPr>
            <p:nvPr/>
          </p:nvSpPr>
          <p:spPr bwMode="auto">
            <a:xfrm flipH="1">
              <a:off x="2701" y="3232"/>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1" name="Line 213"/>
            <p:cNvSpPr>
              <a:spLocks noChangeShapeType="1"/>
            </p:cNvSpPr>
            <p:nvPr/>
          </p:nvSpPr>
          <p:spPr bwMode="auto">
            <a:xfrm flipH="1">
              <a:off x="2685" y="3232"/>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2" name="Line 214"/>
            <p:cNvSpPr>
              <a:spLocks noChangeShapeType="1"/>
            </p:cNvSpPr>
            <p:nvPr/>
          </p:nvSpPr>
          <p:spPr bwMode="auto">
            <a:xfrm>
              <a:off x="2685" y="3239"/>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3" name="Line 215"/>
            <p:cNvSpPr>
              <a:spLocks noChangeShapeType="1"/>
            </p:cNvSpPr>
            <p:nvPr/>
          </p:nvSpPr>
          <p:spPr bwMode="auto">
            <a:xfrm>
              <a:off x="2685" y="3239"/>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4" name="Line 216"/>
            <p:cNvSpPr>
              <a:spLocks noChangeShapeType="1"/>
            </p:cNvSpPr>
            <p:nvPr/>
          </p:nvSpPr>
          <p:spPr bwMode="auto">
            <a:xfrm>
              <a:off x="2685" y="3246"/>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5" name="Line 217"/>
            <p:cNvSpPr>
              <a:spLocks noChangeShapeType="1"/>
            </p:cNvSpPr>
            <p:nvPr/>
          </p:nvSpPr>
          <p:spPr bwMode="auto">
            <a:xfrm>
              <a:off x="2693" y="3253"/>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6" name="Line 218"/>
            <p:cNvSpPr>
              <a:spLocks noChangeShapeType="1"/>
            </p:cNvSpPr>
            <p:nvPr/>
          </p:nvSpPr>
          <p:spPr bwMode="auto">
            <a:xfrm>
              <a:off x="2709" y="3260"/>
              <a:ext cx="39"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7" name="Line 219"/>
            <p:cNvSpPr>
              <a:spLocks noChangeShapeType="1"/>
            </p:cNvSpPr>
            <p:nvPr/>
          </p:nvSpPr>
          <p:spPr bwMode="auto">
            <a:xfrm>
              <a:off x="2748" y="3274"/>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8" name="Line 220"/>
            <p:cNvSpPr>
              <a:spLocks noChangeShapeType="1"/>
            </p:cNvSpPr>
            <p:nvPr/>
          </p:nvSpPr>
          <p:spPr bwMode="auto">
            <a:xfrm>
              <a:off x="2763" y="3274"/>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59" name="Line 221"/>
            <p:cNvSpPr>
              <a:spLocks noChangeShapeType="1"/>
            </p:cNvSpPr>
            <p:nvPr/>
          </p:nvSpPr>
          <p:spPr bwMode="auto">
            <a:xfrm>
              <a:off x="2775" y="3274"/>
              <a:ext cx="2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0" name="Line 222"/>
            <p:cNvSpPr>
              <a:spLocks noChangeShapeType="1"/>
            </p:cNvSpPr>
            <p:nvPr/>
          </p:nvSpPr>
          <p:spPr bwMode="auto">
            <a:xfrm>
              <a:off x="2802" y="3281"/>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1" name="Line 223"/>
            <p:cNvSpPr>
              <a:spLocks noChangeShapeType="1"/>
            </p:cNvSpPr>
            <p:nvPr/>
          </p:nvSpPr>
          <p:spPr bwMode="auto">
            <a:xfrm>
              <a:off x="2844" y="3288"/>
              <a:ext cx="44"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2" name="Line 224"/>
            <p:cNvSpPr>
              <a:spLocks noChangeShapeType="1"/>
            </p:cNvSpPr>
            <p:nvPr/>
          </p:nvSpPr>
          <p:spPr bwMode="auto">
            <a:xfrm>
              <a:off x="2891" y="3302"/>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3" name="Line 225"/>
            <p:cNvSpPr>
              <a:spLocks noChangeShapeType="1"/>
            </p:cNvSpPr>
            <p:nvPr/>
          </p:nvSpPr>
          <p:spPr bwMode="auto">
            <a:xfrm>
              <a:off x="2912" y="3309"/>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4" name="Line 226"/>
            <p:cNvSpPr>
              <a:spLocks noChangeShapeType="1"/>
            </p:cNvSpPr>
            <p:nvPr/>
          </p:nvSpPr>
          <p:spPr bwMode="auto">
            <a:xfrm>
              <a:off x="2930" y="3316"/>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5" name="Line 227"/>
            <p:cNvSpPr>
              <a:spLocks noChangeShapeType="1"/>
            </p:cNvSpPr>
            <p:nvPr/>
          </p:nvSpPr>
          <p:spPr bwMode="auto">
            <a:xfrm>
              <a:off x="2951" y="3323"/>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6" name="Line 228"/>
            <p:cNvSpPr>
              <a:spLocks noChangeShapeType="1"/>
            </p:cNvSpPr>
            <p:nvPr/>
          </p:nvSpPr>
          <p:spPr bwMode="auto">
            <a:xfrm>
              <a:off x="2961" y="332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7" name="Line 229"/>
            <p:cNvSpPr>
              <a:spLocks noChangeShapeType="1"/>
            </p:cNvSpPr>
            <p:nvPr/>
          </p:nvSpPr>
          <p:spPr bwMode="auto">
            <a:xfrm>
              <a:off x="2982" y="3330"/>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8" name="Line 230"/>
            <p:cNvSpPr>
              <a:spLocks noChangeShapeType="1"/>
            </p:cNvSpPr>
            <p:nvPr/>
          </p:nvSpPr>
          <p:spPr bwMode="auto">
            <a:xfrm>
              <a:off x="2997" y="3330"/>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69" name="Line 231"/>
            <p:cNvSpPr>
              <a:spLocks noChangeShapeType="1"/>
            </p:cNvSpPr>
            <p:nvPr/>
          </p:nvSpPr>
          <p:spPr bwMode="auto">
            <a:xfrm flipV="1">
              <a:off x="2999" y="3324"/>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0" name="Line 232"/>
            <p:cNvSpPr>
              <a:spLocks noChangeShapeType="1"/>
            </p:cNvSpPr>
            <p:nvPr/>
          </p:nvSpPr>
          <p:spPr bwMode="auto">
            <a:xfrm>
              <a:off x="3013" y="3323"/>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1" name="Line 233"/>
            <p:cNvSpPr>
              <a:spLocks noChangeShapeType="1"/>
            </p:cNvSpPr>
            <p:nvPr/>
          </p:nvSpPr>
          <p:spPr bwMode="auto">
            <a:xfrm flipV="1">
              <a:off x="3013" y="3316"/>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2" name="Line 234"/>
            <p:cNvSpPr>
              <a:spLocks noChangeShapeType="1"/>
            </p:cNvSpPr>
            <p:nvPr/>
          </p:nvSpPr>
          <p:spPr bwMode="auto">
            <a:xfrm>
              <a:off x="3013" y="3316"/>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3" name="Line 235"/>
            <p:cNvSpPr>
              <a:spLocks noChangeShapeType="1"/>
            </p:cNvSpPr>
            <p:nvPr/>
          </p:nvSpPr>
          <p:spPr bwMode="auto">
            <a:xfrm flipV="1">
              <a:off x="3013" y="3302"/>
              <a:ext cx="1"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4" name="Line 236"/>
            <p:cNvSpPr>
              <a:spLocks noChangeShapeType="1"/>
            </p:cNvSpPr>
            <p:nvPr/>
          </p:nvSpPr>
          <p:spPr bwMode="auto">
            <a:xfrm>
              <a:off x="3013" y="3302"/>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5" name="Line 237"/>
            <p:cNvSpPr>
              <a:spLocks noChangeShapeType="1"/>
            </p:cNvSpPr>
            <p:nvPr/>
          </p:nvSpPr>
          <p:spPr bwMode="auto">
            <a:xfrm flipH="1" flipV="1">
              <a:off x="3005" y="3288"/>
              <a:ext cx="8"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6" name="Line 238"/>
            <p:cNvSpPr>
              <a:spLocks noChangeShapeType="1"/>
            </p:cNvSpPr>
            <p:nvPr/>
          </p:nvSpPr>
          <p:spPr bwMode="auto">
            <a:xfrm>
              <a:off x="3005" y="3288"/>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7" name="Line 239"/>
            <p:cNvSpPr>
              <a:spLocks noChangeShapeType="1"/>
            </p:cNvSpPr>
            <p:nvPr/>
          </p:nvSpPr>
          <p:spPr bwMode="auto">
            <a:xfrm flipH="1" flipV="1">
              <a:off x="2997" y="3281"/>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8" name="Line 240"/>
            <p:cNvSpPr>
              <a:spLocks noChangeShapeType="1"/>
            </p:cNvSpPr>
            <p:nvPr/>
          </p:nvSpPr>
          <p:spPr bwMode="auto">
            <a:xfrm flipH="1" flipV="1">
              <a:off x="2974" y="3275"/>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79" name="Line 241"/>
            <p:cNvSpPr>
              <a:spLocks noChangeShapeType="1"/>
            </p:cNvSpPr>
            <p:nvPr/>
          </p:nvSpPr>
          <p:spPr bwMode="auto">
            <a:xfrm flipH="1" flipV="1">
              <a:off x="2966" y="3267"/>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0" name="Line 242"/>
            <p:cNvSpPr>
              <a:spLocks noChangeShapeType="1"/>
            </p:cNvSpPr>
            <p:nvPr/>
          </p:nvSpPr>
          <p:spPr bwMode="auto">
            <a:xfrm flipH="1">
              <a:off x="2958" y="3267"/>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1" name="Line 243"/>
            <p:cNvSpPr>
              <a:spLocks noChangeShapeType="1"/>
            </p:cNvSpPr>
            <p:nvPr/>
          </p:nvSpPr>
          <p:spPr bwMode="auto">
            <a:xfrm>
              <a:off x="2958" y="3267"/>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2" name="Line 244"/>
            <p:cNvSpPr>
              <a:spLocks noChangeShapeType="1"/>
            </p:cNvSpPr>
            <p:nvPr/>
          </p:nvSpPr>
          <p:spPr bwMode="auto">
            <a:xfrm flipH="1" flipV="1">
              <a:off x="2951" y="3261"/>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3" name="Line 245"/>
            <p:cNvSpPr>
              <a:spLocks noChangeShapeType="1"/>
            </p:cNvSpPr>
            <p:nvPr/>
          </p:nvSpPr>
          <p:spPr bwMode="auto">
            <a:xfrm flipH="1">
              <a:off x="2943" y="3260"/>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4" name="Line 246"/>
            <p:cNvSpPr>
              <a:spLocks noChangeShapeType="1"/>
            </p:cNvSpPr>
            <p:nvPr/>
          </p:nvSpPr>
          <p:spPr bwMode="auto">
            <a:xfrm flipV="1">
              <a:off x="2943" y="3246"/>
              <a:ext cx="8"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5" name="Line 247"/>
            <p:cNvSpPr>
              <a:spLocks noChangeShapeType="1"/>
            </p:cNvSpPr>
            <p:nvPr/>
          </p:nvSpPr>
          <p:spPr bwMode="auto">
            <a:xfrm flipV="1">
              <a:off x="2951" y="3240"/>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6" name="Line 248"/>
            <p:cNvSpPr>
              <a:spLocks noChangeShapeType="1"/>
            </p:cNvSpPr>
            <p:nvPr/>
          </p:nvSpPr>
          <p:spPr bwMode="auto">
            <a:xfrm flipV="1">
              <a:off x="2961" y="323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7" name="Line 249"/>
            <p:cNvSpPr>
              <a:spLocks noChangeShapeType="1"/>
            </p:cNvSpPr>
            <p:nvPr/>
          </p:nvSpPr>
          <p:spPr bwMode="auto">
            <a:xfrm flipV="1">
              <a:off x="2982" y="3226"/>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8" name="Line 250"/>
            <p:cNvSpPr>
              <a:spLocks noChangeShapeType="1"/>
            </p:cNvSpPr>
            <p:nvPr/>
          </p:nvSpPr>
          <p:spPr bwMode="auto">
            <a:xfrm>
              <a:off x="3005" y="3225"/>
              <a:ext cx="16"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89" name="Line 251"/>
            <p:cNvSpPr>
              <a:spLocks noChangeShapeType="1"/>
            </p:cNvSpPr>
            <p:nvPr/>
          </p:nvSpPr>
          <p:spPr bwMode="auto">
            <a:xfrm flipV="1">
              <a:off x="3021" y="3218"/>
              <a:ext cx="23"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0" name="Line 252"/>
            <p:cNvSpPr>
              <a:spLocks noChangeShapeType="1"/>
            </p:cNvSpPr>
            <p:nvPr/>
          </p:nvSpPr>
          <p:spPr bwMode="auto">
            <a:xfrm>
              <a:off x="3044" y="3218"/>
              <a:ext cx="16"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1" name="Line 253"/>
            <p:cNvSpPr>
              <a:spLocks noChangeShapeType="1"/>
            </p:cNvSpPr>
            <p:nvPr/>
          </p:nvSpPr>
          <p:spPr bwMode="auto">
            <a:xfrm flipV="1">
              <a:off x="3060" y="3211"/>
              <a:ext cx="3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2" name="Line 254"/>
            <p:cNvSpPr>
              <a:spLocks noChangeShapeType="1"/>
            </p:cNvSpPr>
            <p:nvPr/>
          </p:nvSpPr>
          <p:spPr bwMode="auto">
            <a:xfrm flipV="1">
              <a:off x="3094" y="3204"/>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3" name="Line 255"/>
            <p:cNvSpPr>
              <a:spLocks noChangeShapeType="1"/>
            </p:cNvSpPr>
            <p:nvPr/>
          </p:nvSpPr>
          <p:spPr bwMode="auto">
            <a:xfrm flipV="1">
              <a:off x="3115" y="3197"/>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4" name="Line 256"/>
            <p:cNvSpPr>
              <a:spLocks noChangeShapeType="1"/>
            </p:cNvSpPr>
            <p:nvPr/>
          </p:nvSpPr>
          <p:spPr bwMode="auto">
            <a:xfrm flipV="1">
              <a:off x="3138" y="3189"/>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5" name="Line 257"/>
            <p:cNvSpPr>
              <a:spLocks noChangeShapeType="1"/>
            </p:cNvSpPr>
            <p:nvPr/>
          </p:nvSpPr>
          <p:spPr bwMode="auto">
            <a:xfrm flipV="1">
              <a:off x="3154" y="3183"/>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6" name="Line 258"/>
            <p:cNvSpPr>
              <a:spLocks noChangeShapeType="1"/>
            </p:cNvSpPr>
            <p:nvPr/>
          </p:nvSpPr>
          <p:spPr bwMode="auto">
            <a:xfrm flipV="1">
              <a:off x="3162" y="3176"/>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7" name="Line 259"/>
            <p:cNvSpPr>
              <a:spLocks noChangeShapeType="1"/>
            </p:cNvSpPr>
            <p:nvPr/>
          </p:nvSpPr>
          <p:spPr bwMode="auto">
            <a:xfrm>
              <a:off x="3169" y="3175"/>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8" name="Line 260"/>
            <p:cNvSpPr>
              <a:spLocks noChangeShapeType="1"/>
            </p:cNvSpPr>
            <p:nvPr/>
          </p:nvSpPr>
          <p:spPr bwMode="auto">
            <a:xfrm flipH="1" flipV="1">
              <a:off x="3161" y="3168"/>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599" name="Line 261"/>
            <p:cNvSpPr>
              <a:spLocks noChangeShapeType="1"/>
            </p:cNvSpPr>
            <p:nvPr/>
          </p:nvSpPr>
          <p:spPr bwMode="auto">
            <a:xfrm>
              <a:off x="3161" y="3168"/>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0" name="Line 262"/>
            <p:cNvSpPr>
              <a:spLocks noChangeShapeType="1"/>
            </p:cNvSpPr>
            <p:nvPr/>
          </p:nvSpPr>
          <p:spPr bwMode="auto">
            <a:xfrm flipH="1" flipV="1">
              <a:off x="3146" y="3162"/>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1" name="Line 263"/>
            <p:cNvSpPr>
              <a:spLocks noChangeShapeType="1"/>
            </p:cNvSpPr>
            <p:nvPr/>
          </p:nvSpPr>
          <p:spPr bwMode="auto">
            <a:xfrm flipH="1" flipV="1">
              <a:off x="3122" y="3155"/>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2" name="Line 264"/>
            <p:cNvSpPr>
              <a:spLocks noChangeShapeType="1"/>
            </p:cNvSpPr>
            <p:nvPr/>
          </p:nvSpPr>
          <p:spPr bwMode="auto">
            <a:xfrm flipH="1">
              <a:off x="3107" y="3154"/>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3" name="Line 265"/>
            <p:cNvSpPr>
              <a:spLocks noChangeShapeType="1"/>
            </p:cNvSpPr>
            <p:nvPr/>
          </p:nvSpPr>
          <p:spPr bwMode="auto">
            <a:xfrm flipH="1" flipV="1">
              <a:off x="3076" y="3148"/>
              <a:ext cx="2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4" name="Line 266"/>
            <p:cNvSpPr>
              <a:spLocks noChangeShapeType="1"/>
            </p:cNvSpPr>
            <p:nvPr/>
          </p:nvSpPr>
          <p:spPr bwMode="auto">
            <a:xfrm flipH="1" flipV="1">
              <a:off x="3037" y="3141"/>
              <a:ext cx="3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5" name="Line 267"/>
            <p:cNvSpPr>
              <a:spLocks noChangeShapeType="1"/>
            </p:cNvSpPr>
            <p:nvPr/>
          </p:nvSpPr>
          <p:spPr bwMode="auto">
            <a:xfrm flipH="1">
              <a:off x="3005" y="3140"/>
              <a:ext cx="32"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6" name="Line 268"/>
            <p:cNvSpPr>
              <a:spLocks noChangeShapeType="1"/>
            </p:cNvSpPr>
            <p:nvPr/>
          </p:nvSpPr>
          <p:spPr bwMode="auto">
            <a:xfrm flipH="1" flipV="1">
              <a:off x="2958" y="3133"/>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7" name="Line 269"/>
            <p:cNvSpPr>
              <a:spLocks noChangeShapeType="1"/>
            </p:cNvSpPr>
            <p:nvPr/>
          </p:nvSpPr>
          <p:spPr bwMode="auto">
            <a:xfrm flipH="1">
              <a:off x="2935" y="3133"/>
              <a:ext cx="23"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8" name="Line 270"/>
            <p:cNvSpPr>
              <a:spLocks noChangeShapeType="1"/>
            </p:cNvSpPr>
            <p:nvPr/>
          </p:nvSpPr>
          <p:spPr bwMode="auto">
            <a:xfrm flipH="1">
              <a:off x="2912" y="3133"/>
              <a:ext cx="23"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09" name="Line 271"/>
            <p:cNvSpPr>
              <a:spLocks noChangeShapeType="1"/>
            </p:cNvSpPr>
            <p:nvPr/>
          </p:nvSpPr>
          <p:spPr bwMode="auto">
            <a:xfrm flipH="1" flipV="1">
              <a:off x="2865" y="3127"/>
              <a:ext cx="4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0" name="Line 272"/>
            <p:cNvSpPr>
              <a:spLocks noChangeShapeType="1"/>
            </p:cNvSpPr>
            <p:nvPr/>
          </p:nvSpPr>
          <p:spPr bwMode="auto">
            <a:xfrm flipH="1" flipV="1">
              <a:off x="2818" y="3119"/>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1" name="Line 273"/>
            <p:cNvSpPr>
              <a:spLocks noChangeShapeType="1"/>
            </p:cNvSpPr>
            <p:nvPr/>
          </p:nvSpPr>
          <p:spPr bwMode="auto">
            <a:xfrm flipH="1" flipV="1">
              <a:off x="2779" y="3112"/>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2" name="Line 274"/>
            <p:cNvSpPr>
              <a:spLocks noChangeShapeType="1"/>
            </p:cNvSpPr>
            <p:nvPr/>
          </p:nvSpPr>
          <p:spPr bwMode="auto">
            <a:xfrm flipH="1" flipV="1">
              <a:off x="2740" y="3105"/>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3" name="Line 275"/>
            <p:cNvSpPr>
              <a:spLocks noChangeShapeType="1"/>
            </p:cNvSpPr>
            <p:nvPr/>
          </p:nvSpPr>
          <p:spPr bwMode="auto">
            <a:xfrm flipH="1" flipV="1">
              <a:off x="2716" y="3099"/>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4" name="Line 276"/>
            <p:cNvSpPr>
              <a:spLocks noChangeShapeType="1"/>
            </p:cNvSpPr>
            <p:nvPr/>
          </p:nvSpPr>
          <p:spPr bwMode="auto">
            <a:xfrm flipH="1" flipV="1">
              <a:off x="2670" y="3085"/>
              <a:ext cx="46"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5" name="Line 277"/>
            <p:cNvSpPr>
              <a:spLocks noChangeShapeType="1"/>
            </p:cNvSpPr>
            <p:nvPr/>
          </p:nvSpPr>
          <p:spPr bwMode="auto">
            <a:xfrm flipH="1" flipV="1">
              <a:off x="2646" y="3078"/>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6" name="Line 278"/>
            <p:cNvSpPr>
              <a:spLocks noChangeShapeType="1"/>
            </p:cNvSpPr>
            <p:nvPr/>
          </p:nvSpPr>
          <p:spPr bwMode="auto">
            <a:xfrm flipH="1" flipV="1">
              <a:off x="2631" y="3071"/>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17" name="Rectangle 279"/>
            <p:cNvSpPr>
              <a:spLocks noChangeArrowheads="1"/>
            </p:cNvSpPr>
            <p:nvPr/>
          </p:nvSpPr>
          <p:spPr bwMode="auto">
            <a:xfrm>
              <a:off x="1038" y="3682"/>
              <a:ext cx="65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Registers</a:t>
              </a:r>
              <a:endParaRPr kumimoji="0" lang="en-US" altLang="ko-KR" sz="1400">
                <a:latin typeface="Century Gothic" panose="020B0502020202020204" pitchFamily="34" charset="0"/>
              </a:endParaRPr>
            </a:p>
          </p:txBody>
        </p:sp>
        <p:sp>
          <p:nvSpPr>
            <p:cNvPr id="14618" name="Rectangle 280"/>
            <p:cNvSpPr>
              <a:spLocks noChangeArrowheads="1"/>
            </p:cNvSpPr>
            <p:nvPr/>
          </p:nvSpPr>
          <p:spPr bwMode="auto">
            <a:xfrm>
              <a:off x="1038" y="3485"/>
              <a:ext cx="106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On Chip Cache</a:t>
              </a:r>
              <a:endParaRPr kumimoji="0" lang="en-US" altLang="ko-KR" sz="1400">
                <a:latin typeface="Century Gothic" panose="020B0502020202020204" pitchFamily="34" charset="0"/>
              </a:endParaRPr>
            </a:p>
          </p:txBody>
        </p:sp>
        <p:sp>
          <p:nvSpPr>
            <p:cNvPr id="14619" name="Rectangle 281"/>
            <p:cNvSpPr>
              <a:spLocks noChangeArrowheads="1"/>
            </p:cNvSpPr>
            <p:nvPr/>
          </p:nvSpPr>
          <p:spPr bwMode="auto">
            <a:xfrm>
              <a:off x="1030" y="3316"/>
              <a:ext cx="120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On Board  Cache</a:t>
              </a:r>
              <a:endParaRPr kumimoji="0" lang="en-US" altLang="ko-KR" sz="1400">
                <a:latin typeface="Century Gothic" panose="020B0502020202020204" pitchFamily="34" charset="0"/>
              </a:endParaRPr>
            </a:p>
          </p:txBody>
        </p:sp>
        <p:sp>
          <p:nvSpPr>
            <p:cNvPr id="14620" name="Rectangle 282"/>
            <p:cNvSpPr>
              <a:spLocks noChangeArrowheads="1"/>
            </p:cNvSpPr>
            <p:nvPr/>
          </p:nvSpPr>
          <p:spPr bwMode="auto">
            <a:xfrm>
              <a:off x="1030" y="2971"/>
              <a:ext cx="60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Memory </a:t>
              </a:r>
              <a:endParaRPr kumimoji="0" lang="en-US" altLang="ko-KR" sz="1400">
                <a:latin typeface="Century Gothic" panose="020B0502020202020204" pitchFamily="34" charset="0"/>
              </a:endParaRPr>
            </a:p>
          </p:txBody>
        </p:sp>
        <p:sp>
          <p:nvSpPr>
            <p:cNvPr id="14621" name="Rectangle 283"/>
            <p:cNvSpPr>
              <a:spLocks noChangeArrowheads="1"/>
            </p:cNvSpPr>
            <p:nvPr/>
          </p:nvSpPr>
          <p:spPr bwMode="auto">
            <a:xfrm>
              <a:off x="1069" y="1993"/>
              <a:ext cx="30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Disk</a:t>
              </a:r>
              <a:endParaRPr kumimoji="0" lang="en-US" altLang="ko-KR" sz="1400">
                <a:latin typeface="Century Gothic" panose="020B0502020202020204" pitchFamily="34" charset="0"/>
              </a:endParaRPr>
            </a:p>
          </p:txBody>
        </p:sp>
        <p:sp>
          <p:nvSpPr>
            <p:cNvPr id="14622" name="Rectangle 284"/>
            <p:cNvSpPr>
              <a:spLocks noChangeArrowheads="1"/>
            </p:cNvSpPr>
            <p:nvPr/>
          </p:nvSpPr>
          <p:spPr bwMode="auto">
            <a:xfrm>
              <a:off x="718" y="3682"/>
              <a:ext cx="8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a:t>
              </a:r>
              <a:endParaRPr kumimoji="0" lang="en-US" altLang="ko-KR" sz="1400">
                <a:latin typeface="Century Gothic" panose="020B0502020202020204" pitchFamily="34" charset="0"/>
              </a:endParaRPr>
            </a:p>
          </p:txBody>
        </p:sp>
        <p:sp>
          <p:nvSpPr>
            <p:cNvPr id="14623" name="Rectangle 285"/>
            <p:cNvSpPr>
              <a:spLocks noChangeArrowheads="1"/>
            </p:cNvSpPr>
            <p:nvPr/>
          </p:nvSpPr>
          <p:spPr bwMode="auto">
            <a:xfrm>
              <a:off x="702" y="3485"/>
              <a:ext cx="8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2</a:t>
              </a:r>
              <a:endParaRPr kumimoji="0" lang="en-US" altLang="ko-KR" sz="1400">
                <a:latin typeface="Century Gothic" panose="020B0502020202020204" pitchFamily="34" charset="0"/>
              </a:endParaRPr>
            </a:p>
          </p:txBody>
        </p:sp>
        <p:sp>
          <p:nvSpPr>
            <p:cNvPr id="14624" name="Rectangle 286"/>
            <p:cNvSpPr>
              <a:spLocks noChangeArrowheads="1"/>
            </p:cNvSpPr>
            <p:nvPr/>
          </p:nvSpPr>
          <p:spPr bwMode="auto">
            <a:xfrm>
              <a:off x="593" y="3302"/>
              <a:ext cx="17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10</a:t>
              </a:r>
              <a:endParaRPr kumimoji="0" lang="en-US" altLang="ko-KR" sz="1400">
                <a:latin typeface="Century Gothic" panose="020B0502020202020204" pitchFamily="34" charset="0"/>
              </a:endParaRPr>
            </a:p>
          </p:txBody>
        </p:sp>
        <p:sp>
          <p:nvSpPr>
            <p:cNvPr id="14625" name="Rectangle 287"/>
            <p:cNvSpPr>
              <a:spLocks noChangeArrowheads="1"/>
            </p:cNvSpPr>
            <p:nvPr/>
          </p:nvSpPr>
          <p:spPr bwMode="auto">
            <a:xfrm>
              <a:off x="491" y="2971"/>
              <a:ext cx="2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100</a:t>
              </a:r>
              <a:endParaRPr kumimoji="0" lang="en-US" altLang="ko-KR" sz="1400">
                <a:latin typeface="Century Gothic" panose="020B0502020202020204" pitchFamily="34" charset="0"/>
              </a:endParaRPr>
            </a:p>
          </p:txBody>
        </p:sp>
        <p:sp>
          <p:nvSpPr>
            <p:cNvPr id="14626" name="Rectangle 288"/>
            <p:cNvSpPr>
              <a:spLocks noChangeArrowheads="1"/>
            </p:cNvSpPr>
            <p:nvPr/>
          </p:nvSpPr>
          <p:spPr bwMode="auto">
            <a:xfrm>
              <a:off x="1053" y="1290"/>
              <a:ext cx="9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Tape /Optical </a:t>
              </a:r>
              <a:endParaRPr kumimoji="0" lang="en-US" altLang="ko-KR" sz="1400">
                <a:latin typeface="Century Gothic" panose="020B0502020202020204" pitchFamily="34" charset="0"/>
              </a:endParaRPr>
            </a:p>
          </p:txBody>
        </p:sp>
        <p:sp>
          <p:nvSpPr>
            <p:cNvPr id="14627" name="Rectangle 289"/>
            <p:cNvSpPr>
              <a:spLocks noChangeArrowheads="1"/>
            </p:cNvSpPr>
            <p:nvPr/>
          </p:nvSpPr>
          <p:spPr bwMode="auto">
            <a:xfrm>
              <a:off x="1053" y="1466"/>
              <a:ext cx="45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 Robot</a:t>
              </a:r>
              <a:endParaRPr kumimoji="0" lang="en-US" altLang="ko-KR" sz="1400">
                <a:latin typeface="Century Gothic" panose="020B0502020202020204" pitchFamily="34" charset="0"/>
              </a:endParaRPr>
            </a:p>
          </p:txBody>
        </p:sp>
        <p:sp>
          <p:nvSpPr>
            <p:cNvPr id="14628" name="Rectangle 290"/>
            <p:cNvSpPr>
              <a:spLocks noChangeArrowheads="1"/>
            </p:cNvSpPr>
            <p:nvPr/>
          </p:nvSpPr>
          <p:spPr bwMode="auto">
            <a:xfrm>
              <a:off x="523" y="1290"/>
              <a:ext cx="17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10</a:t>
              </a:r>
              <a:endParaRPr kumimoji="0" lang="en-US" altLang="ko-KR" sz="1400">
                <a:latin typeface="Century Gothic" panose="020B0502020202020204" pitchFamily="34" charset="0"/>
              </a:endParaRPr>
            </a:p>
          </p:txBody>
        </p:sp>
        <p:sp>
          <p:nvSpPr>
            <p:cNvPr id="14629" name="Rectangle 291"/>
            <p:cNvSpPr>
              <a:spLocks noChangeArrowheads="1"/>
            </p:cNvSpPr>
            <p:nvPr/>
          </p:nvSpPr>
          <p:spPr bwMode="auto">
            <a:xfrm>
              <a:off x="733" y="1212"/>
              <a:ext cx="8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9</a:t>
              </a:r>
              <a:endParaRPr kumimoji="0" lang="en-US" altLang="ko-KR" sz="1400">
                <a:latin typeface="Century Gothic" panose="020B0502020202020204" pitchFamily="34" charset="0"/>
              </a:endParaRPr>
            </a:p>
          </p:txBody>
        </p:sp>
        <p:sp>
          <p:nvSpPr>
            <p:cNvPr id="14630" name="Rectangle 292"/>
            <p:cNvSpPr>
              <a:spLocks noChangeArrowheads="1"/>
            </p:cNvSpPr>
            <p:nvPr/>
          </p:nvSpPr>
          <p:spPr bwMode="auto">
            <a:xfrm>
              <a:off x="608" y="2014"/>
              <a:ext cx="17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10</a:t>
              </a:r>
              <a:endParaRPr kumimoji="0" lang="en-US" altLang="ko-KR" sz="1400">
                <a:latin typeface="Century Gothic" panose="020B0502020202020204" pitchFamily="34" charset="0"/>
              </a:endParaRPr>
            </a:p>
          </p:txBody>
        </p:sp>
        <p:sp>
          <p:nvSpPr>
            <p:cNvPr id="14631" name="Rectangle 293"/>
            <p:cNvSpPr>
              <a:spLocks noChangeArrowheads="1"/>
            </p:cNvSpPr>
            <p:nvPr/>
          </p:nvSpPr>
          <p:spPr bwMode="auto">
            <a:xfrm>
              <a:off x="819" y="1937"/>
              <a:ext cx="8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6</a:t>
              </a:r>
              <a:endParaRPr kumimoji="0" lang="en-US" altLang="ko-KR" sz="1400">
                <a:latin typeface="Century Gothic" panose="020B0502020202020204" pitchFamily="34" charset="0"/>
              </a:endParaRPr>
            </a:p>
          </p:txBody>
        </p:sp>
        <p:sp>
          <p:nvSpPr>
            <p:cNvPr id="14632" name="Rectangle 294"/>
            <p:cNvSpPr>
              <a:spLocks noChangeArrowheads="1"/>
            </p:cNvSpPr>
            <p:nvPr/>
          </p:nvSpPr>
          <p:spPr bwMode="auto">
            <a:xfrm>
              <a:off x="2640" y="2880"/>
              <a:ext cx="8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rgbClr val="FCF305"/>
                  </a:solidFill>
                  <a:latin typeface="Arial" panose="020B0604020202020204" pitchFamily="34" charset="0"/>
                </a:rPr>
                <a:t>Sacramento</a:t>
              </a:r>
              <a:endParaRPr kumimoji="0" lang="en-US" altLang="ko-KR" sz="1400">
                <a:latin typeface="Century Gothic" panose="020B0502020202020204" pitchFamily="34" charset="0"/>
              </a:endParaRPr>
            </a:p>
          </p:txBody>
        </p:sp>
        <p:sp>
          <p:nvSpPr>
            <p:cNvPr id="14633" name="Freeform 295"/>
            <p:cNvSpPr>
              <a:spLocks/>
            </p:cNvSpPr>
            <p:nvPr/>
          </p:nvSpPr>
          <p:spPr bwMode="auto">
            <a:xfrm>
              <a:off x="2400" y="3312"/>
              <a:ext cx="2108" cy="183"/>
            </a:xfrm>
            <a:custGeom>
              <a:avLst/>
              <a:gdLst>
                <a:gd name="T0" fmla="*/ 0 w 2108"/>
                <a:gd name="T1" fmla="*/ 0 h 183"/>
                <a:gd name="T2" fmla="*/ 1632 w 2108"/>
                <a:gd name="T3" fmla="*/ 7 h 183"/>
                <a:gd name="T4" fmla="*/ 2108 w 2108"/>
                <a:gd name="T5" fmla="*/ 183 h 183"/>
                <a:gd name="T6" fmla="*/ 578 w 2108"/>
                <a:gd name="T7" fmla="*/ 183 h 183"/>
                <a:gd name="T8" fmla="*/ 0 w 2108"/>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8" h="183">
                  <a:moveTo>
                    <a:pt x="0" y="0"/>
                  </a:moveTo>
                  <a:lnTo>
                    <a:pt x="1632" y="7"/>
                  </a:lnTo>
                  <a:lnTo>
                    <a:pt x="2108" y="183"/>
                  </a:lnTo>
                  <a:lnTo>
                    <a:pt x="578" y="183"/>
                  </a:lnTo>
                  <a:lnTo>
                    <a:pt x="0" y="0"/>
                  </a:lnTo>
                  <a:close/>
                </a:path>
              </a:pathLst>
            </a:custGeom>
            <a:solidFill>
              <a:srgbClr val="008011"/>
            </a:solidFill>
            <a:ln w="12700">
              <a:solidFill>
                <a:srgbClr val="000000"/>
              </a:solidFill>
              <a:prstDash val="solid"/>
              <a:round/>
              <a:headEnd/>
              <a:tailEnd/>
            </a:ln>
          </p:spPr>
          <p:txBody>
            <a:bodyPr/>
            <a:lstStyle/>
            <a:p>
              <a:endParaRPr lang="ko-KR" altLang="en-US"/>
            </a:p>
          </p:txBody>
        </p:sp>
        <p:sp>
          <p:nvSpPr>
            <p:cNvPr id="14634" name="Rectangle 296"/>
            <p:cNvSpPr>
              <a:spLocks noChangeArrowheads="1"/>
            </p:cNvSpPr>
            <p:nvPr/>
          </p:nvSpPr>
          <p:spPr bwMode="auto">
            <a:xfrm>
              <a:off x="2810" y="3266"/>
              <a:ext cx="70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rgbClr val="FFFFFF"/>
                  </a:solidFill>
                  <a:latin typeface="Arial" panose="020B0604020202020204" pitchFamily="34" charset="0"/>
                </a:rPr>
                <a:t>This Hotel</a:t>
              </a:r>
              <a:endParaRPr kumimoji="0" lang="en-US" altLang="ko-KR" sz="1400">
                <a:latin typeface="Century Gothic" panose="020B0502020202020204" pitchFamily="34" charset="0"/>
              </a:endParaRPr>
            </a:p>
          </p:txBody>
        </p:sp>
        <p:sp>
          <p:nvSpPr>
            <p:cNvPr id="14635" name="Line 297"/>
            <p:cNvSpPr>
              <a:spLocks noChangeShapeType="1"/>
            </p:cNvSpPr>
            <p:nvPr/>
          </p:nvSpPr>
          <p:spPr bwMode="auto">
            <a:xfrm>
              <a:off x="3185" y="3633"/>
              <a:ext cx="29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36" name="Freeform 298"/>
            <p:cNvSpPr>
              <a:spLocks/>
            </p:cNvSpPr>
            <p:nvPr/>
          </p:nvSpPr>
          <p:spPr bwMode="auto">
            <a:xfrm>
              <a:off x="2958" y="3604"/>
              <a:ext cx="695" cy="78"/>
            </a:xfrm>
            <a:custGeom>
              <a:avLst/>
              <a:gdLst>
                <a:gd name="T0" fmla="*/ 0 w 695"/>
                <a:gd name="T1" fmla="*/ 0 h 78"/>
                <a:gd name="T2" fmla="*/ 539 w 695"/>
                <a:gd name="T3" fmla="*/ 0 h 78"/>
                <a:gd name="T4" fmla="*/ 695 w 695"/>
                <a:gd name="T5" fmla="*/ 78 h 78"/>
                <a:gd name="T6" fmla="*/ 188 w 695"/>
                <a:gd name="T7" fmla="*/ 78 h 78"/>
                <a:gd name="T8" fmla="*/ 0 w 695"/>
                <a:gd name="T9" fmla="*/ 0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5" h="78">
                  <a:moveTo>
                    <a:pt x="0" y="0"/>
                  </a:moveTo>
                  <a:lnTo>
                    <a:pt x="539" y="0"/>
                  </a:lnTo>
                  <a:lnTo>
                    <a:pt x="695" y="78"/>
                  </a:lnTo>
                  <a:lnTo>
                    <a:pt x="188" y="78"/>
                  </a:lnTo>
                  <a:lnTo>
                    <a:pt x="0" y="0"/>
                  </a:lnTo>
                  <a:close/>
                </a:path>
              </a:pathLst>
            </a:custGeom>
            <a:solidFill>
              <a:srgbClr val="DD0806"/>
            </a:solidFill>
            <a:ln w="12700">
              <a:solidFill>
                <a:srgbClr val="000000"/>
              </a:solidFill>
              <a:prstDash val="solid"/>
              <a:round/>
              <a:headEnd/>
              <a:tailEnd/>
            </a:ln>
          </p:spPr>
          <p:txBody>
            <a:bodyPr/>
            <a:lstStyle/>
            <a:p>
              <a:endParaRPr lang="ko-KR" altLang="en-US"/>
            </a:p>
          </p:txBody>
        </p:sp>
        <p:sp>
          <p:nvSpPr>
            <p:cNvPr id="14637" name="Rectangle 299"/>
            <p:cNvSpPr>
              <a:spLocks noChangeArrowheads="1"/>
            </p:cNvSpPr>
            <p:nvPr/>
          </p:nvSpPr>
          <p:spPr bwMode="auto">
            <a:xfrm>
              <a:off x="2928" y="3504"/>
              <a:ext cx="75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This Room</a:t>
              </a:r>
              <a:endParaRPr kumimoji="0" lang="en-US" altLang="ko-KR" sz="1400">
                <a:latin typeface="Century Gothic" panose="020B0502020202020204" pitchFamily="34" charset="0"/>
              </a:endParaRPr>
            </a:p>
          </p:txBody>
        </p:sp>
        <p:sp>
          <p:nvSpPr>
            <p:cNvPr id="14638" name="Rectangle 300"/>
            <p:cNvSpPr>
              <a:spLocks noChangeArrowheads="1"/>
            </p:cNvSpPr>
            <p:nvPr/>
          </p:nvSpPr>
          <p:spPr bwMode="auto">
            <a:xfrm>
              <a:off x="3685" y="3682"/>
              <a:ext cx="62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My Head</a:t>
              </a:r>
              <a:endParaRPr kumimoji="0" lang="en-US" altLang="ko-KR" sz="1400">
                <a:latin typeface="Century Gothic" panose="020B0502020202020204" pitchFamily="34" charset="0"/>
              </a:endParaRPr>
            </a:p>
          </p:txBody>
        </p:sp>
        <p:sp>
          <p:nvSpPr>
            <p:cNvPr id="14639" name="Oval 301"/>
            <p:cNvSpPr>
              <a:spLocks noChangeArrowheads="1"/>
            </p:cNvSpPr>
            <p:nvPr/>
          </p:nvSpPr>
          <p:spPr bwMode="auto">
            <a:xfrm>
              <a:off x="3501" y="3686"/>
              <a:ext cx="148" cy="83"/>
            </a:xfrm>
            <a:prstGeom prst="ellipse">
              <a:avLst/>
            </a:prstGeom>
            <a:solidFill>
              <a:srgbClr val="FFCCCC"/>
            </a:solidFill>
            <a:ln w="12700">
              <a:solidFill>
                <a:schemeClr val="tx1"/>
              </a:solidFill>
              <a:round/>
              <a:headEnd/>
              <a:tailEnd/>
            </a:ln>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640" name="Line 302"/>
            <p:cNvSpPr>
              <a:spLocks noChangeShapeType="1"/>
            </p:cNvSpPr>
            <p:nvPr/>
          </p:nvSpPr>
          <p:spPr bwMode="auto">
            <a:xfrm>
              <a:off x="3575" y="3773"/>
              <a:ext cx="1" cy="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1" name="Line 303"/>
            <p:cNvSpPr>
              <a:spLocks noChangeShapeType="1"/>
            </p:cNvSpPr>
            <p:nvPr/>
          </p:nvSpPr>
          <p:spPr bwMode="auto">
            <a:xfrm flipH="1">
              <a:off x="3544" y="3872"/>
              <a:ext cx="31" cy="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2" name="Line 304"/>
            <p:cNvSpPr>
              <a:spLocks noChangeShapeType="1"/>
            </p:cNvSpPr>
            <p:nvPr/>
          </p:nvSpPr>
          <p:spPr bwMode="auto">
            <a:xfrm>
              <a:off x="3568" y="3872"/>
              <a:ext cx="46"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3" name="Line 305"/>
            <p:cNvSpPr>
              <a:spLocks noChangeShapeType="1"/>
            </p:cNvSpPr>
            <p:nvPr/>
          </p:nvSpPr>
          <p:spPr bwMode="auto">
            <a:xfrm flipH="1">
              <a:off x="3513" y="3893"/>
              <a:ext cx="31" cy="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4" name="Line 306"/>
            <p:cNvSpPr>
              <a:spLocks noChangeShapeType="1"/>
            </p:cNvSpPr>
            <p:nvPr/>
          </p:nvSpPr>
          <p:spPr bwMode="auto">
            <a:xfrm>
              <a:off x="3567" y="3794"/>
              <a:ext cx="32" cy="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5" name="Line 307"/>
            <p:cNvSpPr>
              <a:spLocks noChangeShapeType="1"/>
            </p:cNvSpPr>
            <p:nvPr/>
          </p:nvSpPr>
          <p:spPr bwMode="auto">
            <a:xfrm flipH="1">
              <a:off x="3536" y="3794"/>
              <a:ext cx="31" cy="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46" name="Rectangle 308"/>
            <p:cNvSpPr>
              <a:spLocks noChangeArrowheads="1"/>
            </p:cNvSpPr>
            <p:nvPr/>
          </p:nvSpPr>
          <p:spPr bwMode="auto">
            <a:xfrm>
              <a:off x="4512" y="3302"/>
              <a:ext cx="4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10 min</a:t>
              </a:r>
              <a:endParaRPr kumimoji="0" lang="en-US" altLang="ko-KR" sz="1400">
                <a:latin typeface="Century Gothic" panose="020B0502020202020204" pitchFamily="34" charset="0"/>
              </a:endParaRPr>
            </a:p>
          </p:txBody>
        </p:sp>
        <p:sp>
          <p:nvSpPr>
            <p:cNvPr id="14647" name="Rectangle 309"/>
            <p:cNvSpPr>
              <a:spLocks noChangeArrowheads="1"/>
            </p:cNvSpPr>
            <p:nvPr/>
          </p:nvSpPr>
          <p:spPr bwMode="auto">
            <a:xfrm>
              <a:off x="4567" y="2858"/>
              <a:ext cx="3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1.5 hr</a:t>
              </a:r>
              <a:endParaRPr kumimoji="0" lang="en-US" altLang="ko-KR" sz="1400">
                <a:latin typeface="Century Gothic" panose="020B0502020202020204" pitchFamily="34" charset="0"/>
              </a:endParaRPr>
            </a:p>
          </p:txBody>
        </p:sp>
        <p:sp>
          <p:nvSpPr>
            <p:cNvPr id="14648" name="Rectangle 310"/>
            <p:cNvSpPr>
              <a:spLocks noChangeArrowheads="1"/>
            </p:cNvSpPr>
            <p:nvPr/>
          </p:nvSpPr>
          <p:spPr bwMode="auto">
            <a:xfrm>
              <a:off x="4457" y="2000"/>
              <a:ext cx="51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2 Years</a:t>
              </a:r>
              <a:endParaRPr kumimoji="0" lang="en-US" altLang="ko-KR" sz="1400">
                <a:latin typeface="Century Gothic" panose="020B0502020202020204" pitchFamily="34" charset="0"/>
              </a:endParaRPr>
            </a:p>
          </p:txBody>
        </p:sp>
        <p:sp>
          <p:nvSpPr>
            <p:cNvPr id="14649" name="Rectangle 311"/>
            <p:cNvSpPr>
              <a:spLocks noChangeArrowheads="1"/>
            </p:cNvSpPr>
            <p:nvPr/>
          </p:nvSpPr>
          <p:spPr bwMode="auto">
            <a:xfrm>
              <a:off x="4629" y="3682"/>
              <a:ext cx="3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1 min</a:t>
              </a:r>
              <a:endParaRPr kumimoji="0" lang="en-US" altLang="ko-KR" sz="1400">
                <a:latin typeface="Century Gothic" panose="020B0502020202020204" pitchFamily="34" charset="0"/>
              </a:endParaRPr>
            </a:p>
          </p:txBody>
        </p:sp>
        <p:sp>
          <p:nvSpPr>
            <p:cNvPr id="14650" name="Line 312"/>
            <p:cNvSpPr>
              <a:spLocks noChangeShapeType="1"/>
            </p:cNvSpPr>
            <p:nvPr/>
          </p:nvSpPr>
          <p:spPr bwMode="auto">
            <a:xfrm>
              <a:off x="2490" y="2887"/>
              <a:ext cx="1" cy="1"/>
            </a:xfrm>
            <a:prstGeom prst="line">
              <a:avLst/>
            </a:prstGeom>
            <a:noFill/>
            <a:ln w="12700">
              <a:solidFill>
                <a:srgbClr val="DD080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1" name="Line 313"/>
            <p:cNvSpPr>
              <a:spLocks noChangeShapeType="1"/>
            </p:cNvSpPr>
            <p:nvPr/>
          </p:nvSpPr>
          <p:spPr bwMode="auto">
            <a:xfrm>
              <a:off x="2490" y="2887"/>
              <a:ext cx="110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2" name="Line 314"/>
            <p:cNvSpPr>
              <a:spLocks noChangeShapeType="1"/>
            </p:cNvSpPr>
            <p:nvPr/>
          </p:nvSpPr>
          <p:spPr bwMode="auto">
            <a:xfrm flipV="1">
              <a:off x="3599" y="2838"/>
              <a:ext cx="148" cy="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3" name="Line 315"/>
            <p:cNvSpPr>
              <a:spLocks noChangeShapeType="1"/>
            </p:cNvSpPr>
            <p:nvPr/>
          </p:nvSpPr>
          <p:spPr bwMode="auto">
            <a:xfrm flipH="1">
              <a:off x="2662" y="2838"/>
              <a:ext cx="108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4" name="Line 316"/>
            <p:cNvSpPr>
              <a:spLocks noChangeShapeType="1"/>
            </p:cNvSpPr>
            <p:nvPr/>
          </p:nvSpPr>
          <p:spPr bwMode="auto">
            <a:xfrm flipH="1">
              <a:off x="2490" y="2838"/>
              <a:ext cx="169"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5" name="Freeform 317"/>
            <p:cNvSpPr>
              <a:spLocks/>
            </p:cNvSpPr>
            <p:nvPr/>
          </p:nvSpPr>
          <p:spPr bwMode="auto">
            <a:xfrm>
              <a:off x="3044" y="2627"/>
              <a:ext cx="24" cy="105"/>
            </a:xfrm>
            <a:custGeom>
              <a:avLst/>
              <a:gdLst>
                <a:gd name="T0" fmla="*/ 0 w 24"/>
                <a:gd name="T1" fmla="*/ 105 h 105"/>
                <a:gd name="T2" fmla="*/ 16 w 24"/>
                <a:gd name="T3" fmla="*/ 0 h 105"/>
                <a:gd name="T4" fmla="*/ 24 w 24"/>
                <a:gd name="T5" fmla="*/ 105 h 105"/>
                <a:gd name="T6" fmla="*/ 0 w 24"/>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05">
                  <a:moveTo>
                    <a:pt x="0" y="105"/>
                  </a:moveTo>
                  <a:lnTo>
                    <a:pt x="16" y="0"/>
                  </a:lnTo>
                  <a:lnTo>
                    <a:pt x="24" y="105"/>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56" name="Line 318"/>
            <p:cNvSpPr>
              <a:spLocks noChangeShapeType="1"/>
            </p:cNvSpPr>
            <p:nvPr/>
          </p:nvSpPr>
          <p:spPr bwMode="auto">
            <a:xfrm flipV="1">
              <a:off x="3044" y="2627"/>
              <a:ext cx="15" cy="1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7" name="Line 319"/>
            <p:cNvSpPr>
              <a:spLocks noChangeShapeType="1"/>
            </p:cNvSpPr>
            <p:nvPr/>
          </p:nvSpPr>
          <p:spPr bwMode="auto">
            <a:xfrm>
              <a:off x="3060" y="2627"/>
              <a:ext cx="8" cy="1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58" name="Rectangle 320"/>
            <p:cNvSpPr>
              <a:spLocks noChangeArrowheads="1"/>
            </p:cNvSpPr>
            <p:nvPr/>
          </p:nvSpPr>
          <p:spPr bwMode="auto">
            <a:xfrm>
              <a:off x="2724" y="1965"/>
              <a:ext cx="35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Pluto</a:t>
              </a:r>
              <a:endParaRPr kumimoji="0" lang="en-US" altLang="ko-KR" sz="1400">
                <a:latin typeface="Century Gothic" panose="020B0502020202020204" pitchFamily="34" charset="0"/>
              </a:endParaRPr>
            </a:p>
          </p:txBody>
        </p:sp>
        <p:sp>
          <p:nvSpPr>
            <p:cNvPr id="14659" name="Line 321"/>
            <p:cNvSpPr>
              <a:spLocks noChangeShapeType="1"/>
            </p:cNvSpPr>
            <p:nvPr/>
          </p:nvSpPr>
          <p:spPr bwMode="auto">
            <a:xfrm>
              <a:off x="3747" y="2838"/>
              <a:ext cx="1" cy="1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60" name="Line 322"/>
            <p:cNvSpPr>
              <a:spLocks noChangeShapeType="1"/>
            </p:cNvSpPr>
            <p:nvPr/>
          </p:nvSpPr>
          <p:spPr bwMode="auto">
            <a:xfrm flipH="1">
              <a:off x="3591" y="2985"/>
              <a:ext cx="156" cy="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661" name="Rectangle 323"/>
            <p:cNvSpPr>
              <a:spLocks noChangeArrowheads="1"/>
            </p:cNvSpPr>
            <p:nvPr/>
          </p:nvSpPr>
          <p:spPr bwMode="auto">
            <a:xfrm>
              <a:off x="4114" y="1297"/>
              <a:ext cx="8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2,000 Years</a:t>
              </a:r>
              <a:endParaRPr kumimoji="0" lang="en-US" altLang="ko-KR" sz="1400">
                <a:latin typeface="Century Gothic" panose="020B0502020202020204" pitchFamily="34" charset="0"/>
              </a:endParaRPr>
            </a:p>
          </p:txBody>
        </p:sp>
        <p:sp>
          <p:nvSpPr>
            <p:cNvPr id="14662" name="Freeform 324"/>
            <p:cNvSpPr>
              <a:spLocks/>
            </p:cNvSpPr>
            <p:nvPr/>
          </p:nvSpPr>
          <p:spPr bwMode="auto">
            <a:xfrm>
              <a:off x="2693" y="1121"/>
              <a:ext cx="773" cy="401"/>
            </a:xfrm>
            <a:custGeom>
              <a:avLst/>
              <a:gdLst>
                <a:gd name="T0" fmla="*/ 0 w 773"/>
                <a:gd name="T1" fmla="*/ 0 h 401"/>
                <a:gd name="T2" fmla="*/ 23 w 773"/>
                <a:gd name="T3" fmla="*/ 0 h 401"/>
                <a:gd name="T4" fmla="*/ 31 w 773"/>
                <a:gd name="T5" fmla="*/ 0 h 401"/>
                <a:gd name="T6" fmla="*/ 47 w 773"/>
                <a:gd name="T7" fmla="*/ 7 h 401"/>
                <a:gd name="T8" fmla="*/ 62 w 773"/>
                <a:gd name="T9" fmla="*/ 7 h 401"/>
                <a:gd name="T10" fmla="*/ 94 w 773"/>
                <a:gd name="T11" fmla="*/ 21 h 401"/>
                <a:gd name="T12" fmla="*/ 117 w 773"/>
                <a:gd name="T13" fmla="*/ 28 h 401"/>
                <a:gd name="T14" fmla="*/ 133 w 773"/>
                <a:gd name="T15" fmla="*/ 35 h 401"/>
                <a:gd name="T16" fmla="*/ 164 w 773"/>
                <a:gd name="T17" fmla="*/ 49 h 401"/>
                <a:gd name="T18" fmla="*/ 226 w 773"/>
                <a:gd name="T19" fmla="*/ 78 h 401"/>
                <a:gd name="T20" fmla="*/ 289 w 773"/>
                <a:gd name="T21" fmla="*/ 106 h 401"/>
                <a:gd name="T22" fmla="*/ 367 w 773"/>
                <a:gd name="T23" fmla="*/ 141 h 401"/>
                <a:gd name="T24" fmla="*/ 406 w 773"/>
                <a:gd name="T25" fmla="*/ 162 h 401"/>
                <a:gd name="T26" fmla="*/ 445 w 773"/>
                <a:gd name="T27" fmla="*/ 183 h 401"/>
                <a:gd name="T28" fmla="*/ 523 w 773"/>
                <a:gd name="T29" fmla="*/ 225 h 401"/>
                <a:gd name="T30" fmla="*/ 586 w 773"/>
                <a:gd name="T31" fmla="*/ 261 h 401"/>
                <a:gd name="T32" fmla="*/ 656 w 773"/>
                <a:gd name="T33" fmla="*/ 303 h 401"/>
                <a:gd name="T34" fmla="*/ 679 w 773"/>
                <a:gd name="T35" fmla="*/ 317 h 401"/>
                <a:gd name="T36" fmla="*/ 687 w 773"/>
                <a:gd name="T37" fmla="*/ 324 h 401"/>
                <a:gd name="T38" fmla="*/ 710 w 773"/>
                <a:gd name="T39" fmla="*/ 338 h 401"/>
                <a:gd name="T40" fmla="*/ 726 w 773"/>
                <a:gd name="T41" fmla="*/ 352 h 401"/>
                <a:gd name="T42" fmla="*/ 750 w 773"/>
                <a:gd name="T43" fmla="*/ 366 h 401"/>
                <a:gd name="T44" fmla="*/ 757 w 773"/>
                <a:gd name="T45" fmla="*/ 373 h 401"/>
                <a:gd name="T46" fmla="*/ 765 w 773"/>
                <a:gd name="T47" fmla="*/ 380 h 401"/>
                <a:gd name="T48" fmla="*/ 773 w 773"/>
                <a:gd name="T49" fmla="*/ 394 h 401"/>
                <a:gd name="T50" fmla="*/ 773 w 773"/>
                <a:gd name="T51" fmla="*/ 401 h 401"/>
                <a:gd name="T52" fmla="*/ 750 w 773"/>
                <a:gd name="T53" fmla="*/ 401 h 401"/>
                <a:gd name="T54" fmla="*/ 742 w 773"/>
                <a:gd name="T55" fmla="*/ 401 h 401"/>
                <a:gd name="T56" fmla="*/ 726 w 773"/>
                <a:gd name="T57" fmla="*/ 394 h 401"/>
                <a:gd name="T58" fmla="*/ 710 w 773"/>
                <a:gd name="T59" fmla="*/ 394 h 401"/>
                <a:gd name="T60" fmla="*/ 679 w 773"/>
                <a:gd name="T61" fmla="*/ 380 h 401"/>
                <a:gd name="T62" fmla="*/ 656 w 773"/>
                <a:gd name="T63" fmla="*/ 373 h 401"/>
                <a:gd name="T64" fmla="*/ 640 w 773"/>
                <a:gd name="T65" fmla="*/ 366 h 401"/>
                <a:gd name="T66" fmla="*/ 609 w 773"/>
                <a:gd name="T67" fmla="*/ 352 h 401"/>
                <a:gd name="T68" fmla="*/ 547 w 773"/>
                <a:gd name="T69" fmla="*/ 324 h 401"/>
                <a:gd name="T70" fmla="*/ 484 w 773"/>
                <a:gd name="T71" fmla="*/ 296 h 401"/>
                <a:gd name="T72" fmla="*/ 406 w 773"/>
                <a:gd name="T73" fmla="*/ 261 h 401"/>
                <a:gd name="T74" fmla="*/ 367 w 773"/>
                <a:gd name="T75" fmla="*/ 239 h 401"/>
                <a:gd name="T76" fmla="*/ 328 w 773"/>
                <a:gd name="T77" fmla="*/ 218 h 401"/>
                <a:gd name="T78" fmla="*/ 250 w 773"/>
                <a:gd name="T79" fmla="*/ 176 h 401"/>
                <a:gd name="T80" fmla="*/ 187 w 773"/>
                <a:gd name="T81" fmla="*/ 141 h 401"/>
                <a:gd name="T82" fmla="*/ 125 w 773"/>
                <a:gd name="T83" fmla="*/ 106 h 401"/>
                <a:gd name="T84" fmla="*/ 94 w 773"/>
                <a:gd name="T85" fmla="*/ 85 h 401"/>
                <a:gd name="T86" fmla="*/ 86 w 773"/>
                <a:gd name="T87" fmla="*/ 78 h 401"/>
                <a:gd name="T88" fmla="*/ 62 w 773"/>
                <a:gd name="T89" fmla="*/ 64 h 401"/>
                <a:gd name="T90" fmla="*/ 47 w 773"/>
                <a:gd name="T91" fmla="*/ 49 h 401"/>
                <a:gd name="T92" fmla="*/ 23 w 773"/>
                <a:gd name="T93" fmla="*/ 35 h 401"/>
                <a:gd name="T94" fmla="*/ 16 w 773"/>
                <a:gd name="T95" fmla="*/ 28 h 401"/>
                <a:gd name="T96" fmla="*/ 8 w 773"/>
                <a:gd name="T97" fmla="*/ 21 h 401"/>
                <a:gd name="T98" fmla="*/ 0 w 773"/>
                <a:gd name="T99" fmla="*/ 7 h 401"/>
                <a:gd name="T100" fmla="*/ 0 w 773"/>
                <a:gd name="T101" fmla="*/ 0 h 4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73" h="401">
                  <a:moveTo>
                    <a:pt x="0" y="0"/>
                  </a:moveTo>
                  <a:lnTo>
                    <a:pt x="23" y="0"/>
                  </a:lnTo>
                  <a:lnTo>
                    <a:pt x="31" y="0"/>
                  </a:lnTo>
                  <a:lnTo>
                    <a:pt x="47" y="7"/>
                  </a:lnTo>
                  <a:lnTo>
                    <a:pt x="62" y="7"/>
                  </a:lnTo>
                  <a:lnTo>
                    <a:pt x="94" y="21"/>
                  </a:lnTo>
                  <a:lnTo>
                    <a:pt x="117" y="28"/>
                  </a:lnTo>
                  <a:lnTo>
                    <a:pt x="133" y="35"/>
                  </a:lnTo>
                  <a:lnTo>
                    <a:pt x="164" y="49"/>
                  </a:lnTo>
                  <a:lnTo>
                    <a:pt x="226" y="78"/>
                  </a:lnTo>
                  <a:lnTo>
                    <a:pt x="289" y="106"/>
                  </a:lnTo>
                  <a:lnTo>
                    <a:pt x="367" y="141"/>
                  </a:lnTo>
                  <a:lnTo>
                    <a:pt x="406" y="162"/>
                  </a:lnTo>
                  <a:lnTo>
                    <a:pt x="445" y="183"/>
                  </a:lnTo>
                  <a:lnTo>
                    <a:pt x="523" y="225"/>
                  </a:lnTo>
                  <a:lnTo>
                    <a:pt x="586" y="261"/>
                  </a:lnTo>
                  <a:lnTo>
                    <a:pt x="656" y="303"/>
                  </a:lnTo>
                  <a:lnTo>
                    <a:pt x="679" y="317"/>
                  </a:lnTo>
                  <a:lnTo>
                    <a:pt x="687" y="324"/>
                  </a:lnTo>
                  <a:lnTo>
                    <a:pt x="710" y="338"/>
                  </a:lnTo>
                  <a:lnTo>
                    <a:pt x="726" y="352"/>
                  </a:lnTo>
                  <a:lnTo>
                    <a:pt x="750" y="366"/>
                  </a:lnTo>
                  <a:lnTo>
                    <a:pt x="757" y="373"/>
                  </a:lnTo>
                  <a:lnTo>
                    <a:pt x="765" y="380"/>
                  </a:lnTo>
                  <a:lnTo>
                    <a:pt x="773" y="394"/>
                  </a:lnTo>
                  <a:lnTo>
                    <a:pt x="773" y="401"/>
                  </a:lnTo>
                  <a:lnTo>
                    <a:pt x="750" y="401"/>
                  </a:lnTo>
                  <a:lnTo>
                    <a:pt x="742" y="401"/>
                  </a:lnTo>
                  <a:lnTo>
                    <a:pt x="726" y="394"/>
                  </a:lnTo>
                  <a:lnTo>
                    <a:pt x="710" y="394"/>
                  </a:lnTo>
                  <a:lnTo>
                    <a:pt x="679" y="380"/>
                  </a:lnTo>
                  <a:lnTo>
                    <a:pt x="656" y="373"/>
                  </a:lnTo>
                  <a:lnTo>
                    <a:pt x="640" y="366"/>
                  </a:lnTo>
                  <a:lnTo>
                    <a:pt x="609" y="352"/>
                  </a:lnTo>
                  <a:lnTo>
                    <a:pt x="547" y="324"/>
                  </a:lnTo>
                  <a:lnTo>
                    <a:pt x="484" y="296"/>
                  </a:lnTo>
                  <a:lnTo>
                    <a:pt x="406" y="261"/>
                  </a:lnTo>
                  <a:lnTo>
                    <a:pt x="367" y="239"/>
                  </a:lnTo>
                  <a:lnTo>
                    <a:pt x="328" y="218"/>
                  </a:lnTo>
                  <a:lnTo>
                    <a:pt x="250" y="176"/>
                  </a:lnTo>
                  <a:lnTo>
                    <a:pt x="187" y="141"/>
                  </a:lnTo>
                  <a:lnTo>
                    <a:pt x="125" y="106"/>
                  </a:lnTo>
                  <a:lnTo>
                    <a:pt x="94" y="85"/>
                  </a:lnTo>
                  <a:lnTo>
                    <a:pt x="86" y="78"/>
                  </a:lnTo>
                  <a:lnTo>
                    <a:pt x="62" y="64"/>
                  </a:lnTo>
                  <a:lnTo>
                    <a:pt x="47" y="49"/>
                  </a:lnTo>
                  <a:lnTo>
                    <a:pt x="23" y="35"/>
                  </a:lnTo>
                  <a:lnTo>
                    <a:pt x="16" y="28"/>
                  </a:lnTo>
                  <a:lnTo>
                    <a:pt x="8" y="21"/>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63" name="Freeform 325"/>
            <p:cNvSpPr>
              <a:spLocks/>
            </p:cNvSpPr>
            <p:nvPr/>
          </p:nvSpPr>
          <p:spPr bwMode="auto">
            <a:xfrm>
              <a:off x="3013" y="1255"/>
              <a:ext cx="156" cy="141"/>
            </a:xfrm>
            <a:custGeom>
              <a:avLst/>
              <a:gdLst>
                <a:gd name="T0" fmla="*/ 8 w 156"/>
                <a:gd name="T1" fmla="*/ 35 h 141"/>
                <a:gd name="T2" fmla="*/ 16 w 156"/>
                <a:gd name="T3" fmla="*/ 28 h 141"/>
                <a:gd name="T4" fmla="*/ 24 w 156"/>
                <a:gd name="T5" fmla="*/ 14 h 141"/>
                <a:gd name="T6" fmla="*/ 39 w 156"/>
                <a:gd name="T7" fmla="*/ 7 h 141"/>
                <a:gd name="T8" fmla="*/ 47 w 156"/>
                <a:gd name="T9" fmla="*/ 0 h 141"/>
                <a:gd name="T10" fmla="*/ 55 w 156"/>
                <a:gd name="T11" fmla="*/ 0 h 141"/>
                <a:gd name="T12" fmla="*/ 63 w 156"/>
                <a:gd name="T13" fmla="*/ 0 h 141"/>
                <a:gd name="T14" fmla="*/ 78 w 156"/>
                <a:gd name="T15" fmla="*/ 0 h 141"/>
                <a:gd name="T16" fmla="*/ 94 w 156"/>
                <a:gd name="T17" fmla="*/ 0 h 141"/>
                <a:gd name="T18" fmla="*/ 109 w 156"/>
                <a:gd name="T19" fmla="*/ 7 h 141"/>
                <a:gd name="T20" fmla="*/ 117 w 156"/>
                <a:gd name="T21" fmla="*/ 14 h 141"/>
                <a:gd name="T22" fmla="*/ 125 w 156"/>
                <a:gd name="T23" fmla="*/ 21 h 141"/>
                <a:gd name="T24" fmla="*/ 141 w 156"/>
                <a:gd name="T25" fmla="*/ 28 h 141"/>
                <a:gd name="T26" fmla="*/ 148 w 156"/>
                <a:gd name="T27" fmla="*/ 42 h 141"/>
                <a:gd name="T28" fmla="*/ 156 w 156"/>
                <a:gd name="T29" fmla="*/ 49 h 141"/>
                <a:gd name="T30" fmla="*/ 156 w 156"/>
                <a:gd name="T31" fmla="*/ 56 h 141"/>
                <a:gd name="T32" fmla="*/ 156 w 156"/>
                <a:gd name="T33" fmla="*/ 63 h 141"/>
                <a:gd name="T34" fmla="*/ 156 w 156"/>
                <a:gd name="T35" fmla="*/ 70 h 141"/>
                <a:gd name="T36" fmla="*/ 156 w 156"/>
                <a:gd name="T37" fmla="*/ 91 h 141"/>
                <a:gd name="T38" fmla="*/ 156 w 156"/>
                <a:gd name="T39" fmla="*/ 98 h 141"/>
                <a:gd name="T40" fmla="*/ 148 w 156"/>
                <a:gd name="T41" fmla="*/ 105 h 141"/>
                <a:gd name="T42" fmla="*/ 148 w 156"/>
                <a:gd name="T43" fmla="*/ 112 h 141"/>
                <a:gd name="T44" fmla="*/ 133 w 156"/>
                <a:gd name="T45" fmla="*/ 127 h 141"/>
                <a:gd name="T46" fmla="*/ 117 w 156"/>
                <a:gd name="T47" fmla="*/ 134 h 141"/>
                <a:gd name="T48" fmla="*/ 109 w 156"/>
                <a:gd name="T49" fmla="*/ 141 h 141"/>
                <a:gd name="T50" fmla="*/ 102 w 156"/>
                <a:gd name="T51" fmla="*/ 141 h 141"/>
                <a:gd name="T52" fmla="*/ 94 w 156"/>
                <a:gd name="T53" fmla="*/ 141 h 141"/>
                <a:gd name="T54" fmla="*/ 78 w 156"/>
                <a:gd name="T55" fmla="*/ 141 h 141"/>
                <a:gd name="T56" fmla="*/ 63 w 156"/>
                <a:gd name="T57" fmla="*/ 141 h 141"/>
                <a:gd name="T58" fmla="*/ 47 w 156"/>
                <a:gd name="T59" fmla="*/ 141 h 141"/>
                <a:gd name="T60" fmla="*/ 39 w 156"/>
                <a:gd name="T61" fmla="*/ 134 h 141"/>
                <a:gd name="T62" fmla="*/ 31 w 156"/>
                <a:gd name="T63" fmla="*/ 134 h 141"/>
                <a:gd name="T64" fmla="*/ 16 w 156"/>
                <a:gd name="T65" fmla="*/ 119 h 141"/>
                <a:gd name="T66" fmla="*/ 8 w 156"/>
                <a:gd name="T67" fmla="*/ 105 h 141"/>
                <a:gd name="T68" fmla="*/ 0 w 156"/>
                <a:gd name="T69" fmla="*/ 98 h 141"/>
                <a:gd name="T70" fmla="*/ 0 w 156"/>
                <a:gd name="T71" fmla="*/ 91 h 141"/>
                <a:gd name="T72" fmla="*/ 0 w 156"/>
                <a:gd name="T73" fmla="*/ 84 h 141"/>
                <a:gd name="T74" fmla="*/ 0 w 156"/>
                <a:gd name="T75" fmla="*/ 70 h 141"/>
                <a:gd name="T76" fmla="*/ 0 w 156"/>
                <a:gd name="T77" fmla="*/ 56 h 141"/>
                <a:gd name="T78" fmla="*/ 8 w 156"/>
                <a:gd name="T79" fmla="*/ 42 h 141"/>
                <a:gd name="T80" fmla="*/ 8 w 156"/>
                <a:gd name="T81" fmla="*/ 35 h 1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6" h="141">
                  <a:moveTo>
                    <a:pt x="8" y="35"/>
                  </a:moveTo>
                  <a:lnTo>
                    <a:pt x="16" y="28"/>
                  </a:lnTo>
                  <a:lnTo>
                    <a:pt x="24" y="14"/>
                  </a:lnTo>
                  <a:lnTo>
                    <a:pt x="39" y="7"/>
                  </a:lnTo>
                  <a:lnTo>
                    <a:pt x="47" y="0"/>
                  </a:lnTo>
                  <a:lnTo>
                    <a:pt x="55" y="0"/>
                  </a:lnTo>
                  <a:lnTo>
                    <a:pt x="63" y="0"/>
                  </a:lnTo>
                  <a:lnTo>
                    <a:pt x="78" y="0"/>
                  </a:lnTo>
                  <a:lnTo>
                    <a:pt x="94" y="0"/>
                  </a:lnTo>
                  <a:lnTo>
                    <a:pt x="109" y="7"/>
                  </a:lnTo>
                  <a:lnTo>
                    <a:pt x="117" y="14"/>
                  </a:lnTo>
                  <a:lnTo>
                    <a:pt x="125" y="21"/>
                  </a:lnTo>
                  <a:lnTo>
                    <a:pt x="141" y="28"/>
                  </a:lnTo>
                  <a:lnTo>
                    <a:pt x="148" y="42"/>
                  </a:lnTo>
                  <a:lnTo>
                    <a:pt x="156" y="49"/>
                  </a:lnTo>
                  <a:lnTo>
                    <a:pt x="156" y="56"/>
                  </a:lnTo>
                  <a:lnTo>
                    <a:pt x="156" y="63"/>
                  </a:lnTo>
                  <a:lnTo>
                    <a:pt x="156" y="70"/>
                  </a:lnTo>
                  <a:lnTo>
                    <a:pt x="156" y="91"/>
                  </a:lnTo>
                  <a:lnTo>
                    <a:pt x="156" y="98"/>
                  </a:lnTo>
                  <a:lnTo>
                    <a:pt x="148" y="105"/>
                  </a:lnTo>
                  <a:lnTo>
                    <a:pt x="148" y="112"/>
                  </a:lnTo>
                  <a:lnTo>
                    <a:pt x="133" y="127"/>
                  </a:lnTo>
                  <a:lnTo>
                    <a:pt x="117" y="134"/>
                  </a:lnTo>
                  <a:lnTo>
                    <a:pt x="109" y="141"/>
                  </a:lnTo>
                  <a:lnTo>
                    <a:pt x="102" y="141"/>
                  </a:lnTo>
                  <a:lnTo>
                    <a:pt x="94" y="141"/>
                  </a:lnTo>
                  <a:lnTo>
                    <a:pt x="78" y="141"/>
                  </a:lnTo>
                  <a:lnTo>
                    <a:pt x="63" y="141"/>
                  </a:lnTo>
                  <a:lnTo>
                    <a:pt x="47" y="141"/>
                  </a:lnTo>
                  <a:lnTo>
                    <a:pt x="39" y="134"/>
                  </a:lnTo>
                  <a:lnTo>
                    <a:pt x="31" y="134"/>
                  </a:lnTo>
                  <a:lnTo>
                    <a:pt x="16" y="119"/>
                  </a:lnTo>
                  <a:lnTo>
                    <a:pt x="8" y="105"/>
                  </a:lnTo>
                  <a:lnTo>
                    <a:pt x="0" y="98"/>
                  </a:lnTo>
                  <a:lnTo>
                    <a:pt x="0" y="91"/>
                  </a:lnTo>
                  <a:lnTo>
                    <a:pt x="0" y="84"/>
                  </a:lnTo>
                  <a:lnTo>
                    <a:pt x="0" y="70"/>
                  </a:lnTo>
                  <a:lnTo>
                    <a:pt x="0" y="56"/>
                  </a:lnTo>
                  <a:lnTo>
                    <a:pt x="8" y="42"/>
                  </a:lnTo>
                  <a:lnTo>
                    <a:pt x="8" y="35"/>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64" name="Freeform 326"/>
            <p:cNvSpPr>
              <a:spLocks/>
            </p:cNvSpPr>
            <p:nvPr/>
          </p:nvSpPr>
          <p:spPr bwMode="auto">
            <a:xfrm>
              <a:off x="3076" y="1339"/>
              <a:ext cx="78" cy="28"/>
            </a:xfrm>
            <a:custGeom>
              <a:avLst/>
              <a:gdLst>
                <a:gd name="T0" fmla="*/ 78 w 78"/>
                <a:gd name="T1" fmla="*/ 28 h 28"/>
                <a:gd name="T2" fmla="*/ 54 w 78"/>
                <a:gd name="T3" fmla="*/ 21 h 28"/>
                <a:gd name="T4" fmla="*/ 46 w 78"/>
                <a:gd name="T5" fmla="*/ 21 h 28"/>
                <a:gd name="T6" fmla="*/ 15 w 78"/>
                <a:gd name="T7" fmla="*/ 7 h 28"/>
                <a:gd name="T8" fmla="*/ 0 w 78"/>
                <a:gd name="T9" fmla="*/ 0 h 28"/>
                <a:gd name="T10" fmla="*/ 78 w 78"/>
                <a:gd name="T11" fmla="*/ 28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28">
                  <a:moveTo>
                    <a:pt x="78" y="28"/>
                  </a:moveTo>
                  <a:lnTo>
                    <a:pt x="54" y="21"/>
                  </a:lnTo>
                  <a:lnTo>
                    <a:pt x="46" y="21"/>
                  </a:lnTo>
                  <a:lnTo>
                    <a:pt x="15" y="7"/>
                  </a:lnTo>
                  <a:lnTo>
                    <a:pt x="0" y="0"/>
                  </a:lnTo>
                  <a:lnTo>
                    <a:pt x="78" y="28"/>
                  </a:lnTo>
                  <a:close/>
                </a:path>
              </a:pathLst>
            </a:custGeom>
            <a:solidFill>
              <a:srgbClr val="FCF3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65" name="Freeform 327"/>
            <p:cNvSpPr>
              <a:spLocks/>
            </p:cNvSpPr>
            <p:nvPr/>
          </p:nvSpPr>
          <p:spPr bwMode="auto">
            <a:xfrm>
              <a:off x="3083" y="1346"/>
              <a:ext cx="78" cy="28"/>
            </a:xfrm>
            <a:custGeom>
              <a:avLst/>
              <a:gdLst>
                <a:gd name="T0" fmla="*/ 78 w 78"/>
                <a:gd name="T1" fmla="*/ 28 h 28"/>
                <a:gd name="T2" fmla="*/ 55 w 78"/>
                <a:gd name="T3" fmla="*/ 21 h 28"/>
                <a:gd name="T4" fmla="*/ 47 w 78"/>
                <a:gd name="T5" fmla="*/ 21 h 28"/>
                <a:gd name="T6" fmla="*/ 16 w 78"/>
                <a:gd name="T7" fmla="*/ 7 h 28"/>
                <a:gd name="T8" fmla="*/ 0 w 7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78" y="28"/>
                  </a:moveTo>
                  <a:lnTo>
                    <a:pt x="55" y="21"/>
                  </a:lnTo>
                  <a:lnTo>
                    <a:pt x="47" y="21"/>
                  </a:lnTo>
                  <a:lnTo>
                    <a:pt x="16" y="7"/>
                  </a:lnTo>
                  <a:lnTo>
                    <a:pt x="0" y="0"/>
                  </a:lnTo>
                </a:path>
              </a:pathLst>
            </a:custGeom>
            <a:noFill/>
            <a:ln w="25400">
              <a:solidFill>
                <a:srgbClr val="FDF98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666" name="Freeform 328"/>
            <p:cNvSpPr>
              <a:spLocks/>
            </p:cNvSpPr>
            <p:nvPr/>
          </p:nvSpPr>
          <p:spPr bwMode="auto">
            <a:xfrm>
              <a:off x="3021" y="1290"/>
              <a:ext cx="62" cy="49"/>
            </a:xfrm>
            <a:custGeom>
              <a:avLst/>
              <a:gdLst>
                <a:gd name="T0" fmla="*/ 62 w 62"/>
                <a:gd name="T1" fmla="*/ 49 h 49"/>
                <a:gd name="T2" fmla="*/ 47 w 62"/>
                <a:gd name="T3" fmla="*/ 42 h 49"/>
                <a:gd name="T4" fmla="*/ 23 w 62"/>
                <a:gd name="T5" fmla="*/ 28 h 49"/>
                <a:gd name="T6" fmla="*/ 16 w 62"/>
                <a:gd name="T7" fmla="*/ 21 h 49"/>
                <a:gd name="T8" fmla="*/ 8 w 62"/>
                <a:gd name="T9" fmla="*/ 14 h 49"/>
                <a:gd name="T10" fmla="*/ 0 w 62"/>
                <a:gd name="T11" fmla="*/ 7 h 49"/>
                <a:gd name="T12" fmla="*/ 0 w 62"/>
                <a:gd name="T13" fmla="*/ 0 h 49"/>
                <a:gd name="T14" fmla="*/ 62 w 62"/>
                <a:gd name="T15" fmla="*/ 49 h 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49">
                  <a:moveTo>
                    <a:pt x="62" y="49"/>
                  </a:moveTo>
                  <a:lnTo>
                    <a:pt x="47" y="42"/>
                  </a:lnTo>
                  <a:lnTo>
                    <a:pt x="23" y="28"/>
                  </a:lnTo>
                  <a:lnTo>
                    <a:pt x="16" y="21"/>
                  </a:lnTo>
                  <a:lnTo>
                    <a:pt x="8" y="14"/>
                  </a:lnTo>
                  <a:lnTo>
                    <a:pt x="0" y="7"/>
                  </a:lnTo>
                  <a:lnTo>
                    <a:pt x="0" y="0"/>
                  </a:lnTo>
                  <a:lnTo>
                    <a:pt x="62" y="49"/>
                  </a:lnTo>
                  <a:close/>
                </a:path>
              </a:pathLst>
            </a:custGeom>
            <a:solidFill>
              <a:srgbClr val="FCF3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67" name="Freeform 329"/>
            <p:cNvSpPr>
              <a:spLocks/>
            </p:cNvSpPr>
            <p:nvPr/>
          </p:nvSpPr>
          <p:spPr bwMode="auto">
            <a:xfrm>
              <a:off x="3029" y="1297"/>
              <a:ext cx="62" cy="49"/>
            </a:xfrm>
            <a:custGeom>
              <a:avLst/>
              <a:gdLst>
                <a:gd name="T0" fmla="*/ 62 w 62"/>
                <a:gd name="T1" fmla="*/ 49 h 49"/>
                <a:gd name="T2" fmla="*/ 47 w 62"/>
                <a:gd name="T3" fmla="*/ 42 h 49"/>
                <a:gd name="T4" fmla="*/ 23 w 62"/>
                <a:gd name="T5" fmla="*/ 28 h 49"/>
                <a:gd name="T6" fmla="*/ 15 w 62"/>
                <a:gd name="T7" fmla="*/ 21 h 49"/>
                <a:gd name="T8" fmla="*/ 8 w 62"/>
                <a:gd name="T9" fmla="*/ 14 h 49"/>
                <a:gd name="T10" fmla="*/ 0 w 62"/>
                <a:gd name="T11" fmla="*/ 7 h 49"/>
                <a:gd name="T12" fmla="*/ 0 w 62"/>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9">
                  <a:moveTo>
                    <a:pt x="62" y="49"/>
                  </a:moveTo>
                  <a:lnTo>
                    <a:pt x="47" y="42"/>
                  </a:lnTo>
                  <a:lnTo>
                    <a:pt x="23" y="28"/>
                  </a:lnTo>
                  <a:lnTo>
                    <a:pt x="15" y="21"/>
                  </a:lnTo>
                  <a:lnTo>
                    <a:pt x="8" y="14"/>
                  </a:lnTo>
                  <a:lnTo>
                    <a:pt x="0" y="7"/>
                  </a:lnTo>
                  <a:lnTo>
                    <a:pt x="0" y="0"/>
                  </a:lnTo>
                </a:path>
              </a:pathLst>
            </a:custGeom>
            <a:noFill/>
            <a:ln w="25400">
              <a:solidFill>
                <a:srgbClr val="FDF98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668" name="Freeform 330"/>
            <p:cNvSpPr>
              <a:spLocks/>
            </p:cNvSpPr>
            <p:nvPr/>
          </p:nvSpPr>
          <p:spPr bwMode="auto">
            <a:xfrm>
              <a:off x="2716" y="1142"/>
              <a:ext cx="391" cy="232"/>
            </a:xfrm>
            <a:custGeom>
              <a:avLst/>
              <a:gdLst>
                <a:gd name="T0" fmla="*/ 375 w 391"/>
                <a:gd name="T1" fmla="*/ 232 h 232"/>
                <a:gd name="T2" fmla="*/ 336 w 391"/>
                <a:gd name="T3" fmla="*/ 211 h 232"/>
                <a:gd name="T4" fmla="*/ 258 w 391"/>
                <a:gd name="T5" fmla="*/ 169 h 232"/>
                <a:gd name="T6" fmla="*/ 196 w 391"/>
                <a:gd name="T7" fmla="*/ 134 h 232"/>
                <a:gd name="T8" fmla="*/ 133 w 391"/>
                <a:gd name="T9" fmla="*/ 99 h 232"/>
                <a:gd name="T10" fmla="*/ 102 w 391"/>
                <a:gd name="T11" fmla="*/ 78 h 232"/>
                <a:gd name="T12" fmla="*/ 94 w 391"/>
                <a:gd name="T13" fmla="*/ 71 h 232"/>
                <a:gd name="T14" fmla="*/ 71 w 391"/>
                <a:gd name="T15" fmla="*/ 57 h 232"/>
                <a:gd name="T16" fmla="*/ 39 w 391"/>
                <a:gd name="T17" fmla="*/ 43 h 232"/>
                <a:gd name="T18" fmla="*/ 24 w 391"/>
                <a:gd name="T19" fmla="*/ 28 h 232"/>
                <a:gd name="T20" fmla="*/ 8 w 391"/>
                <a:gd name="T21" fmla="*/ 21 h 232"/>
                <a:gd name="T22" fmla="*/ 8 w 391"/>
                <a:gd name="T23" fmla="*/ 14 h 232"/>
                <a:gd name="T24" fmla="*/ 0 w 391"/>
                <a:gd name="T25" fmla="*/ 0 h 232"/>
                <a:gd name="T26" fmla="*/ 0 w 391"/>
                <a:gd name="T27" fmla="*/ 7 h 232"/>
                <a:gd name="T28" fmla="*/ 0 w 391"/>
                <a:gd name="T29" fmla="*/ 0 h 232"/>
                <a:gd name="T30" fmla="*/ 391 w 391"/>
                <a:gd name="T31" fmla="*/ 204 h 232"/>
                <a:gd name="T32" fmla="*/ 375 w 391"/>
                <a:gd name="T33" fmla="*/ 232 h 2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232">
                  <a:moveTo>
                    <a:pt x="375" y="232"/>
                  </a:moveTo>
                  <a:lnTo>
                    <a:pt x="336" y="211"/>
                  </a:lnTo>
                  <a:lnTo>
                    <a:pt x="258" y="169"/>
                  </a:lnTo>
                  <a:lnTo>
                    <a:pt x="196" y="134"/>
                  </a:lnTo>
                  <a:lnTo>
                    <a:pt x="133" y="99"/>
                  </a:lnTo>
                  <a:lnTo>
                    <a:pt x="102" y="78"/>
                  </a:lnTo>
                  <a:lnTo>
                    <a:pt x="94" y="71"/>
                  </a:lnTo>
                  <a:lnTo>
                    <a:pt x="71" y="57"/>
                  </a:lnTo>
                  <a:lnTo>
                    <a:pt x="39" y="43"/>
                  </a:lnTo>
                  <a:lnTo>
                    <a:pt x="24" y="28"/>
                  </a:lnTo>
                  <a:lnTo>
                    <a:pt x="8" y="21"/>
                  </a:lnTo>
                  <a:lnTo>
                    <a:pt x="8" y="14"/>
                  </a:lnTo>
                  <a:lnTo>
                    <a:pt x="0" y="0"/>
                  </a:lnTo>
                  <a:lnTo>
                    <a:pt x="0" y="7"/>
                  </a:lnTo>
                  <a:lnTo>
                    <a:pt x="0" y="0"/>
                  </a:lnTo>
                  <a:lnTo>
                    <a:pt x="391" y="204"/>
                  </a:lnTo>
                  <a:lnTo>
                    <a:pt x="375" y="2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69" name="Freeform 331"/>
            <p:cNvSpPr>
              <a:spLocks/>
            </p:cNvSpPr>
            <p:nvPr/>
          </p:nvSpPr>
          <p:spPr bwMode="auto">
            <a:xfrm>
              <a:off x="3037" y="1318"/>
              <a:ext cx="413" cy="204"/>
            </a:xfrm>
            <a:custGeom>
              <a:avLst/>
              <a:gdLst>
                <a:gd name="T0" fmla="*/ 413 w 413"/>
                <a:gd name="T1" fmla="*/ 204 h 204"/>
                <a:gd name="T2" fmla="*/ 406 w 413"/>
                <a:gd name="T3" fmla="*/ 204 h 204"/>
                <a:gd name="T4" fmla="*/ 398 w 413"/>
                <a:gd name="T5" fmla="*/ 204 h 204"/>
                <a:gd name="T6" fmla="*/ 382 w 413"/>
                <a:gd name="T7" fmla="*/ 197 h 204"/>
                <a:gd name="T8" fmla="*/ 374 w 413"/>
                <a:gd name="T9" fmla="*/ 197 h 204"/>
                <a:gd name="T10" fmla="*/ 351 w 413"/>
                <a:gd name="T11" fmla="*/ 190 h 204"/>
                <a:gd name="T12" fmla="*/ 320 w 413"/>
                <a:gd name="T13" fmla="*/ 176 h 204"/>
                <a:gd name="T14" fmla="*/ 296 w 413"/>
                <a:gd name="T15" fmla="*/ 169 h 204"/>
                <a:gd name="T16" fmla="*/ 281 w 413"/>
                <a:gd name="T17" fmla="*/ 162 h 204"/>
                <a:gd name="T18" fmla="*/ 249 w 413"/>
                <a:gd name="T19" fmla="*/ 148 h 204"/>
                <a:gd name="T20" fmla="*/ 187 w 413"/>
                <a:gd name="T21" fmla="*/ 120 h 204"/>
                <a:gd name="T22" fmla="*/ 117 w 413"/>
                <a:gd name="T23" fmla="*/ 85 h 204"/>
                <a:gd name="T24" fmla="*/ 39 w 413"/>
                <a:gd name="T25" fmla="*/ 49 h 204"/>
                <a:gd name="T26" fmla="*/ 0 w 413"/>
                <a:gd name="T27" fmla="*/ 28 h 204"/>
                <a:gd name="T28" fmla="*/ 15 w 413"/>
                <a:gd name="T29" fmla="*/ 0 h 204"/>
                <a:gd name="T30" fmla="*/ 413 w 413"/>
                <a:gd name="T31" fmla="*/ 204 h 2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13" h="204">
                  <a:moveTo>
                    <a:pt x="413" y="204"/>
                  </a:moveTo>
                  <a:lnTo>
                    <a:pt x="406" y="204"/>
                  </a:lnTo>
                  <a:lnTo>
                    <a:pt x="398" y="204"/>
                  </a:lnTo>
                  <a:lnTo>
                    <a:pt x="382" y="197"/>
                  </a:lnTo>
                  <a:lnTo>
                    <a:pt x="374" y="197"/>
                  </a:lnTo>
                  <a:lnTo>
                    <a:pt x="351" y="190"/>
                  </a:lnTo>
                  <a:lnTo>
                    <a:pt x="320" y="176"/>
                  </a:lnTo>
                  <a:lnTo>
                    <a:pt x="296" y="169"/>
                  </a:lnTo>
                  <a:lnTo>
                    <a:pt x="281" y="162"/>
                  </a:lnTo>
                  <a:lnTo>
                    <a:pt x="249" y="148"/>
                  </a:lnTo>
                  <a:lnTo>
                    <a:pt x="187" y="120"/>
                  </a:lnTo>
                  <a:lnTo>
                    <a:pt x="117" y="85"/>
                  </a:lnTo>
                  <a:lnTo>
                    <a:pt x="39" y="49"/>
                  </a:lnTo>
                  <a:lnTo>
                    <a:pt x="0" y="28"/>
                  </a:lnTo>
                  <a:lnTo>
                    <a:pt x="15" y="0"/>
                  </a:lnTo>
                  <a:lnTo>
                    <a:pt x="413" y="20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0" name="Freeform 332"/>
            <p:cNvSpPr>
              <a:spLocks/>
            </p:cNvSpPr>
            <p:nvPr/>
          </p:nvSpPr>
          <p:spPr bwMode="auto">
            <a:xfrm>
              <a:off x="2997" y="1297"/>
              <a:ext cx="32" cy="28"/>
            </a:xfrm>
            <a:custGeom>
              <a:avLst/>
              <a:gdLst>
                <a:gd name="T0" fmla="*/ 8 w 32"/>
                <a:gd name="T1" fmla="*/ 0 h 28"/>
                <a:gd name="T2" fmla="*/ 32 w 32"/>
                <a:gd name="T3" fmla="*/ 14 h 28"/>
                <a:gd name="T4" fmla="*/ 24 w 32"/>
                <a:gd name="T5" fmla="*/ 28 h 28"/>
                <a:gd name="T6" fmla="*/ 0 w 32"/>
                <a:gd name="T7" fmla="*/ 21 h 28"/>
                <a:gd name="T8" fmla="*/ 8 w 3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28">
                  <a:moveTo>
                    <a:pt x="8" y="0"/>
                  </a:moveTo>
                  <a:lnTo>
                    <a:pt x="32" y="14"/>
                  </a:lnTo>
                  <a:lnTo>
                    <a:pt x="24" y="28"/>
                  </a:lnTo>
                  <a:lnTo>
                    <a:pt x="0" y="21"/>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1" name="Freeform 333"/>
            <p:cNvSpPr>
              <a:spLocks/>
            </p:cNvSpPr>
            <p:nvPr/>
          </p:nvSpPr>
          <p:spPr bwMode="auto">
            <a:xfrm>
              <a:off x="3005" y="1297"/>
              <a:ext cx="32" cy="21"/>
            </a:xfrm>
            <a:custGeom>
              <a:avLst/>
              <a:gdLst>
                <a:gd name="T0" fmla="*/ 0 w 32"/>
                <a:gd name="T1" fmla="*/ 0 h 21"/>
                <a:gd name="T2" fmla="*/ 8 w 32"/>
                <a:gd name="T3" fmla="*/ 0 h 21"/>
                <a:gd name="T4" fmla="*/ 32 w 32"/>
                <a:gd name="T5" fmla="*/ 14 h 21"/>
                <a:gd name="T6" fmla="*/ 32 w 32"/>
                <a:gd name="T7" fmla="*/ 21 h 21"/>
                <a:gd name="T8" fmla="*/ 24 w 32"/>
                <a:gd name="T9" fmla="*/ 21 h 21"/>
                <a:gd name="T10" fmla="*/ 0 w 32"/>
                <a:gd name="T11" fmla="*/ 7 h 21"/>
                <a:gd name="T12" fmla="*/ 0 w 32"/>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1">
                  <a:moveTo>
                    <a:pt x="0" y="0"/>
                  </a:moveTo>
                  <a:lnTo>
                    <a:pt x="8" y="0"/>
                  </a:lnTo>
                  <a:lnTo>
                    <a:pt x="32" y="14"/>
                  </a:lnTo>
                  <a:lnTo>
                    <a:pt x="32" y="21"/>
                  </a:lnTo>
                  <a:lnTo>
                    <a:pt x="24" y="21"/>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2" name="Freeform 334"/>
            <p:cNvSpPr>
              <a:spLocks/>
            </p:cNvSpPr>
            <p:nvPr/>
          </p:nvSpPr>
          <p:spPr bwMode="auto">
            <a:xfrm>
              <a:off x="3021" y="1311"/>
              <a:ext cx="16" cy="21"/>
            </a:xfrm>
            <a:custGeom>
              <a:avLst/>
              <a:gdLst>
                <a:gd name="T0" fmla="*/ 0 w 16"/>
                <a:gd name="T1" fmla="*/ 14 h 21"/>
                <a:gd name="T2" fmla="*/ 8 w 16"/>
                <a:gd name="T3" fmla="*/ 0 h 21"/>
                <a:gd name="T4" fmla="*/ 16 w 16"/>
                <a:gd name="T5" fmla="*/ 0 h 21"/>
                <a:gd name="T6" fmla="*/ 16 w 16"/>
                <a:gd name="T7" fmla="*/ 7 h 21"/>
                <a:gd name="T8" fmla="*/ 8 w 16"/>
                <a:gd name="T9" fmla="*/ 21 h 21"/>
                <a:gd name="T10" fmla="*/ 0 w 16"/>
                <a:gd name="T11" fmla="*/ 21 h 21"/>
                <a:gd name="T12" fmla="*/ 0 w 16"/>
                <a:gd name="T13" fmla="*/ 14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1">
                  <a:moveTo>
                    <a:pt x="0" y="14"/>
                  </a:moveTo>
                  <a:lnTo>
                    <a:pt x="8" y="0"/>
                  </a:lnTo>
                  <a:lnTo>
                    <a:pt x="16" y="0"/>
                  </a:lnTo>
                  <a:lnTo>
                    <a:pt x="16" y="7"/>
                  </a:lnTo>
                  <a:lnTo>
                    <a:pt x="8" y="21"/>
                  </a:lnTo>
                  <a:lnTo>
                    <a:pt x="0" y="21"/>
                  </a:lnTo>
                  <a:lnTo>
                    <a:pt x="0" y="1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3" name="Freeform 335"/>
            <p:cNvSpPr>
              <a:spLocks/>
            </p:cNvSpPr>
            <p:nvPr/>
          </p:nvSpPr>
          <p:spPr bwMode="auto">
            <a:xfrm>
              <a:off x="2997" y="1318"/>
              <a:ext cx="32" cy="14"/>
            </a:xfrm>
            <a:custGeom>
              <a:avLst/>
              <a:gdLst>
                <a:gd name="T0" fmla="*/ 0 w 32"/>
                <a:gd name="T1" fmla="*/ 0 h 14"/>
                <a:gd name="T2" fmla="*/ 8 w 32"/>
                <a:gd name="T3" fmla="*/ 0 h 14"/>
                <a:gd name="T4" fmla="*/ 32 w 32"/>
                <a:gd name="T5" fmla="*/ 7 h 14"/>
                <a:gd name="T6" fmla="*/ 32 w 32"/>
                <a:gd name="T7" fmla="*/ 14 h 14"/>
                <a:gd name="T8" fmla="*/ 24 w 32"/>
                <a:gd name="T9" fmla="*/ 14 h 14"/>
                <a:gd name="T10" fmla="*/ 0 w 32"/>
                <a:gd name="T11" fmla="*/ 7 h 14"/>
                <a:gd name="T12" fmla="*/ 0 w 32"/>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14">
                  <a:moveTo>
                    <a:pt x="0" y="0"/>
                  </a:moveTo>
                  <a:lnTo>
                    <a:pt x="8" y="0"/>
                  </a:lnTo>
                  <a:lnTo>
                    <a:pt x="32" y="7"/>
                  </a:lnTo>
                  <a:lnTo>
                    <a:pt x="32" y="14"/>
                  </a:lnTo>
                  <a:lnTo>
                    <a:pt x="24" y="14"/>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4" name="Freeform 336"/>
            <p:cNvSpPr>
              <a:spLocks/>
            </p:cNvSpPr>
            <p:nvPr/>
          </p:nvSpPr>
          <p:spPr bwMode="auto">
            <a:xfrm>
              <a:off x="2997" y="1297"/>
              <a:ext cx="16" cy="28"/>
            </a:xfrm>
            <a:custGeom>
              <a:avLst/>
              <a:gdLst>
                <a:gd name="T0" fmla="*/ 0 w 16"/>
                <a:gd name="T1" fmla="*/ 21 h 28"/>
                <a:gd name="T2" fmla="*/ 8 w 16"/>
                <a:gd name="T3" fmla="*/ 0 h 28"/>
                <a:gd name="T4" fmla="*/ 16 w 16"/>
                <a:gd name="T5" fmla="*/ 0 h 28"/>
                <a:gd name="T6" fmla="*/ 16 w 16"/>
                <a:gd name="T7" fmla="*/ 7 h 28"/>
                <a:gd name="T8" fmla="*/ 8 w 16"/>
                <a:gd name="T9" fmla="*/ 28 h 28"/>
                <a:gd name="T10" fmla="*/ 0 w 16"/>
                <a:gd name="T11" fmla="*/ 28 h 28"/>
                <a:gd name="T12" fmla="*/ 0 w 16"/>
                <a:gd name="T13" fmla="*/ 21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8">
                  <a:moveTo>
                    <a:pt x="0" y="21"/>
                  </a:moveTo>
                  <a:lnTo>
                    <a:pt x="8" y="0"/>
                  </a:lnTo>
                  <a:lnTo>
                    <a:pt x="16" y="0"/>
                  </a:lnTo>
                  <a:lnTo>
                    <a:pt x="16" y="7"/>
                  </a:lnTo>
                  <a:lnTo>
                    <a:pt x="8" y="28"/>
                  </a:lnTo>
                  <a:lnTo>
                    <a:pt x="0" y="28"/>
                  </a:lnTo>
                  <a:lnTo>
                    <a:pt x="0" y="21"/>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5" name="Freeform 337"/>
            <p:cNvSpPr>
              <a:spLocks/>
            </p:cNvSpPr>
            <p:nvPr/>
          </p:nvSpPr>
          <p:spPr bwMode="auto">
            <a:xfrm>
              <a:off x="2451" y="1438"/>
              <a:ext cx="47" cy="35"/>
            </a:xfrm>
            <a:custGeom>
              <a:avLst/>
              <a:gdLst>
                <a:gd name="T0" fmla="*/ 0 w 47"/>
                <a:gd name="T1" fmla="*/ 7 h 35"/>
                <a:gd name="T2" fmla="*/ 16 w 47"/>
                <a:gd name="T3" fmla="*/ 0 h 35"/>
                <a:gd name="T4" fmla="*/ 47 w 47"/>
                <a:gd name="T5" fmla="*/ 0 h 35"/>
                <a:gd name="T6" fmla="*/ 47 w 47"/>
                <a:gd name="T7" fmla="*/ 28 h 35"/>
                <a:gd name="T8" fmla="*/ 31 w 47"/>
                <a:gd name="T9" fmla="*/ 35 h 35"/>
                <a:gd name="T10" fmla="*/ 0 w 47"/>
                <a:gd name="T11" fmla="*/ 35 h 35"/>
                <a:gd name="T12" fmla="*/ 0 w 47"/>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5">
                  <a:moveTo>
                    <a:pt x="0" y="7"/>
                  </a:moveTo>
                  <a:lnTo>
                    <a:pt x="16" y="0"/>
                  </a:lnTo>
                  <a:lnTo>
                    <a:pt x="47" y="0"/>
                  </a:lnTo>
                  <a:lnTo>
                    <a:pt x="47"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6" name="Freeform 338"/>
            <p:cNvSpPr>
              <a:spLocks/>
            </p:cNvSpPr>
            <p:nvPr/>
          </p:nvSpPr>
          <p:spPr bwMode="auto">
            <a:xfrm>
              <a:off x="2404" y="1445"/>
              <a:ext cx="78" cy="49"/>
            </a:xfrm>
            <a:custGeom>
              <a:avLst/>
              <a:gdLst>
                <a:gd name="T0" fmla="*/ 0 w 78"/>
                <a:gd name="T1" fmla="*/ 21 h 49"/>
                <a:gd name="T2" fmla="*/ 47 w 78"/>
                <a:gd name="T3" fmla="*/ 0 h 49"/>
                <a:gd name="T4" fmla="*/ 78 w 78"/>
                <a:gd name="T5" fmla="*/ 0 h 49"/>
                <a:gd name="T6" fmla="*/ 78 w 78"/>
                <a:gd name="T7" fmla="*/ 28 h 49"/>
                <a:gd name="T8" fmla="*/ 31 w 78"/>
                <a:gd name="T9" fmla="*/ 49 h 49"/>
                <a:gd name="T10" fmla="*/ 0 w 78"/>
                <a:gd name="T11" fmla="*/ 49 h 49"/>
                <a:gd name="T12" fmla="*/ 0 w 78"/>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49">
                  <a:moveTo>
                    <a:pt x="0" y="21"/>
                  </a:moveTo>
                  <a:lnTo>
                    <a:pt x="47" y="0"/>
                  </a:lnTo>
                  <a:lnTo>
                    <a:pt x="78" y="0"/>
                  </a:lnTo>
                  <a:lnTo>
                    <a:pt x="78"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7" name="Freeform 339"/>
            <p:cNvSpPr>
              <a:spLocks/>
            </p:cNvSpPr>
            <p:nvPr/>
          </p:nvSpPr>
          <p:spPr bwMode="auto">
            <a:xfrm>
              <a:off x="2357" y="1466"/>
              <a:ext cx="78" cy="49"/>
            </a:xfrm>
            <a:custGeom>
              <a:avLst/>
              <a:gdLst>
                <a:gd name="T0" fmla="*/ 0 w 78"/>
                <a:gd name="T1" fmla="*/ 21 h 49"/>
                <a:gd name="T2" fmla="*/ 47 w 78"/>
                <a:gd name="T3" fmla="*/ 0 h 49"/>
                <a:gd name="T4" fmla="*/ 78 w 78"/>
                <a:gd name="T5" fmla="*/ 0 h 49"/>
                <a:gd name="T6" fmla="*/ 78 w 78"/>
                <a:gd name="T7" fmla="*/ 28 h 49"/>
                <a:gd name="T8" fmla="*/ 32 w 78"/>
                <a:gd name="T9" fmla="*/ 49 h 49"/>
                <a:gd name="T10" fmla="*/ 0 w 78"/>
                <a:gd name="T11" fmla="*/ 49 h 49"/>
                <a:gd name="T12" fmla="*/ 0 w 78"/>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49">
                  <a:moveTo>
                    <a:pt x="0" y="21"/>
                  </a:moveTo>
                  <a:lnTo>
                    <a:pt x="47" y="0"/>
                  </a:lnTo>
                  <a:lnTo>
                    <a:pt x="78" y="0"/>
                  </a:lnTo>
                  <a:lnTo>
                    <a:pt x="78"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8" name="Freeform 340"/>
            <p:cNvSpPr>
              <a:spLocks/>
            </p:cNvSpPr>
            <p:nvPr/>
          </p:nvSpPr>
          <p:spPr bwMode="auto">
            <a:xfrm>
              <a:off x="2318" y="1487"/>
              <a:ext cx="71" cy="49"/>
            </a:xfrm>
            <a:custGeom>
              <a:avLst/>
              <a:gdLst>
                <a:gd name="T0" fmla="*/ 0 w 71"/>
                <a:gd name="T1" fmla="*/ 21 h 49"/>
                <a:gd name="T2" fmla="*/ 39 w 71"/>
                <a:gd name="T3" fmla="*/ 0 h 49"/>
                <a:gd name="T4" fmla="*/ 71 w 71"/>
                <a:gd name="T5" fmla="*/ 0 h 49"/>
                <a:gd name="T6" fmla="*/ 71 w 71"/>
                <a:gd name="T7" fmla="*/ 28 h 49"/>
                <a:gd name="T8" fmla="*/ 31 w 71"/>
                <a:gd name="T9" fmla="*/ 49 h 49"/>
                <a:gd name="T10" fmla="*/ 0 w 71"/>
                <a:gd name="T11" fmla="*/ 49 h 49"/>
                <a:gd name="T12" fmla="*/ 0 w 71"/>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49">
                  <a:moveTo>
                    <a:pt x="0" y="21"/>
                  </a:moveTo>
                  <a:lnTo>
                    <a:pt x="39" y="0"/>
                  </a:lnTo>
                  <a:lnTo>
                    <a:pt x="71" y="0"/>
                  </a:lnTo>
                  <a:lnTo>
                    <a:pt x="71"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79" name="Freeform 341"/>
            <p:cNvSpPr>
              <a:spLocks/>
            </p:cNvSpPr>
            <p:nvPr/>
          </p:nvSpPr>
          <p:spPr bwMode="auto">
            <a:xfrm>
              <a:off x="2295" y="1508"/>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0" name="Freeform 342"/>
            <p:cNvSpPr>
              <a:spLocks/>
            </p:cNvSpPr>
            <p:nvPr/>
          </p:nvSpPr>
          <p:spPr bwMode="auto">
            <a:xfrm>
              <a:off x="2256" y="1522"/>
              <a:ext cx="70" cy="49"/>
            </a:xfrm>
            <a:custGeom>
              <a:avLst/>
              <a:gdLst>
                <a:gd name="T0" fmla="*/ 0 w 70"/>
                <a:gd name="T1" fmla="*/ 21 h 49"/>
                <a:gd name="T2" fmla="*/ 39 w 70"/>
                <a:gd name="T3" fmla="*/ 0 h 49"/>
                <a:gd name="T4" fmla="*/ 70 w 70"/>
                <a:gd name="T5" fmla="*/ 0 h 49"/>
                <a:gd name="T6" fmla="*/ 70 w 70"/>
                <a:gd name="T7" fmla="*/ 28 h 49"/>
                <a:gd name="T8" fmla="*/ 31 w 70"/>
                <a:gd name="T9" fmla="*/ 49 h 49"/>
                <a:gd name="T10" fmla="*/ 0 w 70"/>
                <a:gd name="T11" fmla="*/ 49 h 49"/>
                <a:gd name="T12" fmla="*/ 0 w 70"/>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49">
                  <a:moveTo>
                    <a:pt x="0" y="21"/>
                  </a:moveTo>
                  <a:lnTo>
                    <a:pt x="39" y="0"/>
                  </a:lnTo>
                  <a:lnTo>
                    <a:pt x="70" y="0"/>
                  </a:lnTo>
                  <a:lnTo>
                    <a:pt x="70"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1" name="Freeform 343"/>
            <p:cNvSpPr>
              <a:spLocks/>
            </p:cNvSpPr>
            <p:nvPr/>
          </p:nvSpPr>
          <p:spPr bwMode="auto">
            <a:xfrm>
              <a:off x="2217" y="1543"/>
              <a:ext cx="70" cy="50"/>
            </a:xfrm>
            <a:custGeom>
              <a:avLst/>
              <a:gdLst>
                <a:gd name="T0" fmla="*/ 0 w 70"/>
                <a:gd name="T1" fmla="*/ 21 h 50"/>
                <a:gd name="T2" fmla="*/ 39 w 70"/>
                <a:gd name="T3" fmla="*/ 0 h 50"/>
                <a:gd name="T4" fmla="*/ 70 w 70"/>
                <a:gd name="T5" fmla="*/ 0 h 50"/>
                <a:gd name="T6" fmla="*/ 70 w 70"/>
                <a:gd name="T7" fmla="*/ 28 h 50"/>
                <a:gd name="T8" fmla="*/ 31 w 70"/>
                <a:gd name="T9" fmla="*/ 50 h 50"/>
                <a:gd name="T10" fmla="*/ 0 w 70"/>
                <a:gd name="T11" fmla="*/ 50 h 50"/>
                <a:gd name="T12" fmla="*/ 0 w 70"/>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0">
                  <a:moveTo>
                    <a:pt x="0" y="21"/>
                  </a:moveTo>
                  <a:lnTo>
                    <a:pt x="39" y="0"/>
                  </a:lnTo>
                  <a:lnTo>
                    <a:pt x="70" y="0"/>
                  </a:lnTo>
                  <a:lnTo>
                    <a:pt x="70"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2" name="Freeform 344"/>
            <p:cNvSpPr>
              <a:spLocks/>
            </p:cNvSpPr>
            <p:nvPr/>
          </p:nvSpPr>
          <p:spPr bwMode="auto">
            <a:xfrm>
              <a:off x="2193" y="1564"/>
              <a:ext cx="55" cy="43"/>
            </a:xfrm>
            <a:custGeom>
              <a:avLst/>
              <a:gdLst>
                <a:gd name="T0" fmla="*/ 0 w 55"/>
                <a:gd name="T1" fmla="*/ 14 h 43"/>
                <a:gd name="T2" fmla="*/ 24 w 55"/>
                <a:gd name="T3" fmla="*/ 0 h 43"/>
                <a:gd name="T4" fmla="*/ 55 w 55"/>
                <a:gd name="T5" fmla="*/ 0 h 43"/>
                <a:gd name="T6" fmla="*/ 55 w 55"/>
                <a:gd name="T7" fmla="*/ 29 h 43"/>
                <a:gd name="T8" fmla="*/ 32 w 55"/>
                <a:gd name="T9" fmla="*/ 43 h 43"/>
                <a:gd name="T10" fmla="*/ 0 w 55"/>
                <a:gd name="T11" fmla="*/ 43 h 43"/>
                <a:gd name="T12" fmla="*/ 0 w 55"/>
                <a:gd name="T13" fmla="*/ 14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3">
                  <a:moveTo>
                    <a:pt x="0" y="14"/>
                  </a:moveTo>
                  <a:lnTo>
                    <a:pt x="24" y="0"/>
                  </a:lnTo>
                  <a:lnTo>
                    <a:pt x="55" y="0"/>
                  </a:lnTo>
                  <a:lnTo>
                    <a:pt x="55" y="29"/>
                  </a:lnTo>
                  <a:lnTo>
                    <a:pt x="32"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3" name="Freeform 345"/>
            <p:cNvSpPr>
              <a:spLocks/>
            </p:cNvSpPr>
            <p:nvPr/>
          </p:nvSpPr>
          <p:spPr bwMode="auto">
            <a:xfrm>
              <a:off x="2162" y="1578"/>
              <a:ext cx="63" cy="50"/>
            </a:xfrm>
            <a:custGeom>
              <a:avLst/>
              <a:gdLst>
                <a:gd name="T0" fmla="*/ 0 w 63"/>
                <a:gd name="T1" fmla="*/ 22 h 50"/>
                <a:gd name="T2" fmla="*/ 31 w 63"/>
                <a:gd name="T3" fmla="*/ 0 h 50"/>
                <a:gd name="T4" fmla="*/ 63 w 63"/>
                <a:gd name="T5" fmla="*/ 0 h 50"/>
                <a:gd name="T6" fmla="*/ 63 w 63"/>
                <a:gd name="T7" fmla="*/ 29 h 50"/>
                <a:gd name="T8" fmla="*/ 31 w 63"/>
                <a:gd name="T9" fmla="*/ 50 h 50"/>
                <a:gd name="T10" fmla="*/ 0 w 63"/>
                <a:gd name="T11" fmla="*/ 50 h 50"/>
                <a:gd name="T12" fmla="*/ 0 w 63"/>
                <a:gd name="T13" fmla="*/ 22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50">
                  <a:moveTo>
                    <a:pt x="0" y="22"/>
                  </a:moveTo>
                  <a:lnTo>
                    <a:pt x="31" y="0"/>
                  </a:lnTo>
                  <a:lnTo>
                    <a:pt x="63" y="0"/>
                  </a:lnTo>
                  <a:lnTo>
                    <a:pt x="63"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4" name="Freeform 346"/>
            <p:cNvSpPr>
              <a:spLocks/>
            </p:cNvSpPr>
            <p:nvPr/>
          </p:nvSpPr>
          <p:spPr bwMode="auto">
            <a:xfrm>
              <a:off x="2139" y="1600"/>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5" name="Freeform 347"/>
            <p:cNvSpPr>
              <a:spLocks/>
            </p:cNvSpPr>
            <p:nvPr/>
          </p:nvSpPr>
          <p:spPr bwMode="auto">
            <a:xfrm>
              <a:off x="2107" y="1614"/>
              <a:ext cx="63" cy="49"/>
            </a:xfrm>
            <a:custGeom>
              <a:avLst/>
              <a:gdLst>
                <a:gd name="T0" fmla="*/ 0 w 63"/>
                <a:gd name="T1" fmla="*/ 21 h 49"/>
                <a:gd name="T2" fmla="*/ 32 w 63"/>
                <a:gd name="T3" fmla="*/ 0 h 49"/>
                <a:gd name="T4" fmla="*/ 63 w 63"/>
                <a:gd name="T5" fmla="*/ 0 h 49"/>
                <a:gd name="T6" fmla="*/ 63 w 63"/>
                <a:gd name="T7" fmla="*/ 28 h 49"/>
                <a:gd name="T8" fmla="*/ 32 w 63"/>
                <a:gd name="T9" fmla="*/ 49 h 49"/>
                <a:gd name="T10" fmla="*/ 0 w 63"/>
                <a:gd name="T11" fmla="*/ 49 h 49"/>
                <a:gd name="T12" fmla="*/ 0 w 63"/>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9">
                  <a:moveTo>
                    <a:pt x="0" y="21"/>
                  </a:moveTo>
                  <a:lnTo>
                    <a:pt x="32" y="0"/>
                  </a:lnTo>
                  <a:lnTo>
                    <a:pt x="63" y="0"/>
                  </a:lnTo>
                  <a:lnTo>
                    <a:pt x="63"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6" name="Freeform 348"/>
            <p:cNvSpPr>
              <a:spLocks/>
            </p:cNvSpPr>
            <p:nvPr/>
          </p:nvSpPr>
          <p:spPr bwMode="auto">
            <a:xfrm>
              <a:off x="2092" y="1635"/>
              <a:ext cx="47" cy="42"/>
            </a:xfrm>
            <a:custGeom>
              <a:avLst/>
              <a:gdLst>
                <a:gd name="T0" fmla="*/ 0 w 47"/>
                <a:gd name="T1" fmla="*/ 14 h 42"/>
                <a:gd name="T2" fmla="*/ 15 w 47"/>
                <a:gd name="T3" fmla="*/ 0 h 42"/>
                <a:gd name="T4" fmla="*/ 47 w 47"/>
                <a:gd name="T5" fmla="*/ 0 h 42"/>
                <a:gd name="T6" fmla="*/ 47 w 47"/>
                <a:gd name="T7" fmla="*/ 28 h 42"/>
                <a:gd name="T8" fmla="*/ 31 w 47"/>
                <a:gd name="T9" fmla="*/ 42 h 42"/>
                <a:gd name="T10" fmla="*/ 0 w 47"/>
                <a:gd name="T11" fmla="*/ 42 h 42"/>
                <a:gd name="T12" fmla="*/ 0 w 47"/>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14"/>
                  </a:moveTo>
                  <a:lnTo>
                    <a:pt x="15"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7" name="Freeform 349"/>
            <p:cNvSpPr>
              <a:spLocks/>
            </p:cNvSpPr>
            <p:nvPr/>
          </p:nvSpPr>
          <p:spPr bwMode="auto">
            <a:xfrm>
              <a:off x="2068" y="1649"/>
              <a:ext cx="55" cy="49"/>
            </a:xfrm>
            <a:custGeom>
              <a:avLst/>
              <a:gdLst>
                <a:gd name="T0" fmla="*/ 0 w 55"/>
                <a:gd name="T1" fmla="*/ 21 h 49"/>
                <a:gd name="T2" fmla="*/ 24 w 55"/>
                <a:gd name="T3" fmla="*/ 0 h 49"/>
                <a:gd name="T4" fmla="*/ 55 w 55"/>
                <a:gd name="T5" fmla="*/ 0 h 49"/>
                <a:gd name="T6" fmla="*/ 55 w 55"/>
                <a:gd name="T7" fmla="*/ 28 h 49"/>
                <a:gd name="T8" fmla="*/ 32 w 55"/>
                <a:gd name="T9" fmla="*/ 49 h 49"/>
                <a:gd name="T10" fmla="*/ 0 w 55"/>
                <a:gd name="T11" fmla="*/ 49 h 49"/>
                <a:gd name="T12" fmla="*/ 0 w 55"/>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9">
                  <a:moveTo>
                    <a:pt x="0" y="21"/>
                  </a:moveTo>
                  <a:lnTo>
                    <a:pt x="24" y="0"/>
                  </a:lnTo>
                  <a:lnTo>
                    <a:pt x="55" y="0"/>
                  </a:lnTo>
                  <a:lnTo>
                    <a:pt x="55"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8" name="Freeform 350"/>
            <p:cNvSpPr>
              <a:spLocks/>
            </p:cNvSpPr>
            <p:nvPr/>
          </p:nvSpPr>
          <p:spPr bwMode="auto">
            <a:xfrm>
              <a:off x="2053" y="1670"/>
              <a:ext cx="47" cy="49"/>
            </a:xfrm>
            <a:custGeom>
              <a:avLst/>
              <a:gdLst>
                <a:gd name="T0" fmla="*/ 0 w 47"/>
                <a:gd name="T1" fmla="*/ 21 h 49"/>
                <a:gd name="T2" fmla="*/ 15 w 47"/>
                <a:gd name="T3" fmla="*/ 0 h 49"/>
                <a:gd name="T4" fmla="*/ 47 w 47"/>
                <a:gd name="T5" fmla="*/ 0 h 49"/>
                <a:gd name="T6" fmla="*/ 47 w 47"/>
                <a:gd name="T7" fmla="*/ 28 h 49"/>
                <a:gd name="T8" fmla="*/ 31 w 47"/>
                <a:gd name="T9" fmla="*/ 49 h 49"/>
                <a:gd name="T10" fmla="*/ 0 w 47"/>
                <a:gd name="T11" fmla="*/ 49 h 49"/>
                <a:gd name="T12" fmla="*/ 0 w 47"/>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9">
                  <a:moveTo>
                    <a:pt x="0" y="21"/>
                  </a:moveTo>
                  <a:lnTo>
                    <a:pt x="15" y="0"/>
                  </a:lnTo>
                  <a:lnTo>
                    <a:pt x="47" y="0"/>
                  </a:lnTo>
                  <a:lnTo>
                    <a:pt x="47"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89" name="Freeform 351"/>
            <p:cNvSpPr>
              <a:spLocks/>
            </p:cNvSpPr>
            <p:nvPr/>
          </p:nvSpPr>
          <p:spPr bwMode="auto">
            <a:xfrm>
              <a:off x="2037" y="1691"/>
              <a:ext cx="47" cy="42"/>
            </a:xfrm>
            <a:custGeom>
              <a:avLst/>
              <a:gdLst>
                <a:gd name="T0" fmla="*/ 0 w 47"/>
                <a:gd name="T1" fmla="*/ 14 h 42"/>
                <a:gd name="T2" fmla="*/ 16 w 47"/>
                <a:gd name="T3" fmla="*/ 0 h 42"/>
                <a:gd name="T4" fmla="*/ 47 w 47"/>
                <a:gd name="T5" fmla="*/ 0 h 42"/>
                <a:gd name="T6" fmla="*/ 47 w 47"/>
                <a:gd name="T7" fmla="*/ 28 h 42"/>
                <a:gd name="T8" fmla="*/ 31 w 47"/>
                <a:gd name="T9" fmla="*/ 42 h 42"/>
                <a:gd name="T10" fmla="*/ 0 w 47"/>
                <a:gd name="T11" fmla="*/ 42 h 42"/>
                <a:gd name="T12" fmla="*/ 0 w 47"/>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14"/>
                  </a:moveTo>
                  <a:lnTo>
                    <a:pt x="16"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0" name="Freeform 352"/>
            <p:cNvSpPr>
              <a:spLocks/>
            </p:cNvSpPr>
            <p:nvPr/>
          </p:nvSpPr>
          <p:spPr bwMode="auto">
            <a:xfrm>
              <a:off x="2022" y="1705"/>
              <a:ext cx="46" cy="49"/>
            </a:xfrm>
            <a:custGeom>
              <a:avLst/>
              <a:gdLst>
                <a:gd name="T0" fmla="*/ 0 w 46"/>
                <a:gd name="T1" fmla="*/ 21 h 49"/>
                <a:gd name="T2" fmla="*/ 15 w 46"/>
                <a:gd name="T3" fmla="*/ 0 h 49"/>
                <a:gd name="T4" fmla="*/ 46 w 46"/>
                <a:gd name="T5" fmla="*/ 0 h 49"/>
                <a:gd name="T6" fmla="*/ 46 w 46"/>
                <a:gd name="T7" fmla="*/ 28 h 49"/>
                <a:gd name="T8" fmla="*/ 31 w 46"/>
                <a:gd name="T9" fmla="*/ 49 h 49"/>
                <a:gd name="T10" fmla="*/ 0 w 46"/>
                <a:gd name="T11" fmla="*/ 49 h 49"/>
                <a:gd name="T12" fmla="*/ 0 w 46"/>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9">
                  <a:moveTo>
                    <a:pt x="0" y="21"/>
                  </a:moveTo>
                  <a:lnTo>
                    <a:pt x="15" y="0"/>
                  </a:lnTo>
                  <a:lnTo>
                    <a:pt x="46" y="0"/>
                  </a:lnTo>
                  <a:lnTo>
                    <a:pt x="46"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1" name="Freeform 353"/>
            <p:cNvSpPr>
              <a:spLocks/>
            </p:cNvSpPr>
            <p:nvPr/>
          </p:nvSpPr>
          <p:spPr bwMode="auto">
            <a:xfrm>
              <a:off x="2014" y="1726"/>
              <a:ext cx="39" cy="35"/>
            </a:xfrm>
            <a:custGeom>
              <a:avLst/>
              <a:gdLst>
                <a:gd name="T0" fmla="*/ 0 w 39"/>
                <a:gd name="T1" fmla="*/ 7 h 35"/>
                <a:gd name="T2" fmla="*/ 8 w 39"/>
                <a:gd name="T3" fmla="*/ 0 h 35"/>
                <a:gd name="T4" fmla="*/ 39 w 39"/>
                <a:gd name="T5" fmla="*/ 0 h 35"/>
                <a:gd name="T6" fmla="*/ 39 w 39"/>
                <a:gd name="T7" fmla="*/ 28 h 35"/>
                <a:gd name="T8" fmla="*/ 31 w 39"/>
                <a:gd name="T9" fmla="*/ 35 h 35"/>
                <a:gd name="T10" fmla="*/ 0 w 39"/>
                <a:gd name="T11" fmla="*/ 35 h 35"/>
                <a:gd name="T12" fmla="*/ 0 w 39"/>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7"/>
                  </a:moveTo>
                  <a:lnTo>
                    <a:pt x="8" y="0"/>
                  </a:lnTo>
                  <a:lnTo>
                    <a:pt x="39" y="0"/>
                  </a:lnTo>
                  <a:lnTo>
                    <a:pt x="39"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2" name="Freeform 354"/>
            <p:cNvSpPr>
              <a:spLocks/>
            </p:cNvSpPr>
            <p:nvPr/>
          </p:nvSpPr>
          <p:spPr bwMode="auto">
            <a:xfrm>
              <a:off x="2006" y="1733"/>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3" name="Freeform 355"/>
            <p:cNvSpPr>
              <a:spLocks/>
            </p:cNvSpPr>
            <p:nvPr/>
          </p:nvSpPr>
          <p:spPr bwMode="auto">
            <a:xfrm>
              <a:off x="1998" y="1747"/>
              <a:ext cx="39" cy="50"/>
            </a:xfrm>
            <a:custGeom>
              <a:avLst/>
              <a:gdLst>
                <a:gd name="T0" fmla="*/ 0 w 39"/>
                <a:gd name="T1" fmla="*/ 21 h 50"/>
                <a:gd name="T2" fmla="*/ 8 w 39"/>
                <a:gd name="T3" fmla="*/ 0 h 50"/>
                <a:gd name="T4" fmla="*/ 39 w 39"/>
                <a:gd name="T5" fmla="*/ 0 h 50"/>
                <a:gd name="T6" fmla="*/ 39 w 39"/>
                <a:gd name="T7" fmla="*/ 28 h 50"/>
                <a:gd name="T8" fmla="*/ 31 w 39"/>
                <a:gd name="T9" fmla="*/ 50 h 50"/>
                <a:gd name="T10" fmla="*/ 0 w 39"/>
                <a:gd name="T11" fmla="*/ 50 h 50"/>
                <a:gd name="T12" fmla="*/ 0 w 39"/>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0">
                  <a:moveTo>
                    <a:pt x="0" y="21"/>
                  </a:moveTo>
                  <a:lnTo>
                    <a:pt x="8" y="0"/>
                  </a:lnTo>
                  <a:lnTo>
                    <a:pt x="39" y="0"/>
                  </a:lnTo>
                  <a:lnTo>
                    <a:pt x="39"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4" name="Freeform 356"/>
            <p:cNvSpPr>
              <a:spLocks/>
            </p:cNvSpPr>
            <p:nvPr/>
          </p:nvSpPr>
          <p:spPr bwMode="auto">
            <a:xfrm>
              <a:off x="1990" y="1768"/>
              <a:ext cx="39" cy="43"/>
            </a:xfrm>
            <a:custGeom>
              <a:avLst/>
              <a:gdLst>
                <a:gd name="T0" fmla="*/ 0 w 39"/>
                <a:gd name="T1" fmla="*/ 14 h 43"/>
                <a:gd name="T2" fmla="*/ 8 w 39"/>
                <a:gd name="T3" fmla="*/ 0 h 43"/>
                <a:gd name="T4" fmla="*/ 39 w 39"/>
                <a:gd name="T5" fmla="*/ 0 h 43"/>
                <a:gd name="T6" fmla="*/ 39 w 39"/>
                <a:gd name="T7" fmla="*/ 29 h 43"/>
                <a:gd name="T8" fmla="*/ 32 w 39"/>
                <a:gd name="T9" fmla="*/ 43 h 43"/>
                <a:gd name="T10" fmla="*/ 0 w 39"/>
                <a:gd name="T11" fmla="*/ 43 h 43"/>
                <a:gd name="T12" fmla="*/ 0 w 39"/>
                <a:gd name="T13" fmla="*/ 14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3">
                  <a:moveTo>
                    <a:pt x="0" y="14"/>
                  </a:moveTo>
                  <a:lnTo>
                    <a:pt x="8" y="0"/>
                  </a:lnTo>
                  <a:lnTo>
                    <a:pt x="39" y="0"/>
                  </a:lnTo>
                  <a:lnTo>
                    <a:pt x="39" y="29"/>
                  </a:lnTo>
                  <a:lnTo>
                    <a:pt x="32"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5" name="Freeform 357"/>
            <p:cNvSpPr>
              <a:spLocks/>
            </p:cNvSpPr>
            <p:nvPr/>
          </p:nvSpPr>
          <p:spPr bwMode="auto">
            <a:xfrm>
              <a:off x="1983" y="1782"/>
              <a:ext cx="39" cy="50"/>
            </a:xfrm>
            <a:custGeom>
              <a:avLst/>
              <a:gdLst>
                <a:gd name="T0" fmla="*/ 0 w 39"/>
                <a:gd name="T1" fmla="*/ 22 h 50"/>
                <a:gd name="T2" fmla="*/ 7 w 39"/>
                <a:gd name="T3" fmla="*/ 0 h 50"/>
                <a:gd name="T4" fmla="*/ 39 w 39"/>
                <a:gd name="T5" fmla="*/ 0 h 50"/>
                <a:gd name="T6" fmla="*/ 39 w 39"/>
                <a:gd name="T7" fmla="*/ 29 h 50"/>
                <a:gd name="T8" fmla="*/ 31 w 39"/>
                <a:gd name="T9" fmla="*/ 50 h 50"/>
                <a:gd name="T10" fmla="*/ 0 w 39"/>
                <a:gd name="T11" fmla="*/ 50 h 50"/>
                <a:gd name="T12" fmla="*/ 0 w 39"/>
                <a:gd name="T13" fmla="*/ 22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0">
                  <a:moveTo>
                    <a:pt x="0" y="22"/>
                  </a:moveTo>
                  <a:lnTo>
                    <a:pt x="7" y="0"/>
                  </a:lnTo>
                  <a:lnTo>
                    <a:pt x="39" y="0"/>
                  </a:lnTo>
                  <a:lnTo>
                    <a:pt x="39"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6" name="Rectangle 358"/>
            <p:cNvSpPr>
              <a:spLocks noChangeArrowheads="1"/>
            </p:cNvSpPr>
            <p:nvPr/>
          </p:nvSpPr>
          <p:spPr bwMode="auto">
            <a:xfrm>
              <a:off x="1983" y="1804"/>
              <a:ext cx="31"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697" name="Rectangle 359"/>
            <p:cNvSpPr>
              <a:spLocks noChangeArrowheads="1"/>
            </p:cNvSpPr>
            <p:nvPr/>
          </p:nvSpPr>
          <p:spPr bwMode="auto">
            <a:xfrm>
              <a:off x="1983" y="1818"/>
              <a:ext cx="31"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698" name="Freeform 360"/>
            <p:cNvSpPr>
              <a:spLocks/>
            </p:cNvSpPr>
            <p:nvPr/>
          </p:nvSpPr>
          <p:spPr bwMode="auto">
            <a:xfrm>
              <a:off x="1983" y="1825"/>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699" name="Rectangle 361"/>
            <p:cNvSpPr>
              <a:spLocks noChangeArrowheads="1"/>
            </p:cNvSpPr>
            <p:nvPr/>
          </p:nvSpPr>
          <p:spPr bwMode="auto">
            <a:xfrm>
              <a:off x="1990" y="1853"/>
              <a:ext cx="32"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700" name="Freeform 362"/>
            <p:cNvSpPr>
              <a:spLocks/>
            </p:cNvSpPr>
            <p:nvPr/>
          </p:nvSpPr>
          <p:spPr bwMode="auto">
            <a:xfrm>
              <a:off x="1990" y="1860"/>
              <a:ext cx="39" cy="42"/>
            </a:xfrm>
            <a:custGeom>
              <a:avLst/>
              <a:gdLst>
                <a:gd name="T0" fmla="*/ 0 w 39"/>
                <a:gd name="T1" fmla="*/ 0 h 42"/>
                <a:gd name="T2" fmla="*/ 32 w 39"/>
                <a:gd name="T3" fmla="*/ 0 h 42"/>
                <a:gd name="T4" fmla="*/ 39 w 39"/>
                <a:gd name="T5" fmla="*/ 14 h 42"/>
                <a:gd name="T6" fmla="*/ 39 w 39"/>
                <a:gd name="T7" fmla="*/ 42 h 42"/>
                <a:gd name="T8" fmla="*/ 8 w 39"/>
                <a:gd name="T9" fmla="*/ 42 h 42"/>
                <a:gd name="T10" fmla="*/ 0 w 39"/>
                <a:gd name="T11" fmla="*/ 28 h 42"/>
                <a:gd name="T12" fmla="*/ 0 w 39"/>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0"/>
                  </a:moveTo>
                  <a:lnTo>
                    <a:pt x="32"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1" name="Freeform 363"/>
            <p:cNvSpPr>
              <a:spLocks/>
            </p:cNvSpPr>
            <p:nvPr/>
          </p:nvSpPr>
          <p:spPr bwMode="auto">
            <a:xfrm>
              <a:off x="1998" y="1874"/>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2" name="Freeform 364"/>
            <p:cNvSpPr>
              <a:spLocks/>
            </p:cNvSpPr>
            <p:nvPr/>
          </p:nvSpPr>
          <p:spPr bwMode="auto">
            <a:xfrm>
              <a:off x="2006" y="1888"/>
              <a:ext cx="47" cy="49"/>
            </a:xfrm>
            <a:custGeom>
              <a:avLst/>
              <a:gdLst>
                <a:gd name="T0" fmla="*/ 0 w 47"/>
                <a:gd name="T1" fmla="*/ 0 h 49"/>
                <a:gd name="T2" fmla="*/ 31 w 47"/>
                <a:gd name="T3" fmla="*/ 0 h 49"/>
                <a:gd name="T4" fmla="*/ 47 w 47"/>
                <a:gd name="T5" fmla="*/ 21 h 49"/>
                <a:gd name="T6" fmla="*/ 47 w 47"/>
                <a:gd name="T7" fmla="*/ 49 h 49"/>
                <a:gd name="T8" fmla="*/ 16 w 47"/>
                <a:gd name="T9" fmla="*/ 49 h 49"/>
                <a:gd name="T10" fmla="*/ 0 w 47"/>
                <a:gd name="T11" fmla="*/ 28 h 49"/>
                <a:gd name="T12" fmla="*/ 0 w 47"/>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9">
                  <a:moveTo>
                    <a:pt x="0" y="0"/>
                  </a:moveTo>
                  <a:lnTo>
                    <a:pt x="31" y="0"/>
                  </a:lnTo>
                  <a:lnTo>
                    <a:pt x="47" y="21"/>
                  </a:lnTo>
                  <a:lnTo>
                    <a:pt x="47" y="49"/>
                  </a:lnTo>
                  <a:lnTo>
                    <a:pt x="16"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3" name="Freeform 365"/>
            <p:cNvSpPr>
              <a:spLocks/>
            </p:cNvSpPr>
            <p:nvPr/>
          </p:nvSpPr>
          <p:spPr bwMode="auto">
            <a:xfrm>
              <a:off x="2022" y="1909"/>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4" name="Freeform 366"/>
            <p:cNvSpPr>
              <a:spLocks/>
            </p:cNvSpPr>
            <p:nvPr/>
          </p:nvSpPr>
          <p:spPr bwMode="auto">
            <a:xfrm>
              <a:off x="2029" y="1916"/>
              <a:ext cx="47" cy="42"/>
            </a:xfrm>
            <a:custGeom>
              <a:avLst/>
              <a:gdLst>
                <a:gd name="T0" fmla="*/ 0 w 47"/>
                <a:gd name="T1" fmla="*/ 0 h 42"/>
                <a:gd name="T2" fmla="*/ 32 w 47"/>
                <a:gd name="T3" fmla="*/ 0 h 42"/>
                <a:gd name="T4" fmla="*/ 47 w 47"/>
                <a:gd name="T5" fmla="*/ 14 h 42"/>
                <a:gd name="T6" fmla="*/ 47 w 47"/>
                <a:gd name="T7" fmla="*/ 42 h 42"/>
                <a:gd name="T8" fmla="*/ 16 w 47"/>
                <a:gd name="T9" fmla="*/ 42 h 42"/>
                <a:gd name="T10" fmla="*/ 0 w 47"/>
                <a:gd name="T11" fmla="*/ 28 h 42"/>
                <a:gd name="T12" fmla="*/ 0 w 4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0"/>
                  </a:moveTo>
                  <a:lnTo>
                    <a:pt x="32"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5" name="Freeform 367"/>
            <p:cNvSpPr>
              <a:spLocks/>
            </p:cNvSpPr>
            <p:nvPr/>
          </p:nvSpPr>
          <p:spPr bwMode="auto">
            <a:xfrm>
              <a:off x="2045" y="1930"/>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6" name="Freeform 368"/>
            <p:cNvSpPr>
              <a:spLocks/>
            </p:cNvSpPr>
            <p:nvPr/>
          </p:nvSpPr>
          <p:spPr bwMode="auto">
            <a:xfrm>
              <a:off x="2061" y="1944"/>
              <a:ext cx="46" cy="42"/>
            </a:xfrm>
            <a:custGeom>
              <a:avLst/>
              <a:gdLst>
                <a:gd name="T0" fmla="*/ 0 w 46"/>
                <a:gd name="T1" fmla="*/ 0 h 42"/>
                <a:gd name="T2" fmla="*/ 31 w 46"/>
                <a:gd name="T3" fmla="*/ 0 h 42"/>
                <a:gd name="T4" fmla="*/ 46 w 46"/>
                <a:gd name="T5" fmla="*/ 14 h 42"/>
                <a:gd name="T6" fmla="*/ 46 w 46"/>
                <a:gd name="T7" fmla="*/ 42 h 42"/>
                <a:gd name="T8" fmla="*/ 15 w 46"/>
                <a:gd name="T9" fmla="*/ 42 h 42"/>
                <a:gd name="T10" fmla="*/ 0 w 46"/>
                <a:gd name="T11" fmla="*/ 28 h 42"/>
                <a:gd name="T12" fmla="*/ 0 w 46"/>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2">
                  <a:moveTo>
                    <a:pt x="0" y="0"/>
                  </a:moveTo>
                  <a:lnTo>
                    <a:pt x="31" y="0"/>
                  </a:lnTo>
                  <a:lnTo>
                    <a:pt x="46" y="14"/>
                  </a:lnTo>
                  <a:lnTo>
                    <a:pt x="46" y="42"/>
                  </a:lnTo>
                  <a:lnTo>
                    <a:pt x="15"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7" name="Freeform 369"/>
            <p:cNvSpPr>
              <a:spLocks/>
            </p:cNvSpPr>
            <p:nvPr/>
          </p:nvSpPr>
          <p:spPr bwMode="auto">
            <a:xfrm>
              <a:off x="2076" y="1958"/>
              <a:ext cx="47" cy="36"/>
            </a:xfrm>
            <a:custGeom>
              <a:avLst/>
              <a:gdLst>
                <a:gd name="T0" fmla="*/ 0 w 47"/>
                <a:gd name="T1" fmla="*/ 0 h 36"/>
                <a:gd name="T2" fmla="*/ 31 w 47"/>
                <a:gd name="T3" fmla="*/ 0 h 36"/>
                <a:gd name="T4" fmla="*/ 47 w 47"/>
                <a:gd name="T5" fmla="*/ 7 h 36"/>
                <a:gd name="T6" fmla="*/ 47 w 47"/>
                <a:gd name="T7" fmla="*/ 36 h 36"/>
                <a:gd name="T8" fmla="*/ 16 w 47"/>
                <a:gd name="T9" fmla="*/ 36 h 36"/>
                <a:gd name="T10" fmla="*/ 0 w 47"/>
                <a:gd name="T11" fmla="*/ 28 h 36"/>
                <a:gd name="T12" fmla="*/ 0 w 47"/>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6">
                  <a:moveTo>
                    <a:pt x="0" y="0"/>
                  </a:moveTo>
                  <a:lnTo>
                    <a:pt x="31" y="0"/>
                  </a:lnTo>
                  <a:lnTo>
                    <a:pt x="47" y="7"/>
                  </a:lnTo>
                  <a:lnTo>
                    <a:pt x="47" y="36"/>
                  </a:lnTo>
                  <a:lnTo>
                    <a:pt x="16" y="3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8" name="Freeform 370"/>
            <p:cNvSpPr>
              <a:spLocks/>
            </p:cNvSpPr>
            <p:nvPr/>
          </p:nvSpPr>
          <p:spPr bwMode="auto">
            <a:xfrm>
              <a:off x="2092" y="1965"/>
              <a:ext cx="55" cy="43"/>
            </a:xfrm>
            <a:custGeom>
              <a:avLst/>
              <a:gdLst>
                <a:gd name="T0" fmla="*/ 0 w 55"/>
                <a:gd name="T1" fmla="*/ 0 h 43"/>
                <a:gd name="T2" fmla="*/ 31 w 55"/>
                <a:gd name="T3" fmla="*/ 0 h 43"/>
                <a:gd name="T4" fmla="*/ 55 w 55"/>
                <a:gd name="T5" fmla="*/ 14 h 43"/>
                <a:gd name="T6" fmla="*/ 55 w 55"/>
                <a:gd name="T7" fmla="*/ 43 h 43"/>
                <a:gd name="T8" fmla="*/ 23 w 55"/>
                <a:gd name="T9" fmla="*/ 43 h 43"/>
                <a:gd name="T10" fmla="*/ 0 w 55"/>
                <a:gd name="T11" fmla="*/ 29 h 43"/>
                <a:gd name="T12" fmla="*/ 0 w 55"/>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3">
                  <a:moveTo>
                    <a:pt x="0" y="0"/>
                  </a:moveTo>
                  <a:lnTo>
                    <a:pt x="31" y="0"/>
                  </a:lnTo>
                  <a:lnTo>
                    <a:pt x="55" y="14"/>
                  </a:lnTo>
                  <a:lnTo>
                    <a:pt x="55" y="43"/>
                  </a:lnTo>
                  <a:lnTo>
                    <a:pt x="23"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09" name="Freeform 371"/>
            <p:cNvSpPr>
              <a:spLocks/>
            </p:cNvSpPr>
            <p:nvPr/>
          </p:nvSpPr>
          <p:spPr bwMode="auto">
            <a:xfrm>
              <a:off x="2115" y="1979"/>
              <a:ext cx="71" cy="57"/>
            </a:xfrm>
            <a:custGeom>
              <a:avLst/>
              <a:gdLst>
                <a:gd name="T0" fmla="*/ 0 w 71"/>
                <a:gd name="T1" fmla="*/ 0 h 57"/>
                <a:gd name="T2" fmla="*/ 32 w 71"/>
                <a:gd name="T3" fmla="*/ 0 h 57"/>
                <a:gd name="T4" fmla="*/ 71 w 71"/>
                <a:gd name="T5" fmla="*/ 29 h 57"/>
                <a:gd name="T6" fmla="*/ 71 w 71"/>
                <a:gd name="T7" fmla="*/ 57 h 57"/>
                <a:gd name="T8" fmla="*/ 39 w 71"/>
                <a:gd name="T9" fmla="*/ 57 h 57"/>
                <a:gd name="T10" fmla="*/ 0 w 71"/>
                <a:gd name="T11" fmla="*/ 29 h 57"/>
                <a:gd name="T12" fmla="*/ 0 w 71"/>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57">
                  <a:moveTo>
                    <a:pt x="0" y="0"/>
                  </a:moveTo>
                  <a:lnTo>
                    <a:pt x="32" y="0"/>
                  </a:lnTo>
                  <a:lnTo>
                    <a:pt x="71" y="29"/>
                  </a:lnTo>
                  <a:lnTo>
                    <a:pt x="71" y="57"/>
                  </a:lnTo>
                  <a:lnTo>
                    <a:pt x="39"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0" name="Freeform 372"/>
            <p:cNvSpPr>
              <a:spLocks/>
            </p:cNvSpPr>
            <p:nvPr/>
          </p:nvSpPr>
          <p:spPr bwMode="auto">
            <a:xfrm>
              <a:off x="2154" y="2008"/>
              <a:ext cx="63" cy="56"/>
            </a:xfrm>
            <a:custGeom>
              <a:avLst/>
              <a:gdLst>
                <a:gd name="T0" fmla="*/ 0 w 63"/>
                <a:gd name="T1" fmla="*/ 0 h 56"/>
                <a:gd name="T2" fmla="*/ 32 w 63"/>
                <a:gd name="T3" fmla="*/ 0 h 56"/>
                <a:gd name="T4" fmla="*/ 63 w 63"/>
                <a:gd name="T5" fmla="*/ 28 h 56"/>
                <a:gd name="T6" fmla="*/ 63 w 63"/>
                <a:gd name="T7" fmla="*/ 56 h 56"/>
                <a:gd name="T8" fmla="*/ 32 w 63"/>
                <a:gd name="T9" fmla="*/ 56 h 56"/>
                <a:gd name="T10" fmla="*/ 0 w 63"/>
                <a:gd name="T11" fmla="*/ 28 h 56"/>
                <a:gd name="T12" fmla="*/ 0 w 63"/>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56">
                  <a:moveTo>
                    <a:pt x="0" y="0"/>
                  </a:moveTo>
                  <a:lnTo>
                    <a:pt x="32" y="0"/>
                  </a:lnTo>
                  <a:lnTo>
                    <a:pt x="63" y="28"/>
                  </a:lnTo>
                  <a:lnTo>
                    <a:pt x="63" y="56"/>
                  </a:lnTo>
                  <a:lnTo>
                    <a:pt x="32"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1" name="Freeform 373"/>
            <p:cNvSpPr>
              <a:spLocks/>
            </p:cNvSpPr>
            <p:nvPr/>
          </p:nvSpPr>
          <p:spPr bwMode="auto">
            <a:xfrm>
              <a:off x="2186" y="2036"/>
              <a:ext cx="46" cy="49"/>
            </a:xfrm>
            <a:custGeom>
              <a:avLst/>
              <a:gdLst>
                <a:gd name="T0" fmla="*/ 0 w 46"/>
                <a:gd name="T1" fmla="*/ 0 h 49"/>
                <a:gd name="T2" fmla="*/ 31 w 46"/>
                <a:gd name="T3" fmla="*/ 0 h 49"/>
                <a:gd name="T4" fmla="*/ 46 w 46"/>
                <a:gd name="T5" fmla="*/ 21 h 49"/>
                <a:gd name="T6" fmla="*/ 46 w 46"/>
                <a:gd name="T7" fmla="*/ 49 h 49"/>
                <a:gd name="T8" fmla="*/ 15 w 46"/>
                <a:gd name="T9" fmla="*/ 49 h 49"/>
                <a:gd name="T10" fmla="*/ 0 w 46"/>
                <a:gd name="T11" fmla="*/ 28 h 49"/>
                <a:gd name="T12" fmla="*/ 0 w 46"/>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9">
                  <a:moveTo>
                    <a:pt x="0" y="0"/>
                  </a:moveTo>
                  <a:lnTo>
                    <a:pt x="31" y="0"/>
                  </a:lnTo>
                  <a:lnTo>
                    <a:pt x="46" y="21"/>
                  </a:lnTo>
                  <a:lnTo>
                    <a:pt x="46" y="49"/>
                  </a:lnTo>
                  <a:lnTo>
                    <a:pt x="15"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2" name="Freeform 374"/>
            <p:cNvSpPr>
              <a:spLocks/>
            </p:cNvSpPr>
            <p:nvPr/>
          </p:nvSpPr>
          <p:spPr bwMode="auto">
            <a:xfrm>
              <a:off x="2201" y="2057"/>
              <a:ext cx="55" cy="63"/>
            </a:xfrm>
            <a:custGeom>
              <a:avLst/>
              <a:gdLst>
                <a:gd name="T0" fmla="*/ 0 w 55"/>
                <a:gd name="T1" fmla="*/ 0 h 63"/>
                <a:gd name="T2" fmla="*/ 31 w 55"/>
                <a:gd name="T3" fmla="*/ 0 h 63"/>
                <a:gd name="T4" fmla="*/ 55 w 55"/>
                <a:gd name="T5" fmla="*/ 35 h 63"/>
                <a:gd name="T6" fmla="*/ 55 w 55"/>
                <a:gd name="T7" fmla="*/ 63 h 63"/>
                <a:gd name="T8" fmla="*/ 24 w 55"/>
                <a:gd name="T9" fmla="*/ 63 h 63"/>
                <a:gd name="T10" fmla="*/ 0 w 55"/>
                <a:gd name="T11" fmla="*/ 28 h 63"/>
                <a:gd name="T12" fmla="*/ 0 w 55"/>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3">
                  <a:moveTo>
                    <a:pt x="0" y="0"/>
                  </a:moveTo>
                  <a:lnTo>
                    <a:pt x="31" y="0"/>
                  </a:lnTo>
                  <a:lnTo>
                    <a:pt x="55" y="35"/>
                  </a:lnTo>
                  <a:lnTo>
                    <a:pt x="55" y="63"/>
                  </a:lnTo>
                  <a:lnTo>
                    <a:pt x="24" y="63"/>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3" name="Freeform 375"/>
            <p:cNvSpPr>
              <a:spLocks/>
            </p:cNvSpPr>
            <p:nvPr/>
          </p:nvSpPr>
          <p:spPr bwMode="auto">
            <a:xfrm>
              <a:off x="2225" y="2092"/>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4" name="Freeform 376"/>
            <p:cNvSpPr>
              <a:spLocks/>
            </p:cNvSpPr>
            <p:nvPr/>
          </p:nvSpPr>
          <p:spPr bwMode="auto">
            <a:xfrm>
              <a:off x="2232" y="2120"/>
              <a:ext cx="39" cy="56"/>
            </a:xfrm>
            <a:custGeom>
              <a:avLst/>
              <a:gdLst>
                <a:gd name="T0" fmla="*/ 0 w 39"/>
                <a:gd name="T1" fmla="*/ 0 h 56"/>
                <a:gd name="T2" fmla="*/ 32 w 39"/>
                <a:gd name="T3" fmla="*/ 0 h 56"/>
                <a:gd name="T4" fmla="*/ 39 w 39"/>
                <a:gd name="T5" fmla="*/ 28 h 56"/>
                <a:gd name="T6" fmla="*/ 39 w 39"/>
                <a:gd name="T7" fmla="*/ 56 h 56"/>
                <a:gd name="T8" fmla="*/ 8 w 39"/>
                <a:gd name="T9" fmla="*/ 56 h 56"/>
                <a:gd name="T10" fmla="*/ 0 w 39"/>
                <a:gd name="T11" fmla="*/ 28 h 56"/>
                <a:gd name="T12" fmla="*/ 0 w 39"/>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6">
                  <a:moveTo>
                    <a:pt x="0" y="0"/>
                  </a:moveTo>
                  <a:lnTo>
                    <a:pt x="32" y="0"/>
                  </a:lnTo>
                  <a:lnTo>
                    <a:pt x="39" y="28"/>
                  </a:lnTo>
                  <a:lnTo>
                    <a:pt x="39" y="56"/>
                  </a:lnTo>
                  <a:lnTo>
                    <a:pt x="8"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5" name="Freeform 377"/>
            <p:cNvSpPr>
              <a:spLocks/>
            </p:cNvSpPr>
            <p:nvPr/>
          </p:nvSpPr>
          <p:spPr bwMode="auto">
            <a:xfrm>
              <a:off x="2232" y="2148"/>
              <a:ext cx="39" cy="57"/>
            </a:xfrm>
            <a:custGeom>
              <a:avLst/>
              <a:gdLst>
                <a:gd name="T0" fmla="*/ 0 w 39"/>
                <a:gd name="T1" fmla="*/ 28 h 57"/>
                <a:gd name="T2" fmla="*/ 8 w 39"/>
                <a:gd name="T3" fmla="*/ 0 h 57"/>
                <a:gd name="T4" fmla="*/ 39 w 39"/>
                <a:gd name="T5" fmla="*/ 0 h 57"/>
                <a:gd name="T6" fmla="*/ 39 w 39"/>
                <a:gd name="T7" fmla="*/ 28 h 57"/>
                <a:gd name="T8" fmla="*/ 32 w 39"/>
                <a:gd name="T9" fmla="*/ 57 h 57"/>
                <a:gd name="T10" fmla="*/ 0 w 39"/>
                <a:gd name="T11" fmla="*/ 57 h 57"/>
                <a:gd name="T12" fmla="*/ 0 w 39"/>
                <a:gd name="T13" fmla="*/ 28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7">
                  <a:moveTo>
                    <a:pt x="0" y="28"/>
                  </a:moveTo>
                  <a:lnTo>
                    <a:pt x="8" y="0"/>
                  </a:lnTo>
                  <a:lnTo>
                    <a:pt x="39" y="0"/>
                  </a:lnTo>
                  <a:lnTo>
                    <a:pt x="39" y="28"/>
                  </a:lnTo>
                  <a:lnTo>
                    <a:pt x="32" y="57"/>
                  </a:lnTo>
                  <a:lnTo>
                    <a:pt x="0" y="57"/>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6" name="Freeform 378"/>
            <p:cNvSpPr>
              <a:spLocks/>
            </p:cNvSpPr>
            <p:nvPr/>
          </p:nvSpPr>
          <p:spPr bwMode="auto">
            <a:xfrm>
              <a:off x="2225" y="2176"/>
              <a:ext cx="39" cy="57"/>
            </a:xfrm>
            <a:custGeom>
              <a:avLst/>
              <a:gdLst>
                <a:gd name="T0" fmla="*/ 0 w 39"/>
                <a:gd name="T1" fmla="*/ 29 h 57"/>
                <a:gd name="T2" fmla="*/ 7 w 39"/>
                <a:gd name="T3" fmla="*/ 0 h 57"/>
                <a:gd name="T4" fmla="*/ 39 w 39"/>
                <a:gd name="T5" fmla="*/ 0 h 57"/>
                <a:gd name="T6" fmla="*/ 39 w 39"/>
                <a:gd name="T7" fmla="*/ 29 h 57"/>
                <a:gd name="T8" fmla="*/ 31 w 39"/>
                <a:gd name="T9" fmla="*/ 57 h 57"/>
                <a:gd name="T10" fmla="*/ 0 w 39"/>
                <a:gd name="T11" fmla="*/ 57 h 57"/>
                <a:gd name="T12" fmla="*/ 0 w 39"/>
                <a:gd name="T13" fmla="*/ 29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7">
                  <a:moveTo>
                    <a:pt x="0" y="29"/>
                  </a:moveTo>
                  <a:lnTo>
                    <a:pt x="7" y="0"/>
                  </a:lnTo>
                  <a:lnTo>
                    <a:pt x="39" y="0"/>
                  </a:lnTo>
                  <a:lnTo>
                    <a:pt x="39" y="29"/>
                  </a:lnTo>
                  <a:lnTo>
                    <a:pt x="31" y="57"/>
                  </a:lnTo>
                  <a:lnTo>
                    <a:pt x="0" y="57"/>
                  </a:lnTo>
                  <a:lnTo>
                    <a:pt x="0" y="2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7" name="Freeform 379"/>
            <p:cNvSpPr>
              <a:spLocks/>
            </p:cNvSpPr>
            <p:nvPr/>
          </p:nvSpPr>
          <p:spPr bwMode="auto">
            <a:xfrm>
              <a:off x="2209" y="2205"/>
              <a:ext cx="47" cy="56"/>
            </a:xfrm>
            <a:custGeom>
              <a:avLst/>
              <a:gdLst>
                <a:gd name="T0" fmla="*/ 0 w 47"/>
                <a:gd name="T1" fmla="*/ 28 h 56"/>
                <a:gd name="T2" fmla="*/ 16 w 47"/>
                <a:gd name="T3" fmla="*/ 0 h 56"/>
                <a:gd name="T4" fmla="*/ 47 w 47"/>
                <a:gd name="T5" fmla="*/ 0 h 56"/>
                <a:gd name="T6" fmla="*/ 47 w 47"/>
                <a:gd name="T7" fmla="*/ 28 h 56"/>
                <a:gd name="T8" fmla="*/ 31 w 47"/>
                <a:gd name="T9" fmla="*/ 56 h 56"/>
                <a:gd name="T10" fmla="*/ 0 w 47"/>
                <a:gd name="T11" fmla="*/ 56 h 56"/>
                <a:gd name="T12" fmla="*/ 0 w 47"/>
                <a:gd name="T13" fmla="*/ 28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56">
                  <a:moveTo>
                    <a:pt x="0" y="28"/>
                  </a:moveTo>
                  <a:lnTo>
                    <a:pt x="16" y="0"/>
                  </a:lnTo>
                  <a:lnTo>
                    <a:pt x="47" y="0"/>
                  </a:lnTo>
                  <a:lnTo>
                    <a:pt x="47"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8" name="Freeform 380"/>
            <p:cNvSpPr>
              <a:spLocks/>
            </p:cNvSpPr>
            <p:nvPr/>
          </p:nvSpPr>
          <p:spPr bwMode="auto">
            <a:xfrm>
              <a:off x="2193" y="2233"/>
              <a:ext cx="47" cy="49"/>
            </a:xfrm>
            <a:custGeom>
              <a:avLst/>
              <a:gdLst>
                <a:gd name="T0" fmla="*/ 0 w 47"/>
                <a:gd name="T1" fmla="*/ 21 h 49"/>
                <a:gd name="T2" fmla="*/ 16 w 47"/>
                <a:gd name="T3" fmla="*/ 0 h 49"/>
                <a:gd name="T4" fmla="*/ 47 w 47"/>
                <a:gd name="T5" fmla="*/ 0 h 49"/>
                <a:gd name="T6" fmla="*/ 47 w 47"/>
                <a:gd name="T7" fmla="*/ 28 h 49"/>
                <a:gd name="T8" fmla="*/ 32 w 47"/>
                <a:gd name="T9" fmla="*/ 49 h 49"/>
                <a:gd name="T10" fmla="*/ 0 w 47"/>
                <a:gd name="T11" fmla="*/ 49 h 49"/>
                <a:gd name="T12" fmla="*/ 0 w 47"/>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9">
                  <a:moveTo>
                    <a:pt x="0" y="21"/>
                  </a:moveTo>
                  <a:lnTo>
                    <a:pt x="16" y="0"/>
                  </a:lnTo>
                  <a:lnTo>
                    <a:pt x="47" y="0"/>
                  </a:lnTo>
                  <a:lnTo>
                    <a:pt x="47"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19" name="Freeform 381"/>
            <p:cNvSpPr>
              <a:spLocks/>
            </p:cNvSpPr>
            <p:nvPr/>
          </p:nvSpPr>
          <p:spPr bwMode="auto">
            <a:xfrm>
              <a:off x="2162" y="2254"/>
              <a:ext cx="63" cy="70"/>
            </a:xfrm>
            <a:custGeom>
              <a:avLst/>
              <a:gdLst>
                <a:gd name="T0" fmla="*/ 0 w 63"/>
                <a:gd name="T1" fmla="*/ 42 h 70"/>
                <a:gd name="T2" fmla="*/ 31 w 63"/>
                <a:gd name="T3" fmla="*/ 0 h 70"/>
                <a:gd name="T4" fmla="*/ 63 w 63"/>
                <a:gd name="T5" fmla="*/ 0 h 70"/>
                <a:gd name="T6" fmla="*/ 63 w 63"/>
                <a:gd name="T7" fmla="*/ 28 h 70"/>
                <a:gd name="T8" fmla="*/ 31 w 63"/>
                <a:gd name="T9" fmla="*/ 70 h 70"/>
                <a:gd name="T10" fmla="*/ 0 w 63"/>
                <a:gd name="T11" fmla="*/ 70 h 70"/>
                <a:gd name="T12" fmla="*/ 0 w 63"/>
                <a:gd name="T13" fmla="*/ 42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70">
                  <a:moveTo>
                    <a:pt x="0" y="42"/>
                  </a:moveTo>
                  <a:lnTo>
                    <a:pt x="31" y="0"/>
                  </a:lnTo>
                  <a:lnTo>
                    <a:pt x="63" y="0"/>
                  </a:lnTo>
                  <a:lnTo>
                    <a:pt x="63" y="28"/>
                  </a:lnTo>
                  <a:lnTo>
                    <a:pt x="31" y="70"/>
                  </a:lnTo>
                  <a:lnTo>
                    <a:pt x="0" y="70"/>
                  </a:lnTo>
                  <a:lnTo>
                    <a:pt x="0" y="4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0" name="Freeform 382"/>
            <p:cNvSpPr>
              <a:spLocks/>
            </p:cNvSpPr>
            <p:nvPr/>
          </p:nvSpPr>
          <p:spPr bwMode="auto">
            <a:xfrm>
              <a:off x="2123" y="2296"/>
              <a:ext cx="70" cy="56"/>
            </a:xfrm>
            <a:custGeom>
              <a:avLst/>
              <a:gdLst>
                <a:gd name="T0" fmla="*/ 0 w 70"/>
                <a:gd name="T1" fmla="*/ 28 h 56"/>
                <a:gd name="T2" fmla="*/ 39 w 70"/>
                <a:gd name="T3" fmla="*/ 0 h 56"/>
                <a:gd name="T4" fmla="*/ 70 w 70"/>
                <a:gd name="T5" fmla="*/ 0 h 56"/>
                <a:gd name="T6" fmla="*/ 70 w 70"/>
                <a:gd name="T7" fmla="*/ 28 h 56"/>
                <a:gd name="T8" fmla="*/ 31 w 70"/>
                <a:gd name="T9" fmla="*/ 56 h 56"/>
                <a:gd name="T10" fmla="*/ 0 w 70"/>
                <a:gd name="T11" fmla="*/ 56 h 56"/>
                <a:gd name="T12" fmla="*/ 0 w 70"/>
                <a:gd name="T13" fmla="*/ 28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6">
                  <a:moveTo>
                    <a:pt x="0" y="28"/>
                  </a:moveTo>
                  <a:lnTo>
                    <a:pt x="39" y="0"/>
                  </a:lnTo>
                  <a:lnTo>
                    <a:pt x="70" y="0"/>
                  </a:lnTo>
                  <a:lnTo>
                    <a:pt x="70"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1" name="Freeform 383"/>
            <p:cNvSpPr>
              <a:spLocks/>
            </p:cNvSpPr>
            <p:nvPr/>
          </p:nvSpPr>
          <p:spPr bwMode="auto">
            <a:xfrm>
              <a:off x="2084" y="2324"/>
              <a:ext cx="70" cy="56"/>
            </a:xfrm>
            <a:custGeom>
              <a:avLst/>
              <a:gdLst>
                <a:gd name="T0" fmla="*/ 0 w 70"/>
                <a:gd name="T1" fmla="*/ 28 h 56"/>
                <a:gd name="T2" fmla="*/ 39 w 70"/>
                <a:gd name="T3" fmla="*/ 0 h 56"/>
                <a:gd name="T4" fmla="*/ 70 w 70"/>
                <a:gd name="T5" fmla="*/ 0 h 56"/>
                <a:gd name="T6" fmla="*/ 70 w 70"/>
                <a:gd name="T7" fmla="*/ 28 h 56"/>
                <a:gd name="T8" fmla="*/ 31 w 70"/>
                <a:gd name="T9" fmla="*/ 56 h 56"/>
                <a:gd name="T10" fmla="*/ 0 w 70"/>
                <a:gd name="T11" fmla="*/ 56 h 56"/>
                <a:gd name="T12" fmla="*/ 0 w 70"/>
                <a:gd name="T13" fmla="*/ 28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6">
                  <a:moveTo>
                    <a:pt x="0" y="28"/>
                  </a:moveTo>
                  <a:lnTo>
                    <a:pt x="39" y="0"/>
                  </a:lnTo>
                  <a:lnTo>
                    <a:pt x="70" y="0"/>
                  </a:lnTo>
                  <a:lnTo>
                    <a:pt x="70"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2" name="Freeform 384"/>
            <p:cNvSpPr>
              <a:spLocks/>
            </p:cNvSpPr>
            <p:nvPr/>
          </p:nvSpPr>
          <p:spPr bwMode="auto">
            <a:xfrm>
              <a:off x="2045" y="2352"/>
              <a:ext cx="70" cy="57"/>
            </a:xfrm>
            <a:custGeom>
              <a:avLst/>
              <a:gdLst>
                <a:gd name="T0" fmla="*/ 0 w 70"/>
                <a:gd name="T1" fmla="*/ 28 h 57"/>
                <a:gd name="T2" fmla="*/ 39 w 70"/>
                <a:gd name="T3" fmla="*/ 0 h 57"/>
                <a:gd name="T4" fmla="*/ 70 w 70"/>
                <a:gd name="T5" fmla="*/ 0 h 57"/>
                <a:gd name="T6" fmla="*/ 70 w 70"/>
                <a:gd name="T7" fmla="*/ 28 h 57"/>
                <a:gd name="T8" fmla="*/ 31 w 70"/>
                <a:gd name="T9" fmla="*/ 57 h 57"/>
                <a:gd name="T10" fmla="*/ 0 w 70"/>
                <a:gd name="T11" fmla="*/ 57 h 57"/>
                <a:gd name="T12" fmla="*/ 0 w 70"/>
                <a:gd name="T13" fmla="*/ 28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7">
                  <a:moveTo>
                    <a:pt x="0" y="28"/>
                  </a:moveTo>
                  <a:lnTo>
                    <a:pt x="39" y="0"/>
                  </a:lnTo>
                  <a:lnTo>
                    <a:pt x="70" y="0"/>
                  </a:lnTo>
                  <a:lnTo>
                    <a:pt x="70" y="28"/>
                  </a:lnTo>
                  <a:lnTo>
                    <a:pt x="31" y="57"/>
                  </a:lnTo>
                  <a:lnTo>
                    <a:pt x="0" y="57"/>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3" name="Freeform 385"/>
            <p:cNvSpPr>
              <a:spLocks/>
            </p:cNvSpPr>
            <p:nvPr/>
          </p:nvSpPr>
          <p:spPr bwMode="auto">
            <a:xfrm>
              <a:off x="1983" y="2380"/>
              <a:ext cx="93" cy="64"/>
            </a:xfrm>
            <a:custGeom>
              <a:avLst/>
              <a:gdLst>
                <a:gd name="T0" fmla="*/ 0 w 93"/>
                <a:gd name="T1" fmla="*/ 36 h 64"/>
                <a:gd name="T2" fmla="*/ 62 w 93"/>
                <a:gd name="T3" fmla="*/ 0 h 64"/>
                <a:gd name="T4" fmla="*/ 93 w 93"/>
                <a:gd name="T5" fmla="*/ 0 h 64"/>
                <a:gd name="T6" fmla="*/ 93 w 93"/>
                <a:gd name="T7" fmla="*/ 29 h 64"/>
                <a:gd name="T8" fmla="*/ 31 w 93"/>
                <a:gd name="T9" fmla="*/ 64 h 64"/>
                <a:gd name="T10" fmla="*/ 0 w 93"/>
                <a:gd name="T11" fmla="*/ 64 h 64"/>
                <a:gd name="T12" fmla="*/ 0 w 93"/>
                <a:gd name="T13" fmla="*/ 36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64">
                  <a:moveTo>
                    <a:pt x="0" y="36"/>
                  </a:moveTo>
                  <a:lnTo>
                    <a:pt x="62" y="0"/>
                  </a:lnTo>
                  <a:lnTo>
                    <a:pt x="93" y="0"/>
                  </a:lnTo>
                  <a:lnTo>
                    <a:pt x="93" y="29"/>
                  </a:lnTo>
                  <a:lnTo>
                    <a:pt x="31" y="64"/>
                  </a:lnTo>
                  <a:lnTo>
                    <a:pt x="0" y="64"/>
                  </a:lnTo>
                  <a:lnTo>
                    <a:pt x="0" y="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4" name="Freeform 386"/>
            <p:cNvSpPr>
              <a:spLocks/>
            </p:cNvSpPr>
            <p:nvPr/>
          </p:nvSpPr>
          <p:spPr bwMode="auto">
            <a:xfrm>
              <a:off x="1959" y="2416"/>
              <a:ext cx="55" cy="42"/>
            </a:xfrm>
            <a:custGeom>
              <a:avLst/>
              <a:gdLst>
                <a:gd name="T0" fmla="*/ 0 w 55"/>
                <a:gd name="T1" fmla="*/ 14 h 42"/>
                <a:gd name="T2" fmla="*/ 24 w 55"/>
                <a:gd name="T3" fmla="*/ 0 h 42"/>
                <a:gd name="T4" fmla="*/ 55 w 55"/>
                <a:gd name="T5" fmla="*/ 0 h 42"/>
                <a:gd name="T6" fmla="*/ 55 w 55"/>
                <a:gd name="T7" fmla="*/ 28 h 42"/>
                <a:gd name="T8" fmla="*/ 31 w 55"/>
                <a:gd name="T9" fmla="*/ 42 h 42"/>
                <a:gd name="T10" fmla="*/ 0 w 55"/>
                <a:gd name="T11" fmla="*/ 42 h 42"/>
                <a:gd name="T12" fmla="*/ 0 w 55"/>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2">
                  <a:moveTo>
                    <a:pt x="0" y="14"/>
                  </a:moveTo>
                  <a:lnTo>
                    <a:pt x="24" y="0"/>
                  </a:lnTo>
                  <a:lnTo>
                    <a:pt x="55" y="0"/>
                  </a:lnTo>
                  <a:lnTo>
                    <a:pt x="55"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5" name="Freeform 387"/>
            <p:cNvSpPr>
              <a:spLocks/>
            </p:cNvSpPr>
            <p:nvPr/>
          </p:nvSpPr>
          <p:spPr bwMode="auto">
            <a:xfrm>
              <a:off x="1951" y="2430"/>
              <a:ext cx="39" cy="35"/>
            </a:xfrm>
            <a:custGeom>
              <a:avLst/>
              <a:gdLst>
                <a:gd name="T0" fmla="*/ 0 w 39"/>
                <a:gd name="T1" fmla="*/ 7 h 35"/>
                <a:gd name="T2" fmla="*/ 8 w 39"/>
                <a:gd name="T3" fmla="*/ 0 h 35"/>
                <a:gd name="T4" fmla="*/ 39 w 39"/>
                <a:gd name="T5" fmla="*/ 0 h 35"/>
                <a:gd name="T6" fmla="*/ 39 w 39"/>
                <a:gd name="T7" fmla="*/ 28 h 35"/>
                <a:gd name="T8" fmla="*/ 32 w 39"/>
                <a:gd name="T9" fmla="*/ 35 h 35"/>
                <a:gd name="T10" fmla="*/ 0 w 39"/>
                <a:gd name="T11" fmla="*/ 35 h 35"/>
                <a:gd name="T12" fmla="*/ 0 w 39"/>
                <a:gd name="T13" fmla="*/ 7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5">
                  <a:moveTo>
                    <a:pt x="0" y="7"/>
                  </a:moveTo>
                  <a:lnTo>
                    <a:pt x="8" y="0"/>
                  </a:lnTo>
                  <a:lnTo>
                    <a:pt x="39" y="0"/>
                  </a:lnTo>
                  <a:lnTo>
                    <a:pt x="39"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6" name="Freeform 388"/>
            <p:cNvSpPr>
              <a:spLocks/>
            </p:cNvSpPr>
            <p:nvPr/>
          </p:nvSpPr>
          <p:spPr bwMode="auto">
            <a:xfrm>
              <a:off x="1920" y="2437"/>
              <a:ext cx="63" cy="42"/>
            </a:xfrm>
            <a:custGeom>
              <a:avLst/>
              <a:gdLst>
                <a:gd name="T0" fmla="*/ 0 w 63"/>
                <a:gd name="T1" fmla="*/ 14 h 42"/>
                <a:gd name="T2" fmla="*/ 31 w 63"/>
                <a:gd name="T3" fmla="*/ 0 h 42"/>
                <a:gd name="T4" fmla="*/ 63 w 63"/>
                <a:gd name="T5" fmla="*/ 0 h 42"/>
                <a:gd name="T6" fmla="*/ 63 w 63"/>
                <a:gd name="T7" fmla="*/ 28 h 42"/>
                <a:gd name="T8" fmla="*/ 31 w 63"/>
                <a:gd name="T9" fmla="*/ 42 h 42"/>
                <a:gd name="T10" fmla="*/ 0 w 63"/>
                <a:gd name="T11" fmla="*/ 42 h 42"/>
                <a:gd name="T12" fmla="*/ 0 w 63"/>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2">
                  <a:moveTo>
                    <a:pt x="0" y="14"/>
                  </a:moveTo>
                  <a:lnTo>
                    <a:pt x="31" y="0"/>
                  </a:lnTo>
                  <a:lnTo>
                    <a:pt x="63" y="0"/>
                  </a:lnTo>
                  <a:lnTo>
                    <a:pt x="63"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7" name="Freeform 389"/>
            <p:cNvSpPr>
              <a:spLocks/>
            </p:cNvSpPr>
            <p:nvPr/>
          </p:nvSpPr>
          <p:spPr bwMode="auto">
            <a:xfrm>
              <a:off x="1889" y="2451"/>
              <a:ext cx="62" cy="49"/>
            </a:xfrm>
            <a:custGeom>
              <a:avLst/>
              <a:gdLst>
                <a:gd name="T0" fmla="*/ 0 w 62"/>
                <a:gd name="T1" fmla="*/ 21 h 49"/>
                <a:gd name="T2" fmla="*/ 31 w 62"/>
                <a:gd name="T3" fmla="*/ 0 h 49"/>
                <a:gd name="T4" fmla="*/ 62 w 62"/>
                <a:gd name="T5" fmla="*/ 0 h 49"/>
                <a:gd name="T6" fmla="*/ 62 w 62"/>
                <a:gd name="T7" fmla="*/ 28 h 49"/>
                <a:gd name="T8" fmla="*/ 31 w 62"/>
                <a:gd name="T9" fmla="*/ 49 h 49"/>
                <a:gd name="T10" fmla="*/ 0 w 62"/>
                <a:gd name="T11" fmla="*/ 49 h 49"/>
                <a:gd name="T12" fmla="*/ 0 w 62"/>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9">
                  <a:moveTo>
                    <a:pt x="0" y="21"/>
                  </a:moveTo>
                  <a:lnTo>
                    <a:pt x="31" y="0"/>
                  </a:lnTo>
                  <a:lnTo>
                    <a:pt x="62" y="0"/>
                  </a:lnTo>
                  <a:lnTo>
                    <a:pt x="62"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8" name="Freeform 390"/>
            <p:cNvSpPr>
              <a:spLocks/>
            </p:cNvSpPr>
            <p:nvPr/>
          </p:nvSpPr>
          <p:spPr bwMode="auto">
            <a:xfrm>
              <a:off x="1873" y="2472"/>
              <a:ext cx="47" cy="42"/>
            </a:xfrm>
            <a:custGeom>
              <a:avLst/>
              <a:gdLst>
                <a:gd name="T0" fmla="*/ 0 w 47"/>
                <a:gd name="T1" fmla="*/ 14 h 42"/>
                <a:gd name="T2" fmla="*/ 16 w 47"/>
                <a:gd name="T3" fmla="*/ 0 h 42"/>
                <a:gd name="T4" fmla="*/ 47 w 47"/>
                <a:gd name="T5" fmla="*/ 0 h 42"/>
                <a:gd name="T6" fmla="*/ 47 w 47"/>
                <a:gd name="T7" fmla="*/ 28 h 42"/>
                <a:gd name="T8" fmla="*/ 31 w 47"/>
                <a:gd name="T9" fmla="*/ 42 h 42"/>
                <a:gd name="T10" fmla="*/ 0 w 47"/>
                <a:gd name="T11" fmla="*/ 42 h 42"/>
                <a:gd name="T12" fmla="*/ 0 w 47"/>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2">
                  <a:moveTo>
                    <a:pt x="0" y="14"/>
                  </a:moveTo>
                  <a:lnTo>
                    <a:pt x="16"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29" name="Freeform 391"/>
            <p:cNvSpPr>
              <a:spLocks/>
            </p:cNvSpPr>
            <p:nvPr/>
          </p:nvSpPr>
          <p:spPr bwMode="auto">
            <a:xfrm>
              <a:off x="1850" y="2486"/>
              <a:ext cx="54" cy="49"/>
            </a:xfrm>
            <a:custGeom>
              <a:avLst/>
              <a:gdLst>
                <a:gd name="T0" fmla="*/ 0 w 54"/>
                <a:gd name="T1" fmla="*/ 21 h 49"/>
                <a:gd name="T2" fmla="*/ 23 w 54"/>
                <a:gd name="T3" fmla="*/ 0 h 49"/>
                <a:gd name="T4" fmla="*/ 54 w 54"/>
                <a:gd name="T5" fmla="*/ 0 h 49"/>
                <a:gd name="T6" fmla="*/ 54 w 54"/>
                <a:gd name="T7" fmla="*/ 28 h 49"/>
                <a:gd name="T8" fmla="*/ 31 w 54"/>
                <a:gd name="T9" fmla="*/ 49 h 49"/>
                <a:gd name="T10" fmla="*/ 0 w 54"/>
                <a:gd name="T11" fmla="*/ 49 h 49"/>
                <a:gd name="T12" fmla="*/ 0 w 54"/>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9">
                  <a:moveTo>
                    <a:pt x="0" y="21"/>
                  </a:moveTo>
                  <a:lnTo>
                    <a:pt x="23" y="0"/>
                  </a:lnTo>
                  <a:lnTo>
                    <a:pt x="54" y="0"/>
                  </a:lnTo>
                  <a:lnTo>
                    <a:pt x="54"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0" name="Freeform 392"/>
            <p:cNvSpPr>
              <a:spLocks/>
            </p:cNvSpPr>
            <p:nvPr/>
          </p:nvSpPr>
          <p:spPr bwMode="auto">
            <a:xfrm>
              <a:off x="1834" y="2507"/>
              <a:ext cx="47" cy="49"/>
            </a:xfrm>
            <a:custGeom>
              <a:avLst/>
              <a:gdLst>
                <a:gd name="T0" fmla="*/ 0 w 47"/>
                <a:gd name="T1" fmla="*/ 21 h 49"/>
                <a:gd name="T2" fmla="*/ 16 w 47"/>
                <a:gd name="T3" fmla="*/ 0 h 49"/>
                <a:gd name="T4" fmla="*/ 47 w 47"/>
                <a:gd name="T5" fmla="*/ 0 h 49"/>
                <a:gd name="T6" fmla="*/ 47 w 47"/>
                <a:gd name="T7" fmla="*/ 28 h 49"/>
                <a:gd name="T8" fmla="*/ 31 w 47"/>
                <a:gd name="T9" fmla="*/ 49 h 49"/>
                <a:gd name="T10" fmla="*/ 0 w 47"/>
                <a:gd name="T11" fmla="*/ 49 h 49"/>
                <a:gd name="T12" fmla="*/ 0 w 47"/>
                <a:gd name="T13" fmla="*/ 21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49">
                  <a:moveTo>
                    <a:pt x="0" y="21"/>
                  </a:moveTo>
                  <a:lnTo>
                    <a:pt x="16" y="0"/>
                  </a:lnTo>
                  <a:lnTo>
                    <a:pt x="47" y="0"/>
                  </a:lnTo>
                  <a:lnTo>
                    <a:pt x="47"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1" name="Freeform 393"/>
            <p:cNvSpPr>
              <a:spLocks/>
            </p:cNvSpPr>
            <p:nvPr/>
          </p:nvSpPr>
          <p:spPr bwMode="auto">
            <a:xfrm>
              <a:off x="1819" y="2528"/>
              <a:ext cx="46" cy="42"/>
            </a:xfrm>
            <a:custGeom>
              <a:avLst/>
              <a:gdLst>
                <a:gd name="T0" fmla="*/ 0 w 46"/>
                <a:gd name="T1" fmla="*/ 14 h 42"/>
                <a:gd name="T2" fmla="*/ 15 w 46"/>
                <a:gd name="T3" fmla="*/ 0 h 42"/>
                <a:gd name="T4" fmla="*/ 46 w 46"/>
                <a:gd name="T5" fmla="*/ 0 h 42"/>
                <a:gd name="T6" fmla="*/ 46 w 46"/>
                <a:gd name="T7" fmla="*/ 28 h 42"/>
                <a:gd name="T8" fmla="*/ 31 w 46"/>
                <a:gd name="T9" fmla="*/ 42 h 42"/>
                <a:gd name="T10" fmla="*/ 0 w 46"/>
                <a:gd name="T11" fmla="*/ 42 h 42"/>
                <a:gd name="T12" fmla="*/ 0 w 46"/>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2">
                  <a:moveTo>
                    <a:pt x="0" y="14"/>
                  </a:moveTo>
                  <a:lnTo>
                    <a:pt x="15" y="0"/>
                  </a:lnTo>
                  <a:lnTo>
                    <a:pt x="46" y="0"/>
                  </a:lnTo>
                  <a:lnTo>
                    <a:pt x="46"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2" name="Freeform 394"/>
            <p:cNvSpPr>
              <a:spLocks/>
            </p:cNvSpPr>
            <p:nvPr/>
          </p:nvSpPr>
          <p:spPr bwMode="auto">
            <a:xfrm>
              <a:off x="1811" y="2542"/>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3" name="Freeform 395"/>
            <p:cNvSpPr>
              <a:spLocks/>
            </p:cNvSpPr>
            <p:nvPr/>
          </p:nvSpPr>
          <p:spPr bwMode="auto">
            <a:xfrm>
              <a:off x="1803" y="2556"/>
              <a:ext cx="39" cy="50"/>
            </a:xfrm>
            <a:custGeom>
              <a:avLst/>
              <a:gdLst>
                <a:gd name="T0" fmla="*/ 0 w 39"/>
                <a:gd name="T1" fmla="*/ 21 h 50"/>
                <a:gd name="T2" fmla="*/ 8 w 39"/>
                <a:gd name="T3" fmla="*/ 0 h 50"/>
                <a:gd name="T4" fmla="*/ 39 w 39"/>
                <a:gd name="T5" fmla="*/ 0 h 50"/>
                <a:gd name="T6" fmla="*/ 39 w 39"/>
                <a:gd name="T7" fmla="*/ 28 h 50"/>
                <a:gd name="T8" fmla="*/ 31 w 39"/>
                <a:gd name="T9" fmla="*/ 50 h 50"/>
                <a:gd name="T10" fmla="*/ 0 w 39"/>
                <a:gd name="T11" fmla="*/ 50 h 50"/>
                <a:gd name="T12" fmla="*/ 0 w 39"/>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0">
                  <a:moveTo>
                    <a:pt x="0" y="21"/>
                  </a:moveTo>
                  <a:lnTo>
                    <a:pt x="8" y="0"/>
                  </a:lnTo>
                  <a:lnTo>
                    <a:pt x="39" y="0"/>
                  </a:lnTo>
                  <a:lnTo>
                    <a:pt x="39"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4" name="Freeform 396"/>
            <p:cNvSpPr>
              <a:spLocks/>
            </p:cNvSpPr>
            <p:nvPr/>
          </p:nvSpPr>
          <p:spPr bwMode="auto">
            <a:xfrm>
              <a:off x="1795" y="2577"/>
              <a:ext cx="39" cy="50"/>
            </a:xfrm>
            <a:custGeom>
              <a:avLst/>
              <a:gdLst>
                <a:gd name="T0" fmla="*/ 0 w 39"/>
                <a:gd name="T1" fmla="*/ 21 h 50"/>
                <a:gd name="T2" fmla="*/ 8 w 39"/>
                <a:gd name="T3" fmla="*/ 0 h 50"/>
                <a:gd name="T4" fmla="*/ 39 w 39"/>
                <a:gd name="T5" fmla="*/ 0 h 50"/>
                <a:gd name="T6" fmla="*/ 39 w 39"/>
                <a:gd name="T7" fmla="*/ 29 h 50"/>
                <a:gd name="T8" fmla="*/ 31 w 39"/>
                <a:gd name="T9" fmla="*/ 50 h 50"/>
                <a:gd name="T10" fmla="*/ 0 w 39"/>
                <a:gd name="T11" fmla="*/ 50 h 50"/>
                <a:gd name="T12" fmla="*/ 0 w 39"/>
                <a:gd name="T13" fmla="*/ 21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0">
                  <a:moveTo>
                    <a:pt x="0" y="21"/>
                  </a:moveTo>
                  <a:lnTo>
                    <a:pt x="8" y="0"/>
                  </a:lnTo>
                  <a:lnTo>
                    <a:pt x="39" y="0"/>
                  </a:lnTo>
                  <a:lnTo>
                    <a:pt x="39"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5" name="Freeform 397"/>
            <p:cNvSpPr>
              <a:spLocks/>
            </p:cNvSpPr>
            <p:nvPr/>
          </p:nvSpPr>
          <p:spPr bwMode="auto">
            <a:xfrm>
              <a:off x="1787" y="2598"/>
              <a:ext cx="39" cy="57"/>
            </a:xfrm>
            <a:custGeom>
              <a:avLst/>
              <a:gdLst>
                <a:gd name="T0" fmla="*/ 0 w 39"/>
                <a:gd name="T1" fmla="*/ 29 h 57"/>
                <a:gd name="T2" fmla="*/ 8 w 39"/>
                <a:gd name="T3" fmla="*/ 0 h 57"/>
                <a:gd name="T4" fmla="*/ 39 w 39"/>
                <a:gd name="T5" fmla="*/ 0 h 57"/>
                <a:gd name="T6" fmla="*/ 39 w 39"/>
                <a:gd name="T7" fmla="*/ 29 h 57"/>
                <a:gd name="T8" fmla="*/ 32 w 39"/>
                <a:gd name="T9" fmla="*/ 57 h 57"/>
                <a:gd name="T10" fmla="*/ 0 w 39"/>
                <a:gd name="T11" fmla="*/ 57 h 57"/>
                <a:gd name="T12" fmla="*/ 0 w 39"/>
                <a:gd name="T13" fmla="*/ 29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7">
                  <a:moveTo>
                    <a:pt x="0" y="29"/>
                  </a:moveTo>
                  <a:lnTo>
                    <a:pt x="8" y="0"/>
                  </a:lnTo>
                  <a:lnTo>
                    <a:pt x="39" y="0"/>
                  </a:lnTo>
                  <a:lnTo>
                    <a:pt x="39" y="29"/>
                  </a:lnTo>
                  <a:lnTo>
                    <a:pt x="32" y="57"/>
                  </a:lnTo>
                  <a:lnTo>
                    <a:pt x="0" y="57"/>
                  </a:lnTo>
                  <a:lnTo>
                    <a:pt x="0" y="2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6" name="Rectangle 398"/>
            <p:cNvSpPr>
              <a:spLocks noChangeArrowheads="1"/>
            </p:cNvSpPr>
            <p:nvPr/>
          </p:nvSpPr>
          <p:spPr bwMode="auto">
            <a:xfrm>
              <a:off x="1787" y="2627"/>
              <a:ext cx="32"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737" name="Rectangle 399"/>
            <p:cNvSpPr>
              <a:spLocks noChangeArrowheads="1"/>
            </p:cNvSpPr>
            <p:nvPr/>
          </p:nvSpPr>
          <p:spPr bwMode="auto">
            <a:xfrm>
              <a:off x="1787" y="2641"/>
              <a:ext cx="32" cy="4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100">
                <a:solidFill>
                  <a:schemeClr val="accent2"/>
                </a:solidFill>
                <a:latin typeface="Book Antiqua" panose="02040602050305030304" pitchFamily="18" charset="0"/>
                <a:ea typeface="한양해서" pitchFamily="18" charset="-127"/>
              </a:endParaRPr>
            </a:p>
          </p:txBody>
        </p:sp>
        <p:sp>
          <p:nvSpPr>
            <p:cNvPr id="14738" name="Freeform 400"/>
            <p:cNvSpPr>
              <a:spLocks/>
            </p:cNvSpPr>
            <p:nvPr/>
          </p:nvSpPr>
          <p:spPr bwMode="auto">
            <a:xfrm>
              <a:off x="1787" y="2662"/>
              <a:ext cx="39" cy="56"/>
            </a:xfrm>
            <a:custGeom>
              <a:avLst/>
              <a:gdLst>
                <a:gd name="T0" fmla="*/ 0 w 39"/>
                <a:gd name="T1" fmla="*/ 0 h 56"/>
                <a:gd name="T2" fmla="*/ 32 w 39"/>
                <a:gd name="T3" fmla="*/ 0 h 56"/>
                <a:gd name="T4" fmla="*/ 39 w 39"/>
                <a:gd name="T5" fmla="*/ 28 h 56"/>
                <a:gd name="T6" fmla="*/ 39 w 39"/>
                <a:gd name="T7" fmla="*/ 56 h 56"/>
                <a:gd name="T8" fmla="*/ 8 w 39"/>
                <a:gd name="T9" fmla="*/ 56 h 56"/>
                <a:gd name="T10" fmla="*/ 0 w 39"/>
                <a:gd name="T11" fmla="*/ 28 h 56"/>
                <a:gd name="T12" fmla="*/ 0 w 39"/>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56">
                  <a:moveTo>
                    <a:pt x="0" y="0"/>
                  </a:moveTo>
                  <a:lnTo>
                    <a:pt x="32" y="0"/>
                  </a:lnTo>
                  <a:lnTo>
                    <a:pt x="39" y="28"/>
                  </a:lnTo>
                  <a:lnTo>
                    <a:pt x="39" y="56"/>
                  </a:lnTo>
                  <a:lnTo>
                    <a:pt x="8"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39" name="Freeform 401"/>
            <p:cNvSpPr>
              <a:spLocks/>
            </p:cNvSpPr>
            <p:nvPr/>
          </p:nvSpPr>
          <p:spPr bwMode="auto">
            <a:xfrm>
              <a:off x="1795" y="2690"/>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0" name="Freeform 402"/>
            <p:cNvSpPr>
              <a:spLocks/>
            </p:cNvSpPr>
            <p:nvPr/>
          </p:nvSpPr>
          <p:spPr bwMode="auto">
            <a:xfrm>
              <a:off x="1803" y="2711"/>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1" name="Freeform 403"/>
            <p:cNvSpPr>
              <a:spLocks/>
            </p:cNvSpPr>
            <p:nvPr/>
          </p:nvSpPr>
          <p:spPr bwMode="auto">
            <a:xfrm>
              <a:off x="1811" y="2732"/>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2" name="Freeform 404"/>
            <p:cNvSpPr>
              <a:spLocks/>
            </p:cNvSpPr>
            <p:nvPr/>
          </p:nvSpPr>
          <p:spPr bwMode="auto">
            <a:xfrm>
              <a:off x="1819" y="2746"/>
              <a:ext cx="46" cy="49"/>
            </a:xfrm>
            <a:custGeom>
              <a:avLst/>
              <a:gdLst>
                <a:gd name="T0" fmla="*/ 0 w 46"/>
                <a:gd name="T1" fmla="*/ 0 h 49"/>
                <a:gd name="T2" fmla="*/ 31 w 46"/>
                <a:gd name="T3" fmla="*/ 0 h 49"/>
                <a:gd name="T4" fmla="*/ 46 w 46"/>
                <a:gd name="T5" fmla="*/ 21 h 49"/>
                <a:gd name="T6" fmla="*/ 46 w 46"/>
                <a:gd name="T7" fmla="*/ 49 h 49"/>
                <a:gd name="T8" fmla="*/ 15 w 46"/>
                <a:gd name="T9" fmla="*/ 49 h 49"/>
                <a:gd name="T10" fmla="*/ 0 w 46"/>
                <a:gd name="T11" fmla="*/ 28 h 49"/>
                <a:gd name="T12" fmla="*/ 0 w 46"/>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49">
                  <a:moveTo>
                    <a:pt x="0" y="0"/>
                  </a:moveTo>
                  <a:lnTo>
                    <a:pt x="31" y="0"/>
                  </a:lnTo>
                  <a:lnTo>
                    <a:pt x="46" y="21"/>
                  </a:lnTo>
                  <a:lnTo>
                    <a:pt x="46" y="49"/>
                  </a:lnTo>
                  <a:lnTo>
                    <a:pt x="15"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3" name="Freeform 405"/>
            <p:cNvSpPr>
              <a:spLocks/>
            </p:cNvSpPr>
            <p:nvPr/>
          </p:nvSpPr>
          <p:spPr bwMode="auto">
            <a:xfrm>
              <a:off x="1834" y="2767"/>
              <a:ext cx="47" cy="57"/>
            </a:xfrm>
            <a:custGeom>
              <a:avLst/>
              <a:gdLst>
                <a:gd name="T0" fmla="*/ 0 w 47"/>
                <a:gd name="T1" fmla="*/ 0 h 57"/>
                <a:gd name="T2" fmla="*/ 31 w 47"/>
                <a:gd name="T3" fmla="*/ 0 h 57"/>
                <a:gd name="T4" fmla="*/ 47 w 47"/>
                <a:gd name="T5" fmla="*/ 28 h 57"/>
                <a:gd name="T6" fmla="*/ 47 w 47"/>
                <a:gd name="T7" fmla="*/ 57 h 57"/>
                <a:gd name="T8" fmla="*/ 16 w 47"/>
                <a:gd name="T9" fmla="*/ 57 h 57"/>
                <a:gd name="T10" fmla="*/ 0 w 47"/>
                <a:gd name="T11" fmla="*/ 28 h 57"/>
                <a:gd name="T12" fmla="*/ 0 w 47"/>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57">
                  <a:moveTo>
                    <a:pt x="0" y="0"/>
                  </a:moveTo>
                  <a:lnTo>
                    <a:pt x="31" y="0"/>
                  </a:lnTo>
                  <a:lnTo>
                    <a:pt x="47" y="28"/>
                  </a:lnTo>
                  <a:lnTo>
                    <a:pt x="47" y="57"/>
                  </a:lnTo>
                  <a:lnTo>
                    <a:pt x="16" y="57"/>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4" name="Freeform 406"/>
            <p:cNvSpPr>
              <a:spLocks/>
            </p:cNvSpPr>
            <p:nvPr/>
          </p:nvSpPr>
          <p:spPr bwMode="auto">
            <a:xfrm>
              <a:off x="1850" y="2795"/>
              <a:ext cx="54" cy="57"/>
            </a:xfrm>
            <a:custGeom>
              <a:avLst/>
              <a:gdLst>
                <a:gd name="T0" fmla="*/ 0 w 54"/>
                <a:gd name="T1" fmla="*/ 0 h 57"/>
                <a:gd name="T2" fmla="*/ 31 w 54"/>
                <a:gd name="T3" fmla="*/ 0 h 57"/>
                <a:gd name="T4" fmla="*/ 54 w 54"/>
                <a:gd name="T5" fmla="*/ 29 h 57"/>
                <a:gd name="T6" fmla="*/ 54 w 54"/>
                <a:gd name="T7" fmla="*/ 57 h 57"/>
                <a:gd name="T8" fmla="*/ 23 w 54"/>
                <a:gd name="T9" fmla="*/ 57 h 57"/>
                <a:gd name="T10" fmla="*/ 0 w 54"/>
                <a:gd name="T11" fmla="*/ 29 h 57"/>
                <a:gd name="T12" fmla="*/ 0 w 54"/>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57">
                  <a:moveTo>
                    <a:pt x="0" y="0"/>
                  </a:moveTo>
                  <a:lnTo>
                    <a:pt x="31" y="0"/>
                  </a:lnTo>
                  <a:lnTo>
                    <a:pt x="54" y="29"/>
                  </a:lnTo>
                  <a:lnTo>
                    <a:pt x="54" y="57"/>
                  </a:lnTo>
                  <a:lnTo>
                    <a:pt x="23"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5" name="Freeform 407"/>
            <p:cNvSpPr>
              <a:spLocks/>
            </p:cNvSpPr>
            <p:nvPr/>
          </p:nvSpPr>
          <p:spPr bwMode="auto">
            <a:xfrm>
              <a:off x="1873" y="2824"/>
              <a:ext cx="55" cy="56"/>
            </a:xfrm>
            <a:custGeom>
              <a:avLst/>
              <a:gdLst>
                <a:gd name="T0" fmla="*/ 0 w 55"/>
                <a:gd name="T1" fmla="*/ 0 h 56"/>
                <a:gd name="T2" fmla="*/ 31 w 55"/>
                <a:gd name="T3" fmla="*/ 0 h 56"/>
                <a:gd name="T4" fmla="*/ 55 w 55"/>
                <a:gd name="T5" fmla="*/ 28 h 56"/>
                <a:gd name="T6" fmla="*/ 55 w 55"/>
                <a:gd name="T7" fmla="*/ 56 h 56"/>
                <a:gd name="T8" fmla="*/ 24 w 55"/>
                <a:gd name="T9" fmla="*/ 56 h 56"/>
                <a:gd name="T10" fmla="*/ 0 w 55"/>
                <a:gd name="T11" fmla="*/ 28 h 56"/>
                <a:gd name="T12" fmla="*/ 0 w 55"/>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56">
                  <a:moveTo>
                    <a:pt x="0" y="0"/>
                  </a:moveTo>
                  <a:lnTo>
                    <a:pt x="31" y="0"/>
                  </a:lnTo>
                  <a:lnTo>
                    <a:pt x="55" y="28"/>
                  </a:lnTo>
                  <a:lnTo>
                    <a:pt x="55" y="56"/>
                  </a:lnTo>
                  <a:lnTo>
                    <a:pt x="24"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6" name="Freeform 408"/>
            <p:cNvSpPr>
              <a:spLocks/>
            </p:cNvSpPr>
            <p:nvPr/>
          </p:nvSpPr>
          <p:spPr bwMode="auto">
            <a:xfrm>
              <a:off x="1897" y="2852"/>
              <a:ext cx="54" cy="49"/>
            </a:xfrm>
            <a:custGeom>
              <a:avLst/>
              <a:gdLst>
                <a:gd name="T0" fmla="*/ 0 w 54"/>
                <a:gd name="T1" fmla="*/ 0 h 49"/>
                <a:gd name="T2" fmla="*/ 31 w 54"/>
                <a:gd name="T3" fmla="*/ 0 h 49"/>
                <a:gd name="T4" fmla="*/ 54 w 54"/>
                <a:gd name="T5" fmla="*/ 21 h 49"/>
                <a:gd name="T6" fmla="*/ 54 w 54"/>
                <a:gd name="T7" fmla="*/ 49 h 49"/>
                <a:gd name="T8" fmla="*/ 23 w 54"/>
                <a:gd name="T9" fmla="*/ 49 h 49"/>
                <a:gd name="T10" fmla="*/ 0 w 54"/>
                <a:gd name="T11" fmla="*/ 28 h 49"/>
                <a:gd name="T12" fmla="*/ 0 w 54"/>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49">
                  <a:moveTo>
                    <a:pt x="0" y="0"/>
                  </a:moveTo>
                  <a:lnTo>
                    <a:pt x="31" y="0"/>
                  </a:lnTo>
                  <a:lnTo>
                    <a:pt x="54" y="21"/>
                  </a:lnTo>
                  <a:lnTo>
                    <a:pt x="54" y="49"/>
                  </a:lnTo>
                  <a:lnTo>
                    <a:pt x="23"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7" name="Freeform 409"/>
            <p:cNvSpPr>
              <a:spLocks/>
            </p:cNvSpPr>
            <p:nvPr/>
          </p:nvSpPr>
          <p:spPr bwMode="auto">
            <a:xfrm>
              <a:off x="1920" y="2873"/>
              <a:ext cx="55" cy="49"/>
            </a:xfrm>
            <a:custGeom>
              <a:avLst/>
              <a:gdLst>
                <a:gd name="T0" fmla="*/ 0 w 55"/>
                <a:gd name="T1" fmla="*/ 0 h 49"/>
                <a:gd name="T2" fmla="*/ 31 w 55"/>
                <a:gd name="T3" fmla="*/ 0 h 49"/>
                <a:gd name="T4" fmla="*/ 55 w 55"/>
                <a:gd name="T5" fmla="*/ 21 h 49"/>
                <a:gd name="T6" fmla="*/ 55 w 55"/>
                <a:gd name="T7" fmla="*/ 49 h 49"/>
                <a:gd name="T8" fmla="*/ 24 w 55"/>
                <a:gd name="T9" fmla="*/ 49 h 49"/>
                <a:gd name="T10" fmla="*/ 0 w 55"/>
                <a:gd name="T11" fmla="*/ 28 h 49"/>
                <a:gd name="T12" fmla="*/ 0 w 55"/>
                <a:gd name="T13" fmla="*/ 0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9">
                  <a:moveTo>
                    <a:pt x="0" y="0"/>
                  </a:moveTo>
                  <a:lnTo>
                    <a:pt x="31" y="0"/>
                  </a:lnTo>
                  <a:lnTo>
                    <a:pt x="55" y="21"/>
                  </a:lnTo>
                  <a:lnTo>
                    <a:pt x="55" y="49"/>
                  </a:lnTo>
                  <a:lnTo>
                    <a:pt x="24"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8" name="Freeform 410"/>
            <p:cNvSpPr>
              <a:spLocks/>
            </p:cNvSpPr>
            <p:nvPr/>
          </p:nvSpPr>
          <p:spPr bwMode="auto">
            <a:xfrm>
              <a:off x="1944" y="2894"/>
              <a:ext cx="62" cy="56"/>
            </a:xfrm>
            <a:custGeom>
              <a:avLst/>
              <a:gdLst>
                <a:gd name="T0" fmla="*/ 0 w 62"/>
                <a:gd name="T1" fmla="*/ 0 h 56"/>
                <a:gd name="T2" fmla="*/ 31 w 62"/>
                <a:gd name="T3" fmla="*/ 0 h 56"/>
                <a:gd name="T4" fmla="*/ 62 w 62"/>
                <a:gd name="T5" fmla="*/ 28 h 56"/>
                <a:gd name="T6" fmla="*/ 62 w 62"/>
                <a:gd name="T7" fmla="*/ 56 h 56"/>
                <a:gd name="T8" fmla="*/ 31 w 62"/>
                <a:gd name="T9" fmla="*/ 56 h 56"/>
                <a:gd name="T10" fmla="*/ 0 w 62"/>
                <a:gd name="T11" fmla="*/ 28 h 56"/>
                <a:gd name="T12" fmla="*/ 0 w 62"/>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56">
                  <a:moveTo>
                    <a:pt x="0" y="0"/>
                  </a:moveTo>
                  <a:lnTo>
                    <a:pt x="31" y="0"/>
                  </a:lnTo>
                  <a:lnTo>
                    <a:pt x="62" y="28"/>
                  </a:lnTo>
                  <a:lnTo>
                    <a:pt x="62" y="56"/>
                  </a:lnTo>
                  <a:lnTo>
                    <a:pt x="31"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49" name="Freeform 411"/>
            <p:cNvSpPr>
              <a:spLocks/>
            </p:cNvSpPr>
            <p:nvPr/>
          </p:nvSpPr>
          <p:spPr bwMode="auto">
            <a:xfrm>
              <a:off x="1975" y="2922"/>
              <a:ext cx="70" cy="56"/>
            </a:xfrm>
            <a:custGeom>
              <a:avLst/>
              <a:gdLst>
                <a:gd name="T0" fmla="*/ 0 w 70"/>
                <a:gd name="T1" fmla="*/ 0 h 56"/>
                <a:gd name="T2" fmla="*/ 31 w 70"/>
                <a:gd name="T3" fmla="*/ 0 h 56"/>
                <a:gd name="T4" fmla="*/ 70 w 70"/>
                <a:gd name="T5" fmla="*/ 28 h 56"/>
                <a:gd name="T6" fmla="*/ 70 w 70"/>
                <a:gd name="T7" fmla="*/ 56 h 56"/>
                <a:gd name="T8" fmla="*/ 39 w 70"/>
                <a:gd name="T9" fmla="*/ 56 h 56"/>
                <a:gd name="T10" fmla="*/ 0 w 70"/>
                <a:gd name="T11" fmla="*/ 28 h 56"/>
                <a:gd name="T12" fmla="*/ 0 w 70"/>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6">
                  <a:moveTo>
                    <a:pt x="0" y="0"/>
                  </a:moveTo>
                  <a:lnTo>
                    <a:pt x="31" y="0"/>
                  </a:lnTo>
                  <a:lnTo>
                    <a:pt x="70" y="28"/>
                  </a:lnTo>
                  <a:lnTo>
                    <a:pt x="70" y="56"/>
                  </a:lnTo>
                  <a:lnTo>
                    <a:pt x="39"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0" name="Freeform 412"/>
            <p:cNvSpPr>
              <a:spLocks/>
            </p:cNvSpPr>
            <p:nvPr/>
          </p:nvSpPr>
          <p:spPr bwMode="auto">
            <a:xfrm>
              <a:off x="2014" y="2950"/>
              <a:ext cx="62" cy="56"/>
            </a:xfrm>
            <a:custGeom>
              <a:avLst/>
              <a:gdLst>
                <a:gd name="T0" fmla="*/ 0 w 62"/>
                <a:gd name="T1" fmla="*/ 0 h 56"/>
                <a:gd name="T2" fmla="*/ 31 w 62"/>
                <a:gd name="T3" fmla="*/ 0 h 56"/>
                <a:gd name="T4" fmla="*/ 62 w 62"/>
                <a:gd name="T5" fmla="*/ 28 h 56"/>
                <a:gd name="T6" fmla="*/ 62 w 62"/>
                <a:gd name="T7" fmla="*/ 56 h 56"/>
                <a:gd name="T8" fmla="*/ 31 w 62"/>
                <a:gd name="T9" fmla="*/ 56 h 56"/>
                <a:gd name="T10" fmla="*/ 0 w 62"/>
                <a:gd name="T11" fmla="*/ 28 h 56"/>
                <a:gd name="T12" fmla="*/ 0 w 62"/>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56">
                  <a:moveTo>
                    <a:pt x="0" y="0"/>
                  </a:moveTo>
                  <a:lnTo>
                    <a:pt x="31" y="0"/>
                  </a:lnTo>
                  <a:lnTo>
                    <a:pt x="62" y="28"/>
                  </a:lnTo>
                  <a:lnTo>
                    <a:pt x="62" y="56"/>
                  </a:lnTo>
                  <a:lnTo>
                    <a:pt x="31"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1" name="Freeform 413"/>
            <p:cNvSpPr>
              <a:spLocks/>
            </p:cNvSpPr>
            <p:nvPr/>
          </p:nvSpPr>
          <p:spPr bwMode="auto">
            <a:xfrm>
              <a:off x="2045" y="2978"/>
              <a:ext cx="70" cy="57"/>
            </a:xfrm>
            <a:custGeom>
              <a:avLst/>
              <a:gdLst>
                <a:gd name="T0" fmla="*/ 0 w 70"/>
                <a:gd name="T1" fmla="*/ 0 h 57"/>
                <a:gd name="T2" fmla="*/ 31 w 70"/>
                <a:gd name="T3" fmla="*/ 0 h 57"/>
                <a:gd name="T4" fmla="*/ 70 w 70"/>
                <a:gd name="T5" fmla="*/ 28 h 57"/>
                <a:gd name="T6" fmla="*/ 70 w 70"/>
                <a:gd name="T7" fmla="*/ 57 h 57"/>
                <a:gd name="T8" fmla="*/ 39 w 70"/>
                <a:gd name="T9" fmla="*/ 57 h 57"/>
                <a:gd name="T10" fmla="*/ 0 w 70"/>
                <a:gd name="T11" fmla="*/ 28 h 57"/>
                <a:gd name="T12" fmla="*/ 0 w 70"/>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7">
                  <a:moveTo>
                    <a:pt x="0" y="0"/>
                  </a:moveTo>
                  <a:lnTo>
                    <a:pt x="31" y="0"/>
                  </a:lnTo>
                  <a:lnTo>
                    <a:pt x="70" y="28"/>
                  </a:lnTo>
                  <a:lnTo>
                    <a:pt x="70" y="57"/>
                  </a:lnTo>
                  <a:lnTo>
                    <a:pt x="39" y="57"/>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2" name="Freeform 414"/>
            <p:cNvSpPr>
              <a:spLocks/>
            </p:cNvSpPr>
            <p:nvPr/>
          </p:nvSpPr>
          <p:spPr bwMode="auto">
            <a:xfrm>
              <a:off x="2084" y="3006"/>
              <a:ext cx="70" cy="57"/>
            </a:xfrm>
            <a:custGeom>
              <a:avLst/>
              <a:gdLst>
                <a:gd name="T0" fmla="*/ 0 w 70"/>
                <a:gd name="T1" fmla="*/ 0 h 57"/>
                <a:gd name="T2" fmla="*/ 31 w 70"/>
                <a:gd name="T3" fmla="*/ 0 h 57"/>
                <a:gd name="T4" fmla="*/ 70 w 70"/>
                <a:gd name="T5" fmla="*/ 29 h 57"/>
                <a:gd name="T6" fmla="*/ 70 w 70"/>
                <a:gd name="T7" fmla="*/ 57 h 57"/>
                <a:gd name="T8" fmla="*/ 39 w 70"/>
                <a:gd name="T9" fmla="*/ 57 h 57"/>
                <a:gd name="T10" fmla="*/ 0 w 70"/>
                <a:gd name="T11" fmla="*/ 29 h 57"/>
                <a:gd name="T12" fmla="*/ 0 w 70"/>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7">
                  <a:moveTo>
                    <a:pt x="0" y="0"/>
                  </a:moveTo>
                  <a:lnTo>
                    <a:pt x="31" y="0"/>
                  </a:lnTo>
                  <a:lnTo>
                    <a:pt x="70" y="29"/>
                  </a:lnTo>
                  <a:lnTo>
                    <a:pt x="70" y="57"/>
                  </a:lnTo>
                  <a:lnTo>
                    <a:pt x="39"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3" name="Freeform 415"/>
            <p:cNvSpPr>
              <a:spLocks/>
            </p:cNvSpPr>
            <p:nvPr/>
          </p:nvSpPr>
          <p:spPr bwMode="auto">
            <a:xfrm>
              <a:off x="2123" y="3035"/>
              <a:ext cx="78" cy="56"/>
            </a:xfrm>
            <a:custGeom>
              <a:avLst/>
              <a:gdLst>
                <a:gd name="T0" fmla="*/ 0 w 78"/>
                <a:gd name="T1" fmla="*/ 0 h 56"/>
                <a:gd name="T2" fmla="*/ 31 w 78"/>
                <a:gd name="T3" fmla="*/ 0 h 56"/>
                <a:gd name="T4" fmla="*/ 78 w 78"/>
                <a:gd name="T5" fmla="*/ 28 h 56"/>
                <a:gd name="T6" fmla="*/ 78 w 78"/>
                <a:gd name="T7" fmla="*/ 56 h 56"/>
                <a:gd name="T8" fmla="*/ 47 w 78"/>
                <a:gd name="T9" fmla="*/ 56 h 56"/>
                <a:gd name="T10" fmla="*/ 0 w 78"/>
                <a:gd name="T11" fmla="*/ 28 h 56"/>
                <a:gd name="T12" fmla="*/ 0 w 78"/>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56">
                  <a:moveTo>
                    <a:pt x="0" y="0"/>
                  </a:moveTo>
                  <a:lnTo>
                    <a:pt x="31" y="0"/>
                  </a:lnTo>
                  <a:lnTo>
                    <a:pt x="78" y="28"/>
                  </a:lnTo>
                  <a:lnTo>
                    <a:pt x="78" y="56"/>
                  </a:lnTo>
                  <a:lnTo>
                    <a:pt x="4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4" name="Freeform 416"/>
            <p:cNvSpPr>
              <a:spLocks/>
            </p:cNvSpPr>
            <p:nvPr/>
          </p:nvSpPr>
          <p:spPr bwMode="auto">
            <a:xfrm>
              <a:off x="2170" y="3063"/>
              <a:ext cx="70" cy="56"/>
            </a:xfrm>
            <a:custGeom>
              <a:avLst/>
              <a:gdLst>
                <a:gd name="T0" fmla="*/ 0 w 70"/>
                <a:gd name="T1" fmla="*/ 0 h 56"/>
                <a:gd name="T2" fmla="*/ 31 w 70"/>
                <a:gd name="T3" fmla="*/ 0 h 56"/>
                <a:gd name="T4" fmla="*/ 70 w 70"/>
                <a:gd name="T5" fmla="*/ 28 h 56"/>
                <a:gd name="T6" fmla="*/ 70 w 70"/>
                <a:gd name="T7" fmla="*/ 56 h 56"/>
                <a:gd name="T8" fmla="*/ 39 w 70"/>
                <a:gd name="T9" fmla="*/ 56 h 56"/>
                <a:gd name="T10" fmla="*/ 0 w 70"/>
                <a:gd name="T11" fmla="*/ 28 h 56"/>
                <a:gd name="T12" fmla="*/ 0 w 70"/>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56">
                  <a:moveTo>
                    <a:pt x="0" y="0"/>
                  </a:moveTo>
                  <a:lnTo>
                    <a:pt x="31" y="0"/>
                  </a:lnTo>
                  <a:lnTo>
                    <a:pt x="70" y="28"/>
                  </a:lnTo>
                  <a:lnTo>
                    <a:pt x="70" y="56"/>
                  </a:lnTo>
                  <a:lnTo>
                    <a:pt x="39"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5" name="Freeform 417"/>
            <p:cNvSpPr>
              <a:spLocks/>
            </p:cNvSpPr>
            <p:nvPr/>
          </p:nvSpPr>
          <p:spPr bwMode="auto">
            <a:xfrm>
              <a:off x="2209" y="3091"/>
              <a:ext cx="86" cy="56"/>
            </a:xfrm>
            <a:custGeom>
              <a:avLst/>
              <a:gdLst>
                <a:gd name="T0" fmla="*/ 0 w 86"/>
                <a:gd name="T1" fmla="*/ 0 h 56"/>
                <a:gd name="T2" fmla="*/ 31 w 86"/>
                <a:gd name="T3" fmla="*/ 0 h 56"/>
                <a:gd name="T4" fmla="*/ 86 w 86"/>
                <a:gd name="T5" fmla="*/ 28 h 56"/>
                <a:gd name="T6" fmla="*/ 86 w 86"/>
                <a:gd name="T7" fmla="*/ 56 h 56"/>
                <a:gd name="T8" fmla="*/ 55 w 86"/>
                <a:gd name="T9" fmla="*/ 56 h 56"/>
                <a:gd name="T10" fmla="*/ 0 w 86"/>
                <a:gd name="T11" fmla="*/ 28 h 56"/>
                <a:gd name="T12" fmla="*/ 0 w 86"/>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56">
                  <a:moveTo>
                    <a:pt x="0" y="0"/>
                  </a:moveTo>
                  <a:lnTo>
                    <a:pt x="31" y="0"/>
                  </a:lnTo>
                  <a:lnTo>
                    <a:pt x="86" y="28"/>
                  </a:lnTo>
                  <a:lnTo>
                    <a:pt x="86" y="56"/>
                  </a:lnTo>
                  <a:lnTo>
                    <a:pt x="55"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6" name="Freeform 418"/>
            <p:cNvSpPr>
              <a:spLocks/>
            </p:cNvSpPr>
            <p:nvPr/>
          </p:nvSpPr>
          <p:spPr bwMode="auto">
            <a:xfrm>
              <a:off x="2264" y="3119"/>
              <a:ext cx="78" cy="56"/>
            </a:xfrm>
            <a:custGeom>
              <a:avLst/>
              <a:gdLst>
                <a:gd name="T0" fmla="*/ 0 w 78"/>
                <a:gd name="T1" fmla="*/ 0 h 56"/>
                <a:gd name="T2" fmla="*/ 31 w 78"/>
                <a:gd name="T3" fmla="*/ 0 h 56"/>
                <a:gd name="T4" fmla="*/ 78 w 78"/>
                <a:gd name="T5" fmla="*/ 28 h 56"/>
                <a:gd name="T6" fmla="*/ 78 w 78"/>
                <a:gd name="T7" fmla="*/ 56 h 56"/>
                <a:gd name="T8" fmla="*/ 46 w 78"/>
                <a:gd name="T9" fmla="*/ 56 h 56"/>
                <a:gd name="T10" fmla="*/ 0 w 78"/>
                <a:gd name="T11" fmla="*/ 28 h 56"/>
                <a:gd name="T12" fmla="*/ 0 w 78"/>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56">
                  <a:moveTo>
                    <a:pt x="0" y="0"/>
                  </a:moveTo>
                  <a:lnTo>
                    <a:pt x="31" y="0"/>
                  </a:lnTo>
                  <a:lnTo>
                    <a:pt x="78" y="28"/>
                  </a:lnTo>
                  <a:lnTo>
                    <a:pt x="78" y="56"/>
                  </a:lnTo>
                  <a:lnTo>
                    <a:pt x="46"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7" name="Freeform 419"/>
            <p:cNvSpPr>
              <a:spLocks/>
            </p:cNvSpPr>
            <p:nvPr/>
          </p:nvSpPr>
          <p:spPr bwMode="auto">
            <a:xfrm>
              <a:off x="2310" y="3147"/>
              <a:ext cx="55" cy="42"/>
            </a:xfrm>
            <a:custGeom>
              <a:avLst/>
              <a:gdLst>
                <a:gd name="T0" fmla="*/ 0 w 55"/>
                <a:gd name="T1" fmla="*/ 0 h 42"/>
                <a:gd name="T2" fmla="*/ 32 w 55"/>
                <a:gd name="T3" fmla="*/ 0 h 42"/>
                <a:gd name="T4" fmla="*/ 55 w 55"/>
                <a:gd name="T5" fmla="*/ 14 h 42"/>
                <a:gd name="T6" fmla="*/ 55 w 55"/>
                <a:gd name="T7" fmla="*/ 42 h 42"/>
                <a:gd name="T8" fmla="*/ 24 w 55"/>
                <a:gd name="T9" fmla="*/ 42 h 42"/>
                <a:gd name="T10" fmla="*/ 0 w 55"/>
                <a:gd name="T11" fmla="*/ 28 h 42"/>
                <a:gd name="T12" fmla="*/ 0 w 55"/>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42">
                  <a:moveTo>
                    <a:pt x="0" y="0"/>
                  </a:moveTo>
                  <a:lnTo>
                    <a:pt x="32"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758" name="Line 420"/>
            <p:cNvSpPr>
              <a:spLocks noChangeShapeType="1"/>
            </p:cNvSpPr>
            <p:nvPr/>
          </p:nvSpPr>
          <p:spPr bwMode="auto">
            <a:xfrm>
              <a:off x="3599" y="3058"/>
              <a:ext cx="5" cy="5"/>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59" name="Line 421"/>
            <p:cNvSpPr>
              <a:spLocks noChangeShapeType="1"/>
            </p:cNvSpPr>
            <p:nvPr/>
          </p:nvSpPr>
          <p:spPr bwMode="auto">
            <a:xfrm>
              <a:off x="3599" y="3058"/>
              <a:ext cx="5" cy="5"/>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0" name="Line 422"/>
            <p:cNvSpPr>
              <a:spLocks noChangeShapeType="1"/>
            </p:cNvSpPr>
            <p:nvPr/>
          </p:nvSpPr>
          <p:spPr bwMode="auto">
            <a:xfrm>
              <a:off x="3599" y="3044"/>
              <a:ext cx="21" cy="19"/>
            </a:xfrm>
            <a:prstGeom prst="line">
              <a:avLst/>
            </a:prstGeom>
            <a:noFill/>
            <a:ln w="25400">
              <a:solidFill>
                <a:srgbClr val="1F1F1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1" name="Line 423"/>
            <p:cNvSpPr>
              <a:spLocks noChangeShapeType="1"/>
            </p:cNvSpPr>
            <p:nvPr/>
          </p:nvSpPr>
          <p:spPr bwMode="auto">
            <a:xfrm>
              <a:off x="3599" y="3030"/>
              <a:ext cx="37" cy="33"/>
            </a:xfrm>
            <a:prstGeom prst="line">
              <a:avLst/>
            </a:prstGeom>
            <a:noFill/>
            <a:ln w="25400">
              <a:solidFill>
                <a:srgbClr val="25252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2" name="Line 424"/>
            <p:cNvSpPr>
              <a:spLocks noChangeShapeType="1"/>
            </p:cNvSpPr>
            <p:nvPr/>
          </p:nvSpPr>
          <p:spPr bwMode="auto">
            <a:xfrm>
              <a:off x="3599" y="3030"/>
              <a:ext cx="37" cy="33"/>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3" name="Line 425"/>
            <p:cNvSpPr>
              <a:spLocks noChangeShapeType="1"/>
            </p:cNvSpPr>
            <p:nvPr/>
          </p:nvSpPr>
          <p:spPr bwMode="auto">
            <a:xfrm>
              <a:off x="3599" y="3017"/>
              <a:ext cx="52" cy="46"/>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4" name="Line 426"/>
            <p:cNvSpPr>
              <a:spLocks noChangeShapeType="1"/>
            </p:cNvSpPr>
            <p:nvPr/>
          </p:nvSpPr>
          <p:spPr bwMode="auto">
            <a:xfrm>
              <a:off x="3599" y="3003"/>
              <a:ext cx="68" cy="60"/>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5" name="Line 427"/>
            <p:cNvSpPr>
              <a:spLocks noChangeShapeType="1"/>
            </p:cNvSpPr>
            <p:nvPr/>
          </p:nvSpPr>
          <p:spPr bwMode="auto">
            <a:xfrm>
              <a:off x="3599" y="2996"/>
              <a:ext cx="76" cy="67"/>
            </a:xfrm>
            <a:prstGeom prst="line">
              <a:avLst/>
            </a:prstGeom>
            <a:noFill/>
            <a:ln w="25400">
              <a:solidFill>
                <a:srgbClr val="3E3E3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6" name="Line 428"/>
            <p:cNvSpPr>
              <a:spLocks noChangeShapeType="1"/>
            </p:cNvSpPr>
            <p:nvPr/>
          </p:nvSpPr>
          <p:spPr bwMode="auto">
            <a:xfrm>
              <a:off x="3599" y="2989"/>
              <a:ext cx="85" cy="74"/>
            </a:xfrm>
            <a:prstGeom prst="line">
              <a:avLst/>
            </a:prstGeom>
            <a:noFill/>
            <a:ln w="25400">
              <a:solidFill>
                <a:srgbClr val="44444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7" name="Line 429"/>
            <p:cNvSpPr>
              <a:spLocks noChangeShapeType="1"/>
            </p:cNvSpPr>
            <p:nvPr/>
          </p:nvSpPr>
          <p:spPr bwMode="auto">
            <a:xfrm>
              <a:off x="3599" y="2975"/>
              <a:ext cx="100" cy="88"/>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8" name="Line 430"/>
            <p:cNvSpPr>
              <a:spLocks noChangeShapeType="1"/>
            </p:cNvSpPr>
            <p:nvPr/>
          </p:nvSpPr>
          <p:spPr bwMode="auto">
            <a:xfrm>
              <a:off x="3599" y="2968"/>
              <a:ext cx="108" cy="95"/>
            </a:xfrm>
            <a:prstGeom prst="line">
              <a:avLst/>
            </a:prstGeom>
            <a:noFill/>
            <a:ln w="25400">
              <a:solidFill>
                <a:srgbClr val="51515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69" name="Line 431"/>
            <p:cNvSpPr>
              <a:spLocks noChangeShapeType="1"/>
            </p:cNvSpPr>
            <p:nvPr/>
          </p:nvSpPr>
          <p:spPr bwMode="auto">
            <a:xfrm>
              <a:off x="3599" y="2961"/>
              <a:ext cx="117" cy="102"/>
            </a:xfrm>
            <a:prstGeom prst="line">
              <a:avLst/>
            </a:prstGeom>
            <a:noFill/>
            <a:ln w="25400">
              <a:solidFill>
                <a:srgbClr val="57575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0" name="Line 432"/>
            <p:cNvSpPr>
              <a:spLocks noChangeShapeType="1"/>
            </p:cNvSpPr>
            <p:nvPr/>
          </p:nvSpPr>
          <p:spPr bwMode="auto">
            <a:xfrm>
              <a:off x="3599" y="2948"/>
              <a:ext cx="132" cy="115"/>
            </a:xfrm>
            <a:prstGeom prst="line">
              <a:avLst/>
            </a:prstGeom>
            <a:noFill/>
            <a:ln w="25400">
              <a:solidFill>
                <a:srgbClr val="5D5D5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1" name="Line 433"/>
            <p:cNvSpPr>
              <a:spLocks noChangeShapeType="1"/>
            </p:cNvSpPr>
            <p:nvPr/>
          </p:nvSpPr>
          <p:spPr bwMode="auto">
            <a:xfrm>
              <a:off x="3599" y="2934"/>
              <a:ext cx="148" cy="128"/>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2" name="Line 434"/>
            <p:cNvSpPr>
              <a:spLocks noChangeShapeType="1"/>
            </p:cNvSpPr>
            <p:nvPr/>
          </p:nvSpPr>
          <p:spPr bwMode="auto">
            <a:xfrm>
              <a:off x="3599" y="2927"/>
              <a:ext cx="148" cy="128"/>
            </a:xfrm>
            <a:prstGeom prst="line">
              <a:avLst/>
            </a:prstGeom>
            <a:noFill/>
            <a:ln w="25400">
              <a:solidFill>
                <a:srgbClr val="6A6A6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3" name="Line 435"/>
            <p:cNvSpPr>
              <a:spLocks noChangeShapeType="1"/>
            </p:cNvSpPr>
            <p:nvPr/>
          </p:nvSpPr>
          <p:spPr bwMode="auto">
            <a:xfrm>
              <a:off x="3599" y="2920"/>
              <a:ext cx="148" cy="128"/>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4" name="Line 436"/>
            <p:cNvSpPr>
              <a:spLocks noChangeShapeType="1"/>
            </p:cNvSpPr>
            <p:nvPr/>
          </p:nvSpPr>
          <p:spPr bwMode="auto">
            <a:xfrm>
              <a:off x="3599" y="2906"/>
              <a:ext cx="148" cy="129"/>
            </a:xfrm>
            <a:prstGeom prst="line">
              <a:avLst/>
            </a:prstGeom>
            <a:noFill/>
            <a:ln w="25400">
              <a:solidFill>
                <a:srgbClr val="76767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5" name="Line 437"/>
            <p:cNvSpPr>
              <a:spLocks noChangeShapeType="1"/>
            </p:cNvSpPr>
            <p:nvPr/>
          </p:nvSpPr>
          <p:spPr bwMode="auto">
            <a:xfrm>
              <a:off x="3599" y="2899"/>
              <a:ext cx="148" cy="129"/>
            </a:xfrm>
            <a:prstGeom prst="line">
              <a:avLst/>
            </a:prstGeom>
            <a:noFill/>
            <a:ln w="25400">
              <a:solidFill>
                <a:srgbClr val="7C7C7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6" name="Line 438"/>
            <p:cNvSpPr>
              <a:spLocks noChangeShapeType="1"/>
            </p:cNvSpPr>
            <p:nvPr/>
          </p:nvSpPr>
          <p:spPr bwMode="auto">
            <a:xfrm>
              <a:off x="3599" y="2892"/>
              <a:ext cx="148" cy="129"/>
            </a:xfrm>
            <a:prstGeom prst="line">
              <a:avLst/>
            </a:prstGeom>
            <a:noFill/>
            <a:ln w="25400">
              <a:solidFill>
                <a:srgbClr val="83838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7" name="Line 439"/>
            <p:cNvSpPr>
              <a:spLocks noChangeShapeType="1"/>
            </p:cNvSpPr>
            <p:nvPr/>
          </p:nvSpPr>
          <p:spPr bwMode="auto">
            <a:xfrm>
              <a:off x="3599" y="2879"/>
              <a:ext cx="148" cy="128"/>
            </a:xfrm>
            <a:prstGeom prst="line">
              <a:avLst/>
            </a:prstGeom>
            <a:noFill/>
            <a:ln w="25400">
              <a:solidFill>
                <a:srgbClr val="89898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8" name="Line 440"/>
            <p:cNvSpPr>
              <a:spLocks noChangeShapeType="1"/>
            </p:cNvSpPr>
            <p:nvPr/>
          </p:nvSpPr>
          <p:spPr bwMode="auto">
            <a:xfrm>
              <a:off x="3599" y="2872"/>
              <a:ext cx="148" cy="128"/>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79" name="Line 441"/>
            <p:cNvSpPr>
              <a:spLocks noChangeShapeType="1"/>
            </p:cNvSpPr>
            <p:nvPr/>
          </p:nvSpPr>
          <p:spPr bwMode="auto">
            <a:xfrm>
              <a:off x="3599" y="2858"/>
              <a:ext cx="148" cy="128"/>
            </a:xfrm>
            <a:prstGeom prst="line">
              <a:avLst/>
            </a:prstGeom>
            <a:noFill/>
            <a:ln w="25400">
              <a:solidFill>
                <a:srgbClr val="95959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0" name="Line 442"/>
            <p:cNvSpPr>
              <a:spLocks noChangeShapeType="1"/>
            </p:cNvSpPr>
            <p:nvPr/>
          </p:nvSpPr>
          <p:spPr bwMode="auto">
            <a:xfrm>
              <a:off x="3599" y="2851"/>
              <a:ext cx="148" cy="128"/>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1" name="Line 443"/>
            <p:cNvSpPr>
              <a:spLocks noChangeShapeType="1"/>
            </p:cNvSpPr>
            <p:nvPr/>
          </p:nvSpPr>
          <p:spPr bwMode="auto">
            <a:xfrm>
              <a:off x="3600" y="2845"/>
              <a:ext cx="147" cy="127"/>
            </a:xfrm>
            <a:prstGeom prst="line">
              <a:avLst/>
            </a:prstGeom>
            <a:noFill/>
            <a:ln w="25400">
              <a:solidFill>
                <a:srgbClr val="A2A2A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2" name="Line 444"/>
            <p:cNvSpPr>
              <a:spLocks noChangeShapeType="1"/>
            </p:cNvSpPr>
            <p:nvPr/>
          </p:nvSpPr>
          <p:spPr bwMode="auto">
            <a:xfrm>
              <a:off x="3616" y="2845"/>
              <a:ext cx="131" cy="114"/>
            </a:xfrm>
            <a:prstGeom prst="line">
              <a:avLst/>
            </a:prstGeom>
            <a:noFill/>
            <a:ln w="25400">
              <a:solidFill>
                <a:srgbClr val="A8A8A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3" name="Line 445"/>
            <p:cNvSpPr>
              <a:spLocks noChangeShapeType="1"/>
            </p:cNvSpPr>
            <p:nvPr/>
          </p:nvSpPr>
          <p:spPr bwMode="auto">
            <a:xfrm>
              <a:off x="3624" y="2845"/>
              <a:ext cx="123" cy="107"/>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4" name="Line 446"/>
            <p:cNvSpPr>
              <a:spLocks noChangeShapeType="1"/>
            </p:cNvSpPr>
            <p:nvPr/>
          </p:nvSpPr>
          <p:spPr bwMode="auto">
            <a:xfrm>
              <a:off x="3639" y="2845"/>
              <a:ext cx="108" cy="94"/>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5" name="Line 447"/>
            <p:cNvSpPr>
              <a:spLocks noChangeShapeType="1"/>
            </p:cNvSpPr>
            <p:nvPr/>
          </p:nvSpPr>
          <p:spPr bwMode="auto">
            <a:xfrm>
              <a:off x="3648" y="2845"/>
              <a:ext cx="99" cy="86"/>
            </a:xfrm>
            <a:prstGeom prst="line">
              <a:avLst/>
            </a:prstGeom>
            <a:noFill/>
            <a:ln w="25400">
              <a:solidFill>
                <a:srgbClr val="BBBBB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6" name="Line 448"/>
            <p:cNvSpPr>
              <a:spLocks noChangeShapeType="1"/>
            </p:cNvSpPr>
            <p:nvPr/>
          </p:nvSpPr>
          <p:spPr bwMode="auto">
            <a:xfrm>
              <a:off x="3664" y="2845"/>
              <a:ext cx="83" cy="72"/>
            </a:xfrm>
            <a:prstGeom prst="line">
              <a:avLst/>
            </a:prstGeom>
            <a:noFill/>
            <a:ln w="25400">
              <a:solidFill>
                <a:srgbClr val="C1C1C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7" name="Line 449"/>
            <p:cNvSpPr>
              <a:spLocks noChangeShapeType="1"/>
            </p:cNvSpPr>
            <p:nvPr/>
          </p:nvSpPr>
          <p:spPr bwMode="auto">
            <a:xfrm>
              <a:off x="3672" y="2845"/>
              <a:ext cx="75" cy="65"/>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8" name="Line 450"/>
            <p:cNvSpPr>
              <a:spLocks noChangeShapeType="1"/>
            </p:cNvSpPr>
            <p:nvPr/>
          </p:nvSpPr>
          <p:spPr bwMode="auto">
            <a:xfrm>
              <a:off x="3680" y="2845"/>
              <a:ext cx="67" cy="58"/>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89" name="Line 451"/>
            <p:cNvSpPr>
              <a:spLocks noChangeShapeType="1"/>
            </p:cNvSpPr>
            <p:nvPr/>
          </p:nvSpPr>
          <p:spPr bwMode="auto">
            <a:xfrm>
              <a:off x="3696" y="2845"/>
              <a:ext cx="51" cy="44"/>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0" name="Line 452"/>
            <p:cNvSpPr>
              <a:spLocks noChangeShapeType="1"/>
            </p:cNvSpPr>
            <p:nvPr/>
          </p:nvSpPr>
          <p:spPr bwMode="auto">
            <a:xfrm>
              <a:off x="3703" y="2845"/>
              <a:ext cx="44" cy="38"/>
            </a:xfrm>
            <a:prstGeom prst="line">
              <a:avLst/>
            </a:prstGeom>
            <a:noFill/>
            <a:ln w="25400">
              <a:solidFill>
                <a:srgbClr val="DADAD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1" name="Line 453"/>
            <p:cNvSpPr>
              <a:spLocks noChangeShapeType="1"/>
            </p:cNvSpPr>
            <p:nvPr/>
          </p:nvSpPr>
          <p:spPr bwMode="auto">
            <a:xfrm>
              <a:off x="3711" y="2845"/>
              <a:ext cx="36" cy="31"/>
            </a:xfrm>
            <a:prstGeom prst="line">
              <a:avLst/>
            </a:prstGeom>
            <a:noFill/>
            <a:ln w="25400">
              <a:solidFill>
                <a:srgbClr val="E0E0E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2" name="Line 454"/>
            <p:cNvSpPr>
              <a:spLocks noChangeShapeType="1"/>
            </p:cNvSpPr>
            <p:nvPr/>
          </p:nvSpPr>
          <p:spPr bwMode="auto">
            <a:xfrm>
              <a:off x="3727" y="2845"/>
              <a:ext cx="20" cy="17"/>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3" name="Line 455"/>
            <p:cNvSpPr>
              <a:spLocks noChangeShapeType="1"/>
            </p:cNvSpPr>
            <p:nvPr/>
          </p:nvSpPr>
          <p:spPr bwMode="auto">
            <a:xfrm>
              <a:off x="3743" y="2845"/>
              <a:ext cx="4" cy="3"/>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4" name="Line 456"/>
            <p:cNvSpPr>
              <a:spLocks noChangeShapeType="1"/>
            </p:cNvSpPr>
            <p:nvPr/>
          </p:nvSpPr>
          <p:spPr bwMode="auto">
            <a:xfrm>
              <a:off x="3743" y="2845"/>
              <a:ext cx="4" cy="3"/>
            </a:xfrm>
            <a:prstGeom prst="line">
              <a:avLst/>
            </a:prstGeom>
            <a:noFill/>
            <a:ln w="25400">
              <a:solidFill>
                <a:srgbClr val="F3F3F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5" name="Freeform 457"/>
            <p:cNvSpPr>
              <a:spLocks/>
            </p:cNvSpPr>
            <p:nvPr/>
          </p:nvSpPr>
          <p:spPr bwMode="auto">
            <a:xfrm>
              <a:off x="3599" y="2838"/>
              <a:ext cx="148" cy="225"/>
            </a:xfrm>
            <a:custGeom>
              <a:avLst/>
              <a:gdLst>
                <a:gd name="T0" fmla="*/ 0 w 148"/>
                <a:gd name="T1" fmla="*/ 49 h 225"/>
                <a:gd name="T2" fmla="*/ 148 w 148"/>
                <a:gd name="T3" fmla="*/ 0 h 225"/>
                <a:gd name="T4" fmla="*/ 148 w 148"/>
                <a:gd name="T5" fmla="*/ 140 h 225"/>
                <a:gd name="T6" fmla="*/ 0 w 148"/>
                <a:gd name="T7" fmla="*/ 225 h 225"/>
                <a:gd name="T8" fmla="*/ 0 w 148"/>
                <a:gd name="T9" fmla="*/ 49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225">
                  <a:moveTo>
                    <a:pt x="0" y="49"/>
                  </a:moveTo>
                  <a:lnTo>
                    <a:pt x="148" y="0"/>
                  </a:lnTo>
                  <a:lnTo>
                    <a:pt x="148" y="140"/>
                  </a:lnTo>
                  <a:lnTo>
                    <a:pt x="0" y="225"/>
                  </a:lnTo>
                  <a:lnTo>
                    <a:pt x="0" y="49"/>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796" name="Line 458"/>
            <p:cNvSpPr>
              <a:spLocks noChangeShapeType="1"/>
            </p:cNvSpPr>
            <p:nvPr/>
          </p:nvSpPr>
          <p:spPr bwMode="auto">
            <a:xfrm flipV="1">
              <a:off x="3740" y="2881"/>
              <a:ext cx="7" cy="6"/>
            </a:xfrm>
            <a:prstGeom prst="line">
              <a:avLst/>
            </a:prstGeom>
            <a:noFill/>
            <a:ln w="25400">
              <a:solidFill>
                <a:srgbClr val="02020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7" name="Line 459"/>
            <p:cNvSpPr>
              <a:spLocks noChangeShapeType="1"/>
            </p:cNvSpPr>
            <p:nvPr/>
          </p:nvSpPr>
          <p:spPr bwMode="auto">
            <a:xfrm flipV="1">
              <a:off x="3724" y="2867"/>
              <a:ext cx="23" cy="20"/>
            </a:xfrm>
            <a:prstGeom prst="line">
              <a:avLst/>
            </a:prstGeom>
            <a:noFill/>
            <a:ln w="25400">
              <a:solidFill>
                <a:srgbClr val="04040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8" name="Line 460"/>
            <p:cNvSpPr>
              <a:spLocks noChangeShapeType="1"/>
            </p:cNvSpPr>
            <p:nvPr/>
          </p:nvSpPr>
          <p:spPr bwMode="auto">
            <a:xfrm flipV="1">
              <a:off x="3708" y="2852"/>
              <a:ext cx="39" cy="35"/>
            </a:xfrm>
            <a:prstGeom prst="line">
              <a:avLst/>
            </a:prstGeom>
            <a:noFill/>
            <a:ln w="25400">
              <a:solidFill>
                <a:srgbClr val="06060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799" name="Line 461"/>
            <p:cNvSpPr>
              <a:spLocks noChangeShapeType="1"/>
            </p:cNvSpPr>
            <p:nvPr/>
          </p:nvSpPr>
          <p:spPr bwMode="auto">
            <a:xfrm flipV="1">
              <a:off x="3708" y="2852"/>
              <a:ext cx="39" cy="35"/>
            </a:xfrm>
            <a:prstGeom prst="line">
              <a:avLst/>
            </a:prstGeom>
            <a:noFill/>
            <a:ln w="25400">
              <a:solidFill>
                <a:srgbClr val="08080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0" name="Line 462"/>
            <p:cNvSpPr>
              <a:spLocks noChangeShapeType="1"/>
            </p:cNvSpPr>
            <p:nvPr/>
          </p:nvSpPr>
          <p:spPr bwMode="auto">
            <a:xfrm flipV="1">
              <a:off x="3693" y="2839"/>
              <a:ext cx="54" cy="48"/>
            </a:xfrm>
            <a:prstGeom prst="line">
              <a:avLst/>
            </a:prstGeom>
            <a:noFill/>
            <a:ln w="25400">
              <a:solidFill>
                <a:srgbClr val="0A0A0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1" name="Line 463"/>
            <p:cNvSpPr>
              <a:spLocks noChangeShapeType="1"/>
            </p:cNvSpPr>
            <p:nvPr/>
          </p:nvSpPr>
          <p:spPr bwMode="auto">
            <a:xfrm flipV="1">
              <a:off x="3678" y="2838"/>
              <a:ext cx="54" cy="49"/>
            </a:xfrm>
            <a:prstGeom prst="line">
              <a:avLst/>
            </a:prstGeom>
            <a:noFill/>
            <a:ln w="25400">
              <a:solidFill>
                <a:srgbClr val="0C0C0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2" name="Line 464"/>
            <p:cNvSpPr>
              <a:spLocks noChangeShapeType="1"/>
            </p:cNvSpPr>
            <p:nvPr/>
          </p:nvSpPr>
          <p:spPr bwMode="auto">
            <a:xfrm flipV="1">
              <a:off x="3678" y="2838"/>
              <a:ext cx="54" cy="49"/>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3" name="Line 465"/>
            <p:cNvSpPr>
              <a:spLocks noChangeShapeType="1"/>
            </p:cNvSpPr>
            <p:nvPr/>
          </p:nvSpPr>
          <p:spPr bwMode="auto">
            <a:xfrm flipV="1">
              <a:off x="3660" y="2838"/>
              <a:ext cx="54" cy="49"/>
            </a:xfrm>
            <a:prstGeom prst="line">
              <a:avLst/>
            </a:prstGeom>
            <a:noFill/>
            <a:ln w="25400">
              <a:solidFill>
                <a:srgbClr val="10101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4" name="Line 466"/>
            <p:cNvSpPr>
              <a:spLocks noChangeShapeType="1"/>
            </p:cNvSpPr>
            <p:nvPr/>
          </p:nvSpPr>
          <p:spPr bwMode="auto">
            <a:xfrm flipV="1">
              <a:off x="3645" y="2838"/>
              <a:ext cx="54" cy="49"/>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5" name="Line 467"/>
            <p:cNvSpPr>
              <a:spLocks noChangeShapeType="1"/>
            </p:cNvSpPr>
            <p:nvPr/>
          </p:nvSpPr>
          <p:spPr bwMode="auto">
            <a:xfrm flipV="1">
              <a:off x="3629" y="2838"/>
              <a:ext cx="54" cy="49"/>
            </a:xfrm>
            <a:prstGeom prst="line">
              <a:avLst/>
            </a:prstGeom>
            <a:noFill/>
            <a:ln w="25400">
              <a:solidFill>
                <a:srgbClr val="14141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6" name="Line 468"/>
            <p:cNvSpPr>
              <a:spLocks noChangeShapeType="1"/>
            </p:cNvSpPr>
            <p:nvPr/>
          </p:nvSpPr>
          <p:spPr bwMode="auto">
            <a:xfrm flipV="1">
              <a:off x="3629" y="2838"/>
              <a:ext cx="54" cy="49"/>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7" name="Line 469"/>
            <p:cNvSpPr>
              <a:spLocks noChangeShapeType="1"/>
            </p:cNvSpPr>
            <p:nvPr/>
          </p:nvSpPr>
          <p:spPr bwMode="auto">
            <a:xfrm flipV="1">
              <a:off x="3614" y="2838"/>
              <a:ext cx="54" cy="49"/>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8" name="Line 470"/>
            <p:cNvSpPr>
              <a:spLocks noChangeShapeType="1"/>
            </p:cNvSpPr>
            <p:nvPr/>
          </p:nvSpPr>
          <p:spPr bwMode="auto">
            <a:xfrm flipV="1">
              <a:off x="3599" y="2838"/>
              <a:ext cx="54" cy="49"/>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09" name="Line 471"/>
            <p:cNvSpPr>
              <a:spLocks noChangeShapeType="1"/>
            </p:cNvSpPr>
            <p:nvPr/>
          </p:nvSpPr>
          <p:spPr bwMode="auto">
            <a:xfrm flipV="1">
              <a:off x="3599" y="2838"/>
              <a:ext cx="54" cy="49"/>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0" name="Line 472"/>
            <p:cNvSpPr>
              <a:spLocks noChangeShapeType="1"/>
            </p:cNvSpPr>
            <p:nvPr/>
          </p:nvSpPr>
          <p:spPr bwMode="auto">
            <a:xfrm flipV="1">
              <a:off x="3583" y="2838"/>
              <a:ext cx="54" cy="49"/>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1" name="Line 473"/>
            <p:cNvSpPr>
              <a:spLocks noChangeShapeType="1"/>
            </p:cNvSpPr>
            <p:nvPr/>
          </p:nvSpPr>
          <p:spPr bwMode="auto">
            <a:xfrm flipV="1">
              <a:off x="3567" y="2838"/>
              <a:ext cx="54" cy="49"/>
            </a:xfrm>
            <a:prstGeom prst="line">
              <a:avLst/>
            </a:prstGeom>
            <a:noFill/>
            <a:ln w="25400">
              <a:solidFill>
                <a:srgbClr val="21212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2" name="Line 474"/>
            <p:cNvSpPr>
              <a:spLocks noChangeShapeType="1"/>
            </p:cNvSpPr>
            <p:nvPr/>
          </p:nvSpPr>
          <p:spPr bwMode="auto">
            <a:xfrm flipV="1">
              <a:off x="3559" y="2838"/>
              <a:ext cx="54" cy="49"/>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3" name="Line 475"/>
            <p:cNvSpPr>
              <a:spLocks noChangeShapeType="1"/>
            </p:cNvSpPr>
            <p:nvPr/>
          </p:nvSpPr>
          <p:spPr bwMode="auto">
            <a:xfrm flipV="1">
              <a:off x="3551" y="2838"/>
              <a:ext cx="54" cy="49"/>
            </a:xfrm>
            <a:prstGeom prst="line">
              <a:avLst/>
            </a:prstGeom>
            <a:noFill/>
            <a:ln w="25400">
              <a:solidFill>
                <a:srgbClr val="25252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4" name="Line 476"/>
            <p:cNvSpPr>
              <a:spLocks noChangeShapeType="1"/>
            </p:cNvSpPr>
            <p:nvPr/>
          </p:nvSpPr>
          <p:spPr bwMode="auto">
            <a:xfrm flipV="1">
              <a:off x="3536" y="2838"/>
              <a:ext cx="54" cy="49"/>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5" name="Line 477"/>
            <p:cNvSpPr>
              <a:spLocks noChangeShapeType="1"/>
            </p:cNvSpPr>
            <p:nvPr/>
          </p:nvSpPr>
          <p:spPr bwMode="auto">
            <a:xfrm flipV="1">
              <a:off x="3521" y="2838"/>
              <a:ext cx="54" cy="49"/>
            </a:xfrm>
            <a:prstGeom prst="line">
              <a:avLst/>
            </a:prstGeom>
            <a:noFill/>
            <a:ln w="25400">
              <a:solidFill>
                <a:srgbClr val="29292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6" name="Line 478"/>
            <p:cNvSpPr>
              <a:spLocks noChangeShapeType="1"/>
            </p:cNvSpPr>
            <p:nvPr/>
          </p:nvSpPr>
          <p:spPr bwMode="auto">
            <a:xfrm flipV="1">
              <a:off x="3521" y="2838"/>
              <a:ext cx="54" cy="49"/>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7" name="Line 479"/>
            <p:cNvSpPr>
              <a:spLocks noChangeShapeType="1"/>
            </p:cNvSpPr>
            <p:nvPr/>
          </p:nvSpPr>
          <p:spPr bwMode="auto">
            <a:xfrm flipV="1">
              <a:off x="3505" y="2838"/>
              <a:ext cx="54" cy="49"/>
            </a:xfrm>
            <a:prstGeom prst="line">
              <a:avLst/>
            </a:prstGeom>
            <a:noFill/>
            <a:ln w="25400">
              <a:solidFill>
                <a:srgbClr val="2D2D2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8" name="Line 480"/>
            <p:cNvSpPr>
              <a:spLocks noChangeShapeType="1"/>
            </p:cNvSpPr>
            <p:nvPr/>
          </p:nvSpPr>
          <p:spPr bwMode="auto">
            <a:xfrm flipV="1">
              <a:off x="3489" y="2838"/>
              <a:ext cx="54" cy="49"/>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19" name="Line 481"/>
            <p:cNvSpPr>
              <a:spLocks noChangeShapeType="1"/>
            </p:cNvSpPr>
            <p:nvPr/>
          </p:nvSpPr>
          <p:spPr bwMode="auto">
            <a:xfrm flipV="1">
              <a:off x="3481" y="2838"/>
              <a:ext cx="54" cy="49"/>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0" name="Line 482"/>
            <p:cNvSpPr>
              <a:spLocks noChangeShapeType="1"/>
            </p:cNvSpPr>
            <p:nvPr/>
          </p:nvSpPr>
          <p:spPr bwMode="auto">
            <a:xfrm flipV="1">
              <a:off x="3474" y="2838"/>
              <a:ext cx="54" cy="49"/>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1" name="Line 483"/>
            <p:cNvSpPr>
              <a:spLocks noChangeShapeType="1"/>
            </p:cNvSpPr>
            <p:nvPr/>
          </p:nvSpPr>
          <p:spPr bwMode="auto">
            <a:xfrm flipV="1">
              <a:off x="3458" y="2838"/>
              <a:ext cx="54" cy="49"/>
            </a:xfrm>
            <a:prstGeom prst="line">
              <a:avLst/>
            </a:prstGeom>
            <a:noFill/>
            <a:ln w="25400">
              <a:solidFill>
                <a:srgbClr val="35353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2" name="Line 484"/>
            <p:cNvSpPr>
              <a:spLocks noChangeShapeType="1"/>
            </p:cNvSpPr>
            <p:nvPr/>
          </p:nvSpPr>
          <p:spPr bwMode="auto">
            <a:xfrm flipV="1">
              <a:off x="3443" y="2838"/>
              <a:ext cx="54" cy="49"/>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3" name="Line 485"/>
            <p:cNvSpPr>
              <a:spLocks noChangeShapeType="1"/>
            </p:cNvSpPr>
            <p:nvPr/>
          </p:nvSpPr>
          <p:spPr bwMode="auto">
            <a:xfrm flipV="1">
              <a:off x="3443" y="2838"/>
              <a:ext cx="54" cy="49"/>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4" name="Line 486"/>
            <p:cNvSpPr>
              <a:spLocks noChangeShapeType="1"/>
            </p:cNvSpPr>
            <p:nvPr/>
          </p:nvSpPr>
          <p:spPr bwMode="auto">
            <a:xfrm flipV="1">
              <a:off x="3427" y="2838"/>
              <a:ext cx="54" cy="49"/>
            </a:xfrm>
            <a:prstGeom prst="line">
              <a:avLst/>
            </a:prstGeom>
            <a:noFill/>
            <a:ln w="25400">
              <a:solidFill>
                <a:srgbClr val="3B3B3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5" name="Line 487"/>
            <p:cNvSpPr>
              <a:spLocks noChangeShapeType="1"/>
            </p:cNvSpPr>
            <p:nvPr/>
          </p:nvSpPr>
          <p:spPr bwMode="auto">
            <a:xfrm flipV="1">
              <a:off x="3412" y="2838"/>
              <a:ext cx="54" cy="49"/>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6" name="Line 488"/>
            <p:cNvSpPr>
              <a:spLocks noChangeShapeType="1"/>
            </p:cNvSpPr>
            <p:nvPr/>
          </p:nvSpPr>
          <p:spPr bwMode="auto">
            <a:xfrm flipV="1">
              <a:off x="3404" y="2838"/>
              <a:ext cx="54" cy="49"/>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7" name="Line 489"/>
            <p:cNvSpPr>
              <a:spLocks noChangeShapeType="1"/>
            </p:cNvSpPr>
            <p:nvPr/>
          </p:nvSpPr>
          <p:spPr bwMode="auto">
            <a:xfrm flipV="1">
              <a:off x="3396" y="2838"/>
              <a:ext cx="54" cy="49"/>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8" name="Line 490"/>
            <p:cNvSpPr>
              <a:spLocks noChangeShapeType="1"/>
            </p:cNvSpPr>
            <p:nvPr/>
          </p:nvSpPr>
          <p:spPr bwMode="auto">
            <a:xfrm flipV="1">
              <a:off x="3380" y="2838"/>
              <a:ext cx="54" cy="49"/>
            </a:xfrm>
            <a:prstGeom prst="line">
              <a:avLst/>
            </a:prstGeom>
            <a:noFill/>
            <a:ln w="25400">
              <a:solidFill>
                <a:srgbClr val="44444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29" name="Line 491"/>
            <p:cNvSpPr>
              <a:spLocks noChangeShapeType="1"/>
            </p:cNvSpPr>
            <p:nvPr/>
          </p:nvSpPr>
          <p:spPr bwMode="auto">
            <a:xfrm flipV="1">
              <a:off x="3373" y="2838"/>
              <a:ext cx="54" cy="49"/>
            </a:xfrm>
            <a:prstGeom prst="line">
              <a:avLst/>
            </a:prstGeom>
            <a:noFill/>
            <a:ln w="25400">
              <a:solidFill>
                <a:srgbClr val="46464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0" name="Line 492"/>
            <p:cNvSpPr>
              <a:spLocks noChangeShapeType="1"/>
            </p:cNvSpPr>
            <p:nvPr/>
          </p:nvSpPr>
          <p:spPr bwMode="auto">
            <a:xfrm flipV="1">
              <a:off x="3365" y="2838"/>
              <a:ext cx="54" cy="49"/>
            </a:xfrm>
            <a:prstGeom prst="line">
              <a:avLst/>
            </a:prstGeom>
            <a:noFill/>
            <a:ln w="25400">
              <a:solidFill>
                <a:srgbClr val="48484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1" name="Line 493"/>
            <p:cNvSpPr>
              <a:spLocks noChangeShapeType="1"/>
            </p:cNvSpPr>
            <p:nvPr/>
          </p:nvSpPr>
          <p:spPr bwMode="auto">
            <a:xfrm flipV="1">
              <a:off x="3349" y="2838"/>
              <a:ext cx="54" cy="49"/>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2" name="Line 494"/>
            <p:cNvSpPr>
              <a:spLocks noChangeShapeType="1"/>
            </p:cNvSpPr>
            <p:nvPr/>
          </p:nvSpPr>
          <p:spPr bwMode="auto">
            <a:xfrm flipV="1">
              <a:off x="3334" y="2838"/>
              <a:ext cx="54" cy="49"/>
            </a:xfrm>
            <a:prstGeom prst="line">
              <a:avLst/>
            </a:prstGeom>
            <a:noFill/>
            <a:ln w="25400">
              <a:solidFill>
                <a:srgbClr val="4C4C4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3" name="Line 495"/>
            <p:cNvSpPr>
              <a:spLocks noChangeShapeType="1"/>
            </p:cNvSpPr>
            <p:nvPr/>
          </p:nvSpPr>
          <p:spPr bwMode="auto">
            <a:xfrm flipV="1">
              <a:off x="3326" y="2838"/>
              <a:ext cx="54" cy="49"/>
            </a:xfrm>
            <a:prstGeom prst="line">
              <a:avLst/>
            </a:prstGeom>
            <a:noFill/>
            <a:ln w="25400">
              <a:solidFill>
                <a:srgbClr val="4E4E4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4" name="Line 496"/>
            <p:cNvSpPr>
              <a:spLocks noChangeShapeType="1"/>
            </p:cNvSpPr>
            <p:nvPr/>
          </p:nvSpPr>
          <p:spPr bwMode="auto">
            <a:xfrm flipV="1">
              <a:off x="3318" y="2838"/>
              <a:ext cx="54" cy="49"/>
            </a:xfrm>
            <a:prstGeom prst="line">
              <a:avLst/>
            </a:prstGeom>
            <a:noFill/>
            <a:ln w="25400">
              <a:solidFill>
                <a:srgbClr val="50505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5" name="Line 497"/>
            <p:cNvSpPr>
              <a:spLocks noChangeShapeType="1"/>
            </p:cNvSpPr>
            <p:nvPr/>
          </p:nvSpPr>
          <p:spPr bwMode="auto">
            <a:xfrm flipV="1">
              <a:off x="3302" y="2838"/>
              <a:ext cx="54" cy="49"/>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6" name="Line 498"/>
            <p:cNvSpPr>
              <a:spLocks noChangeShapeType="1"/>
            </p:cNvSpPr>
            <p:nvPr/>
          </p:nvSpPr>
          <p:spPr bwMode="auto">
            <a:xfrm flipV="1">
              <a:off x="3295" y="2838"/>
              <a:ext cx="54" cy="49"/>
            </a:xfrm>
            <a:prstGeom prst="line">
              <a:avLst/>
            </a:prstGeom>
            <a:noFill/>
            <a:ln w="25400">
              <a:solidFill>
                <a:srgbClr val="54545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7" name="Line 499"/>
            <p:cNvSpPr>
              <a:spLocks noChangeShapeType="1"/>
            </p:cNvSpPr>
            <p:nvPr/>
          </p:nvSpPr>
          <p:spPr bwMode="auto">
            <a:xfrm flipV="1">
              <a:off x="3287" y="2838"/>
              <a:ext cx="54" cy="49"/>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8" name="Line 500"/>
            <p:cNvSpPr>
              <a:spLocks noChangeShapeType="1"/>
            </p:cNvSpPr>
            <p:nvPr/>
          </p:nvSpPr>
          <p:spPr bwMode="auto">
            <a:xfrm flipV="1">
              <a:off x="3272" y="2838"/>
              <a:ext cx="54" cy="49"/>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39" name="Line 501"/>
            <p:cNvSpPr>
              <a:spLocks noChangeShapeType="1"/>
            </p:cNvSpPr>
            <p:nvPr/>
          </p:nvSpPr>
          <p:spPr bwMode="auto">
            <a:xfrm flipV="1">
              <a:off x="3264" y="2838"/>
              <a:ext cx="54" cy="49"/>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0" name="Line 502"/>
            <p:cNvSpPr>
              <a:spLocks noChangeShapeType="1"/>
            </p:cNvSpPr>
            <p:nvPr/>
          </p:nvSpPr>
          <p:spPr bwMode="auto">
            <a:xfrm flipV="1">
              <a:off x="3248" y="2838"/>
              <a:ext cx="54" cy="49"/>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1" name="Line 503"/>
            <p:cNvSpPr>
              <a:spLocks noChangeShapeType="1"/>
            </p:cNvSpPr>
            <p:nvPr/>
          </p:nvSpPr>
          <p:spPr bwMode="auto">
            <a:xfrm flipV="1">
              <a:off x="3240" y="2838"/>
              <a:ext cx="54" cy="49"/>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2" name="Line 504"/>
            <p:cNvSpPr>
              <a:spLocks noChangeShapeType="1"/>
            </p:cNvSpPr>
            <p:nvPr/>
          </p:nvSpPr>
          <p:spPr bwMode="auto">
            <a:xfrm flipV="1">
              <a:off x="3224" y="2838"/>
              <a:ext cx="54" cy="49"/>
            </a:xfrm>
            <a:prstGeom prst="line">
              <a:avLst/>
            </a:prstGeom>
            <a:noFill/>
            <a:ln w="25400">
              <a:solidFill>
                <a:srgbClr val="61616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3" name="Line 505"/>
            <p:cNvSpPr>
              <a:spLocks noChangeShapeType="1"/>
            </p:cNvSpPr>
            <p:nvPr/>
          </p:nvSpPr>
          <p:spPr bwMode="auto">
            <a:xfrm flipV="1">
              <a:off x="3217" y="2838"/>
              <a:ext cx="54" cy="49"/>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4" name="Line 506"/>
            <p:cNvSpPr>
              <a:spLocks noChangeShapeType="1"/>
            </p:cNvSpPr>
            <p:nvPr/>
          </p:nvSpPr>
          <p:spPr bwMode="auto">
            <a:xfrm flipV="1">
              <a:off x="3208" y="2838"/>
              <a:ext cx="54" cy="49"/>
            </a:xfrm>
            <a:prstGeom prst="line">
              <a:avLst/>
            </a:prstGeom>
            <a:noFill/>
            <a:ln w="25400">
              <a:solidFill>
                <a:srgbClr val="65656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5" name="Line 507"/>
            <p:cNvSpPr>
              <a:spLocks noChangeShapeType="1"/>
            </p:cNvSpPr>
            <p:nvPr/>
          </p:nvSpPr>
          <p:spPr bwMode="auto">
            <a:xfrm flipV="1">
              <a:off x="3192" y="2838"/>
              <a:ext cx="54" cy="49"/>
            </a:xfrm>
            <a:prstGeom prst="line">
              <a:avLst/>
            </a:prstGeom>
            <a:noFill/>
            <a:ln w="25400">
              <a:solidFill>
                <a:srgbClr val="67676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6" name="Line 508"/>
            <p:cNvSpPr>
              <a:spLocks noChangeShapeType="1"/>
            </p:cNvSpPr>
            <p:nvPr/>
          </p:nvSpPr>
          <p:spPr bwMode="auto">
            <a:xfrm flipV="1">
              <a:off x="3184" y="2838"/>
              <a:ext cx="54" cy="49"/>
            </a:xfrm>
            <a:prstGeom prst="line">
              <a:avLst/>
            </a:prstGeom>
            <a:noFill/>
            <a:ln w="25400">
              <a:solidFill>
                <a:srgbClr val="69696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7" name="Line 509"/>
            <p:cNvSpPr>
              <a:spLocks noChangeShapeType="1"/>
            </p:cNvSpPr>
            <p:nvPr/>
          </p:nvSpPr>
          <p:spPr bwMode="auto">
            <a:xfrm flipV="1">
              <a:off x="3169" y="2838"/>
              <a:ext cx="54" cy="49"/>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8" name="Line 510"/>
            <p:cNvSpPr>
              <a:spLocks noChangeShapeType="1"/>
            </p:cNvSpPr>
            <p:nvPr/>
          </p:nvSpPr>
          <p:spPr bwMode="auto">
            <a:xfrm flipV="1">
              <a:off x="3161" y="2838"/>
              <a:ext cx="54" cy="49"/>
            </a:xfrm>
            <a:prstGeom prst="line">
              <a:avLst/>
            </a:prstGeom>
            <a:noFill/>
            <a:ln w="25400">
              <a:solidFill>
                <a:srgbClr val="6D6D6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49" name="Line 511"/>
            <p:cNvSpPr>
              <a:spLocks noChangeShapeType="1"/>
            </p:cNvSpPr>
            <p:nvPr/>
          </p:nvSpPr>
          <p:spPr bwMode="auto">
            <a:xfrm flipV="1">
              <a:off x="3145" y="2838"/>
              <a:ext cx="54" cy="49"/>
            </a:xfrm>
            <a:prstGeom prst="line">
              <a:avLst/>
            </a:prstGeom>
            <a:noFill/>
            <a:ln w="25400">
              <a:solidFill>
                <a:srgbClr val="6F6F6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0" name="Line 512"/>
            <p:cNvSpPr>
              <a:spLocks noChangeShapeType="1"/>
            </p:cNvSpPr>
            <p:nvPr/>
          </p:nvSpPr>
          <p:spPr bwMode="auto">
            <a:xfrm flipV="1">
              <a:off x="3137" y="2838"/>
              <a:ext cx="54" cy="49"/>
            </a:xfrm>
            <a:prstGeom prst="line">
              <a:avLst/>
            </a:prstGeom>
            <a:noFill/>
            <a:ln w="25400">
              <a:solidFill>
                <a:srgbClr val="71717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1" name="Line 513"/>
            <p:cNvSpPr>
              <a:spLocks noChangeShapeType="1"/>
            </p:cNvSpPr>
            <p:nvPr/>
          </p:nvSpPr>
          <p:spPr bwMode="auto">
            <a:xfrm flipV="1">
              <a:off x="3130" y="2838"/>
              <a:ext cx="54" cy="49"/>
            </a:xfrm>
            <a:prstGeom prst="line">
              <a:avLst/>
            </a:prstGeom>
            <a:noFill/>
            <a:ln w="25400">
              <a:solidFill>
                <a:srgbClr val="73737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2" name="Line 514"/>
            <p:cNvSpPr>
              <a:spLocks noChangeShapeType="1"/>
            </p:cNvSpPr>
            <p:nvPr/>
          </p:nvSpPr>
          <p:spPr bwMode="auto">
            <a:xfrm flipV="1">
              <a:off x="3115" y="2838"/>
              <a:ext cx="54" cy="49"/>
            </a:xfrm>
            <a:prstGeom prst="line">
              <a:avLst/>
            </a:prstGeom>
            <a:noFill/>
            <a:ln w="25400">
              <a:solidFill>
                <a:srgbClr val="75757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3" name="Line 515"/>
            <p:cNvSpPr>
              <a:spLocks noChangeShapeType="1"/>
            </p:cNvSpPr>
            <p:nvPr/>
          </p:nvSpPr>
          <p:spPr bwMode="auto">
            <a:xfrm flipV="1">
              <a:off x="3107" y="2838"/>
              <a:ext cx="54" cy="49"/>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4" name="Line 516"/>
            <p:cNvSpPr>
              <a:spLocks noChangeShapeType="1"/>
            </p:cNvSpPr>
            <p:nvPr/>
          </p:nvSpPr>
          <p:spPr bwMode="auto">
            <a:xfrm flipV="1">
              <a:off x="3091" y="2838"/>
              <a:ext cx="54" cy="49"/>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5" name="Line 517"/>
            <p:cNvSpPr>
              <a:spLocks noChangeShapeType="1"/>
            </p:cNvSpPr>
            <p:nvPr/>
          </p:nvSpPr>
          <p:spPr bwMode="auto">
            <a:xfrm flipV="1">
              <a:off x="3083" y="2838"/>
              <a:ext cx="54" cy="49"/>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6" name="Line 518"/>
            <p:cNvSpPr>
              <a:spLocks noChangeShapeType="1"/>
            </p:cNvSpPr>
            <p:nvPr/>
          </p:nvSpPr>
          <p:spPr bwMode="auto">
            <a:xfrm flipV="1">
              <a:off x="3075" y="2838"/>
              <a:ext cx="54" cy="49"/>
            </a:xfrm>
            <a:prstGeom prst="line">
              <a:avLst/>
            </a:prstGeom>
            <a:noFill/>
            <a:ln w="25400">
              <a:solidFill>
                <a:srgbClr val="7D7D7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7" name="Line 519"/>
            <p:cNvSpPr>
              <a:spLocks noChangeShapeType="1"/>
            </p:cNvSpPr>
            <p:nvPr/>
          </p:nvSpPr>
          <p:spPr bwMode="auto">
            <a:xfrm flipV="1">
              <a:off x="3060" y="2838"/>
              <a:ext cx="54" cy="49"/>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8" name="Line 520"/>
            <p:cNvSpPr>
              <a:spLocks noChangeShapeType="1"/>
            </p:cNvSpPr>
            <p:nvPr/>
          </p:nvSpPr>
          <p:spPr bwMode="auto">
            <a:xfrm flipV="1">
              <a:off x="3052" y="2838"/>
              <a:ext cx="54" cy="49"/>
            </a:xfrm>
            <a:prstGeom prst="line">
              <a:avLst/>
            </a:prstGeom>
            <a:noFill/>
            <a:ln w="25400">
              <a:solidFill>
                <a:srgbClr val="82828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59" name="Line 521"/>
            <p:cNvSpPr>
              <a:spLocks noChangeShapeType="1"/>
            </p:cNvSpPr>
            <p:nvPr/>
          </p:nvSpPr>
          <p:spPr bwMode="auto">
            <a:xfrm flipV="1">
              <a:off x="3037" y="2838"/>
              <a:ext cx="54" cy="49"/>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0" name="Line 522"/>
            <p:cNvSpPr>
              <a:spLocks noChangeShapeType="1"/>
            </p:cNvSpPr>
            <p:nvPr/>
          </p:nvSpPr>
          <p:spPr bwMode="auto">
            <a:xfrm flipV="1">
              <a:off x="3029" y="2838"/>
              <a:ext cx="54" cy="49"/>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1" name="Line 523"/>
            <p:cNvSpPr>
              <a:spLocks noChangeShapeType="1"/>
            </p:cNvSpPr>
            <p:nvPr/>
          </p:nvSpPr>
          <p:spPr bwMode="auto">
            <a:xfrm flipV="1">
              <a:off x="3021" y="2838"/>
              <a:ext cx="54" cy="49"/>
            </a:xfrm>
            <a:prstGeom prst="line">
              <a:avLst/>
            </a:prstGeom>
            <a:noFill/>
            <a:ln w="25400">
              <a:solidFill>
                <a:srgbClr val="88888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2" name="Line 524"/>
            <p:cNvSpPr>
              <a:spLocks noChangeShapeType="1"/>
            </p:cNvSpPr>
            <p:nvPr/>
          </p:nvSpPr>
          <p:spPr bwMode="auto">
            <a:xfrm flipV="1">
              <a:off x="3005" y="2838"/>
              <a:ext cx="54" cy="49"/>
            </a:xfrm>
            <a:prstGeom prst="line">
              <a:avLst/>
            </a:prstGeom>
            <a:noFill/>
            <a:ln w="25400">
              <a:solidFill>
                <a:srgbClr val="8A8A8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3" name="Line 525"/>
            <p:cNvSpPr>
              <a:spLocks noChangeShapeType="1"/>
            </p:cNvSpPr>
            <p:nvPr/>
          </p:nvSpPr>
          <p:spPr bwMode="auto">
            <a:xfrm flipV="1">
              <a:off x="2997" y="2838"/>
              <a:ext cx="54" cy="49"/>
            </a:xfrm>
            <a:prstGeom prst="line">
              <a:avLst/>
            </a:prstGeom>
            <a:noFill/>
            <a:ln w="25400">
              <a:solidFill>
                <a:srgbClr val="8C8C8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4" name="Line 526"/>
            <p:cNvSpPr>
              <a:spLocks noChangeShapeType="1"/>
            </p:cNvSpPr>
            <p:nvPr/>
          </p:nvSpPr>
          <p:spPr bwMode="auto">
            <a:xfrm flipV="1">
              <a:off x="2982" y="2838"/>
              <a:ext cx="54" cy="49"/>
            </a:xfrm>
            <a:prstGeom prst="line">
              <a:avLst/>
            </a:prstGeom>
            <a:noFill/>
            <a:ln w="25400">
              <a:solidFill>
                <a:srgbClr val="8E8E8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5" name="Line 527"/>
            <p:cNvSpPr>
              <a:spLocks noChangeShapeType="1"/>
            </p:cNvSpPr>
            <p:nvPr/>
          </p:nvSpPr>
          <p:spPr bwMode="auto">
            <a:xfrm flipV="1">
              <a:off x="2974" y="2838"/>
              <a:ext cx="54" cy="49"/>
            </a:xfrm>
            <a:prstGeom prst="line">
              <a:avLst/>
            </a:prstGeom>
            <a:noFill/>
            <a:ln w="25400">
              <a:solidFill>
                <a:srgbClr val="90909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6" name="Line 528"/>
            <p:cNvSpPr>
              <a:spLocks noChangeShapeType="1"/>
            </p:cNvSpPr>
            <p:nvPr/>
          </p:nvSpPr>
          <p:spPr bwMode="auto">
            <a:xfrm flipV="1">
              <a:off x="2967" y="2838"/>
              <a:ext cx="54" cy="49"/>
            </a:xfrm>
            <a:prstGeom prst="line">
              <a:avLst/>
            </a:prstGeom>
            <a:noFill/>
            <a:ln w="25400">
              <a:solidFill>
                <a:srgbClr val="92929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7" name="Line 529"/>
            <p:cNvSpPr>
              <a:spLocks noChangeShapeType="1"/>
            </p:cNvSpPr>
            <p:nvPr/>
          </p:nvSpPr>
          <p:spPr bwMode="auto">
            <a:xfrm flipV="1">
              <a:off x="2951" y="2838"/>
              <a:ext cx="54" cy="49"/>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8" name="Line 530"/>
            <p:cNvSpPr>
              <a:spLocks noChangeShapeType="1"/>
            </p:cNvSpPr>
            <p:nvPr/>
          </p:nvSpPr>
          <p:spPr bwMode="auto">
            <a:xfrm flipV="1">
              <a:off x="2943" y="2838"/>
              <a:ext cx="54" cy="49"/>
            </a:xfrm>
            <a:prstGeom prst="line">
              <a:avLst/>
            </a:prstGeom>
            <a:noFill/>
            <a:ln w="25400">
              <a:solidFill>
                <a:srgbClr val="96969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69" name="Line 531"/>
            <p:cNvSpPr>
              <a:spLocks noChangeShapeType="1"/>
            </p:cNvSpPr>
            <p:nvPr/>
          </p:nvSpPr>
          <p:spPr bwMode="auto">
            <a:xfrm flipV="1">
              <a:off x="2928" y="2838"/>
              <a:ext cx="54" cy="49"/>
            </a:xfrm>
            <a:prstGeom prst="line">
              <a:avLst/>
            </a:prstGeom>
            <a:noFill/>
            <a:ln w="25400">
              <a:solidFill>
                <a:srgbClr val="98989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0" name="Line 532"/>
            <p:cNvSpPr>
              <a:spLocks noChangeShapeType="1"/>
            </p:cNvSpPr>
            <p:nvPr/>
          </p:nvSpPr>
          <p:spPr bwMode="auto">
            <a:xfrm flipV="1">
              <a:off x="2920" y="2838"/>
              <a:ext cx="54" cy="49"/>
            </a:xfrm>
            <a:prstGeom prst="line">
              <a:avLst/>
            </a:prstGeom>
            <a:noFill/>
            <a:ln w="25400">
              <a:solidFill>
                <a:srgbClr val="9A9A9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1" name="Line 533"/>
            <p:cNvSpPr>
              <a:spLocks noChangeShapeType="1"/>
            </p:cNvSpPr>
            <p:nvPr/>
          </p:nvSpPr>
          <p:spPr bwMode="auto">
            <a:xfrm flipV="1">
              <a:off x="2904" y="2838"/>
              <a:ext cx="54" cy="49"/>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2" name="Line 534"/>
            <p:cNvSpPr>
              <a:spLocks noChangeShapeType="1"/>
            </p:cNvSpPr>
            <p:nvPr/>
          </p:nvSpPr>
          <p:spPr bwMode="auto">
            <a:xfrm flipV="1">
              <a:off x="2896" y="2838"/>
              <a:ext cx="54" cy="49"/>
            </a:xfrm>
            <a:prstGeom prst="line">
              <a:avLst/>
            </a:prstGeom>
            <a:noFill/>
            <a:ln w="25400">
              <a:solidFill>
                <a:srgbClr val="9E9E9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3" name="Line 535"/>
            <p:cNvSpPr>
              <a:spLocks noChangeShapeType="1"/>
            </p:cNvSpPr>
            <p:nvPr/>
          </p:nvSpPr>
          <p:spPr bwMode="auto">
            <a:xfrm flipV="1">
              <a:off x="2889" y="2838"/>
              <a:ext cx="54" cy="49"/>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4" name="Line 536"/>
            <p:cNvSpPr>
              <a:spLocks noChangeShapeType="1"/>
            </p:cNvSpPr>
            <p:nvPr/>
          </p:nvSpPr>
          <p:spPr bwMode="auto">
            <a:xfrm flipV="1">
              <a:off x="2873" y="2838"/>
              <a:ext cx="54" cy="49"/>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5" name="Line 537"/>
            <p:cNvSpPr>
              <a:spLocks noChangeShapeType="1"/>
            </p:cNvSpPr>
            <p:nvPr/>
          </p:nvSpPr>
          <p:spPr bwMode="auto">
            <a:xfrm flipV="1">
              <a:off x="2865" y="2838"/>
              <a:ext cx="54" cy="49"/>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6" name="Line 538"/>
            <p:cNvSpPr>
              <a:spLocks noChangeShapeType="1"/>
            </p:cNvSpPr>
            <p:nvPr/>
          </p:nvSpPr>
          <p:spPr bwMode="auto">
            <a:xfrm flipV="1">
              <a:off x="2850" y="2838"/>
              <a:ext cx="54" cy="49"/>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7" name="Line 539"/>
            <p:cNvSpPr>
              <a:spLocks noChangeShapeType="1"/>
            </p:cNvSpPr>
            <p:nvPr/>
          </p:nvSpPr>
          <p:spPr bwMode="auto">
            <a:xfrm flipV="1">
              <a:off x="2842" y="2838"/>
              <a:ext cx="54" cy="49"/>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8" name="Line 540"/>
            <p:cNvSpPr>
              <a:spLocks noChangeShapeType="1"/>
            </p:cNvSpPr>
            <p:nvPr/>
          </p:nvSpPr>
          <p:spPr bwMode="auto">
            <a:xfrm flipV="1">
              <a:off x="2826" y="2838"/>
              <a:ext cx="54" cy="49"/>
            </a:xfrm>
            <a:prstGeom prst="line">
              <a:avLst/>
            </a:prstGeom>
            <a:noFill/>
            <a:ln w="25400">
              <a:solidFill>
                <a:srgbClr val="ABABA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79" name="Line 541"/>
            <p:cNvSpPr>
              <a:spLocks noChangeShapeType="1"/>
            </p:cNvSpPr>
            <p:nvPr/>
          </p:nvSpPr>
          <p:spPr bwMode="auto">
            <a:xfrm flipV="1">
              <a:off x="2818" y="2838"/>
              <a:ext cx="54" cy="49"/>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0" name="Line 542"/>
            <p:cNvSpPr>
              <a:spLocks noChangeShapeType="1"/>
            </p:cNvSpPr>
            <p:nvPr/>
          </p:nvSpPr>
          <p:spPr bwMode="auto">
            <a:xfrm flipV="1">
              <a:off x="2811" y="2838"/>
              <a:ext cx="54" cy="49"/>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1" name="Line 543"/>
            <p:cNvSpPr>
              <a:spLocks noChangeShapeType="1"/>
            </p:cNvSpPr>
            <p:nvPr/>
          </p:nvSpPr>
          <p:spPr bwMode="auto">
            <a:xfrm flipV="1">
              <a:off x="2795" y="2838"/>
              <a:ext cx="54" cy="49"/>
            </a:xfrm>
            <a:prstGeom prst="line">
              <a:avLst/>
            </a:prstGeom>
            <a:noFill/>
            <a:ln w="25400">
              <a:solidFill>
                <a:srgbClr val="B1B1B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2" name="Line 544"/>
            <p:cNvSpPr>
              <a:spLocks noChangeShapeType="1"/>
            </p:cNvSpPr>
            <p:nvPr/>
          </p:nvSpPr>
          <p:spPr bwMode="auto">
            <a:xfrm flipV="1">
              <a:off x="2788" y="2838"/>
              <a:ext cx="54" cy="49"/>
            </a:xfrm>
            <a:prstGeom prst="line">
              <a:avLst/>
            </a:prstGeom>
            <a:noFill/>
            <a:ln w="25400">
              <a:solidFill>
                <a:srgbClr val="B3B3B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3" name="Line 545"/>
            <p:cNvSpPr>
              <a:spLocks noChangeShapeType="1"/>
            </p:cNvSpPr>
            <p:nvPr/>
          </p:nvSpPr>
          <p:spPr bwMode="auto">
            <a:xfrm flipV="1">
              <a:off x="2780" y="2838"/>
              <a:ext cx="54" cy="49"/>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4" name="Line 546"/>
            <p:cNvSpPr>
              <a:spLocks noChangeShapeType="1"/>
            </p:cNvSpPr>
            <p:nvPr/>
          </p:nvSpPr>
          <p:spPr bwMode="auto">
            <a:xfrm flipV="1">
              <a:off x="2764" y="2838"/>
              <a:ext cx="54" cy="49"/>
            </a:xfrm>
            <a:prstGeom prst="line">
              <a:avLst/>
            </a:prstGeom>
            <a:noFill/>
            <a:ln w="25400">
              <a:solidFill>
                <a:srgbClr val="B7B7B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5" name="Line 547"/>
            <p:cNvSpPr>
              <a:spLocks noChangeShapeType="1"/>
            </p:cNvSpPr>
            <p:nvPr/>
          </p:nvSpPr>
          <p:spPr bwMode="auto">
            <a:xfrm flipV="1">
              <a:off x="2747" y="2838"/>
              <a:ext cx="54" cy="49"/>
            </a:xfrm>
            <a:prstGeom prst="line">
              <a:avLst/>
            </a:prstGeom>
            <a:noFill/>
            <a:ln w="25400">
              <a:solidFill>
                <a:srgbClr val="B9B9B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6" name="Line 548"/>
            <p:cNvSpPr>
              <a:spLocks noChangeShapeType="1"/>
            </p:cNvSpPr>
            <p:nvPr/>
          </p:nvSpPr>
          <p:spPr bwMode="auto">
            <a:xfrm flipV="1">
              <a:off x="2739" y="2838"/>
              <a:ext cx="54" cy="49"/>
            </a:xfrm>
            <a:prstGeom prst="line">
              <a:avLst/>
            </a:prstGeom>
            <a:noFill/>
            <a:ln w="25400">
              <a:solidFill>
                <a:srgbClr val="BBBBB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7" name="Line 549"/>
            <p:cNvSpPr>
              <a:spLocks noChangeShapeType="1"/>
            </p:cNvSpPr>
            <p:nvPr/>
          </p:nvSpPr>
          <p:spPr bwMode="auto">
            <a:xfrm flipV="1">
              <a:off x="2732" y="2838"/>
              <a:ext cx="54" cy="49"/>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8" name="Line 550"/>
            <p:cNvSpPr>
              <a:spLocks noChangeShapeType="1"/>
            </p:cNvSpPr>
            <p:nvPr/>
          </p:nvSpPr>
          <p:spPr bwMode="auto">
            <a:xfrm flipV="1">
              <a:off x="2716" y="2838"/>
              <a:ext cx="54" cy="49"/>
            </a:xfrm>
            <a:prstGeom prst="line">
              <a:avLst/>
            </a:prstGeom>
            <a:noFill/>
            <a:ln w="25400">
              <a:solidFill>
                <a:srgbClr val="BFBFB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89" name="Line 551"/>
            <p:cNvSpPr>
              <a:spLocks noChangeShapeType="1"/>
            </p:cNvSpPr>
            <p:nvPr/>
          </p:nvSpPr>
          <p:spPr bwMode="auto">
            <a:xfrm flipV="1">
              <a:off x="2709" y="2838"/>
              <a:ext cx="54" cy="49"/>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0" name="Line 552"/>
            <p:cNvSpPr>
              <a:spLocks noChangeShapeType="1"/>
            </p:cNvSpPr>
            <p:nvPr/>
          </p:nvSpPr>
          <p:spPr bwMode="auto">
            <a:xfrm flipV="1">
              <a:off x="2701" y="2838"/>
              <a:ext cx="54" cy="49"/>
            </a:xfrm>
            <a:prstGeom prst="line">
              <a:avLst/>
            </a:prstGeom>
            <a:noFill/>
            <a:ln w="25400">
              <a:solidFill>
                <a:srgbClr val="C4C4C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1" name="Line 553"/>
            <p:cNvSpPr>
              <a:spLocks noChangeShapeType="1"/>
            </p:cNvSpPr>
            <p:nvPr/>
          </p:nvSpPr>
          <p:spPr bwMode="auto">
            <a:xfrm flipV="1">
              <a:off x="2685" y="2838"/>
              <a:ext cx="54" cy="49"/>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2" name="Line 554"/>
            <p:cNvSpPr>
              <a:spLocks noChangeShapeType="1"/>
            </p:cNvSpPr>
            <p:nvPr/>
          </p:nvSpPr>
          <p:spPr bwMode="auto">
            <a:xfrm flipV="1">
              <a:off x="2669" y="2838"/>
              <a:ext cx="54" cy="49"/>
            </a:xfrm>
            <a:prstGeom prst="line">
              <a:avLst/>
            </a:prstGeom>
            <a:noFill/>
            <a:ln w="25400">
              <a:solidFill>
                <a:srgbClr val="C8C8C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3" name="Line 555"/>
            <p:cNvSpPr>
              <a:spLocks noChangeShapeType="1"/>
            </p:cNvSpPr>
            <p:nvPr/>
          </p:nvSpPr>
          <p:spPr bwMode="auto">
            <a:xfrm flipV="1">
              <a:off x="2669" y="2838"/>
              <a:ext cx="54" cy="49"/>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4" name="Line 556"/>
            <p:cNvSpPr>
              <a:spLocks noChangeShapeType="1"/>
            </p:cNvSpPr>
            <p:nvPr/>
          </p:nvSpPr>
          <p:spPr bwMode="auto">
            <a:xfrm flipV="1">
              <a:off x="2653" y="2838"/>
              <a:ext cx="54" cy="49"/>
            </a:xfrm>
            <a:prstGeom prst="line">
              <a:avLst/>
            </a:prstGeom>
            <a:noFill/>
            <a:ln w="25400">
              <a:solidFill>
                <a:srgbClr val="CCCCC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5" name="Line 557"/>
            <p:cNvSpPr>
              <a:spLocks noChangeShapeType="1"/>
            </p:cNvSpPr>
            <p:nvPr/>
          </p:nvSpPr>
          <p:spPr bwMode="auto">
            <a:xfrm flipV="1">
              <a:off x="2639" y="2838"/>
              <a:ext cx="54" cy="49"/>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6" name="Line 558"/>
            <p:cNvSpPr>
              <a:spLocks noChangeShapeType="1"/>
            </p:cNvSpPr>
            <p:nvPr/>
          </p:nvSpPr>
          <p:spPr bwMode="auto">
            <a:xfrm flipV="1">
              <a:off x="2631" y="2838"/>
              <a:ext cx="54" cy="49"/>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7" name="Line 559"/>
            <p:cNvSpPr>
              <a:spLocks noChangeShapeType="1"/>
            </p:cNvSpPr>
            <p:nvPr/>
          </p:nvSpPr>
          <p:spPr bwMode="auto">
            <a:xfrm flipV="1">
              <a:off x="2623" y="2838"/>
              <a:ext cx="54" cy="49"/>
            </a:xfrm>
            <a:prstGeom prst="line">
              <a:avLst/>
            </a:prstGeom>
            <a:noFill/>
            <a:ln w="25400">
              <a:solidFill>
                <a:srgbClr val="D2D2D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8" name="Line 560"/>
            <p:cNvSpPr>
              <a:spLocks noChangeShapeType="1"/>
            </p:cNvSpPr>
            <p:nvPr/>
          </p:nvSpPr>
          <p:spPr bwMode="auto">
            <a:xfrm flipV="1">
              <a:off x="2607" y="2838"/>
              <a:ext cx="54" cy="49"/>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899" name="Line 561"/>
            <p:cNvSpPr>
              <a:spLocks noChangeShapeType="1"/>
            </p:cNvSpPr>
            <p:nvPr/>
          </p:nvSpPr>
          <p:spPr bwMode="auto">
            <a:xfrm flipV="1">
              <a:off x="2591" y="2838"/>
              <a:ext cx="54" cy="49"/>
            </a:xfrm>
            <a:prstGeom prst="line">
              <a:avLst/>
            </a:prstGeom>
            <a:noFill/>
            <a:ln w="25400">
              <a:solidFill>
                <a:srgbClr val="D6D6D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0" name="Line 562"/>
            <p:cNvSpPr>
              <a:spLocks noChangeShapeType="1"/>
            </p:cNvSpPr>
            <p:nvPr/>
          </p:nvSpPr>
          <p:spPr bwMode="auto">
            <a:xfrm flipV="1">
              <a:off x="2591" y="2838"/>
              <a:ext cx="54" cy="49"/>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1" name="Line 563"/>
            <p:cNvSpPr>
              <a:spLocks noChangeShapeType="1"/>
            </p:cNvSpPr>
            <p:nvPr/>
          </p:nvSpPr>
          <p:spPr bwMode="auto">
            <a:xfrm flipV="1">
              <a:off x="2576" y="2838"/>
              <a:ext cx="54" cy="49"/>
            </a:xfrm>
            <a:prstGeom prst="line">
              <a:avLst/>
            </a:prstGeom>
            <a:noFill/>
            <a:ln w="25400">
              <a:solidFill>
                <a:srgbClr val="DADAD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2" name="Line 564"/>
            <p:cNvSpPr>
              <a:spLocks noChangeShapeType="1"/>
            </p:cNvSpPr>
            <p:nvPr/>
          </p:nvSpPr>
          <p:spPr bwMode="auto">
            <a:xfrm flipV="1">
              <a:off x="2560" y="2838"/>
              <a:ext cx="54" cy="49"/>
            </a:xfrm>
            <a:prstGeom prst="line">
              <a:avLst/>
            </a:prstGeom>
            <a:noFill/>
            <a:ln w="25400">
              <a:solidFill>
                <a:srgbClr val="DCDCD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3" name="Line 565"/>
            <p:cNvSpPr>
              <a:spLocks noChangeShapeType="1"/>
            </p:cNvSpPr>
            <p:nvPr/>
          </p:nvSpPr>
          <p:spPr bwMode="auto">
            <a:xfrm flipV="1">
              <a:off x="2552" y="2838"/>
              <a:ext cx="54" cy="49"/>
            </a:xfrm>
            <a:prstGeom prst="line">
              <a:avLst/>
            </a:prstGeom>
            <a:noFill/>
            <a:ln w="25400">
              <a:solidFill>
                <a:srgbClr val="DEDED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4" name="Line 566"/>
            <p:cNvSpPr>
              <a:spLocks noChangeShapeType="1"/>
            </p:cNvSpPr>
            <p:nvPr/>
          </p:nvSpPr>
          <p:spPr bwMode="auto">
            <a:xfrm flipV="1">
              <a:off x="2545" y="2838"/>
              <a:ext cx="54" cy="49"/>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5" name="Line 567"/>
            <p:cNvSpPr>
              <a:spLocks noChangeShapeType="1"/>
            </p:cNvSpPr>
            <p:nvPr/>
          </p:nvSpPr>
          <p:spPr bwMode="auto">
            <a:xfrm flipV="1">
              <a:off x="2529" y="2838"/>
              <a:ext cx="54" cy="49"/>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6" name="Line 568"/>
            <p:cNvSpPr>
              <a:spLocks noChangeShapeType="1"/>
            </p:cNvSpPr>
            <p:nvPr/>
          </p:nvSpPr>
          <p:spPr bwMode="auto">
            <a:xfrm flipV="1">
              <a:off x="2514" y="2838"/>
              <a:ext cx="54" cy="49"/>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7" name="Line 569"/>
            <p:cNvSpPr>
              <a:spLocks noChangeShapeType="1"/>
            </p:cNvSpPr>
            <p:nvPr/>
          </p:nvSpPr>
          <p:spPr bwMode="auto">
            <a:xfrm flipV="1">
              <a:off x="2514" y="2838"/>
              <a:ext cx="54" cy="49"/>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8" name="Line 570"/>
            <p:cNvSpPr>
              <a:spLocks noChangeShapeType="1"/>
            </p:cNvSpPr>
            <p:nvPr/>
          </p:nvSpPr>
          <p:spPr bwMode="auto">
            <a:xfrm flipV="1">
              <a:off x="2513" y="2838"/>
              <a:ext cx="38" cy="35"/>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09" name="Line 571"/>
            <p:cNvSpPr>
              <a:spLocks noChangeShapeType="1"/>
            </p:cNvSpPr>
            <p:nvPr/>
          </p:nvSpPr>
          <p:spPr bwMode="auto">
            <a:xfrm flipV="1">
              <a:off x="2513" y="2838"/>
              <a:ext cx="24" cy="22"/>
            </a:xfrm>
            <a:prstGeom prst="line">
              <a:avLst/>
            </a:prstGeom>
            <a:noFill/>
            <a:ln w="25400">
              <a:solidFill>
                <a:srgbClr val="EBEBE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0" name="Line 572"/>
            <p:cNvSpPr>
              <a:spLocks noChangeShapeType="1"/>
            </p:cNvSpPr>
            <p:nvPr/>
          </p:nvSpPr>
          <p:spPr bwMode="auto">
            <a:xfrm flipV="1">
              <a:off x="2513" y="2838"/>
              <a:ext cx="24" cy="22"/>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1" name="Line 573"/>
            <p:cNvSpPr>
              <a:spLocks noChangeShapeType="1"/>
            </p:cNvSpPr>
            <p:nvPr/>
          </p:nvSpPr>
          <p:spPr bwMode="auto">
            <a:xfrm flipV="1">
              <a:off x="2513" y="2838"/>
              <a:ext cx="8" cy="8"/>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2" name="Freeform 574"/>
            <p:cNvSpPr>
              <a:spLocks/>
            </p:cNvSpPr>
            <p:nvPr/>
          </p:nvSpPr>
          <p:spPr bwMode="auto">
            <a:xfrm>
              <a:off x="2490" y="2838"/>
              <a:ext cx="1257" cy="49"/>
            </a:xfrm>
            <a:custGeom>
              <a:avLst/>
              <a:gdLst>
                <a:gd name="T0" fmla="*/ 0 w 1257"/>
                <a:gd name="T1" fmla="*/ 49 h 49"/>
                <a:gd name="T2" fmla="*/ 1109 w 1257"/>
                <a:gd name="T3" fmla="*/ 49 h 49"/>
                <a:gd name="T4" fmla="*/ 1257 w 1257"/>
                <a:gd name="T5" fmla="*/ 0 h 49"/>
                <a:gd name="T6" fmla="*/ 180 w 1257"/>
                <a:gd name="T7" fmla="*/ 0 h 49"/>
                <a:gd name="T8" fmla="*/ 0 w 1257"/>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7" h="49">
                  <a:moveTo>
                    <a:pt x="0" y="49"/>
                  </a:moveTo>
                  <a:lnTo>
                    <a:pt x="1109" y="49"/>
                  </a:lnTo>
                  <a:lnTo>
                    <a:pt x="1257" y="0"/>
                  </a:lnTo>
                  <a:lnTo>
                    <a:pt x="180" y="0"/>
                  </a:lnTo>
                  <a:lnTo>
                    <a:pt x="0" y="49"/>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913" name="Line 575"/>
            <p:cNvSpPr>
              <a:spLocks noChangeShapeType="1"/>
            </p:cNvSpPr>
            <p:nvPr/>
          </p:nvSpPr>
          <p:spPr bwMode="auto">
            <a:xfrm>
              <a:off x="2896" y="2725"/>
              <a:ext cx="1" cy="14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4" name="Line 576"/>
            <p:cNvSpPr>
              <a:spLocks noChangeShapeType="1"/>
            </p:cNvSpPr>
            <p:nvPr/>
          </p:nvSpPr>
          <p:spPr bwMode="auto">
            <a:xfrm>
              <a:off x="2904" y="2725"/>
              <a:ext cx="1" cy="141"/>
            </a:xfrm>
            <a:prstGeom prst="line">
              <a:avLst/>
            </a:prstGeom>
            <a:noFill/>
            <a:ln w="36513">
              <a:solidFill>
                <a:srgbClr val="0B0B0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5" name="Line 577"/>
            <p:cNvSpPr>
              <a:spLocks noChangeShapeType="1"/>
            </p:cNvSpPr>
            <p:nvPr/>
          </p:nvSpPr>
          <p:spPr bwMode="auto">
            <a:xfrm>
              <a:off x="2912" y="2725"/>
              <a:ext cx="1" cy="141"/>
            </a:xfrm>
            <a:prstGeom prst="line">
              <a:avLst/>
            </a:prstGeom>
            <a:noFill/>
            <a:ln w="36513">
              <a:solidFill>
                <a:srgbClr val="17171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6" name="Line 578"/>
            <p:cNvSpPr>
              <a:spLocks noChangeShapeType="1"/>
            </p:cNvSpPr>
            <p:nvPr/>
          </p:nvSpPr>
          <p:spPr bwMode="auto">
            <a:xfrm>
              <a:off x="2919" y="2725"/>
              <a:ext cx="1" cy="141"/>
            </a:xfrm>
            <a:prstGeom prst="line">
              <a:avLst/>
            </a:prstGeom>
            <a:noFill/>
            <a:ln w="36513">
              <a:solidFill>
                <a:srgbClr val="22222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7" name="Line 579"/>
            <p:cNvSpPr>
              <a:spLocks noChangeShapeType="1"/>
            </p:cNvSpPr>
            <p:nvPr/>
          </p:nvSpPr>
          <p:spPr bwMode="auto">
            <a:xfrm>
              <a:off x="2927" y="2725"/>
              <a:ext cx="1" cy="141"/>
            </a:xfrm>
            <a:prstGeom prst="line">
              <a:avLst/>
            </a:prstGeom>
            <a:noFill/>
            <a:ln w="36513">
              <a:solidFill>
                <a:srgbClr val="2E2E2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8" name="Line 580"/>
            <p:cNvSpPr>
              <a:spLocks noChangeShapeType="1"/>
            </p:cNvSpPr>
            <p:nvPr/>
          </p:nvSpPr>
          <p:spPr bwMode="auto">
            <a:xfrm>
              <a:off x="2935" y="2725"/>
              <a:ext cx="1" cy="141"/>
            </a:xfrm>
            <a:prstGeom prst="line">
              <a:avLst/>
            </a:prstGeom>
            <a:noFill/>
            <a:ln w="36513">
              <a:solidFill>
                <a:srgbClr val="3A3A3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19" name="Line 581"/>
            <p:cNvSpPr>
              <a:spLocks noChangeShapeType="1"/>
            </p:cNvSpPr>
            <p:nvPr/>
          </p:nvSpPr>
          <p:spPr bwMode="auto">
            <a:xfrm>
              <a:off x="2943" y="2725"/>
              <a:ext cx="1" cy="141"/>
            </a:xfrm>
            <a:prstGeom prst="line">
              <a:avLst/>
            </a:prstGeom>
            <a:noFill/>
            <a:ln w="36513">
              <a:solidFill>
                <a:srgbClr val="45454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0" name="Line 582"/>
            <p:cNvSpPr>
              <a:spLocks noChangeShapeType="1"/>
            </p:cNvSpPr>
            <p:nvPr/>
          </p:nvSpPr>
          <p:spPr bwMode="auto">
            <a:xfrm>
              <a:off x="2951" y="2725"/>
              <a:ext cx="1" cy="141"/>
            </a:xfrm>
            <a:prstGeom prst="line">
              <a:avLst/>
            </a:prstGeom>
            <a:noFill/>
            <a:ln w="36513">
              <a:solidFill>
                <a:srgbClr val="51515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1" name="Line 583"/>
            <p:cNvSpPr>
              <a:spLocks noChangeShapeType="1"/>
            </p:cNvSpPr>
            <p:nvPr/>
          </p:nvSpPr>
          <p:spPr bwMode="auto">
            <a:xfrm>
              <a:off x="2958" y="2725"/>
              <a:ext cx="1" cy="141"/>
            </a:xfrm>
            <a:prstGeom prst="line">
              <a:avLst/>
            </a:prstGeom>
            <a:noFill/>
            <a:ln w="36513">
              <a:solidFill>
                <a:srgbClr val="5D5D5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2" name="Line 584"/>
            <p:cNvSpPr>
              <a:spLocks noChangeShapeType="1"/>
            </p:cNvSpPr>
            <p:nvPr/>
          </p:nvSpPr>
          <p:spPr bwMode="auto">
            <a:xfrm>
              <a:off x="2966" y="2725"/>
              <a:ext cx="1" cy="141"/>
            </a:xfrm>
            <a:prstGeom prst="line">
              <a:avLst/>
            </a:prstGeom>
            <a:noFill/>
            <a:ln w="36513">
              <a:solidFill>
                <a:srgbClr val="68686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3" name="Line 585"/>
            <p:cNvSpPr>
              <a:spLocks noChangeShapeType="1"/>
            </p:cNvSpPr>
            <p:nvPr/>
          </p:nvSpPr>
          <p:spPr bwMode="auto">
            <a:xfrm>
              <a:off x="2974" y="2725"/>
              <a:ext cx="1" cy="141"/>
            </a:xfrm>
            <a:prstGeom prst="line">
              <a:avLst/>
            </a:prstGeom>
            <a:noFill/>
            <a:ln w="36513">
              <a:solidFill>
                <a:srgbClr val="74747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4" name="Line 586"/>
            <p:cNvSpPr>
              <a:spLocks noChangeShapeType="1"/>
            </p:cNvSpPr>
            <p:nvPr/>
          </p:nvSpPr>
          <p:spPr bwMode="auto">
            <a:xfrm>
              <a:off x="2982" y="2725"/>
              <a:ext cx="1" cy="141"/>
            </a:xfrm>
            <a:prstGeom prst="line">
              <a:avLst/>
            </a:prstGeom>
            <a:noFill/>
            <a:ln w="36513">
              <a:solidFill>
                <a:srgbClr val="7F7F7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5" name="Line 587"/>
            <p:cNvSpPr>
              <a:spLocks noChangeShapeType="1"/>
            </p:cNvSpPr>
            <p:nvPr/>
          </p:nvSpPr>
          <p:spPr bwMode="auto">
            <a:xfrm>
              <a:off x="2990" y="2725"/>
              <a:ext cx="1" cy="141"/>
            </a:xfrm>
            <a:prstGeom prst="line">
              <a:avLst/>
            </a:prstGeom>
            <a:noFill/>
            <a:ln w="36513">
              <a:solidFill>
                <a:srgbClr val="8B8B8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6" name="Line 588"/>
            <p:cNvSpPr>
              <a:spLocks noChangeShapeType="1"/>
            </p:cNvSpPr>
            <p:nvPr/>
          </p:nvSpPr>
          <p:spPr bwMode="auto">
            <a:xfrm>
              <a:off x="2997" y="2725"/>
              <a:ext cx="1" cy="141"/>
            </a:xfrm>
            <a:prstGeom prst="line">
              <a:avLst/>
            </a:prstGeom>
            <a:noFill/>
            <a:ln w="36513">
              <a:solidFill>
                <a:srgbClr val="97979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7" name="Line 589"/>
            <p:cNvSpPr>
              <a:spLocks noChangeShapeType="1"/>
            </p:cNvSpPr>
            <p:nvPr/>
          </p:nvSpPr>
          <p:spPr bwMode="auto">
            <a:xfrm>
              <a:off x="3005" y="2725"/>
              <a:ext cx="1" cy="141"/>
            </a:xfrm>
            <a:prstGeom prst="line">
              <a:avLst/>
            </a:prstGeom>
            <a:noFill/>
            <a:ln w="36513">
              <a:solidFill>
                <a:srgbClr val="A2A2A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8" name="Line 590"/>
            <p:cNvSpPr>
              <a:spLocks noChangeShapeType="1"/>
            </p:cNvSpPr>
            <p:nvPr/>
          </p:nvSpPr>
          <p:spPr bwMode="auto">
            <a:xfrm>
              <a:off x="3013" y="2725"/>
              <a:ext cx="1" cy="141"/>
            </a:xfrm>
            <a:prstGeom prst="line">
              <a:avLst/>
            </a:prstGeom>
            <a:noFill/>
            <a:ln w="36513">
              <a:solidFill>
                <a:srgbClr val="AEAEA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29" name="Line 591"/>
            <p:cNvSpPr>
              <a:spLocks noChangeShapeType="1"/>
            </p:cNvSpPr>
            <p:nvPr/>
          </p:nvSpPr>
          <p:spPr bwMode="auto">
            <a:xfrm>
              <a:off x="3021" y="2725"/>
              <a:ext cx="1" cy="141"/>
            </a:xfrm>
            <a:prstGeom prst="line">
              <a:avLst/>
            </a:prstGeom>
            <a:noFill/>
            <a:ln w="36513">
              <a:solidFill>
                <a:srgbClr val="BABAB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0" name="Line 592"/>
            <p:cNvSpPr>
              <a:spLocks noChangeShapeType="1"/>
            </p:cNvSpPr>
            <p:nvPr/>
          </p:nvSpPr>
          <p:spPr bwMode="auto">
            <a:xfrm>
              <a:off x="3029" y="2725"/>
              <a:ext cx="1" cy="141"/>
            </a:xfrm>
            <a:prstGeom prst="line">
              <a:avLst/>
            </a:prstGeom>
            <a:noFill/>
            <a:ln w="36513">
              <a:solidFill>
                <a:srgbClr val="C5C5C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1" name="Line 593"/>
            <p:cNvSpPr>
              <a:spLocks noChangeShapeType="1"/>
            </p:cNvSpPr>
            <p:nvPr/>
          </p:nvSpPr>
          <p:spPr bwMode="auto">
            <a:xfrm>
              <a:off x="3037" y="2725"/>
              <a:ext cx="1" cy="141"/>
            </a:xfrm>
            <a:prstGeom prst="line">
              <a:avLst/>
            </a:prstGeom>
            <a:noFill/>
            <a:ln w="36513">
              <a:solidFill>
                <a:srgbClr val="D1D1D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2" name="Line 594"/>
            <p:cNvSpPr>
              <a:spLocks noChangeShapeType="1"/>
            </p:cNvSpPr>
            <p:nvPr/>
          </p:nvSpPr>
          <p:spPr bwMode="auto">
            <a:xfrm>
              <a:off x="3044" y="2725"/>
              <a:ext cx="1" cy="141"/>
            </a:xfrm>
            <a:prstGeom prst="line">
              <a:avLst/>
            </a:prstGeom>
            <a:noFill/>
            <a:ln w="36513">
              <a:solidFill>
                <a:srgbClr val="DDDDD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3" name="Line 595"/>
            <p:cNvSpPr>
              <a:spLocks noChangeShapeType="1"/>
            </p:cNvSpPr>
            <p:nvPr/>
          </p:nvSpPr>
          <p:spPr bwMode="auto">
            <a:xfrm>
              <a:off x="3052" y="2725"/>
              <a:ext cx="1" cy="141"/>
            </a:xfrm>
            <a:prstGeom prst="line">
              <a:avLst/>
            </a:prstGeom>
            <a:noFill/>
            <a:ln w="36513">
              <a:solidFill>
                <a:srgbClr val="E8E8E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4" name="Line 596"/>
            <p:cNvSpPr>
              <a:spLocks noChangeShapeType="1"/>
            </p:cNvSpPr>
            <p:nvPr/>
          </p:nvSpPr>
          <p:spPr bwMode="auto">
            <a:xfrm>
              <a:off x="3060" y="2725"/>
              <a:ext cx="1" cy="141"/>
            </a:xfrm>
            <a:prstGeom prst="line">
              <a:avLst/>
            </a:prstGeom>
            <a:noFill/>
            <a:ln w="36513">
              <a:solidFill>
                <a:srgbClr val="F4F4F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5" name="Line 597"/>
            <p:cNvSpPr>
              <a:spLocks noChangeShapeType="1"/>
            </p:cNvSpPr>
            <p:nvPr/>
          </p:nvSpPr>
          <p:spPr bwMode="auto">
            <a:xfrm>
              <a:off x="3068" y="2725"/>
              <a:ext cx="1" cy="14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6" name="Arc 598"/>
            <p:cNvSpPr>
              <a:spLocks/>
            </p:cNvSpPr>
            <p:nvPr/>
          </p:nvSpPr>
          <p:spPr bwMode="auto">
            <a:xfrm>
              <a:off x="2892" y="2729"/>
              <a:ext cx="176" cy="14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460"/>
                  </a:moveTo>
                  <a:cubicBezTo>
                    <a:pt x="77" y="9585"/>
                    <a:pt x="9725" y="0"/>
                    <a:pt x="21599" y="0"/>
                  </a:cubicBezTo>
                </a:path>
                <a:path w="21600" h="21600" stroke="0" extrusionOk="0">
                  <a:moveTo>
                    <a:pt x="0" y="21460"/>
                  </a:moveTo>
                  <a:cubicBezTo>
                    <a:pt x="77" y="9585"/>
                    <a:pt x="9725" y="0"/>
                    <a:pt x="21599" y="0"/>
                  </a:cubicBezTo>
                  <a:lnTo>
                    <a:pt x="21600" y="21600"/>
                  </a:lnTo>
                  <a:lnTo>
                    <a:pt x="0" y="21460"/>
                  </a:lnTo>
                  <a:close/>
                </a:path>
              </a:pathLst>
            </a:custGeom>
            <a:solidFill>
              <a:srgbClr val="FFFFFF"/>
            </a:solidFill>
            <a:ln w="12700">
              <a:solidFill>
                <a:srgbClr val="000000"/>
              </a:solidFill>
              <a:round/>
              <a:headEnd/>
              <a:tailEnd/>
            </a:ln>
          </p:spPr>
          <p:txBody>
            <a:bodyPr/>
            <a:lstStyle/>
            <a:p>
              <a:endParaRPr lang="ko-KR" altLang="en-US"/>
            </a:p>
          </p:txBody>
        </p:sp>
        <p:sp>
          <p:nvSpPr>
            <p:cNvPr id="14937" name="Line 599"/>
            <p:cNvSpPr>
              <a:spLocks noChangeShapeType="1"/>
            </p:cNvSpPr>
            <p:nvPr/>
          </p:nvSpPr>
          <p:spPr bwMode="auto">
            <a:xfrm>
              <a:off x="3068" y="2732"/>
              <a:ext cx="1" cy="134"/>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8" name="Line 600"/>
            <p:cNvSpPr>
              <a:spLocks noChangeShapeType="1"/>
            </p:cNvSpPr>
            <p:nvPr/>
          </p:nvSpPr>
          <p:spPr bwMode="auto">
            <a:xfrm>
              <a:off x="3076" y="2732"/>
              <a:ext cx="1" cy="134"/>
            </a:xfrm>
            <a:prstGeom prst="line">
              <a:avLst/>
            </a:prstGeom>
            <a:noFill/>
            <a:ln w="36513">
              <a:solidFill>
                <a:srgbClr val="F3F3F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39" name="Line 601"/>
            <p:cNvSpPr>
              <a:spLocks noChangeShapeType="1"/>
            </p:cNvSpPr>
            <p:nvPr/>
          </p:nvSpPr>
          <p:spPr bwMode="auto">
            <a:xfrm>
              <a:off x="3083" y="2732"/>
              <a:ext cx="1" cy="134"/>
            </a:xfrm>
            <a:prstGeom prst="line">
              <a:avLst/>
            </a:prstGeom>
            <a:noFill/>
            <a:ln w="36513">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0" name="Line 602"/>
            <p:cNvSpPr>
              <a:spLocks noChangeShapeType="1"/>
            </p:cNvSpPr>
            <p:nvPr/>
          </p:nvSpPr>
          <p:spPr bwMode="auto">
            <a:xfrm>
              <a:off x="3091" y="2732"/>
              <a:ext cx="1" cy="134"/>
            </a:xfrm>
            <a:prstGeom prst="line">
              <a:avLst/>
            </a:prstGeom>
            <a:noFill/>
            <a:ln w="36513">
              <a:solidFill>
                <a:srgbClr val="DBDBD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1" name="Line 603"/>
            <p:cNvSpPr>
              <a:spLocks noChangeShapeType="1"/>
            </p:cNvSpPr>
            <p:nvPr/>
          </p:nvSpPr>
          <p:spPr bwMode="auto">
            <a:xfrm>
              <a:off x="3099" y="2732"/>
              <a:ext cx="1" cy="134"/>
            </a:xfrm>
            <a:prstGeom prst="line">
              <a:avLst/>
            </a:prstGeom>
            <a:noFill/>
            <a:ln w="36513">
              <a:solidFill>
                <a:srgbClr val="CFCFC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2" name="Line 604"/>
            <p:cNvSpPr>
              <a:spLocks noChangeShapeType="1"/>
            </p:cNvSpPr>
            <p:nvPr/>
          </p:nvSpPr>
          <p:spPr bwMode="auto">
            <a:xfrm>
              <a:off x="3107" y="2732"/>
              <a:ext cx="1" cy="134"/>
            </a:xfrm>
            <a:prstGeom prst="line">
              <a:avLst/>
            </a:prstGeom>
            <a:noFill/>
            <a:ln w="36513">
              <a:solidFill>
                <a:srgbClr val="C3C3C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3" name="Line 605"/>
            <p:cNvSpPr>
              <a:spLocks noChangeShapeType="1"/>
            </p:cNvSpPr>
            <p:nvPr/>
          </p:nvSpPr>
          <p:spPr bwMode="auto">
            <a:xfrm>
              <a:off x="3115" y="2732"/>
              <a:ext cx="1" cy="134"/>
            </a:xfrm>
            <a:prstGeom prst="line">
              <a:avLst/>
            </a:prstGeom>
            <a:noFill/>
            <a:ln w="36513">
              <a:solidFill>
                <a:srgbClr val="B6B6B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4" name="Line 606"/>
            <p:cNvSpPr>
              <a:spLocks noChangeShapeType="1"/>
            </p:cNvSpPr>
            <p:nvPr/>
          </p:nvSpPr>
          <p:spPr bwMode="auto">
            <a:xfrm>
              <a:off x="3122" y="2732"/>
              <a:ext cx="1" cy="134"/>
            </a:xfrm>
            <a:prstGeom prst="line">
              <a:avLst/>
            </a:prstGeom>
            <a:noFill/>
            <a:ln w="36513">
              <a:solidFill>
                <a:srgbClr val="AAAAA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5" name="Line 607"/>
            <p:cNvSpPr>
              <a:spLocks noChangeShapeType="1"/>
            </p:cNvSpPr>
            <p:nvPr/>
          </p:nvSpPr>
          <p:spPr bwMode="auto">
            <a:xfrm>
              <a:off x="3130" y="2732"/>
              <a:ext cx="1" cy="134"/>
            </a:xfrm>
            <a:prstGeom prst="line">
              <a:avLst/>
            </a:prstGeom>
            <a:noFill/>
            <a:ln w="36513">
              <a:solidFill>
                <a:srgbClr val="9E9E9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6" name="Line 608"/>
            <p:cNvSpPr>
              <a:spLocks noChangeShapeType="1"/>
            </p:cNvSpPr>
            <p:nvPr/>
          </p:nvSpPr>
          <p:spPr bwMode="auto">
            <a:xfrm>
              <a:off x="3138" y="2732"/>
              <a:ext cx="1" cy="134"/>
            </a:xfrm>
            <a:prstGeom prst="line">
              <a:avLst/>
            </a:prstGeom>
            <a:noFill/>
            <a:ln w="36513">
              <a:solidFill>
                <a:srgbClr val="92929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7" name="Line 609"/>
            <p:cNvSpPr>
              <a:spLocks noChangeShapeType="1"/>
            </p:cNvSpPr>
            <p:nvPr/>
          </p:nvSpPr>
          <p:spPr bwMode="auto">
            <a:xfrm>
              <a:off x="3146" y="2732"/>
              <a:ext cx="1" cy="134"/>
            </a:xfrm>
            <a:prstGeom prst="line">
              <a:avLst/>
            </a:prstGeom>
            <a:noFill/>
            <a:ln w="36513">
              <a:solidFill>
                <a:srgbClr val="86868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8" name="Line 610"/>
            <p:cNvSpPr>
              <a:spLocks noChangeShapeType="1"/>
            </p:cNvSpPr>
            <p:nvPr/>
          </p:nvSpPr>
          <p:spPr bwMode="auto">
            <a:xfrm>
              <a:off x="3154" y="2732"/>
              <a:ext cx="1" cy="134"/>
            </a:xfrm>
            <a:prstGeom prst="line">
              <a:avLst/>
            </a:prstGeom>
            <a:noFill/>
            <a:ln w="36513">
              <a:solidFill>
                <a:srgbClr val="79797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49" name="Line 611"/>
            <p:cNvSpPr>
              <a:spLocks noChangeShapeType="1"/>
            </p:cNvSpPr>
            <p:nvPr/>
          </p:nvSpPr>
          <p:spPr bwMode="auto">
            <a:xfrm>
              <a:off x="3161" y="2732"/>
              <a:ext cx="1" cy="134"/>
            </a:xfrm>
            <a:prstGeom prst="line">
              <a:avLst/>
            </a:prstGeom>
            <a:noFill/>
            <a:ln w="36513">
              <a:solidFill>
                <a:srgbClr val="6D6D6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0" name="Line 612"/>
            <p:cNvSpPr>
              <a:spLocks noChangeShapeType="1"/>
            </p:cNvSpPr>
            <p:nvPr/>
          </p:nvSpPr>
          <p:spPr bwMode="auto">
            <a:xfrm>
              <a:off x="3169" y="2732"/>
              <a:ext cx="1" cy="134"/>
            </a:xfrm>
            <a:prstGeom prst="line">
              <a:avLst/>
            </a:prstGeom>
            <a:noFill/>
            <a:ln w="36513">
              <a:solidFill>
                <a:srgbClr val="61616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1" name="Line 613"/>
            <p:cNvSpPr>
              <a:spLocks noChangeShapeType="1"/>
            </p:cNvSpPr>
            <p:nvPr/>
          </p:nvSpPr>
          <p:spPr bwMode="auto">
            <a:xfrm>
              <a:off x="3177" y="2732"/>
              <a:ext cx="1" cy="134"/>
            </a:xfrm>
            <a:prstGeom prst="line">
              <a:avLst/>
            </a:prstGeom>
            <a:noFill/>
            <a:ln w="36513">
              <a:solidFill>
                <a:srgbClr val="55555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2" name="Line 614"/>
            <p:cNvSpPr>
              <a:spLocks noChangeShapeType="1"/>
            </p:cNvSpPr>
            <p:nvPr/>
          </p:nvSpPr>
          <p:spPr bwMode="auto">
            <a:xfrm>
              <a:off x="3185" y="2732"/>
              <a:ext cx="1" cy="134"/>
            </a:xfrm>
            <a:prstGeom prst="line">
              <a:avLst/>
            </a:prstGeom>
            <a:noFill/>
            <a:ln w="36513">
              <a:solidFill>
                <a:srgbClr val="49494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3" name="Line 615"/>
            <p:cNvSpPr>
              <a:spLocks noChangeShapeType="1"/>
            </p:cNvSpPr>
            <p:nvPr/>
          </p:nvSpPr>
          <p:spPr bwMode="auto">
            <a:xfrm>
              <a:off x="3193" y="2732"/>
              <a:ext cx="1" cy="134"/>
            </a:xfrm>
            <a:prstGeom prst="line">
              <a:avLst/>
            </a:prstGeom>
            <a:noFill/>
            <a:ln w="36513">
              <a:solidFill>
                <a:srgbClr val="3C3C3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4" name="Line 616"/>
            <p:cNvSpPr>
              <a:spLocks noChangeShapeType="1"/>
            </p:cNvSpPr>
            <p:nvPr/>
          </p:nvSpPr>
          <p:spPr bwMode="auto">
            <a:xfrm>
              <a:off x="3200" y="2732"/>
              <a:ext cx="1" cy="134"/>
            </a:xfrm>
            <a:prstGeom prst="line">
              <a:avLst/>
            </a:prstGeom>
            <a:noFill/>
            <a:ln w="36513">
              <a:solidFill>
                <a:srgbClr val="30303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5" name="Line 617"/>
            <p:cNvSpPr>
              <a:spLocks noChangeShapeType="1"/>
            </p:cNvSpPr>
            <p:nvPr/>
          </p:nvSpPr>
          <p:spPr bwMode="auto">
            <a:xfrm>
              <a:off x="3208" y="2732"/>
              <a:ext cx="1" cy="134"/>
            </a:xfrm>
            <a:prstGeom prst="line">
              <a:avLst/>
            </a:prstGeom>
            <a:noFill/>
            <a:ln w="36513">
              <a:solidFill>
                <a:srgbClr val="24242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6" name="Line 618"/>
            <p:cNvSpPr>
              <a:spLocks noChangeShapeType="1"/>
            </p:cNvSpPr>
            <p:nvPr/>
          </p:nvSpPr>
          <p:spPr bwMode="auto">
            <a:xfrm>
              <a:off x="3216" y="2732"/>
              <a:ext cx="1" cy="134"/>
            </a:xfrm>
            <a:prstGeom prst="line">
              <a:avLst/>
            </a:prstGeom>
            <a:noFill/>
            <a:ln w="36513">
              <a:solidFill>
                <a:srgbClr val="18181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7" name="Line 619"/>
            <p:cNvSpPr>
              <a:spLocks noChangeShapeType="1"/>
            </p:cNvSpPr>
            <p:nvPr/>
          </p:nvSpPr>
          <p:spPr bwMode="auto">
            <a:xfrm>
              <a:off x="3224" y="2732"/>
              <a:ext cx="1" cy="134"/>
            </a:xfrm>
            <a:prstGeom prst="line">
              <a:avLst/>
            </a:prstGeom>
            <a:noFill/>
            <a:ln w="36513">
              <a:solidFill>
                <a:srgbClr val="0C0C0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8" name="Line 620"/>
            <p:cNvSpPr>
              <a:spLocks noChangeShapeType="1"/>
            </p:cNvSpPr>
            <p:nvPr/>
          </p:nvSpPr>
          <p:spPr bwMode="auto">
            <a:xfrm>
              <a:off x="3232" y="2732"/>
              <a:ext cx="1" cy="13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59" name="Arc 621"/>
            <p:cNvSpPr>
              <a:spLocks/>
            </p:cNvSpPr>
            <p:nvPr/>
          </p:nvSpPr>
          <p:spPr bwMode="auto">
            <a:xfrm>
              <a:off x="3060" y="2736"/>
              <a:ext cx="176" cy="1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FFF"/>
            </a:solidFill>
            <a:ln w="12700">
              <a:solidFill>
                <a:srgbClr val="000000"/>
              </a:solidFill>
              <a:round/>
              <a:headEnd/>
              <a:tailEnd/>
            </a:ln>
          </p:spPr>
          <p:txBody>
            <a:bodyPr/>
            <a:lstStyle/>
            <a:p>
              <a:endParaRPr lang="ko-KR" altLang="en-US"/>
            </a:p>
          </p:txBody>
        </p:sp>
        <p:sp>
          <p:nvSpPr>
            <p:cNvPr id="14960" name="Line 622"/>
            <p:cNvSpPr>
              <a:spLocks noChangeShapeType="1"/>
            </p:cNvSpPr>
            <p:nvPr/>
          </p:nvSpPr>
          <p:spPr bwMode="auto">
            <a:xfrm flipH="1">
              <a:off x="2545" y="2268"/>
              <a:ext cx="5" cy="4"/>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1" name="Line 623"/>
            <p:cNvSpPr>
              <a:spLocks noChangeShapeType="1"/>
            </p:cNvSpPr>
            <p:nvPr/>
          </p:nvSpPr>
          <p:spPr bwMode="auto">
            <a:xfrm flipH="1">
              <a:off x="2545" y="2268"/>
              <a:ext cx="20" cy="18"/>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2" name="Line 624"/>
            <p:cNvSpPr>
              <a:spLocks noChangeShapeType="1"/>
            </p:cNvSpPr>
            <p:nvPr/>
          </p:nvSpPr>
          <p:spPr bwMode="auto">
            <a:xfrm flipH="1">
              <a:off x="2545" y="2268"/>
              <a:ext cx="20" cy="18"/>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3" name="Line 625"/>
            <p:cNvSpPr>
              <a:spLocks noChangeShapeType="1"/>
            </p:cNvSpPr>
            <p:nvPr/>
          </p:nvSpPr>
          <p:spPr bwMode="auto">
            <a:xfrm flipH="1">
              <a:off x="2545" y="2268"/>
              <a:ext cx="36" cy="33"/>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4" name="Line 626"/>
            <p:cNvSpPr>
              <a:spLocks noChangeShapeType="1"/>
            </p:cNvSpPr>
            <p:nvPr/>
          </p:nvSpPr>
          <p:spPr bwMode="auto">
            <a:xfrm flipH="1">
              <a:off x="2545" y="2268"/>
              <a:ext cx="51" cy="47"/>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5" name="Line 627"/>
            <p:cNvSpPr>
              <a:spLocks noChangeShapeType="1"/>
            </p:cNvSpPr>
            <p:nvPr/>
          </p:nvSpPr>
          <p:spPr bwMode="auto">
            <a:xfrm flipH="1">
              <a:off x="2545" y="2268"/>
              <a:ext cx="67" cy="61"/>
            </a:xfrm>
            <a:prstGeom prst="line">
              <a:avLst/>
            </a:prstGeom>
            <a:noFill/>
            <a:ln w="25400">
              <a:solidFill>
                <a:srgbClr val="2C2C2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6" name="Line 628"/>
            <p:cNvSpPr>
              <a:spLocks noChangeShapeType="1"/>
            </p:cNvSpPr>
            <p:nvPr/>
          </p:nvSpPr>
          <p:spPr bwMode="auto">
            <a:xfrm flipH="1">
              <a:off x="2545" y="2268"/>
              <a:ext cx="67" cy="61"/>
            </a:xfrm>
            <a:prstGeom prst="line">
              <a:avLst/>
            </a:prstGeom>
            <a:noFill/>
            <a:ln w="25400">
              <a:solidFill>
                <a:srgbClr val="30303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7" name="Line 629"/>
            <p:cNvSpPr>
              <a:spLocks noChangeShapeType="1"/>
            </p:cNvSpPr>
            <p:nvPr/>
          </p:nvSpPr>
          <p:spPr bwMode="auto">
            <a:xfrm flipH="1">
              <a:off x="2545" y="2268"/>
              <a:ext cx="81" cy="74"/>
            </a:xfrm>
            <a:prstGeom prst="line">
              <a:avLst/>
            </a:prstGeom>
            <a:noFill/>
            <a:ln w="25400">
              <a:solidFill>
                <a:srgbClr val="34343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8" name="Line 630"/>
            <p:cNvSpPr>
              <a:spLocks noChangeShapeType="1"/>
            </p:cNvSpPr>
            <p:nvPr/>
          </p:nvSpPr>
          <p:spPr bwMode="auto">
            <a:xfrm flipH="1">
              <a:off x="2545" y="2268"/>
              <a:ext cx="97" cy="89"/>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69" name="Line 631"/>
            <p:cNvSpPr>
              <a:spLocks noChangeShapeType="1"/>
            </p:cNvSpPr>
            <p:nvPr/>
          </p:nvSpPr>
          <p:spPr bwMode="auto">
            <a:xfrm flipH="1">
              <a:off x="2545" y="2268"/>
              <a:ext cx="97" cy="89"/>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0" name="Line 632"/>
            <p:cNvSpPr>
              <a:spLocks noChangeShapeType="1"/>
            </p:cNvSpPr>
            <p:nvPr/>
          </p:nvSpPr>
          <p:spPr bwMode="auto">
            <a:xfrm flipH="1">
              <a:off x="2545" y="2268"/>
              <a:ext cx="112" cy="103"/>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1" name="Line 633"/>
            <p:cNvSpPr>
              <a:spLocks noChangeShapeType="1"/>
            </p:cNvSpPr>
            <p:nvPr/>
          </p:nvSpPr>
          <p:spPr bwMode="auto">
            <a:xfrm flipH="1">
              <a:off x="2545" y="2268"/>
              <a:ext cx="128" cy="118"/>
            </a:xfrm>
            <a:prstGeom prst="line">
              <a:avLst/>
            </a:prstGeom>
            <a:noFill/>
            <a:ln w="25400">
              <a:solidFill>
                <a:srgbClr val="46464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2" name="Line 634"/>
            <p:cNvSpPr>
              <a:spLocks noChangeShapeType="1"/>
            </p:cNvSpPr>
            <p:nvPr/>
          </p:nvSpPr>
          <p:spPr bwMode="auto">
            <a:xfrm flipH="1">
              <a:off x="2545" y="2268"/>
              <a:ext cx="144" cy="132"/>
            </a:xfrm>
            <a:prstGeom prst="line">
              <a:avLst/>
            </a:prstGeom>
            <a:noFill/>
            <a:ln w="25400">
              <a:solidFill>
                <a:srgbClr val="4B4B4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3" name="Line 635"/>
            <p:cNvSpPr>
              <a:spLocks noChangeShapeType="1"/>
            </p:cNvSpPr>
            <p:nvPr/>
          </p:nvSpPr>
          <p:spPr bwMode="auto">
            <a:xfrm flipH="1">
              <a:off x="2545" y="2268"/>
              <a:ext cx="144" cy="132"/>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4" name="Line 636"/>
            <p:cNvSpPr>
              <a:spLocks noChangeShapeType="1"/>
            </p:cNvSpPr>
            <p:nvPr/>
          </p:nvSpPr>
          <p:spPr bwMode="auto">
            <a:xfrm flipH="1">
              <a:off x="2545" y="2268"/>
              <a:ext cx="158" cy="145"/>
            </a:xfrm>
            <a:prstGeom prst="line">
              <a:avLst/>
            </a:prstGeom>
            <a:noFill/>
            <a:ln w="25400">
              <a:solidFill>
                <a:srgbClr val="53535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5" name="Line 637"/>
            <p:cNvSpPr>
              <a:spLocks noChangeShapeType="1"/>
            </p:cNvSpPr>
            <p:nvPr/>
          </p:nvSpPr>
          <p:spPr bwMode="auto">
            <a:xfrm flipH="1">
              <a:off x="2545" y="2268"/>
              <a:ext cx="174" cy="160"/>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6" name="Line 638"/>
            <p:cNvSpPr>
              <a:spLocks noChangeShapeType="1"/>
            </p:cNvSpPr>
            <p:nvPr/>
          </p:nvSpPr>
          <p:spPr bwMode="auto">
            <a:xfrm flipH="1">
              <a:off x="2545" y="2268"/>
              <a:ext cx="174" cy="160"/>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7" name="Line 639"/>
            <p:cNvSpPr>
              <a:spLocks noChangeShapeType="1"/>
            </p:cNvSpPr>
            <p:nvPr/>
          </p:nvSpPr>
          <p:spPr bwMode="auto">
            <a:xfrm flipH="1">
              <a:off x="2559" y="2268"/>
              <a:ext cx="175" cy="162"/>
            </a:xfrm>
            <a:prstGeom prst="line">
              <a:avLst/>
            </a:prstGeom>
            <a:noFill/>
            <a:ln w="25400">
              <a:solidFill>
                <a:srgbClr val="61616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8" name="Line 640"/>
            <p:cNvSpPr>
              <a:spLocks noChangeShapeType="1"/>
            </p:cNvSpPr>
            <p:nvPr/>
          </p:nvSpPr>
          <p:spPr bwMode="auto">
            <a:xfrm flipH="1">
              <a:off x="2575" y="2268"/>
              <a:ext cx="175" cy="162"/>
            </a:xfrm>
            <a:prstGeom prst="line">
              <a:avLst/>
            </a:prstGeom>
            <a:noFill/>
            <a:ln w="25400">
              <a:solidFill>
                <a:srgbClr val="65656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79" name="Line 641"/>
            <p:cNvSpPr>
              <a:spLocks noChangeShapeType="1"/>
            </p:cNvSpPr>
            <p:nvPr/>
          </p:nvSpPr>
          <p:spPr bwMode="auto">
            <a:xfrm flipH="1">
              <a:off x="2591" y="2268"/>
              <a:ext cx="175" cy="162"/>
            </a:xfrm>
            <a:prstGeom prst="line">
              <a:avLst/>
            </a:prstGeom>
            <a:noFill/>
            <a:ln w="25400">
              <a:solidFill>
                <a:srgbClr val="69696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0" name="Line 642"/>
            <p:cNvSpPr>
              <a:spLocks noChangeShapeType="1"/>
            </p:cNvSpPr>
            <p:nvPr/>
          </p:nvSpPr>
          <p:spPr bwMode="auto">
            <a:xfrm flipH="1">
              <a:off x="2591" y="2268"/>
              <a:ext cx="175" cy="162"/>
            </a:xfrm>
            <a:prstGeom prst="line">
              <a:avLst/>
            </a:prstGeom>
            <a:noFill/>
            <a:ln w="25400">
              <a:solidFill>
                <a:srgbClr val="6E6E6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1" name="Line 643"/>
            <p:cNvSpPr>
              <a:spLocks noChangeShapeType="1"/>
            </p:cNvSpPr>
            <p:nvPr/>
          </p:nvSpPr>
          <p:spPr bwMode="auto">
            <a:xfrm flipH="1">
              <a:off x="2605" y="2268"/>
              <a:ext cx="175" cy="162"/>
            </a:xfrm>
            <a:prstGeom prst="line">
              <a:avLst/>
            </a:prstGeom>
            <a:noFill/>
            <a:ln w="25400">
              <a:solidFill>
                <a:srgbClr val="72727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2" name="Line 644"/>
            <p:cNvSpPr>
              <a:spLocks noChangeShapeType="1"/>
            </p:cNvSpPr>
            <p:nvPr/>
          </p:nvSpPr>
          <p:spPr bwMode="auto">
            <a:xfrm flipH="1">
              <a:off x="2621" y="2268"/>
              <a:ext cx="175" cy="162"/>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3" name="Line 645"/>
            <p:cNvSpPr>
              <a:spLocks noChangeShapeType="1"/>
            </p:cNvSpPr>
            <p:nvPr/>
          </p:nvSpPr>
          <p:spPr bwMode="auto">
            <a:xfrm flipH="1">
              <a:off x="2621" y="2268"/>
              <a:ext cx="175" cy="162"/>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4" name="Line 646"/>
            <p:cNvSpPr>
              <a:spLocks noChangeShapeType="1"/>
            </p:cNvSpPr>
            <p:nvPr/>
          </p:nvSpPr>
          <p:spPr bwMode="auto">
            <a:xfrm flipH="1">
              <a:off x="2636" y="2268"/>
              <a:ext cx="175" cy="162"/>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5" name="Line 647"/>
            <p:cNvSpPr>
              <a:spLocks noChangeShapeType="1"/>
            </p:cNvSpPr>
            <p:nvPr/>
          </p:nvSpPr>
          <p:spPr bwMode="auto">
            <a:xfrm flipH="1">
              <a:off x="2652" y="2268"/>
              <a:ext cx="175" cy="162"/>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6" name="Line 648"/>
            <p:cNvSpPr>
              <a:spLocks noChangeShapeType="1"/>
            </p:cNvSpPr>
            <p:nvPr/>
          </p:nvSpPr>
          <p:spPr bwMode="auto">
            <a:xfrm flipH="1">
              <a:off x="2667" y="2268"/>
              <a:ext cx="175" cy="162"/>
            </a:xfrm>
            <a:prstGeom prst="line">
              <a:avLst/>
            </a:prstGeom>
            <a:noFill/>
            <a:ln w="25400">
              <a:solidFill>
                <a:srgbClr val="88888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7" name="Line 649"/>
            <p:cNvSpPr>
              <a:spLocks noChangeShapeType="1"/>
            </p:cNvSpPr>
            <p:nvPr/>
          </p:nvSpPr>
          <p:spPr bwMode="auto">
            <a:xfrm flipH="1">
              <a:off x="2667" y="2268"/>
              <a:ext cx="175" cy="162"/>
            </a:xfrm>
            <a:prstGeom prst="line">
              <a:avLst/>
            </a:prstGeom>
            <a:noFill/>
            <a:ln w="25400">
              <a:solidFill>
                <a:srgbClr val="8D8D8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8" name="Line 650"/>
            <p:cNvSpPr>
              <a:spLocks noChangeShapeType="1"/>
            </p:cNvSpPr>
            <p:nvPr/>
          </p:nvSpPr>
          <p:spPr bwMode="auto">
            <a:xfrm flipH="1">
              <a:off x="2683" y="2268"/>
              <a:ext cx="175" cy="162"/>
            </a:xfrm>
            <a:prstGeom prst="line">
              <a:avLst/>
            </a:prstGeom>
            <a:noFill/>
            <a:ln w="25400">
              <a:solidFill>
                <a:srgbClr val="91919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89" name="Line 651"/>
            <p:cNvSpPr>
              <a:spLocks noChangeShapeType="1"/>
            </p:cNvSpPr>
            <p:nvPr/>
          </p:nvSpPr>
          <p:spPr bwMode="auto">
            <a:xfrm flipH="1">
              <a:off x="2699" y="2268"/>
              <a:ext cx="175" cy="162"/>
            </a:xfrm>
            <a:prstGeom prst="line">
              <a:avLst/>
            </a:prstGeom>
            <a:noFill/>
            <a:ln w="25400">
              <a:solidFill>
                <a:srgbClr val="96969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0" name="Line 652"/>
            <p:cNvSpPr>
              <a:spLocks noChangeShapeType="1"/>
            </p:cNvSpPr>
            <p:nvPr/>
          </p:nvSpPr>
          <p:spPr bwMode="auto">
            <a:xfrm flipH="1">
              <a:off x="2699" y="2268"/>
              <a:ext cx="175" cy="162"/>
            </a:xfrm>
            <a:prstGeom prst="line">
              <a:avLst/>
            </a:prstGeom>
            <a:noFill/>
            <a:ln w="25400">
              <a:solidFill>
                <a:srgbClr val="9A9A9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1" name="Line 653"/>
            <p:cNvSpPr>
              <a:spLocks noChangeShapeType="1"/>
            </p:cNvSpPr>
            <p:nvPr/>
          </p:nvSpPr>
          <p:spPr bwMode="auto">
            <a:xfrm flipH="1">
              <a:off x="2714" y="2268"/>
              <a:ext cx="175" cy="162"/>
            </a:xfrm>
            <a:prstGeom prst="line">
              <a:avLst/>
            </a:prstGeom>
            <a:noFill/>
            <a:ln w="25400">
              <a:solidFill>
                <a:srgbClr val="9E9E9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2" name="Line 654"/>
            <p:cNvSpPr>
              <a:spLocks noChangeShapeType="1"/>
            </p:cNvSpPr>
            <p:nvPr/>
          </p:nvSpPr>
          <p:spPr bwMode="auto">
            <a:xfrm flipH="1">
              <a:off x="2730" y="2268"/>
              <a:ext cx="175" cy="162"/>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3" name="Line 655"/>
            <p:cNvSpPr>
              <a:spLocks noChangeShapeType="1"/>
            </p:cNvSpPr>
            <p:nvPr/>
          </p:nvSpPr>
          <p:spPr bwMode="auto">
            <a:xfrm flipH="1">
              <a:off x="2745" y="2268"/>
              <a:ext cx="175" cy="162"/>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4" name="Line 656"/>
            <p:cNvSpPr>
              <a:spLocks noChangeShapeType="1"/>
            </p:cNvSpPr>
            <p:nvPr/>
          </p:nvSpPr>
          <p:spPr bwMode="auto">
            <a:xfrm flipH="1">
              <a:off x="2745" y="2268"/>
              <a:ext cx="175" cy="162"/>
            </a:xfrm>
            <a:prstGeom prst="line">
              <a:avLst/>
            </a:prstGeom>
            <a:noFill/>
            <a:ln w="25400">
              <a:solidFill>
                <a:srgbClr val="ACACA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5" name="Line 657"/>
            <p:cNvSpPr>
              <a:spLocks noChangeShapeType="1"/>
            </p:cNvSpPr>
            <p:nvPr/>
          </p:nvSpPr>
          <p:spPr bwMode="auto">
            <a:xfrm flipH="1">
              <a:off x="2760" y="2268"/>
              <a:ext cx="175" cy="162"/>
            </a:xfrm>
            <a:prstGeom prst="line">
              <a:avLst/>
            </a:prstGeom>
            <a:noFill/>
            <a:ln w="25400">
              <a:solidFill>
                <a:srgbClr val="B0B0B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6" name="Line 658"/>
            <p:cNvSpPr>
              <a:spLocks noChangeShapeType="1"/>
            </p:cNvSpPr>
            <p:nvPr/>
          </p:nvSpPr>
          <p:spPr bwMode="auto">
            <a:xfrm flipH="1">
              <a:off x="2775" y="2268"/>
              <a:ext cx="175" cy="162"/>
            </a:xfrm>
            <a:prstGeom prst="line">
              <a:avLst/>
            </a:prstGeom>
            <a:noFill/>
            <a:ln w="25400">
              <a:solidFill>
                <a:srgbClr val="B4B4B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7" name="Line 659"/>
            <p:cNvSpPr>
              <a:spLocks noChangeShapeType="1"/>
            </p:cNvSpPr>
            <p:nvPr/>
          </p:nvSpPr>
          <p:spPr bwMode="auto">
            <a:xfrm flipH="1">
              <a:off x="2775" y="2268"/>
              <a:ext cx="175" cy="162"/>
            </a:xfrm>
            <a:prstGeom prst="line">
              <a:avLst/>
            </a:prstGeom>
            <a:noFill/>
            <a:ln w="25400">
              <a:solidFill>
                <a:srgbClr val="B9B9B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8" name="Line 660"/>
            <p:cNvSpPr>
              <a:spLocks noChangeShapeType="1"/>
            </p:cNvSpPr>
            <p:nvPr/>
          </p:nvSpPr>
          <p:spPr bwMode="auto">
            <a:xfrm flipH="1">
              <a:off x="2790" y="2281"/>
              <a:ext cx="161" cy="149"/>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999" name="Line 661"/>
            <p:cNvSpPr>
              <a:spLocks noChangeShapeType="1"/>
            </p:cNvSpPr>
            <p:nvPr/>
          </p:nvSpPr>
          <p:spPr bwMode="auto">
            <a:xfrm flipH="1">
              <a:off x="2806" y="2296"/>
              <a:ext cx="145" cy="134"/>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0" name="Line 662"/>
            <p:cNvSpPr>
              <a:spLocks noChangeShapeType="1"/>
            </p:cNvSpPr>
            <p:nvPr/>
          </p:nvSpPr>
          <p:spPr bwMode="auto">
            <a:xfrm flipH="1">
              <a:off x="2821" y="2310"/>
              <a:ext cx="130" cy="120"/>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1" name="Line 663"/>
            <p:cNvSpPr>
              <a:spLocks noChangeShapeType="1"/>
            </p:cNvSpPr>
            <p:nvPr/>
          </p:nvSpPr>
          <p:spPr bwMode="auto">
            <a:xfrm flipH="1">
              <a:off x="2821" y="2310"/>
              <a:ext cx="130" cy="120"/>
            </a:xfrm>
            <a:prstGeom prst="line">
              <a:avLst/>
            </a:prstGeom>
            <a:noFill/>
            <a:ln w="25400">
              <a:solidFill>
                <a:srgbClr val="CBCBC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2" name="Line 664"/>
            <p:cNvSpPr>
              <a:spLocks noChangeShapeType="1"/>
            </p:cNvSpPr>
            <p:nvPr/>
          </p:nvSpPr>
          <p:spPr bwMode="auto">
            <a:xfrm flipH="1">
              <a:off x="2837" y="2324"/>
              <a:ext cx="114" cy="106"/>
            </a:xfrm>
            <a:prstGeom prst="line">
              <a:avLst/>
            </a:prstGeom>
            <a:noFill/>
            <a:ln w="25400">
              <a:solidFill>
                <a:srgbClr val="CFCFC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3" name="Line 665"/>
            <p:cNvSpPr>
              <a:spLocks noChangeShapeType="1"/>
            </p:cNvSpPr>
            <p:nvPr/>
          </p:nvSpPr>
          <p:spPr bwMode="auto">
            <a:xfrm flipH="1">
              <a:off x="2853" y="2339"/>
              <a:ext cx="98" cy="91"/>
            </a:xfrm>
            <a:prstGeom prst="line">
              <a:avLst/>
            </a:prstGeom>
            <a:noFill/>
            <a:ln w="25400">
              <a:solidFill>
                <a:srgbClr val="D3D3D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4" name="Line 666"/>
            <p:cNvSpPr>
              <a:spLocks noChangeShapeType="1"/>
            </p:cNvSpPr>
            <p:nvPr/>
          </p:nvSpPr>
          <p:spPr bwMode="auto">
            <a:xfrm flipH="1">
              <a:off x="2853" y="2339"/>
              <a:ext cx="98" cy="91"/>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5" name="Line 667"/>
            <p:cNvSpPr>
              <a:spLocks noChangeShapeType="1"/>
            </p:cNvSpPr>
            <p:nvPr/>
          </p:nvSpPr>
          <p:spPr bwMode="auto">
            <a:xfrm flipH="1">
              <a:off x="2868" y="2353"/>
              <a:ext cx="83" cy="77"/>
            </a:xfrm>
            <a:prstGeom prst="line">
              <a:avLst/>
            </a:prstGeom>
            <a:noFill/>
            <a:ln w="25400">
              <a:solidFill>
                <a:srgbClr val="DCDCD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6" name="Line 668"/>
            <p:cNvSpPr>
              <a:spLocks noChangeShapeType="1"/>
            </p:cNvSpPr>
            <p:nvPr/>
          </p:nvSpPr>
          <p:spPr bwMode="auto">
            <a:xfrm flipH="1">
              <a:off x="2883" y="2367"/>
              <a:ext cx="68" cy="63"/>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7" name="Line 669"/>
            <p:cNvSpPr>
              <a:spLocks noChangeShapeType="1"/>
            </p:cNvSpPr>
            <p:nvPr/>
          </p:nvSpPr>
          <p:spPr bwMode="auto">
            <a:xfrm flipH="1">
              <a:off x="2899" y="2382"/>
              <a:ext cx="52" cy="48"/>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8" name="Line 670"/>
            <p:cNvSpPr>
              <a:spLocks noChangeShapeType="1"/>
            </p:cNvSpPr>
            <p:nvPr/>
          </p:nvSpPr>
          <p:spPr bwMode="auto">
            <a:xfrm flipH="1">
              <a:off x="2899" y="2382"/>
              <a:ext cx="52" cy="48"/>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09" name="Line 671"/>
            <p:cNvSpPr>
              <a:spLocks noChangeShapeType="1"/>
            </p:cNvSpPr>
            <p:nvPr/>
          </p:nvSpPr>
          <p:spPr bwMode="auto">
            <a:xfrm flipH="1">
              <a:off x="2915" y="2396"/>
              <a:ext cx="36" cy="34"/>
            </a:xfrm>
            <a:prstGeom prst="line">
              <a:avLst/>
            </a:prstGeom>
            <a:noFill/>
            <a:ln w="25400">
              <a:solidFill>
                <a:srgbClr val="EEEEE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0" name="Line 672"/>
            <p:cNvSpPr>
              <a:spLocks noChangeShapeType="1"/>
            </p:cNvSpPr>
            <p:nvPr/>
          </p:nvSpPr>
          <p:spPr bwMode="auto">
            <a:xfrm flipH="1">
              <a:off x="2930" y="2410"/>
              <a:ext cx="21" cy="20"/>
            </a:xfrm>
            <a:prstGeom prst="line">
              <a:avLst/>
            </a:prstGeom>
            <a:noFill/>
            <a:ln w="25400">
              <a:solidFill>
                <a:srgbClr val="F2F2F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1" name="Line 673"/>
            <p:cNvSpPr>
              <a:spLocks noChangeShapeType="1"/>
            </p:cNvSpPr>
            <p:nvPr/>
          </p:nvSpPr>
          <p:spPr bwMode="auto">
            <a:xfrm flipH="1">
              <a:off x="2930" y="2410"/>
              <a:ext cx="21" cy="20"/>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2" name="Line 674"/>
            <p:cNvSpPr>
              <a:spLocks noChangeShapeType="1"/>
            </p:cNvSpPr>
            <p:nvPr/>
          </p:nvSpPr>
          <p:spPr bwMode="auto">
            <a:xfrm flipH="1">
              <a:off x="2945" y="2424"/>
              <a:ext cx="6" cy="6"/>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3" name="Freeform 675"/>
            <p:cNvSpPr>
              <a:spLocks/>
            </p:cNvSpPr>
            <p:nvPr/>
          </p:nvSpPr>
          <p:spPr bwMode="auto">
            <a:xfrm>
              <a:off x="2545" y="2268"/>
              <a:ext cx="406" cy="162"/>
            </a:xfrm>
            <a:custGeom>
              <a:avLst/>
              <a:gdLst>
                <a:gd name="T0" fmla="*/ 0 w 406"/>
                <a:gd name="T1" fmla="*/ 14 h 162"/>
                <a:gd name="T2" fmla="*/ 31 w 406"/>
                <a:gd name="T3" fmla="*/ 0 h 162"/>
                <a:gd name="T4" fmla="*/ 54 w 406"/>
                <a:gd name="T5" fmla="*/ 7 h 162"/>
                <a:gd name="T6" fmla="*/ 70 w 406"/>
                <a:gd name="T7" fmla="*/ 28 h 162"/>
                <a:gd name="T8" fmla="*/ 93 w 406"/>
                <a:gd name="T9" fmla="*/ 56 h 162"/>
                <a:gd name="T10" fmla="*/ 117 w 406"/>
                <a:gd name="T11" fmla="*/ 63 h 162"/>
                <a:gd name="T12" fmla="*/ 148 w 406"/>
                <a:gd name="T13" fmla="*/ 77 h 162"/>
                <a:gd name="T14" fmla="*/ 218 w 406"/>
                <a:gd name="T15" fmla="*/ 63 h 162"/>
                <a:gd name="T16" fmla="*/ 296 w 406"/>
                <a:gd name="T17" fmla="*/ 49 h 162"/>
                <a:gd name="T18" fmla="*/ 320 w 406"/>
                <a:gd name="T19" fmla="*/ 42 h 162"/>
                <a:gd name="T20" fmla="*/ 351 w 406"/>
                <a:gd name="T21" fmla="*/ 49 h 162"/>
                <a:gd name="T22" fmla="*/ 406 w 406"/>
                <a:gd name="T23" fmla="*/ 77 h 162"/>
                <a:gd name="T24" fmla="*/ 406 w 406"/>
                <a:gd name="T25" fmla="*/ 84 h 162"/>
                <a:gd name="T26" fmla="*/ 406 w 406"/>
                <a:gd name="T27" fmla="*/ 98 h 162"/>
                <a:gd name="T28" fmla="*/ 398 w 406"/>
                <a:gd name="T29" fmla="*/ 105 h 162"/>
                <a:gd name="T30" fmla="*/ 398 w 406"/>
                <a:gd name="T31" fmla="*/ 119 h 162"/>
                <a:gd name="T32" fmla="*/ 367 w 406"/>
                <a:gd name="T33" fmla="*/ 126 h 162"/>
                <a:gd name="T34" fmla="*/ 343 w 406"/>
                <a:gd name="T35" fmla="*/ 134 h 162"/>
                <a:gd name="T36" fmla="*/ 289 w 406"/>
                <a:gd name="T37" fmla="*/ 134 h 162"/>
                <a:gd name="T38" fmla="*/ 250 w 406"/>
                <a:gd name="T39" fmla="*/ 141 h 162"/>
                <a:gd name="T40" fmla="*/ 148 w 406"/>
                <a:gd name="T41" fmla="*/ 155 h 162"/>
                <a:gd name="T42" fmla="*/ 101 w 406"/>
                <a:gd name="T43" fmla="*/ 162 h 162"/>
                <a:gd name="T44" fmla="*/ 62 w 406"/>
                <a:gd name="T45" fmla="*/ 148 h 162"/>
                <a:gd name="T46" fmla="*/ 54 w 406"/>
                <a:gd name="T47" fmla="*/ 134 h 162"/>
                <a:gd name="T48" fmla="*/ 31 w 406"/>
                <a:gd name="T49" fmla="*/ 91 h 162"/>
                <a:gd name="T50" fmla="*/ 15 w 406"/>
                <a:gd name="T51" fmla="*/ 49 h 162"/>
                <a:gd name="T52" fmla="*/ 7 w 406"/>
                <a:gd name="T53" fmla="*/ 35 h 162"/>
                <a:gd name="T54" fmla="*/ 0 w 406"/>
                <a:gd name="T55" fmla="*/ 21 h 162"/>
                <a:gd name="T56" fmla="*/ 0 w 406"/>
                <a:gd name="T57" fmla="*/ 14 h 1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06" h="162">
                  <a:moveTo>
                    <a:pt x="0" y="14"/>
                  </a:moveTo>
                  <a:lnTo>
                    <a:pt x="31" y="0"/>
                  </a:lnTo>
                  <a:lnTo>
                    <a:pt x="54" y="7"/>
                  </a:lnTo>
                  <a:lnTo>
                    <a:pt x="70" y="28"/>
                  </a:lnTo>
                  <a:lnTo>
                    <a:pt x="93" y="56"/>
                  </a:lnTo>
                  <a:lnTo>
                    <a:pt x="117" y="63"/>
                  </a:lnTo>
                  <a:lnTo>
                    <a:pt x="148" y="77"/>
                  </a:lnTo>
                  <a:lnTo>
                    <a:pt x="218" y="63"/>
                  </a:lnTo>
                  <a:lnTo>
                    <a:pt x="296" y="49"/>
                  </a:lnTo>
                  <a:lnTo>
                    <a:pt x="320" y="42"/>
                  </a:lnTo>
                  <a:lnTo>
                    <a:pt x="351" y="49"/>
                  </a:lnTo>
                  <a:lnTo>
                    <a:pt x="406" y="77"/>
                  </a:lnTo>
                  <a:lnTo>
                    <a:pt x="406" y="84"/>
                  </a:lnTo>
                  <a:lnTo>
                    <a:pt x="406" y="98"/>
                  </a:lnTo>
                  <a:lnTo>
                    <a:pt x="398" y="105"/>
                  </a:lnTo>
                  <a:lnTo>
                    <a:pt x="398" y="119"/>
                  </a:lnTo>
                  <a:lnTo>
                    <a:pt x="367" y="126"/>
                  </a:lnTo>
                  <a:lnTo>
                    <a:pt x="343" y="134"/>
                  </a:lnTo>
                  <a:lnTo>
                    <a:pt x="289" y="134"/>
                  </a:lnTo>
                  <a:lnTo>
                    <a:pt x="250" y="141"/>
                  </a:lnTo>
                  <a:lnTo>
                    <a:pt x="148" y="155"/>
                  </a:lnTo>
                  <a:lnTo>
                    <a:pt x="101" y="162"/>
                  </a:lnTo>
                  <a:lnTo>
                    <a:pt x="62" y="148"/>
                  </a:lnTo>
                  <a:lnTo>
                    <a:pt x="54" y="134"/>
                  </a:lnTo>
                  <a:lnTo>
                    <a:pt x="31" y="91"/>
                  </a:lnTo>
                  <a:lnTo>
                    <a:pt x="15" y="49"/>
                  </a:lnTo>
                  <a:lnTo>
                    <a:pt x="7" y="35"/>
                  </a:lnTo>
                  <a:lnTo>
                    <a:pt x="0" y="21"/>
                  </a:lnTo>
                  <a:lnTo>
                    <a:pt x="0" y="14"/>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014" name="Line 676"/>
            <p:cNvSpPr>
              <a:spLocks noChangeShapeType="1"/>
            </p:cNvSpPr>
            <p:nvPr/>
          </p:nvSpPr>
          <p:spPr bwMode="auto">
            <a:xfrm flipH="1">
              <a:off x="2607" y="2380"/>
              <a:ext cx="8" cy="7"/>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5" name="Line 677"/>
            <p:cNvSpPr>
              <a:spLocks noChangeShapeType="1"/>
            </p:cNvSpPr>
            <p:nvPr/>
          </p:nvSpPr>
          <p:spPr bwMode="auto">
            <a:xfrm flipH="1">
              <a:off x="2607" y="2380"/>
              <a:ext cx="24" cy="21"/>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6" name="Line 678"/>
            <p:cNvSpPr>
              <a:spLocks noChangeShapeType="1"/>
            </p:cNvSpPr>
            <p:nvPr/>
          </p:nvSpPr>
          <p:spPr bwMode="auto">
            <a:xfrm flipH="1">
              <a:off x="2607" y="2380"/>
              <a:ext cx="32" cy="28"/>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7" name="Line 679"/>
            <p:cNvSpPr>
              <a:spLocks noChangeShapeType="1"/>
            </p:cNvSpPr>
            <p:nvPr/>
          </p:nvSpPr>
          <p:spPr bwMode="auto">
            <a:xfrm flipH="1">
              <a:off x="2607" y="2380"/>
              <a:ext cx="40" cy="36"/>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8" name="Line 680"/>
            <p:cNvSpPr>
              <a:spLocks noChangeShapeType="1"/>
            </p:cNvSpPr>
            <p:nvPr/>
          </p:nvSpPr>
          <p:spPr bwMode="auto">
            <a:xfrm flipH="1">
              <a:off x="2607" y="2380"/>
              <a:ext cx="56" cy="50"/>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19" name="Line 681"/>
            <p:cNvSpPr>
              <a:spLocks noChangeShapeType="1"/>
            </p:cNvSpPr>
            <p:nvPr/>
          </p:nvSpPr>
          <p:spPr bwMode="auto">
            <a:xfrm flipH="1">
              <a:off x="2607" y="2380"/>
              <a:ext cx="64" cy="57"/>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0" name="Line 682"/>
            <p:cNvSpPr>
              <a:spLocks noChangeShapeType="1"/>
            </p:cNvSpPr>
            <p:nvPr/>
          </p:nvSpPr>
          <p:spPr bwMode="auto">
            <a:xfrm flipH="1">
              <a:off x="2607" y="2380"/>
              <a:ext cx="71" cy="64"/>
            </a:xfrm>
            <a:prstGeom prst="line">
              <a:avLst/>
            </a:prstGeom>
            <a:noFill/>
            <a:ln w="25400">
              <a:solidFill>
                <a:srgbClr val="57575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1" name="Line 683"/>
            <p:cNvSpPr>
              <a:spLocks noChangeShapeType="1"/>
            </p:cNvSpPr>
            <p:nvPr/>
          </p:nvSpPr>
          <p:spPr bwMode="auto">
            <a:xfrm flipH="1">
              <a:off x="2616" y="2380"/>
              <a:ext cx="78" cy="71"/>
            </a:xfrm>
            <a:prstGeom prst="line">
              <a:avLst/>
            </a:prstGeom>
            <a:noFill/>
            <a:ln w="25400">
              <a:solidFill>
                <a:srgbClr val="5F5F5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2" name="Line 684"/>
            <p:cNvSpPr>
              <a:spLocks noChangeShapeType="1"/>
            </p:cNvSpPr>
            <p:nvPr/>
          </p:nvSpPr>
          <p:spPr bwMode="auto">
            <a:xfrm flipH="1">
              <a:off x="2631" y="2380"/>
              <a:ext cx="78" cy="71"/>
            </a:xfrm>
            <a:prstGeom prst="line">
              <a:avLst/>
            </a:prstGeom>
            <a:noFill/>
            <a:ln w="25400">
              <a:solidFill>
                <a:srgbClr val="67676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3" name="Line 685"/>
            <p:cNvSpPr>
              <a:spLocks noChangeShapeType="1"/>
            </p:cNvSpPr>
            <p:nvPr/>
          </p:nvSpPr>
          <p:spPr bwMode="auto">
            <a:xfrm flipH="1">
              <a:off x="2639" y="2380"/>
              <a:ext cx="78" cy="71"/>
            </a:xfrm>
            <a:prstGeom prst="line">
              <a:avLst/>
            </a:prstGeom>
            <a:noFill/>
            <a:ln w="25400">
              <a:solidFill>
                <a:srgbClr val="6F6F6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4" name="Line 686"/>
            <p:cNvSpPr>
              <a:spLocks noChangeShapeType="1"/>
            </p:cNvSpPr>
            <p:nvPr/>
          </p:nvSpPr>
          <p:spPr bwMode="auto">
            <a:xfrm flipH="1">
              <a:off x="2647" y="2380"/>
              <a:ext cx="78" cy="71"/>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5" name="Line 687"/>
            <p:cNvSpPr>
              <a:spLocks noChangeShapeType="1"/>
            </p:cNvSpPr>
            <p:nvPr/>
          </p:nvSpPr>
          <p:spPr bwMode="auto">
            <a:xfrm flipH="1">
              <a:off x="2662" y="2380"/>
              <a:ext cx="78" cy="71"/>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6" name="Line 688"/>
            <p:cNvSpPr>
              <a:spLocks noChangeShapeType="1"/>
            </p:cNvSpPr>
            <p:nvPr/>
          </p:nvSpPr>
          <p:spPr bwMode="auto">
            <a:xfrm flipH="1">
              <a:off x="2670" y="2380"/>
              <a:ext cx="78" cy="71"/>
            </a:xfrm>
            <a:prstGeom prst="line">
              <a:avLst/>
            </a:prstGeom>
            <a:noFill/>
            <a:ln w="25400">
              <a:solidFill>
                <a:srgbClr val="87878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7" name="Line 689"/>
            <p:cNvSpPr>
              <a:spLocks noChangeShapeType="1"/>
            </p:cNvSpPr>
            <p:nvPr/>
          </p:nvSpPr>
          <p:spPr bwMode="auto">
            <a:xfrm flipH="1">
              <a:off x="2686" y="2380"/>
              <a:ext cx="78" cy="71"/>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8" name="Line 690"/>
            <p:cNvSpPr>
              <a:spLocks noChangeShapeType="1"/>
            </p:cNvSpPr>
            <p:nvPr/>
          </p:nvSpPr>
          <p:spPr bwMode="auto">
            <a:xfrm flipH="1">
              <a:off x="2694" y="2380"/>
              <a:ext cx="78" cy="71"/>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29" name="Line 691"/>
            <p:cNvSpPr>
              <a:spLocks noChangeShapeType="1"/>
            </p:cNvSpPr>
            <p:nvPr/>
          </p:nvSpPr>
          <p:spPr bwMode="auto">
            <a:xfrm flipH="1">
              <a:off x="2701" y="2380"/>
              <a:ext cx="78" cy="71"/>
            </a:xfrm>
            <a:prstGeom prst="line">
              <a:avLst/>
            </a:prstGeom>
            <a:noFill/>
            <a:ln w="25400">
              <a:solidFill>
                <a:srgbClr val="9F9F9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0" name="Line 692"/>
            <p:cNvSpPr>
              <a:spLocks noChangeShapeType="1"/>
            </p:cNvSpPr>
            <p:nvPr/>
          </p:nvSpPr>
          <p:spPr bwMode="auto">
            <a:xfrm flipH="1">
              <a:off x="2716" y="2380"/>
              <a:ext cx="78" cy="71"/>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1" name="Line 693"/>
            <p:cNvSpPr>
              <a:spLocks noChangeShapeType="1"/>
            </p:cNvSpPr>
            <p:nvPr/>
          </p:nvSpPr>
          <p:spPr bwMode="auto">
            <a:xfrm flipH="1">
              <a:off x="2725" y="2380"/>
              <a:ext cx="78" cy="71"/>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2" name="Line 694"/>
            <p:cNvSpPr>
              <a:spLocks noChangeShapeType="1"/>
            </p:cNvSpPr>
            <p:nvPr/>
          </p:nvSpPr>
          <p:spPr bwMode="auto">
            <a:xfrm flipH="1">
              <a:off x="2741" y="2380"/>
              <a:ext cx="78" cy="71"/>
            </a:xfrm>
            <a:prstGeom prst="line">
              <a:avLst/>
            </a:prstGeom>
            <a:noFill/>
            <a:ln w="25400">
              <a:solidFill>
                <a:srgbClr val="B7B7B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3" name="Line 695"/>
            <p:cNvSpPr>
              <a:spLocks noChangeShapeType="1"/>
            </p:cNvSpPr>
            <p:nvPr/>
          </p:nvSpPr>
          <p:spPr bwMode="auto">
            <a:xfrm flipH="1">
              <a:off x="2748" y="2380"/>
              <a:ext cx="78" cy="71"/>
            </a:xfrm>
            <a:prstGeom prst="line">
              <a:avLst/>
            </a:prstGeom>
            <a:noFill/>
            <a:ln w="25400">
              <a:solidFill>
                <a:srgbClr val="BFBFB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4" name="Line 696"/>
            <p:cNvSpPr>
              <a:spLocks noChangeShapeType="1"/>
            </p:cNvSpPr>
            <p:nvPr/>
          </p:nvSpPr>
          <p:spPr bwMode="auto">
            <a:xfrm flipH="1">
              <a:off x="2763" y="2394"/>
              <a:ext cx="63" cy="57"/>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5" name="Line 697"/>
            <p:cNvSpPr>
              <a:spLocks noChangeShapeType="1"/>
            </p:cNvSpPr>
            <p:nvPr/>
          </p:nvSpPr>
          <p:spPr bwMode="auto">
            <a:xfrm flipH="1">
              <a:off x="2771" y="2401"/>
              <a:ext cx="55" cy="50"/>
            </a:xfrm>
            <a:prstGeom prst="line">
              <a:avLst/>
            </a:prstGeom>
            <a:noFill/>
            <a:ln w="25400">
              <a:solidFill>
                <a:srgbClr val="CFCFC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6" name="Line 698"/>
            <p:cNvSpPr>
              <a:spLocks noChangeShapeType="1"/>
            </p:cNvSpPr>
            <p:nvPr/>
          </p:nvSpPr>
          <p:spPr bwMode="auto">
            <a:xfrm flipH="1">
              <a:off x="2779" y="2408"/>
              <a:ext cx="47" cy="43"/>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7" name="Line 699"/>
            <p:cNvSpPr>
              <a:spLocks noChangeShapeType="1"/>
            </p:cNvSpPr>
            <p:nvPr/>
          </p:nvSpPr>
          <p:spPr bwMode="auto">
            <a:xfrm flipH="1">
              <a:off x="2794" y="2422"/>
              <a:ext cx="32" cy="29"/>
            </a:xfrm>
            <a:prstGeom prst="line">
              <a:avLst/>
            </a:prstGeom>
            <a:noFill/>
            <a:ln w="25400">
              <a:solidFill>
                <a:srgbClr val="DFDFD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8" name="Line 700"/>
            <p:cNvSpPr>
              <a:spLocks noChangeShapeType="1"/>
            </p:cNvSpPr>
            <p:nvPr/>
          </p:nvSpPr>
          <p:spPr bwMode="auto">
            <a:xfrm flipH="1">
              <a:off x="2810" y="2436"/>
              <a:ext cx="16" cy="15"/>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39" name="Line 701"/>
            <p:cNvSpPr>
              <a:spLocks noChangeShapeType="1"/>
            </p:cNvSpPr>
            <p:nvPr/>
          </p:nvSpPr>
          <p:spPr bwMode="auto">
            <a:xfrm flipH="1">
              <a:off x="2810" y="2436"/>
              <a:ext cx="16" cy="15"/>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0" name="Line 702"/>
            <p:cNvSpPr>
              <a:spLocks noChangeShapeType="1"/>
            </p:cNvSpPr>
            <p:nvPr/>
          </p:nvSpPr>
          <p:spPr bwMode="auto">
            <a:xfrm flipH="1">
              <a:off x="2825" y="2450"/>
              <a:ext cx="1" cy="1"/>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1" name="Freeform 703"/>
            <p:cNvSpPr>
              <a:spLocks/>
            </p:cNvSpPr>
            <p:nvPr/>
          </p:nvSpPr>
          <p:spPr bwMode="auto">
            <a:xfrm>
              <a:off x="2607" y="2380"/>
              <a:ext cx="219" cy="71"/>
            </a:xfrm>
            <a:custGeom>
              <a:avLst/>
              <a:gdLst>
                <a:gd name="T0" fmla="*/ 219 w 219"/>
                <a:gd name="T1" fmla="*/ 7 h 71"/>
                <a:gd name="T2" fmla="*/ 195 w 219"/>
                <a:gd name="T3" fmla="*/ 0 h 71"/>
                <a:gd name="T4" fmla="*/ 55 w 219"/>
                <a:gd name="T5" fmla="*/ 14 h 71"/>
                <a:gd name="T6" fmla="*/ 47 w 219"/>
                <a:gd name="T7" fmla="*/ 22 h 71"/>
                <a:gd name="T8" fmla="*/ 24 w 219"/>
                <a:gd name="T9" fmla="*/ 29 h 71"/>
                <a:gd name="T10" fmla="*/ 0 w 219"/>
                <a:gd name="T11" fmla="*/ 57 h 71"/>
                <a:gd name="T12" fmla="*/ 0 w 219"/>
                <a:gd name="T13" fmla="*/ 64 h 71"/>
                <a:gd name="T14" fmla="*/ 8 w 219"/>
                <a:gd name="T15" fmla="*/ 71 h 71"/>
                <a:gd name="T16" fmla="*/ 31 w 219"/>
                <a:gd name="T17" fmla="*/ 64 h 71"/>
                <a:gd name="T18" fmla="*/ 47 w 219"/>
                <a:gd name="T19" fmla="*/ 64 h 71"/>
                <a:gd name="T20" fmla="*/ 219 w 219"/>
                <a:gd name="T21" fmla="*/ 7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9" h="71">
                  <a:moveTo>
                    <a:pt x="219" y="7"/>
                  </a:moveTo>
                  <a:lnTo>
                    <a:pt x="195" y="0"/>
                  </a:lnTo>
                  <a:lnTo>
                    <a:pt x="55" y="14"/>
                  </a:lnTo>
                  <a:lnTo>
                    <a:pt x="47" y="22"/>
                  </a:lnTo>
                  <a:lnTo>
                    <a:pt x="24" y="29"/>
                  </a:lnTo>
                  <a:lnTo>
                    <a:pt x="0" y="57"/>
                  </a:lnTo>
                  <a:lnTo>
                    <a:pt x="0" y="64"/>
                  </a:lnTo>
                  <a:lnTo>
                    <a:pt x="8" y="71"/>
                  </a:lnTo>
                  <a:lnTo>
                    <a:pt x="31" y="64"/>
                  </a:lnTo>
                  <a:lnTo>
                    <a:pt x="47" y="64"/>
                  </a:lnTo>
                  <a:lnTo>
                    <a:pt x="219" y="7"/>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042" name="Line 704"/>
            <p:cNvSpPr>
              <a:spLocks noChangeShapeType="1"/>
            </p:cNvSpPr>
            <p:nvPr/>
          </p:nvSpPr>
          <p:spPr bwMode="auto">
            <a:xfrm flipH="1">
              <a:off x="2693" y="2331"/>
              <a:ext cx="125"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3" name="Line 705"/>
            <p:cNvSpPr>
              <a:spLocks noChangeShapeType="1"/>
            </p:cNvSpPr>
            <p:nvPr/>
          </p:nvSpPr>
          <p:spPr bwMode="auto">
            <a:xfrm flipH="1">
              <a:off x="2693" y="2331"/>
              <a:ext cx="125" cy="113"/>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4" name="Line 706"/>
            <p:cNvSpPr>
              <a:spLocks noChangeShapeType="1"/>
            </p:cNvSpPr>
            <p:nvPr/>
          </p:nvSpPr>
          <p:spPr bwMode="auto">
            <a:xfrm flipH="1">
              <a:off x="2701" y="2331"/>
              <a:ext cx="133" cy="120"/>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5" name="Line 707"/>
            <p:cNvSpPr>
              <a:spLocks noChangeShapeType="1"/>
            </p:cNvSpPr>
            <p:nvPr/>
          </p:nvSpPr>
          <p:spPr bwMode="auto">
            <a:xfrm flipH="1">
              <a:off x="2709" y="2331"/>
              <a:ext cx="141" cy="127"/>
            </a:xfrm>
            <a:prstGeom prst="line">
              <a:avLst/>
            </a:prstGeom>
            <a:noFill/>
            <a:ln w="25400">
              <a:solidFill>
                <a:srgbClr val="2A2A2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6" name="Line 708"/>
            <p:cNvSpPr>
              <a:spLocks noChangeShapeType="1"/>
            </p:cNvSpPr>
            <p:nvPr/>
          </p:nvSpPr>
          <p:spPr bwMode="auto">
            <a:xfrm flipH="1">
              <a:off x="2709" y="2331"/>
              <a:ext cx="141" cy="127"/>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7" name="Line 709"/>
            <p:cNvSpPr>
              <a:spLocks noChangeShapeType="1"/>
            </p:cNvSpPr>
            <p:nvPr/>
          </p:nvSpPr>
          <p:spPr bwMode="auto">
            <a:xfrm flipH="1">
              <a:off x="2716" y="2331"/>
              <a:ext cx="148" cy="134"/>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8" name="Line 710"/>
            <p:cNvSpPr>
              <a:spLocks noChangeShapeType="1"/>
            </p:cNvSpPr>
            <p:nvPr/>
          </p:nvSpPr>
          <p:spPr bwMode="auto">
            <a:xfrm flipH="1">
              <a:off x="2865" y="2331"/>
              <a:ext cx="16" cy="14"/>
            </a:xfrm>
            <a:prstGeom prst="line">
              <a:avLst/>
            </a:prstGeom>
            <a:noFill/>
            <a:ln w="25400">
              <a:solidFill>
                <a:srgbClr val="55555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49" name="Line 711"/>
            <p:cNvSpPr>
              <a:spLocks noChangeShapeType="1"/>
            </p:cNvSpPr>
            <p:nvPr/>
          </p:nvSpPr>
          <p:spPr bwMode="auto">
            <a:xfrm flipH="1">
              <a:off x="2865" y="2331"/>
              <a:ext cx="24" cy="21"/>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0" name="Line 712"/>
            <p:cNvSpPr>
              <a:spLocks noChangeShapeType="1"/>
            </p:cNvSpPr>
            <p:nvPr/>
          </p:nvSpPr>
          <p:spPr bwMode="auto">
            <a:xfrm flipH="1">
              <a:off x="2865" y="2331"/>
              <a:ext cx="32" cy="28"/>
            </a:xfrm>
            <a:prstGeom prst="line">
              <a:avLst/>
            </a:prstGeom>
            <a:noFill/>
            <a:ln w="25400">
              <a:solidFill>
                <a:srgbClr val="71717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1" name="Line 713"/>
            <p:cNvSpPr>
              <a:spLocks noChangeShapeType="1"/>
            </p:cNvSpPr>
            <p:nvPr/>
          </p:nvSpPr>
          <p:spPr bwMode="auto">
            <a:xfrm flipH="1">
              <a:off x="2865" y="2331"/>
              <a:ext cx="47" cy="42"/>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2" name="Line 714"/>
            <p:cNvSpPr>
              <a:spLocks noChangeShapeType="1"/>
            </p:cNvSpPr>
            <p:nvPr/>
          </p:nvSpPr>
          <p:spPr bwMode="auto">
            <a:xfrm flipH="1">
              <a:off x="2874" y="2331"/>
              <a:ext cx="46" cy="42"/>
            </a:xfrm>
            <a:prstGeom prst="line">
              <a:avLst/>
            </a:prstGeom>
            <a:noFill/>
            <a:ln w="25400">
              <a:solidFill>
                <a:srgbClr val="8E8E8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3" name="Line 715"/>
            <p:cNvSpPr>
              <a:spLocks noChangeShapeType="1"/>
            </p:cNvSpPr>
            <p:nvPr/>
          </p:nvSpPr>
          <p:spPr bwMode="auto">
            <a:xfrm flipH="1">
              <a:off x="2889" y="2331"/>
              <a:ext cx="46" cy="42"/>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4" name="Line 716"/>
            <p:cNvSpPr>
              <a:spLocks noChangeShapeType="1"/>
            </p:cNvSpPr>
            <p:nvPr/>
          </p:nvSpPr>
          <p:spPr bwMode="auto">
            <a:xfrm flipH="1">
              <a:off x="2897" y="2331"/>
              <a:ext cx="46" cy="42"/>
            </a:xfrm>
            <a:prstGeom prst="line">
              <a:avLst/>
            </a:prstGeom>
            <a:noFill/>
            <a:ln w="25400">
              <a:solidFill>
                <a:srgbClr val="AAAAA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5" name="Line 717"/>
            <p:cNvSpPr>
              <a:spLocks noChangeShapeType="1"/>
            </p:cNvSpPr>
            <p:nvPr/>
          </p:nvSpPr>
          <p:spPr bwMode="auto">
            <a:xfrm flipH="1">
              <a:off x="2905" y="2331"/>
              <a:ext cx="46" cy="42"/>
            </a:xfrm>
            <a:prstGeom prst="line">
              <a:avLst/>
            </a:prstGeom>
            <a:noFill/>
            <a:ln w="25400">
              <a:solidFill>
                <a:srgbClr val="B8B8B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6" name="Line 718"/>
            <p:cNvSpPr>
              <a:spLocks noChangeShapeType="1"/>
            </p:cNvSpPr>
            <p:nvPr/>
          </p:nvSpPr>
          <p:spPr bwMode="auto">
            <a:xfrm flipH="1">
              <a:off x="2920" y="2345"/>
              <a:ext cx="31" cy="28"/>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7" name="Line 719"/>
            <p:cNvSpPr>
              <a:spLocks noChangeShapeType="1"/>
            </p:cNvSpPr>
            <p:nvPr/>
          </p:nvSpPr>
          <p:spPr bwMode="auto">
            <a:xfrm flipH="1">
              <a:off x="2935" y="2358"/>
              <a:ext cx="16" cy="15"/>
            </a:xfrm>
            <a:prstGeom prst="line">
              <a:avLst/>
            </a:prstGeom>
            <a:noFill/>
            <a:ln w="25400">
              <a:solidFill>
                <a:srgbClr val="D5D5D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8" name="Line 720"/>
            <p:cNvSpPr>
              <a:spLocks noChangeShapeType="1"/>
            </p:cNvSpPr>
            <p:nvPr/>
          </p:nvSpPr>
          <p:spPr bwMode="auto">
            <a:xfrm flipH="1">
              <a:off x="2935" y="2358"/>
              <a:ext cx="16" cy="15"/>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59" name="Line 721"/>
            <p:cNvSpPr>
              <a:spLocks noChangeShapeType="1"/>
            </p:cNvSpPr>
            <p:nvPr/>
          </p:nvSpPr>
          <p:spPr bwMode="auto">
            <a:xfrm flipH="1">
              <a:off x="2951" y="2373"/>
              <a:ext cx="1" cy="1"/>
            </a:xfrm>
            <a:prstGeom prst="line">
              <a:avLst/>
            </a:prstGeom>
            <a:noFill/>
            <a:ln w="25400">
              <a:solidFill>
                <a:srgbClr val="F1F1F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0" name="Freeform 722"/>
            <p:cNvSpPr>
              <a:spLocks/>
            </p:cNvSpPr>
            <p:nvPr/>
          </p:nvSpPr>
          <p:spPr bwMode="auto">
            <a:xfrm>
              <a:off x="2857" y="2331"/>
              <a:ext cx="94" cy="42"/>
            </a:xfrm>
            <a:custGeom>
              <a:avLst/>
              <a:gdLst>
                <a:gd name="T0" fmla="*/ 70 w 94"/>
                <a:gd name="T1" fmla="*/ 0 h 42"/>
                <a:gd name="T2" fmla="*/ 0 w 94"/>
                <a:gd name="T3" fmla="*/ 21 h 42"/>
                <a:gd name="T4" fmla="*/ 16 w 94"/>
                <a:gd name="T5" fmla="*/ 42 h 42"/>
                <a:gd name="T6" fmla="*/ 94 w 94"/>
                <a:gd name="T7" fmla="*/ 21 h 42"/>
                <a:gd name="T8" fmla="*/ 70 w 94"/>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42">
                  <a:moveTo>
                    <a:pt x="70" y="0"/>
                  </a:moveTo>
                  <a:lnTo>
                    <a:pt x="0" y="21"/>
                  </a:lnTo>
                  <a:lnTo>
                    <a:pt x="16" y="42"/>
                  </a:lnTo>
                  <a:lnTo>
                    <a:pt x="94" y="21"/>
                  </a:lnTo>
                  <a:lnTo>
                    <a:pt x="7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061" name="Freeform 723"/>
            <p:cNvSpPr>
              <a:spLocks/>
            </p:cNvSpPr>
            <p:nvPr/>
          </p:nvSpPr>
          <p:spPr bwMode="auto">
            <a:xfrm>
              <a:off x="3138" y="1747"/>
              <a:ext cx="351" cy="436"/>
            </a:xfrm>
            <a:custGeom>
              <a:avLst/>
              <a:gdLst>
                <a:gd name="T0" fmla="*/ 312 w 351"/>
                <a:gd name="T1" fmla="*/ 78 h 436"/>
                <a:gd name="T2" fmla="*/ 351 w 351"/>
                <a:gd name="T3" fmla="*/ 162 h 436"/>
                <a:gd name="T4" fmla="*/ 336 w 351"/>
                <a:gd name="T5" fmla="*/ 261 h 436"/>
                <a:gd name="T6" fmla="*/ 297 w 351"/>
                <a:gd name="T7" fmla="*/ 338 h 436"/>
                <a:gd name="T8" fmla="*/ 226 w 351"/>
                <a:gd name="T9" fmla="*/ 387 h 436"/>
                <a:gd name="T10" fmla="*/ 125 w 351"/>
                <a:gd name="T11" fmla="*/ 422 h 436"/>
                <a:gd name="T12" fmla="*/ 0 w 351"/>
                <a:gd name="T13" fmla="*/ 436 h 436"/>
                <a:gd name="T14" fmla="*/ 141 w 351"/>
                <a:gd name="T15" fmla="*/ 373 h 436"/>
                <a:gd name="T16" fmla="*/ 203 w 351"/>
                <a:gd name="T17" fmla="*/ 331 h 436"/>
                <a:gd name="T18" fmla="*/ 242 w 351"/>
                <a:gd name="T19" fmla="*/ 282 h 436"/>
                <a:gd name="T20" fmla="*/ 265 w 351"/>
                <a:gd name="T21" fmla="*/ 197 h 436"/>
                <a:gd name="T22" fmla="*/ 265 w 351"/>
                <a:gd name="T23" fmla="*/ 106 h 436"/>
                <a:gd name="T24" fmla="*/ 195 w 351"/>
                <a:gd name="T25" fmla="*/ 0 h 436"/>
                <a:gd name="T26" fmla="*/ 312 w 351"/>
                <a:gd name="T27" fmla="*/ 78 h 4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1" h="436">
                  <a:moveTo>
                    <a:pt x="312" y="78"/>
                  </a:moveTo>
                  <a:lnTo>
                    <a:pt x="351" y="162"/>
                  </a:lnTo>
                  <a:lnTo>
                    <a:pt x="336" y="261"/>
                  </a:lnTo>
                  <a:lnTo>
                    <a:pt x="297" y="338"/>
                  </a:lnTo>
                  <a:lnTo>
                    <a:pt x="226" y="387"/>
                  </a:lnTo>
                  <a:lnTo>
                    <a:pt x="125" y="422"/>
                  </a:lnTo>
                  <a:lnTo>
                    <a:pt x="0" y="436"/>
                  </a:lnTo>
                  <a:lnTo>
                    <a:pt x="141" y="373"/>
                  </a:lnTo>
                  <a:lnTo>
                    <a:pt x="203" y="331"/>
                  </a:lnTo>
                  <a:lnTo>
                    <a:pt x="242" y="282"/>
                  </a:lnTo>
                  <a:lnTo>
                    <a:pt x="265" y="197"/>
                  </a:lnTo>
                  <a:lnTo>
                    <a:pt x="265" y="106"/>
                  </a:lnTo>
                  <a:lnTo>
                    <a:pt x="195" y="0"/>
                  </a:lnTo>
                  <a:lnTo>
                    <a:pt x="312" y="78"/>
                  </a:lnTo>
                  <a:close/>
                </a:path>
              </a:pathLst>
            </a:custGeom>
            <a:solidFill>
              <a:srgbClr val="FCF305"/>
            </a:solidFill>
            <a:ln w="12700">
              <a:solidFill>
                <a:srgbClr val="FCF305"/>
              </a:solidFill>
              <a:prstDash val="solid"/>
              <a:round/>
              <a:headEnd/>
              <a:tailEnd/>
            </a:ln>
          </p:spPr>
          <p:txBody>
            <a:bodyPr/>
            <a:lstStyle/>
            <a:p>
              <a:endParaRPr lang="ko-KR" altLang="en-US"/>
            </a:p>
          </p:txBody>
        </p:sp>
        <p:sp>
          <p:nvSpPr>
            <p:cNvPr id="15062" name="Line 724"/>
            <p:cNvSpPr>
              <a:spLocks noChangeShapeType="1"/>
            </p:cNvSpPr>
            <p:nvPr/>
          </p:nvSpPr>
          <p:spPr bwMode="auto">
            <a:xfrm flipH="1">
              <a:off x="2474" y="1290"/>
              <a:ext cx="1" cy="1"/>
            </a:xfrm>
            <a:prstGeom prst="line">
              <a:avLst/>
            </a:prstGeom>
            <a:noFill/>
            <a:ln w="25400">
              <a:solidFill>
                <a:srgbClr val="15151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3" name="Line 725"/>
            <p:cNvSpPr>
              <a:spLocks noChangeShapeType="1"/>
            </p:cNvSpPr>
            <p:nvPr/>
          </p:nvSpPr>
          <p:spPr bwMode="auto">
            <a:xfrm flipH="1">
              <a:off x="2474" y="1290"/>
              <a:ext cx="17" cy="15"/>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4" name="Line 726"/>
            <p:cNvSpPr>
              <a:spLocks noChangeShapeType="1"/>
            </p:cNvSpPr>
            <p:nvPr/>
          </p:nvSpPr>
          <p:spPr bwMode="auto">
            <a:xfrm flipH="1">
              <a:off x="2474" y="1290"/>
              <a:ext cx="17" cy="15"/>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5" name="Line 727"/>
            <p:cNvSpPr>
              <a:spLocks noChangeShapeType="1"/>
            </p:cNvSpPr>
            <p:nvPr/>
          </p:nvSpPr>
          <p:spPr bwMode="auto">
            <a:xfrm flipH="1">
              <a:off x="2474" y="1290"/>
              <a:ext cx="33" cy="29"/>
            </a:xfrm>
            <a:prstGeom prst="line">
              <a:avLst/>
            </a:prstGeom>
            <a:noFill/>
            <a:ln w="25400">
              <a:solidFill>
                <a:srgbClr val="22222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6" name="Line 728"/>
            <p:cNvSpPr>
              <a:spLocks noChangeShapeType="1"/>
            </p:cNvSpPr>
            <p:nvPr/>
          </p:nvSpPr>
          <p:spPr bwMode="auto">
            <a:xfrm flipH="1">
              <a:off x="2474" y="1290"/>
              <a:ext cx="47" cy="42"/>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7" name="Line 729"/>
            <p:cNvSpPr>
              <a:spLocks noChangeShapeType="1"/>
            </p:cNvSpPr>
            <p:nvPr/>
          </p:nvSpPr>
          <p:spPr bwMode="auto">
            <a:xfrm flipH="1">
              <a:off x="2474" y="1290"/>
              <a:ext cx="47" cy="42"/>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8" name="Line 730"/>
            <p:cNvSpPr>
              <a:spLocks noChangeShapeType="1"/>
            </p:cNvSpPr>
            <p:nvPr/>
          </p:nvSpPr>
          <p:spPr bwMode="auto">
            <a:xfrm flipH="1">
              <a:off x="2474" y="1290"/>
              <a:ext cx="63" cy="56"/>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69" name="Line 731"/>
            <p:cNvSpPr>
              <a:spLocks noChangeShapeType="1"/>
            </p:cNvSpPr>
            <p:nvPr/>
          </p:nvSpPr>
          <p:spPr bwMode="auto">
            <a:xfrm flipH="1">
              <a:off x="2474" y="1290"/>
              <a:ext cx="79" cy="71"/>
            </a:xfrm>
            <a:prstGeom prst="line">
              <a:avLst/>
            </a:prstGeom>
            <a:noFill/>
            <a:ln w="25400">
              <a:solidFill>
                <a:srgbClr val="34343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0" name="Line 732"/>
            <p:cNvSpPr>
              <a:spLocks noChangeShapeType="1"/>
            </p:cNvSpPr>
            <p:nvPr/>
          </p:nvSpPr>
          <p:spPr bwMode="auto">
            <a:xfrm flipH="1">
              <a:off x="2474" y="1290"/>
              <a:ext cx="95" cy="85"/>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1" name="Line 733"/>
            <p:cNvSpPr>
              <a:spLocks noChangeShapeType="1"/>
            </p:cNvSpPr>
            <p:nvPr/>
          </p:nvSpPr>
          <p:spPr bwMode="auto">
            <a:xfrm flipH="1">
              <a:off x="2474" y="1290"/>
              <a:ext cx="95" cy="85"/>
            </a:xfrm>
            <a:prstGeom prst="line">
              <a:avLst/>
            </a:prstGeom>
            <a:noFill/>
            <a:ln w="25400">
              <a:solidFill>
                <a:srgbClr val="3C3C3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2" name="Line 734"/>
            <p:cNvSpPr>
              <a:spLocks noChangeShapeType="1"/>
            </p:cNvSpPr>
            <p:nvPr/>
          </p:nvSpPr>
          <p:spPr bwMode="auto">
            <a:xfrm flipH="1">
              <a:off x="2474" y="1290"/>
              <a:ext cx="110" cy="99"/>
            </a:xfrm>
            <a:prstGeom prst="line">
              <a:avLst/>
            </a:prstGeom>
            <a:noFill/>
            <a:ln w="25400">
              <a:solidFill>
                <a:srgbClr val="41414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3" name="Line 735"/>
            <p:cNvSpPr>
              <a:spLocks noChangeShapeType="1"/>
            </p:cNvSpPr>
            <p:nvPr/>
          </p:nvSpPr>
          <p:spPr bwMode="auto">
            <a:xfrm flipH="1">
              <a:off x="2474" y="1290"/>
              <a:ext cx="125" cy="112"/>
            </a:xfrm>
            <a:prstGeom prst="line">
              <a:avLst/>
            </a:prstGeom>
            <a:noFill/>
            <a:ln w="25400">
              <a:solidFill>
                <a:srgbClr val="45454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4" name="Line 736"/>
            <p:cNvSpPr>
              <a:spLocks noChangeShapeType="1"/>
            </p:cNvSpPr>
            <p:nvPr/>
          </p:nvSpPr>
          <p:spPr bwMode="auto">
            <a:xfrm flipH="1">
              <a:off x="2474" y="1290"/>
              <a:ext cx="125" cy="112"/>
            </a:xfrm>
            <a:prstGeom prst="line">
              <a:avLst/>
            </a:prstGeom>
            <a:noFill/>
            <a:ln w="25400">
              <a:solidFill>
                <a:srgbClr val="49494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5" name="Line 737"/>
            <p:cNvSpPr>
              <a:spLocks noChangeShapeType="1"/>
            </p:cNvSpPr>
            <p:nvPr/>
          </p:nvSpPr>
          <p:spPr bwMode="auto">
            <a:xfrm flipH="1">
              <a:off x="2474" y="1290"/>
              <a:ext cx="141" cy="126"/>
            </a:xfrm>
            <a:prstGeom prst="line">
              <a:avLst/>
            </a:prstGeom>
            <a:noFill/>
            <a:ln w="25400">
              <a:solidFill>
                <a:srgbClr val="4E4E4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6" name="Line 738"/>
            <p:cNvSpPr>
              <a:spLocks noChangeShapeType="1"/>
            </p:cNvSpPr>
            <p:nvPr/>
          </p:nvSpPr>
          <p:spPr bwMode="auto">
            <a:xfrm flipH="1">
              <a:off x="2474" y="1290"/>
              <a:ext cx="157" cy="141"/>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7" name="Line 739"/>
            <p:cNvSpPr>
              <a:spLocks noChangeShapeType="1"/>
            </p:cNvSpPr>
            <p:nvPr/>
          </p:nvSpPr>
          <p:spPr bwMode="auto">
            <a:xfrm flipH="1">
              <a:off x="2474" y="1290"/>
              <a:ext cx="157" cy="141"/>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8" name="Line 740"/>
            <p:cNvSpPr>
              <a:spLocks noChangeShapeType="1"/>
            </p:cNvSpPr>
            <p:nvPr/>
          </p:nvSpPr>
          <p:spPr bwMode="auto">
            <a:xfrm flipH="1">
              <a:off x="2474" y="1290"/>
              <a:ext cx="172" cy="154"/>
            </a:xfrm>
            <a:prstGeom prst="line">
              <a:avLst/>
            </a:prstGeom>
            <a:noFill/>
            <a:ln w="25400">
              <a:solidFill>
                <a:srgbClr val="5B5B5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79" name="Line 741"/>
            <p:cNvSpPr>
              <a:spLocks noChangeShapeType="1"/>
            </p:cNvSpPr>
            <p:nvPr/>
          </p:nvSpPr>
          <p:spPr bwMode="auto">
            <a:xfrm flipH="1">
              <a:off x="2483" y="1290"/>
              <a:ext cx="179" cy="162"/>
            </a:xfrm>
            <a:prstGeom prst="line">
              <a:avLst/>
            </a:prstGeom>
            <a:noFill/>
            <a:ln w="25400">
              <a:solidFill>
                <a:srgbClr val="5F5F5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0" name="Line 742"/>
            <p:cNvSpPr>
              <a:spLocks noChangeShapeType="1"/>
            </p:cNvSpPr>
            <p:nvPr/>
          </p:nvSpPr>
          <p:spPr bwMode="auto">
            <a:xfrm flipH="1">
              <a:off x="2498" y="1290"/>
              <a:ext cx="179" cy="162"/>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1" name="Line 743"/>
            <p:cNvSpPr>
              <a:spLocks noChangeShapeType="1"/>
            </p:cNvSpPr>
            <p:nvPr/>
          </p:nvSpPr>
          <p:spPr bwMode="auto">
            <a:xfrm flipH="1">
              <a:off x="2498" y="1290"/>
              <a:ext cx="179" cy="162"/>
            </a:xfrm>
            <a:prstGeom prst="line">
              <a:avLst/>
            </a:prstGeom>
            <a:noFill/>
            <a:ln w="25400">
              <a:solidFill>
                <a:srgbClr val="68686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2" name="Line 744"/>
            <p:cNvSpPr>
              <a:spLocks noChangeShapeType="1"/>
            </p:cNvSpPr>
            <p:nvPr/>
          </p:nvSpPr>
          <p:spPr bwMode="auto">
            <a:xfrm flipH="1">
              <a:off x="2514" y="1290"/>
              <a:ext cx="179" cy="162"/>
            </a:xfrm>
            <a:prstGeom prst="line">
              <a:avLst/>
            </a:prstGeom>
            <a:noFill/>
            <a:ln w="25400">
              <a:solidFill>
                <a:srgbClr val="6C6C6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3" name="Line 745"/>
            <p:cNvSpPr>
              <a:spLocks noChangeShapeType="1"/>
            </p:cNvSpPr>
            <p:nvPr/>
          </p:nvSpPr>
          <p:spPr bwMode="auto">
            <a:xfrm flipH="1">
              <a:off x="2530" y="1290"/>
              <a:ext cx="179" cy="162"/>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4" name="Line 746"/>
            <p:cNvSpPr>
              <a:spLocks noChangeShapeType="1"/>
            </p:cNvSpPr>
            <p:nvPr/>
          </p:nvSpPr>
          <p:spPr bwMode="auto">
            <a:xfrm flipH="1">
              <a:off x="2530" y="1290"/>
              <a:ext cx="179" cy="162"/>
            </a:xfrm>
            <a:prstGeom prst="line">
              <a:avLst/>
            </a:prstGeom>
            <a:noFill/>
            <a:ln w="25400">
              <a:solidFill>
                <a:srgbClr val="75757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5" name="Line 747"/>
            <p:cNvSpPr>
              <a:spLocks noChangeShapeType="1"/>
            </p:cNvSpPr>
            <p:nvPr/>
          </p:nvSpPr>
          <p:spPr bwMode="auto">
            <a:xfrm flipH="1">
              <a:off x="2545" y="1290"/>
              <a:ext cx="179" cy="162"/>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6" name="Line 748"/>
            <p:cNvSpPr>
              <a:spLocks noChangeShapeType="1"/>
            </p:cNvSpPr>
            <p:nvPr/>
          </p:nvSpPr>
          <p:spPr bwMode="auto">
            <a:xfrm flipH="1">
              <a:off x="2561" y="1290"/>
              <a:ext cx="179" cy="162"/>
            </a:xfrm>
            <a:prstGeom prst="line">
              <a:avLst/>
            </a:prstGeom>
            <a:noFill/>
            <a:ln w="25400">
              <a:solidFill>
                <a:srgbClr val="7D7D7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7" name="Line 749"/>
            <p:cNvSpPr>
              <a:spLocks noChangeShapeType="1"/>
            </p:cNvSpPr>
            <p:nvPr/>
          </p:nvSpPr>
          <p:spPr bwMode="auto">
            <a:xfrm flipH="1">
              <a:off x="2561" y="1290"/>
              <a:ext cx="179" cy="162"/>
            </a:xfrm>
            <a:prstGeom prst="line">
              <a:avLst/>
            </a:prstGeom>
            <a:noFill/>
            <a:ln w="25400">
              <a:solidFill>
                <a:srgbClr val="82828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8" name="Line 750"/>
            <p:cNvSpPr>
              <a:spLocks noChangeShapeType="1"/>
            </p:cNvSpPr>
            <p:nvPr/>
          </p:nvSpPr>
          <p:spPr bwMode="auto">
            <a:xfrm flipH="1">
              <a:off x="2576" y="1290"/>
              <a:ext cx="179" cy="162"/>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89" name="Line 751"/>
            <p:cNvSpPr>
              <a:spLocks noChangeShapeType="1"/>
            </p:cNvSpPr>
            <p:nvPr/>
          </p:nvSpPr>
          <p:spPr bwMode="auto">
            <a:xfrm flipH="1">
              <a:off x="2592" y="1290"/>
              <a:ext cx="179" cy="162"/>
            </a:xfrm>
            <a:prstGeom prst="line">
              <a:avLst/>
            </a:prstGeom>
            <a:noFill/>
            <a:ln w="25400">
              <a:solidFill>
                <a:srgbClr val="8A8A8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0" name="Line 752"/>
            <p:cNvSpPr>
              <a:spLocks noChangeShapeType="1"/>
            </p:cNvSpPr>
            <p:nvPr/>
          </p:nvSpPr>
          <p:spPr bwMode="auto">
            <a:xfrm flipH="1">
              <a:off x="2608" y="1290"/>
              <a:ext cx="179" cy="162"/>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1" name="Line 753"/>
            <p:cNvSpPr>
              <a:spLocks noChangeShapeType="1"/>
            </p:cNvSpPr>
            <p:nvPr/>
          </p:nvSpPr>
          <p:spPr bwMode="auto">
            <a:xfrm flipH="1">
              <a:off x="2608" y="1290"/>
              <a:ext cx="179" cy="162"/>
            </a:xfrm>
            <a:prstGeom prst="line">
              <a:avLst/>
            </a:prstGeom>
            <a:noFill/>
            <a:ln w="25400">
              <a:solidFill>
                <a:srgbClr val="93939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2" name="Line 754"/>
            <p:cNvSpPr>
              <a:spLocks noChangeShapeType="1"/>
            </p:cNvSpPr>
            <p:nvPr/>
          </p:nvSpPr>
          <p:spPr bwMode="auto">
            <a:xfrm flipH="1">
              <a:off x="2623" y="1290"/>
              <a:ext cx="179" cy="162"/>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3" name="Line 755"/>
            <p:cNvSpPr>
              <a:spLocks noChangeShapeType="1"/>
            </p:cNvSpPr>
            <p:nvPr/>
          </p:nvSpPr>
          <p:spPr bwMode="auto">
            <a:xfrm flipH="1">
              <a:off x="2639" y="1290"/>
              <a:ext cx="179" cy="162"/>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4" name="Line 756"/>
            <p:cNvSpPr>
              <a:spLocks noChangeShapeType="1"/>
            </p:cNvSpPr>
            <p:nvPr/>
          </p:nvSpPr>
          <p:spPr bwMode="auto">
            <a:xfrm flipH="1">
              <a:off x="2639" y="1290"/>
              <a:ext cx="179" cy="162"/>
            </a:xfrm>
            <a:prstGeom prst="line">
              <a:avLst/>
            </a:prstGeom>
            <a:noFill/>
            <a:ln w="25400">
              <a:solidFill>
                <a:srgbClr val="A0A0A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5" name="Line 757"/>
            <p:cNvSpPr>
              <a:spLocks noChangeShapeType="1"/>
            </p:cNvSpPr>
            <p:nvPr/>
          </p:nvSpPr>
          <p:spPr bwMode="auto">
            <a:xfrm flipH="1">
              <a:off x="2654" y="1290"/>
              <a:ext cx="179" cy="162"/>
            </a:xfrm>
            <a:prstGeom prst="line">
              <a:avLst/>
            </a:prstGeom>
            <a:noFill/>
            <a:ln w="25400">
              <a:solidFill>
                <a:srgbClr val="A4A4A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6" name="Line 758"/>
            <p:cNvSpPr>
              <a:spLocks noChangeShapeType="1"/>
            </p:cNvSpPr>
            <p:nvPr/>
          </p:nvSpPr>
          <p:spPr bwMode="auto">
            <a:xfrm flipH="1">
              <a:off x="2669" y="1290"/>
              <a:ext cx="179" cy="162"/>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7" name="Line 759"/>
            <p:cNvSpPr>
              <a:spLocks noChangeShapeType="1"/>
            </p:cNvSpPr>
            <p:nvPr/>
          </p:nvSpPr>
          <p:spPr bwMode="auto">
            <a:xfrm flipH="1">
              <a:off x="2669" y="1290"/>
              <a:ext cx="179" cy="162"/>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8" name="Line 760"/>
            <p:cNvSpPr>
              <a:spLocks noChangeShapeType="1"/>
            </p:cNvSpPr>
            <p:nvPr/>
          </p:nvSpPr>
          <p:spPr bwMode="auto">
            <a:xfrm flipH="1">
              <a:off x="2686" y="1290"/>
              <a:ext cx="179" cy="162"/>
            </a:xfrm>
            <a:prstGeom prst="line">
              <a:avLst/>
            </a:prstGeom>
            <a:noFill/>
            <a:ln w="25400">
              <a:solidFill>
                <a:srgbClr val="B1B1B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099" name="Line 761"/>
            <p:cNvSpPr>
              <a:spLocks noChangeShapeType="1"/>
            </p:cNvSpPr>
            <p:nvPr/>
          </p:nvSpPr>
          <p:spPr bwMode="auto">
            <a:xfrm flipH="1">
              <a:off x="2701" y="1290"/>
              <a:ext cx="179" cy="162"/>
            </a:xfrm>
            <a:prstGeom prst="line">
              <a:avLst/>
            </a:prstGeom>
            <a:noFill/>
            <a:ln w="25400">
              <a:solidFill>
                <a:srgbClr val="B6B6B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0" name="Line 762"/>
            <p:cNvSpPr>
              <a:spLocks noChangeShapeType="1"/>
            </p:cNvSpPr>
            <p:nvPr/>
          </p:nvSpPr>
          <p:spPr bwMode="auto">
            <a:xfrm flipH="1">
              <a:off x="2716" y="1304"/>
              <a:ext cx="164" cy="148"/>
            </a:xfrm>
            <a:prstGeom prst="line">
              <a:avLst/>
            </a:prstGeom>
            <a:noFill/>
            <a:ln w="25400">
              <a:solidFill>
                <a:srgbClr val="BABAB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1" name="Line 763"/>
            <p:cNvSpPr>
              <a:spLocks noChangeShapeType="1"/>
            </p:cNvSpPr>
            <p:nvPr/>
          </p:nvSpPr>
          <p:spPr bwMode="auto">
            <a:xfrm flipH="1">
              <a:off x="2716" y="1304"/>
              <a:ext cx="164" cy="148"/>
            </a:xfrm>
            <a:prstGeom prst="line">
              <a:avLst/>
            </a:prstGeom>
            <a:noFill/>
            <a:ln w="25400">
              <a:solidFill>
                <a:srgbClr val="BEBEB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2" name="Line 764"/>
            <p:cNvSpPr>
              <a:spLocks noChangeShapeType="1"/>
            </p:cNvSpPr>
            <p:nvPr/>
          </p:nvSpPr>
          <p:spPr bwMode="auto">
            <a:xfrm flipH="1">
              <a:off x="2733" y="1319"/>
              <a:ext cx="147" cy="133"/>
            </a:xfrm>
            <a:prstGeom prst="line">
              <a:avLst/>
            </a:prstGeom>
            <a:noFill/>
            <a:ln w="25400">
              <a:solidFill>
                <a:srgbClr val="C3C3C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3" name="Line 765"/>
            <p:cNvSpPr>
              <a:spLocks noChangeShapeType="1"/>
            </p:cNvSpPr>
            <p:nvPr/>
          </p:nvSpPr>
          <p:spPr bwMode="auto">
            <a:xfrm flipH="1">
              <a:off x="2747" y="1332"/>
              <a:ext cx="133" cy="120"/>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4" name="Line 766"/>
            <p:cNvSpPr>
              <a:spLocks noChangeShapeType="1"/>
            </p:cNvSpPr>
            <p:nvPr/>
          </p:nvSpPr>
          <p:spPr bwMode="auto">
            <a:xfrm flipH="1">
              <a:off x="2747" y="1332"/>
              <a:ext cx="133" cy="120"/>
            </a:xfrm>
            <a:prstGeom prst="line">
              <a:avLst/>
            </a:prstGeom>
            <a:noFill/>
            <a:ln w="25400">
              <a:solidFill>
                <a:srgbClr val="CBCBC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5" name="Line 767"/>
            <p:cNvSpPr>
              <a:spLocks noChangeShapeType="1"/>
            </p:cNvSpPr>
            <p:nvPr/>
          </p:nvSpPr>
          <p:spPr bwMode="auto">
            <a:xfrm flipH="1">
              <a:off x="2763" y="1346"/>
              <a:ext cx="117" cy="106"/>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6" name="Line 768"/>
            <p:cNvSpPr>
              <a:spLocks noChangeShapeType="1"/>
            </p:cNvSpPr>
            <p:nvPr/>
          </p:nvSpPr>
          <p:spPr bwMode="auto">
            <a:xfrm flipH="1">
              <a:off x="2778" y="1360"/>
              <a:ext cx="102" cy="92"/>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7" name="Line 769"/>
            <p:cNvSpPr>
              <a:spLocks noChangeShapeType="1"/>
            </p:cNvSpPr>
            <p:nvPr/>
          </p:nvSpPr>
          <p:spPr bwMode="auto">
            <a:xfrm flipH="1">
              <a:off x="2778" y="1360"/>
              <a:ext cx="102" cy="92"/>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8" name="Line 770"/>
            <p:cNvSpPr>
              <a:spLocks noChangeShapeType="1"/>
            </p:cNvSpPr>
            <p:nvPr/>
          </p:nvSpPr>
          <p:spPr bwMode="auto">
            <a:xfrm flipH="1">
              <a:off x="2795" y="1375"/>
              <a:ext cx="85" cy="77"/>
            </a:xfrm>
            <a:prstGeom prst="line">
              <a:avLst/>
            </a:prstGeom>
            <a:noFill/>
            <a:ln w="25400">
              <a:solidFill>
                <a:srgbClr val="DDDDD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09" name="Line 771"/>
            <p:cNvSpPr>
              <a:spLocks noChangeShapeType="1"/>
            </p:cNvSpPr>
            <p:nvPr/>
          </p:nvSpPr>
          <p:spPr bwMode="auto">
            <a:xfrm flipH="1">
              <a:off x="2811" y="1389"/>
              <a:ext cx="69" cy="63"/>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0" name="Line 772"/>
            <p:cNvSpPr>
              <a:spLocks noChangeShapeType="1"/>
            </p:cNvSpPr>
            <p:nvPr/>
          </p:nvSpPr>
          <p:spPr bwMode="auto">
            <a:xfrm flipH="1">
              <a:off x="2825" y="1402"/>
              <a:ext cx="55" cy="50"/>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1" name="Line 773"/>
            <p:cNvSpPr>
              <a:spLocks noChangeShapeType="1"/>
            </p:cNvSpPr>
            <p:nvPr/>
          </p:nvSpPr>
          <p:spPr bwMode="auto">
            <a:xfrm flipH="1">
              <a:off x="2825" y="1402"/>
              <a:ext cx="55" cy="50"/>
            </a:xfrm>
            <a:prstGeom prst="line">
              <a:avLst/>
            </a:prstGeom>
            <a:noFill/>
            <a:ln w="25400">
              <a:solidFill>
                <a:srgbClr val="EAEAE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2" name="Line 774"/>
            <p:cNvSpPr>
              <a:spLocks noChangeShapeType="1"/>
            </p:cNvSpPr>
            <p:nvPr/>
          </p:nvSpPr>
          <p:spPr bwMode="auto">
            <a:xfrm flipH="1">
              <a:off x="2841" y="1416"/>
              <a:ext cx="39" cy="36"/>
            </a:xfrm>
            <a:prstGeom prst="line">
              <a:avLst/>
            </a:prstGeom>
            <a:noFill/>
            <a:ln w="25400">
              <a:solidFill>
                <a:srgbClr val="EEEEE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3" name="Line 775"/>
            <p:cNvSpPr>
              <a:spLocks noChangeShapeType="1"/>
            </p:cNvSpPr>
            <p:nvPr/>
          </p:nvSpPr>
          <p:spPr bwMode="auto">
            <a:xfrm flipH="1">
              <a:off x="2856" y="1430"/>
              <a:ext cx="24" cy="22"/>
            </a:xfrm>
            <a:prstGeom prst="line">
              <a:avLst/>
            </a:prstGeom>
            <a:noFill/>
            <a:ln w="25400">
              <a:solidFill>
                <a:srgbClr val="F2F2F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4" name="Line 776"/>
            <p:cNvSpPr>
              <a:spLocks noChangeShapeType="1"/>
            </p:cNvSpPr>
            <p:nvPr/>
          </p:nvSpPr>
          <p:spPr bwMode="auto">
            <a:xfrm flipH="1">
              <a:off x="2856" y="1430"/>
              <a:ext cx="24" cy="22"/>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5" name="Line 777"/>
            <p:cNvSpPr>
              <a:spLocks noChangeShapeType="1"/>
            </p:cNvSpPr>
            <p:nvPr/>
          </p:nvSpPr>
          <p:spPr bwMode="auto">
            <a:xfrm flipH="1">
              <a:off x="2873" y="1445"/>
              <a:ext cx="7" cy="7"/>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6" name="Freeform 778"/>
            <p:cNvSpPr>
              <a:spLocks/>
            </p:cNvSpPr>
            <p:nvPr/>
          </p:nvSpPr>
          <p:spPr bwMode="auto">
            <a:xfrm>
              <a:off x="2467" y="1290"/>
              <a:ext cx="413" cy="162"/>
            </a:xfrm>
            <a:custGeom>
              <a:avLst/>
              <a:gdLst>
                <a:gd name="T0" fmla="*/ 0 w 413"/>
                <a:gd name="T1" fmla="*/ 21 h 162"/>
                <a:gd name="T2" fmla="*/ 15 w 413"/>
                <a:gd name="T3" fmla="*/ 7 h 162"/>
                <a:gd name="T4" fmla="*/ 39 w 413"/>
                <a:gd name="T5" fmla="*/ 0 h 162"/>
                <a:gd name="T6" fmla="*/ 62 w 413"/>
                <a:gd name="T7" fmla="*/ 7 h 162"/>
                <a:gd name="T8" fmla="*/ 78 w 413"/>
                <a:gd name="T9" fmla="*/ 35 h 162"/>
                <a:gd name="T10" fmla="*/ 101 w 413"/>
                <a:gd name="T11" fmla="*/ 63 h 162"/>
                <a:gd name="T12" fmla="*/ 156 w 413"/>
                <a:gd name="T13" fmla="*/ 77 h 162"/>
                <a:gd name="T14" fmla="*/ 226 w 413"/>
                <a:gd name="T15" fmla="*/ 63 h 162"/>
                <a:gd name="T16" fmla="*/ 296 w 413"/>
                <a:gd name="T17" fmla="*/ 49 h 162"/>
                <a:gd name="T18" fmla="*/ 328 w 413"/>
                <a:gd name="T19" fmla="*/ 42 h 162"/>
                <a:gd name="T20" fmla="*/ 359 w 413"/>
                <a:gd name="T21" fmla="*/ 49 h 162"/>
                <a:gd name="T22" fmla="*/ 382 w 413"/>
                <a:gd name="T23" fmla="*/ 56 h 162"/>
                <a:gd name="T24" fmla="*/ 406 w 413"/>
                <a:gd name="T25" fmla="*/ 84 h 162"/>
                <a:gd name="T26" fmla="*/ 406 w 413"/>
                <a:gd name="T27" fmla="*/ 92 h 162"/>
                <a:gd name="T28" fmla="*/ 413 w 413"/>
                <a:gd name="T29" fmla="*/ 106 h 162"/>
                <a:gd name="T30" fmla="*/ 398 w 413"/>
                <a:gd name="T31" fmla="*/ 120 h 162"/>
                <a:gd name="T32" fmla="*/ 367 w 413"/>
                <a:gd name="T33" fmla="*/ 127 h 162"/>
                <a:gd name="T34" fmla="*/ 343 w 413"/>
                <a:gd name="T35" fmla="*/ 134 h 162"/>
                <a:gd name="T36" fmla="*/ 257 w 413"/>
                <a:gd name="T37" fmla="*/ 141 h 162"/>
                <a:gd name="T38" fmla="*/ 156 w 413"/>
                <a:gd name="T39" fmla="*/ 155 h 162"/>
                <a:gd name="T40" fmla="*/ 109 w 413"/>
                <a:gd name="T41" fmla="*/ 162 h 162"/>
                <a:gd name="T42" fmla="*/ 62 w 413"/>
                <a:gd name="T43" fmla="*/ 155 h 162"/>
                <a:gd name="T44" fmla="*/ 54 w 413"/>
                <a:gd name="T45" fmla="*/ 134 h 162"/>
                <a:gd name="T46" fmla="*/ 31 w 413"/>
                <a:gd name="T47" fmla="*/ 92 h 162"/>
                <a:gd name="T48" fmla="*/ 15 w 413"/>
                <a:gd name="T49" fmla="*/ 49 h 162"/>
                <a:gd name="T50" fmla="*/ 7 w 413"/>
                <a:gd name="T51" fmla="*/ 28 h 162"/>
                <a:gd name="T52" fmla="*/ 0 w 413"/>
                <a:gd name="T53" fmla="*/ 21 h 1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3" h="162">
                  <a:moveTo>
                    <a:pt x="0" y="21"/>
                  </a:moveTo>
                  <a:lnTo>
                    <a:pt x="15" y="7"/>
                  </a:lnTo>
                  <a:lnTo>
                    <a:pt x="39" y="0"/>
                  </a:lnTo>
                  <a:lnTo>
                    <a:pt x="62" y="7"/>
                  </a:lnTo>
                  <a:lnTo>
                    <a:pt x="78" y="35"/>
                  </a:lnTo>
                  <a:lnTo>
                    <a:pt x="101" y="63"/>
                  </a:lnTo>
                  <a:lnTo>
                    <a:pt x="156" y="77"/>
                  </a:lnTo>
                  <a:lnTo>
                    <a:pt x="226" y="63"/>
                  </a:lnTo>
                  <a:lnTo>
                    <a:pt x="296" y="49"/>
                  </a:lnTo>
                  <a:lnTo>
                    <a:pt x="328" y="42"/>
                  </a:lnTo>
                  <a:lnTo>
                    <a:pt x="359" y="49"/>
                  </a:lnTo>
                  <a:lnTo>
                    <a:pt x="382" y="56"/>
                  </a:lnTo>
                  <a:lnTo>
                    <a:pt x="406" y="84"/>
                  </a:lnTo>
                  <a:lnTo>
                    <a:pt x="406" y="92"/>
                  </a:lnTo>
                  <a:lnTo>
                    <a:pt x="413" y="106"/>
                  </a:lnTo>
                  <a:lnTo>
                    <a:pt x="398" y="120"/>
                  </a:lnTo>
                  <a:lnTo>
                    <a:pt x="367" y="127"/>
                  </a:lnTo>
                  <a:lnTo>
                    <a:pt x="343" y="134"/>
                  </a:lnTo>
                  <a:lnTo>
                    <a:pt x="257" y="141"/>
                  </a:lnTo>
                  <a:lnTo>
                    <a:pt x="156" y="155"/>
                  </a:lnTo>
                  <a:lnTo>
                    <a:pt x="109" y="162"/>
                  </a:lnTo>
                  <a:lnTo>
                    <a:pt x="62" y="155"/>
                  </a:lnTo>
                  <a:lnTo>
                    <a:pt x="54" y="134"/>
                  </a:lnTo>
                  <a:lnTo>
                    <a:pt x="31" y="92"/>
                  </a:lnTo>
                  <a:lnTo>
                    <a:pt x="15" y="49"/>
                  </a:lnTo>
                  <a:lnTo>
                    <a:pt x="7" y="28"/>
                  </a:lnTo>
                  <a:lnTo>
                    <a:pt x="0" y="2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117" name="Line 779"/>
            <p:cNvSpPr>
              <a:spLocks noChangeShapeType="1"/>
            </p:cNvSpPr>
            <p:nvPr/>
          </p:nvSpPr>
          <p:spPr bwMode="auto">
            <a:xfrm flipH="1">
              <a:off x="2529" y="1410"/>
              <a:ext cx="5" cy="4"/>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8" name="Line 780"/>
            <p:cNvSpPr>
              <a:spLocks noChangeShapeType="1"/>
            </p:cNvSpPr>
            <p:nvPr/>
          </p:nvSpPr>
          <p:spPr bwMode="auto">
            <a:xfrm flipH="1">
              <a:off x="2529" y="1410"/>
              <a:ext cx="5" cy="4"/>
            </a:xfrm>
            <a:prstGeom prst="line">
              <a:avLst/>
            </a:prstGeom>
            <a:noFill/>
            <a:ln w="25400">
              <a:solidFill>
                <a:srgbClr val="21212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19" name="Line 781"/>
            <p:cNvSpPr>
              <a:spLocks noChangeShapeType="1"/>
            </p:cNvSpPr>
            <p:nvPr/>
          </p:nvSpPr>
          <p:spPr bwMode="auto">
            <a:xfrm flipH="1">
              <a:off x="2529" y="1410"/>
              <a:ext cx="20" cy="18"/>
            </a:xfrm>
            <a:prstGeom prst="line">
              <a:avLst/>
            </a:prstGeom>
            <a:noFill/>
            <a:ln w="25400">
              <a:solidFill>
                <a:srgbClr val="29292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0" name="Line 782"/>
            <p:cNvSpPr>
              <a:spLocks noChangeShapeType="1"/>
            </p:cNvSpPr>
            <p:nvPr/>
          </p:nvSpPr>
          <p:spPr bwMode="auto">
            <a:xfrm flipH="1">
              <a:off x="2529" y="1410"/>
              <a:ext cx="35" cy="33"/>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1" name="Line 783"/>
            <p:cNvSpPr>
              <a:spLocks noChangeShapeType="1"/>
            </p:cNvSpPr>
            <p:nvPr/>
          </p:nvSpPr>
          <p:spPr bwMode="auto">
            <a:xfrm flipH="1">
              <a:off x="2529" y="1410"/>
              <a:ext cx="43" cy="40"/>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2" name="Line 784"/>
            <p:cNvSpPr>
              <a:spLocks noChangeShapeType="1"/>
            </p:cNvSpPr>
            <p:nvPr/>
          </p:nvSpPr>
          <p:spPr bwMode="auto">
            <a:xfrm flipH="1">
              <a:off x="2529" y="1410"/>
              <a:ext cx="51" cy="48"/>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3" name="Line 785"/>
            <p:cNvSpPr>
              <a:spLocks noChangeShapeType="1"/>
            </p:cNvSpPr>
            <p:nvPr/>
          </p:nvSpPr>
          <p:spPr bwMode="auto">
            <a:xfrm flipH="1">
              <a:off x="2529" y="1410"/>
              <a:ext cx="66" cy="62"/>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4" name="Line 786"/>
            <p:cNvSpPr>
              <a:spLocks noChangeShapeType="1"/>
            </p:cNvSpPr>
            <p:nvPr/>
          </p:nvSpPr>
          <p:spPr bwMode="auto">
            <a:xfrm flipH="1">
              <a:off x="2537" y="1410"/>
              <a:ext cx="66" cy="63"/>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5" name="Line 787"/>
            <p:cNvSpPr>
              <a:spLocks noChangeShapeType="1"/>
            </p:cNvSpPr>
            <p:nvPr/>
          </p:nvSpPr>
          <p:spPr bwMode="auto">
            <a:xfrm flipH="1">
              <a:off x="2544" y="1410"/>
              <a:ext cx="66" cy="63"/>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6" name="Line 788"/>
            <p:cNvSpPr>
              <a:spLocks noChangeShapeType="1"/>
            </p:cNvSpPr>
            <p:nvPr/>
          </p:nvSpPr>
          <p:spPr bwMode="auto">
            <a:xfrm flipH="1">
              <a:off x="2560" y="1410"/>
              <a:ext cx="67" cy="63"/>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7" name="Line 789"/>
            <p:cNvSpPr>
              <a:spLocks noChangeShapeType="1"/>
            </p:cNvSpPr>
            <p:nvPr/>
          </p:nvSpPr>
          <p:spPr bwMode="auto">
            <a:xfrm flipH="1">
              <a:off x="2568" y="1410"/>
              <a:ext cx="66" cy="63"/>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8" name="Line 790"/>
            <p:cNvSpPr>
              <a:spLocks noChangeShapeType="1"/>
            </p:cNvSpPr>
            <p:nvPr/>
          </p:nvSpPr>
          <p:spPr bwMode="auto">
            <a:xfrm flipH="1">
              <a:off x="2583" y="1410"/>
              <a:ext cx="66" cy="63"/>
            </a:xfrm>
            <a:prstGeom prst="line">
              <a:avLst/>
            </a:prstGeom>
            <a:noFill/>
            <a:ln w="25400">
              <a:solidFill>
                <a:srgbClr val="73737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29" name="Line 791"/>
            <p:cNvSpPr>
              <a:spLocks noChangeShapeType="1"/>
            </p:cNvSpPr>
            <p:nvPr/>
          </p:nvSpPr>
          <p:spPr bwMode="auto">
            <a:xfrm flipH="1">
              <a:off x="2591" y="1410"/>
              <a:ext cx="66" cy="63"/>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0" name="Line 792"/>
            <p:cNvSpPr>
              <a:spLocks noChangeShapeType="1"/>
            </p:cNvSpPr>
            <p:nvPr/>
          </p:nvSpPr>
          <p:spPr bwMode="auto">
            <a:xfrm flipH="1">
              <a:off x="2606" y="1410"/>
              <a:ext cx="66" cy="63"/>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1" name="Line 793"/>
            <p:cNvSpPr>
              <a:spLocks noChangeShapeType="1"/>
            </p:cNvSpPr>
            <p:nvPr/>
          </p:nvSpPr>
          <p:spPr bwMode="auto">
            <a:xfrm flipH="1">
              <a:off x="2614" y="1410"/>
              <a:ext cx="66" cy="63"/>
            </a:xfrm>
            <a:prstGeom prst="line">
              <a:avLst/>
            </a:prstGeom>
            <a:noFill/>
            <a:ln w="25400">
              <a:solidFill>
                <a:srgbClr val="8C8C8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2" name="Line 794"/>
            <p:cNvSpPr>
              <a:spLocks noChangeShapeType="1"/>
            </p:cNvSpPr>
            <p:nvPr/>
          </p:nvSpPr>
          <p:spPr bwMode="auto">
            <a:xfrm flipH="1">
              <a:off x="2621" y="1410"/>
              <a:ext cx="66" cy="63"/>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3" name="Line 795"/>
            <p:cNvSpPr>
              <a:spLocks noChangeShapeType="1"/>
            </p:cNvSpPr>
            <p:nvPr/>
          </p:nvSpPr>
          <p:spPr bwMode="auto">
            <a:xfrm flipH="1">
              <a:off x="2636" y="1410"/>
              <a:ext cx="67" cy="63"/>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4" name="Line 796"/>
            <p:cNvSpPr>
              <a:spLocks noChangeShapeType="1"/>
            </p:cNvSpPr>
            <p:nvPr/>
          </p:nvSpPr>
          <p:spPr bwMode="auto">
            <a:xfrm flipH="1">
              <a:off x="2644" y="1410"/>
              <a:ext cx="66" cy="63"/>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5" name="Line 797"/>
            <p:cNvSpPr>
              <a:spLocks noChangeShapeType="1"/>
            </p:cNvSpPr>
            <p:nvPr/>
          </p:nvSpPr>
          <p:spPr bwMode="auto">
            <a:xfrm flipH="1">
              <a:off x="2659" y="1410"/>
              <a:ext cx="66" cy="63"/>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6" name="Line 798"/>
            <p:cNvSpPr>
              <a:spLocks noChangeShapeType="1"/>
            </p:cNvSpPr>
            <p:nvPr/>
          </p:nvSpPr>
          <p:spPr bwMode="auto">
            <a:xfrm flipH="1">
              <a:off x="2667" y="1410"/>
              <a:ext cx="66" cy="63"/>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7" name="Line 799"/>
            <p:cNvSpPr>
              <a:spLocks noChangeShapeType="1"/>
            </p:cNvSpPr>
            <p:nvPr/>
          </p:nvSpPr>
          <p:spPr bwMode="auto">
            <a:xfrm flipH="1">
              <a:off x="2675" y="1410"/>
              <a:ext cx="66" cy="63"/>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8" name="Line 800"/>
            <p:cNvSpPr>
              <a:spLocks noChangeShapeType="1"/>
            </p:cNvSpPr>
            <p:nvPr/>
          </p:nvSpPr>
          <p:spPr bwMode="auto">
            <a:xfrm flipH="1">
              <a:off x="2689" y="1417"/>
              <a:ext cx="59" cy="56"/>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39" name="Line 801"/>
            <p:cNvSpPr>
              <a:spLocks noChangeShapeType="1"/>
            </p:cNvSpPr>
            <p:nvPr/>
          </p:nvSpPr>
          <p:spPr bwMode="auto">
            <a:xfrm flipH="1">
              <a:off x="2696" y="1424"/>
              <a:ext cx="52" cy="49"/>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0" name="Line 802"/>
            <p:cNvSpPr>
              <a:spLocks noChangeShapeType="1"/>
            </p:cNvSpPr>
            <p:nvPr/>
          </p:nvSpPr>
          <p:spPr bwMode="auto">
            <a:xfrm flipH="1">
              <a:off x="2704" y="1431"/>
              <a:ext cx="44" cy="42"/>
            </a:xfrm>
            <a:prstGeom prst="line">
              <a:avLst/>
            </a:prstGeom>
            <a:noFill/>
            <a:ln w="25400">
              <a:solidFill>
                <a:srgbClr val="D6D6D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1" name="Line 803"/>
            <p:cNvSpPr>
              <a:spLocks noChangeShapeType="1"/>
            </p:cNvSpPr>
            <p:nvPr/>
          </p:nvSpPr>
          <p:spPr bwMode="auto">
            <a:xfrm flipH="1">
              <a:off x="2719" y="1445"/>
              <a:ext cx="29" cy="28"/>
            </a:xfrm>
            <a:prstGeom prst="line">
              <a:avLst/>
            </a:prstGeom>
            <a:noFill/>
            <a:ln w="25400">
              <a:solidFill>
                <a:srgbClr val="DEDED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2" name="Line 804"/>
            <p:cNvSpPr>
              <a:spLocks noChangeShapeType="1"/>
            </p:cNvSpPr>
            <p:nvPr/>
          </p:nvSpPr>
          <p:spPr bwMode="auto">
            <a:xfrm flipH="1">
              <a:off x="2735" y="1460"/>
              <a:ext cx="13" cy="13"/>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3" name="Line 805"/>
            <p:cNvSpPr>
              <a:spLocks noChangeShapeType="1"/>
            </p:cNvSpPr>
            <p:nvPr/>
          </p:nvSpPr>
          <p:spPr bwMode="auto">
            <a:xfrm flipH="1">
              <a:off x="2735" y="1460"/>
              <a:ext cx="13" cy="13"/>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4" name="Freeform 806"/>
            <p:cNvSpPr>
              <a:spLocks/>
            </p:cNvSpPr>
            <p:nvPr/>
          </p:nvSpPr>
          <p:spPr bwMode="auto">
            <a:xfrm>
              <a:off x="2529" y="1410"/>
              <a:ext cx="219" cy="63"/>
            </a:xfrm>
            <a:custGeom>
              <a:avLst/>
              <a:gdLst>
                <a:gd name="T0" fmla="*/ 219 w 219"/>
                <a:gd name="T1" fmla="*/ 0 h 63"/>
                <a:gd name="T2" fmla="*/ 203 w 219"/>
                <a:gd name="T3" fmla="*/ 0 h 63"/>
                <a:gd name="T4" fmla="*/ 63 w 219"/>
                <a:gd name="T5" fmla="*/ 14 h 63"/>
                <a:gd name="T6" fmla="*/ 47 w 219"/>
                <a:gd name="T7" fmla="*/ 14 h 63"/>
                <a:gd name="T8" fmla="*/ 31 w 219"/>
                <a:gd name="T9" fmla="*/ 21 h 63"/>
                <a:gd name="T10" fmla="*/ 0 w 219"/>
                <a:gd name="T11" fmla="*/ 49 h 63"/>
                <a:gd name="T12" fmla="*/ 0 w 219"/>
                <a:gd name="T13" fmla="*/ 63 h 63"/>
                <a:gd name="T14" fmla="*/ 16 w 219"/>
                <a:gd name="T15" fmla="*/ 63 h 63"/>
                <a:gd name="T16" fmla="*/ 39 w 219"/>
                <a:gd name="T17" fmla="*/ 63 h 63"/>
                <a:gd name="T18" fmla="*/ 55 w 219"/>
                <a:gd name="T19" fmla="*/ 56 h 63"/>
                <a:gd name="T20" fmla="*/ 219 w 219"/>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9" h="63">
                  <a:moveTo>
                    <a:pt x="219" y="0"/>
                  </a:moveTo>
                  <a:lnTo>
                    <a:pt x="203" y="0"/>
                  </a:lnTo>
                  <a:lnTo>
                    <a:pt x="63" y="14"/>
                  </a:lnTo>
                  <a:lnTo>
                    <a:pt x="47" y="14"/>
                  </a:lnTo>
                  <a:lnTo>
                    <a:pt x="31" y="21"/>
                  </a:lnTo>
                  <a:lnTo>
                    <a:pt x="0" y="49"/>
                  </a:lnTo>
                  <a:lnTo>
                    <a:pt x="0" y="63"/>
                  </a:lnTo>
                  <a:lnTo>
                    <a:pt x="16" y="63"/>
                  </a:lnTo>
                  <a:lnTo>
                    <a:pt x="39" y="63"/>
                  </a:lnTo>
                  <a:lnTo>
                    <a:pt x="55" y="56"/>
                  </a:lnTo>
                  <a:lnTo>
                    <a:pt x="219"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145" name="Line 807"/>
            <p:cNvSpPr>
              <a:spLocks noChangeShapeType="1"/>
            </p:cNvSpPr>
            <p:nvPr/>
          </p:nvSpPr>
          <p:spPr bwMode="auto">
            <a:xfrm flipH="1">
              <a:off x="2787" y="1353"/>
              <a:ext cx="12" cy="11"/>
            </a:xfrm>
            <a:prstGeom prst="line">
              <a:avLst/>
            </a:prstGeom>
            <a:noFill/>
            <a:ln w="25400">
              <a:solidFill>
                <a:srgbClr val="50505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6" name="Line 808"/>
            <p:cNvSpPr>
              <a:spLocks noChangeShapeType="1"/>
            </p:cNvSpPr>
            <p:nvPr/>
          </p:nvSpPr>
          <p:spPr bwMode="auto">
            <a:xfrm flipH="1">
              <a:off x="2787" y="1353"/>
              <a:ext cx="20" cy="19"/>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7" name="Line 809"/>
            <p:cNvSpPr>
              <a:spLocks noChangeShapeType="1"/>
            </p:cNvSpPr>
            <p:nvPr/>
          </p:nvSpPr>
          <p:spPr bwMode="auto">
            <a:xfrm flipH="1">
              <a:off x="2787" y="1353"/>
              <a:ext cx="36" cy="34"/>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8" name="Line 810"/>
            <p:cNvSpPr>
              <a:spLocks noChangeShapeType="1"/>
            </p:cNvSpPr>
            <p:nvPr/>
          </p:nvSpPr>
          <p:spPr bwMode="auto">
            <a:xfrm flipH="1">
              <a:off x="2787" y="1353"/>
              <a:ext cx="43" cy="41"/>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49" name="Line 811"/>
            <p:cNvSpPr>
              <a:spLocks noChangeShapeType="1"/>
            </p:cNvSpPr>
            <p:nvPr/>
          </p:nvSpPr>
          <p:spPr bwMode="auto">
            <a:xfrm flipH="1">
              <a:off x="2793" y="1353"/>
              <a:ext cx="44" cy="43"/>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0" name="Line 812"/>
            <p:cNvSpPr>
              <a:spLocks noChangeShapeType="1"/>
            </p:cNvSpPr>
            <p:nvPr/>
          </p:nvSpPr>
          <p:spPr bwMode="auto">
            <a:xfrm flipH="1">
              <a:off x="2808" y="1353"/>
              <a:ext cx="44" cy="43"/>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1" name="Line 813"/>
            <p:cNvSpPr>
              <a:spLocks noChangeShapeType="1"/>
            </p:cNvSpPr>
            <p:nvPr/>
          </p:nvSpPr>
          <p:spPr bwMode="auto">
            <a:xfrm flipH="1">
              <a:off x="2823" y="1353"/>
              <a:ext cx="44" cy="43"/>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2" name="Line 814"/>
            <p:cNvSpPr>
              <a:spLocks noChangeShapeType="1"/>
            </p:cNvSpPr>
            <p:nvPr/>
          </p:nvSpPr>
          <p:spPr bwMode="auto">
            <a:xfrm flipH="1">
              <a:off x="2830" y="1354"/>
              <a:ext cx="43" cy="42"/>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3" name="Line 815"/>
            <p:cNvSpPr>
              <a:spLocks noChangeShapeType="1"/>
            </p:cNvSpPr>
            <p:nvPr/>
          </p:nvSpPr>
          <p:spPr bwMode="auto">
            <a:xfrm flipH="1">
              <a:off x="2837" y="1361"/>
              <a:ext cx="36" cy="35"/>
            </a:xfrm>
            <a:prstGeom prst="line">
              <a:avLst/>
            </a:prstGeom>
            <a:noFill/>
            <a:ln w="25400">
              <a:solidFill>
                <a:srgbClr val="BCBCBC"/>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4" name="Line 816"/>
            <p:cNvSpPr>
              <a:spLocks noChangeShapeType="1"/>
            </p:cNvSpPr>
            <p:nvPr/>
          </p:nvSpPr>
          <p:spPr bwMode="auto">
            <a:xfrm flipH="1">
              <a:off x="2853" y="1376"/>
              <a:ext cx="20" cy="20"/>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5" name="Line 817"/>
            <p:cNvSpPr>
              <a:spLocks noChangeShapeType="1"/>
            </p:cNvSpPr>
            <p:nvPr/>
          </p:nvSpPr>
          <p:spPr bwMode="auto">
            <a:xfrm flipH="1">
              <a:off x="2868" y="1391"/>
              <a:ext cx="5" cy="5"/>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6" name="Line 818"/>
            <p:cNvSpPr>
              <a:spLocks noChangeShapeType="1"/>
            </p:cNvSpPr>
            <p:nvPr/>
          </p:nvSpPr>
          <p:spPr bwMode="auto">
            <a:xfrm flipH="1">
              <a:off x="2868" y="1391"/>
              <a:ext cx="5" cy="5"/>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57" name="Freeform 819"/>
            <p:cNvSpPr>
              <a:spLocks/>
            </p:cNvSpPr>
            <p:nvPr/>
          </p:nvSpPr>
          <p:spPr bwMode="auto">
            <a:xfrm>
              <a:off x="2779" y="1353"/>
              <a:ext cx="101" cy="43"/>
            </a:xfrm>
            <a:custGeom>
              <a:avLst/>
              <a:gdLst>
                <a:gd name="T0" fmla="*/ 70 w 101"/>
                <a:gd name="T1" fmla="*/ 0 h 43"/>
                <a:gd name="T2" fmla="*/ 0 w 101"/>
                <a:gd name="T3" fmla="*/ 29 h 43"/>
                <a:gd name="T4" fmla="*/ 23 w 101"/>
                <a:gd name="T5" fmla="*/ 43 h 43"/>
                <a:gd name="T6" fmla="*/ 101 w 101"/>
                <a:gd name="T7" fmla="*/ 21 h 43"/>
                <a:gd name="T8" fmla="*/ 70 w 101"/>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43">
                  <a:moveTo>
                    <a:pt x="70" y="0"/>
                  </a:moveTo>
                  <a:lnTo>
                    <a:pt x="0" y="29"/>
                  </a:lnTo>
                  <a:lnTo>
                    <a:pt x="23" y="43"/>
                  </a:lnTo>
                  <a:lnTo>
                    <a:pt x="101" y="21"/>
                  </a:lnTo>
                  <a:lnTo>
                    <a:pt x="7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158" name="Rectangle 820"/>
            <p:cNvSpPr>
              <a:spLocks noChangeArrowheads="1"/>
            </p:cNvSpPr>
            <p:nvPr/>
          </p:nvSpPr>
          <p:spPr bwMode="auto">
            <a:xfrm>
              <a:off x="1545" y="1065"/>
              <a:ext cx="80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latin typeface="Arial" panose="020B0604020202020204" pitchFamily="34" charset="0"/>
                </a:rPr>
                <a:t>Andromeda</a:t>
              </a:r>
              <a:endParaRPr kumimoji="0" lang="en-US" altLang="ko-KR" sz="1400">
                <a:latin typeface="Century Gothic" panose="020B0502020202020204" pitchFamily="34" charset="0"/>
              </a:endParaRPr>
            </a:p>
          </p:txBody>
        </p:sp>
      </p:grpSp>
    </p:spTree>
    <p:extLst>
      <p:ext uri="{BB962C8B-B14F-4D97-AF65-F5344CB8AC3E}">
        <p14:creationId xmlns:p14="http://schemas.microsoft.com/office/powerpoint/2010/main" val="37267695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a:t>Latency Gap in Memory Hierarchy</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93875"/>
            <a:ext cx="5264150" cy="357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 Box 5"/>
          <p:cNvSpPr txBox="1">
            <a:spLocks noChangeArrowheads="1"/>
          </p:cNvSpPr>
          <p:nvPr/>
        </p:nvSpPr>
        <p:spPr bwMode="auto">
          <a:xfrm>
            <a:off x="428625" y="1268413"/>
            <a:ext cx="3856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000" b="0" u="sng"/>
              <a:t>Typical access latency &amp; granularity</a:t>
            </a:r>
          </a:p>
        </p:txBody>
      </p:sp>
      <p:sp>
        <p:nvSpPr>
          <p:cNvPr id="9" name="Text Box 5"/>
          <p:cNvSpPr txBox="1">
            <a:spLocks noChangeArrowheads="1"/>
          </p:cNvSpPr>
          <p:nvPr/>
        </p:nvSpPr>
        <p:spPr bwMode="auto">
          <a:xfrm>
            <a:off x="6330950" y="3676650"/>
            <a:ext cx="2312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000" b="0" u="sng">
                <a:solidFill>
                  <a:srgbClr val="C52D21"/>
                </a:solidFill>
              </a:rPr>
              <a:t>We need `gap filler’!</a:t>
            </a:r>
          </a:p>
        </p:txBody>
      </p:sp>
      <p:sp>
        <p:nvSpPr>
          <p:cNvPr id="16392" name="Text Box 5"/>
          <p:cNvSpPr txBox="1">
            <a:spLocks noChangeArrowheads="1"/>
          </p:cNvSpPr>
          <p:nvPr/>
        </p:nvSpPr>
        <p:spPr bwMode="auto">
          <a:xfrm>
            <a:off x="6084888" y="5157788"/>
            <a:ext cx="27416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i="1" u="sng"/>
              <a:t>[Source: Uwe Röhm’s Slide]</a:t>
            </a:r>
          </a:p>
        </p:txBody>
      </p:sp>
      <p:sp>
        <p:nvSpPr>
          <p:cNvPr id="16393" name="Rectangle 7"/>
          <p:cNvSpPr>
            <a:spLocks noChangeArrowheads="1"/>
          </p:cNvSpPr>
          <p:nvPr/>
        </p:nvSpPr>
        <p:spPr bwMode="auto">
          <a:xfrm>
            <a:off x="457200" y="56610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30000"/>
              </a:spcBef>
            </a:pPr>
            <a:r>
              <a:rPr kumimoji="0" lang="en-US" altLang="ko-KR" sz="1800" b="0">
                <a:solidFill>
                  <a:srgbClr val="063DE8"/>
                </a:solidFill>
              </a:rPr>
              <a:t>Latency lags behind bandwidth [David Patternson, CACM Oct. 2004]</a:t>
            </a:r>
          </a:p>
          <a:p>
            <a:pPr lvl="1" eaLnBrk="1" hangingPunct="1">
              <a:spcBef>
                <a:spcPct val="30000"/>
              </a:spcBef>
              <a:buClr>
                <a:srgbClr val="FF0000"/>
              </a:buClr>
              <a:buFont typeface="Wingdings" panose="05000000000000000000" pitchFamily="2" charset="2"/>
              <a:buChar char="§"/>
            </a:pPr>
            <a:r>
              <a:rPr kumimoji="0" lang="en-US" altLang="ko-KR" sz="1800" b="0">
                <a:solidFill>
                  <a:srgbClr val="063DE8"/>
                </a:solidFill>
              </a:rPr>
              <a:t>Bandwidth problem can be cured with money, but latency problem is harder</a:t>
            </a:r>
          </a:p>
        </p:txBody>
      </p:sp>
    </p:spTree>
    <p:extLst>
      <p:ext uri="{BB962C8B-B14F-4D97-AF65-F5344CB8AC3E}">
        <p14:creationId xmlns:p14="http://schemas.microsoft.com/office/powerpoint/2010/main" val="2381523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a:t>Latency Numbers Every Programmer Should Know</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0988"/>
            <a:ext cx="687705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Lst>
        </p:spPr>
      </p:pic>
      <p:sp>
        <p:nvSpPr>
          <p:cNvPr id="17414" name="직사각형 1"/>
          <p:cNvSpPr>
            <a:spLocks noChangeArrowheads="1"/>
          </p:cNvSpPr>
          <p:nvPr/>
        </p:nvSpPr>
        <p:spPr bwMode="auto">
          <a:xfrm>
            <a:off x="4537075" y="5805488"/>
            <a:ext cx="4572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chemeClr val="accent2"/>
                </a:solidFill>
                <a:latin typeface="Book Antiqua" panose="02040602050305030304" pitchFamily="18" charset="0"/>
                <a:ea typeface="한양해서" pitchFamily="18" charset="-127"/>
              </a:rPr>
              <a:t>https://gist.github.com/hellerbarde/2843375</a:t>
            </a:r>
          </a:p>
          <a:p>
            <a:pPr latinLnBrk="0">
              <a:spcBef>
                <a:spcPct val="0"/>
              </a:spcBef>
              <a:buClrTx/>
              <a:buSzTx/>
              <a:buFontTx/>
              <a:buNone/>
            </a:pPr>
            <a:r>
              <a:rPr lang="en-US" altLang="ko-KR" sz="1400">
                <a:solidFill>
                  <a:schemeClr val="accent2"/>
                </a:solidFill>
                <a:latin typeface="Book Antiqua" panose="02040602050305030304" pitchFamily="18" charset="0"/>
                <a:ea typeface="한양해서" pitchFamily="18" charset="-127"/>
              </a:rPr>
              <a:t>Data by </a:t>
            </a:r>
            <a:r>
              <a:rPr lang="en-US" altLang="ko-KR" sz="1400">
                <a:solidFill>
                  <a:schemeClr val="accent2"/>
                </a:solidFill>
                <a:latin typeface="Book Antiqua" panose="02040602050305030304" pitchFamily="18" charset="0"/>
                <a:ea typeface="한양해서" pitchFamily="18" charset="-127"/>
                <a:hlinkClick r:id="rId3"/>
              </a:rPr>
              <a:t>Jeff Dean</a:t>
            </a:r>
            <a:r>
              <a:rPr lang="en-US" altLang="ko-KR" sz="1400">
                <a:solidFill>
                  <a:schemeClr val="accent2"/>
                </a:solidFill>
                <a:latin typeface="Book Antiqua" panose="02040602050305030304" pitchFamily="18" charset="0"/>
                <a:ea typeface="한양해서" pitchFamily="18" charset="-127"/>
              </a:rPr>
              <a:t>;  Originally by </a:t>
            </a:r>
            <a:r>
              <a:rPr lang="en-US" altLang="ko-KR" sz="1400">
                <a:solidFill>
                  <a:schemeClr val="accent2"/>
                </a:solidFill>
                <a:latin typeface="Book Antiqua" panose="02040602050305030304" pitchFamily="18" charset="0"/>
                <a:ea typeface="한양해서" pitchFamily="18" charset="-127"/>
                <a:hlinkClick r:id="rId4"/>
              </a:rPr>
              <a:t>Peter Norvig</a:t>
            </a:r>
            <a:endParaRPr lang="en-US" altLang="ko-KR" sz="1400">
              <a:solidFill>
                <a:schemeClr val="accent2"/>
              </a:solidFill>
              <a:latin typeface="Book Antiqua" panose="02040602050305030304" pitchFamily="18" charset="0"/>
              <a:ea typeface="한양해서" pitchFamily="18" charset="-127"/>
            </a:endParaRPr>
          </a:p>
        </p:txBody>
      </p:sp>
      <p:sp>
        <p:nvSpPr>
          <p:cNvPr id="3" name="TextBox 2"/>
          <p:cNvSpPr txBox="1"/>
          <p:nvPr/>
        </p:nvSpPr>
        <p:spPr>
          <a:xfrm>
            <a:off x="1042988" y="1268413"/>
            <a:ext cx="5792787" cy="323850"/>
          </a:xfrm>
          <a:prstGeom prst="rect">
            <a:avLst/>
          </a:prstGeom>
          <a:solidFill>
            <a:schemeClr val="bg1">
              <a:lumMod val="95000"/>
            </a:schemeClr>
          </a:solidFill>
        </p:spPr>
        <p:txBody>
          <a:bodyPr wrap="none">
            <a:spAutoFit/>
          </a:bodyPr>
          <a:lstStyle/>
          <a:p>
            <a:pPr>
              <a:defRPr/>
            </a:pPr>
            <a:r>
              <a:rPr lang="en-US" altLang="ko-KR" sz="1500" b="0" dirty="0">
                <a:solidFill>
                  <a:schemeClr val="tx1">
                    <a:lumMod val="65000"/>
                    <a:lumOff val="35000"/>
                  </a:schemeClr>
                </a:solidFill>
                <a:latin typeface="Consolas" panose="020B0609020204030204" pitchFamily="49" charset="0"/>
                <a:cs typeface="Consolas" panose="020B0609020204030204" pitchFamily="49" charset="0"/>
              </a:rPr>
              <a:t> Typical one instruction .....................  01 ns</a:t>
            </a:r>
            <a:endParaRPr lang="ko-KR" altLang="en-US" sz="1500" b="0"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7416" name="TextBox 6"/>
          <p:cNvSpPr txBox="1">
            <a:spLocks noChangeArrowheads="1"/>
          </p:cNvSpPr>
          <p:nvPr/>
        </p:nvSpPr>
        <p:spPr bwMode="auto">
          <a:xfrm>
            <a:off x="8005763" y="3213100"/>
            <a:ext cx="1030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r>
              <a:rPr lang="en-US" altLang="ko-KR" sz="2000" b="0">
                <a:solidFill>
                  <a:srgbClr val="C00000"/>
                </a:solidFill>
                <a:latin typeface="Consolas" panose="020B0609020204030204" pitchFamily="49" charset="0"/>
                <a:ea typeface="한양해서" pitchFamily="18" charset="-127"/>
                <a:cs typeface="Consolas" panose="020B0609020204030204" pitchFamily="49" charset="0"/>
              </a:rPr>
              <a:t>X 10^9</a:t>
            </a:r>
            <a:endParaRPr lang="ko-KR" altLang="en-US" sz="2000" b="0">
              <a:solidFill>
                <a:srgbClr val="C00000"/>
              </a:solidFill>
              <a:latin typeface="Consolas" panose="020B0609020204030204" pitchFamily="49" charset="0"/>
              <a:ea typeface="한양해서" pitchFamily="18" charset="-127"/>
              <a:cs typeface="Consolas" panose="020B0609020204030204" pitchFamily="49" charset="0"/>
            </a:endParaRPr>
          </a:p>
        </p:txBody>
      </p:sp>
    </p:spTree>
    <p:extLst>
      <p:ext uri="{BB962C8B-B14F-4D97-AF65-F5344CB8AC3E}">
        <p14:creationId xmlns:p14="http://schemas.microsoft.com/office/powerpoint/2010/main" val="4063347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7950" y="63500"/>
            <a:ext cx="8856663" cy="1349375"/>
          </a:xfrm>
        </p:spPr>
        <p:txBody>
          <a:bodyPr/>
          <a:lstStyle/>
          <a:p>
            <a:r>
              <a:rPr lang="en-US" altLang="ko-KR"/>
              <a:t>IOPS Crisis in OLTP</a:t>
            </a:r>
          </a:p>
        </p:txBody>
      </p:sp>
      <p:sp>
        <p:nvSpPr>
          <p:cNvPr id="18435" name="Rectangle 3"/>
          <p:cNvSpPr>
            <a:spLocks noGrp="1" noChangeArrowheads="1"/>
          </p:cNvSpPr>
          <p:nvPr>
            <p:ph type="body" idx="4294967295"/>
          </p:nvPr>
        </p:nvSpPr>
        <p:spPr>
          <a:xfrm>
            <a:off x="179388" y="1412875"/>
            <a:ext cx="8229600" cy="4895850"/>
          </a:xfrm>
        </p:spPr>
        <p:txBody>
          <a:bodyPr/>
          <a:lstStyle/>
          <a:p>
            <a:pPr>
              <a:buFont typeface="Wingdings" panose="05000000000000000000" pitchFamily="2" charset="2"/>
              <a:buNone/>
            </a:pPr>
            <a:r>
              <a:rPr lang="en-US" altLang="ko-KR" u="sng"/>
              <a:t>IBM for TPC-C (2008 Dec.)</a:t>
            </a:r>
          </a:p>
          <a:p>
            <a:r>
              <a:rPr lang="en-US" altLang="ko-KR"/>
              <a:t>6M tpmC</a:t>
            </a:r>
          </a:p>
          <a:p>
            <a:r>
              <a:rPr lang="en-US" altLang="ko-KR"/>
              <a:t>Total cost: </a:t>
            </a:r>
            <a:r>
              <a:rPr lang="en-US" altLang="ko-KR">
                <a:solidFill>
                  <a:srgbClr val="C00000"/>
                </a:solidFill>
              </a:rPr>
              <a:t>35M $</a:t>
            </a:r>
          </a:p>
          <a:p>
            <a:pPr lvl="1"/>
            <a:r>
              <a:rPr lang="en-US" altLang="ko-KR"/>
              <a:t>Server HW:     12M $ </a:t>
            </a:r>
          </a:p>
          <a:p>
            <a:pPr lvl="1"/>
            <a:r>
              <a:rPr lang="en-US" altLang="ko-KR"/>
              <a:t>Server SW:       2M $</a:t>
            </a:r>
          </a:p>
          <a:p>
            <a:pPr lvl="1"/>
            <a:r>
              <a:rPr lang="en-US" altLang="ko-KR"/>
              <a:t>Storage:          </a:t>
            </a:r>
            <a:r>
              <a:rPr lang="en-US" altLang="ko-KR">
                <a:solidFill>
                  <a:srgbClr val="C00000"/>
                </a:solidFill>
              </a:rPr>
              <a:t>20M $</a:t>
            </a:r>
          </a:p>
          <a:p>
            <a:pPr lvl="1"/>
            <a:r>
              <a:rPr lang="en-US" altLang="ko-KR"/>
              <a:t>Client HW/SW: 1M $</a:t>
            </a:r>
          </a:p>
          <a:p>
            <a:pPr lvl="1"/>
            <a:endParaRPr lang="en-US" altLang="ko-KR"/>
          </a:p>
          <a:p>
            <a:r>
              <a:rPr lang="en-US" altLang="ko-KR"/>
              <a:t>They are buying </a:t>
            </a:r>
            <a:r>
              <a:rPr lang="en-US" altLang="ko-KR">
                <a:solidFill>
                  <a:srgbClr val="3932CE"/>
                </a:solidFill>
              </a:rPr>
              <a:t>IOPS</a:t>
            </a:r>
            <a:r>
              <a:rPr lang="en-US" altLang="ko-KR"/>
              <a:t>, </a:t>
            </a:r>
            <a:r>
              <a:rPr lang="en-US" altLang="ko-KR">
                <a:solidFill>
                  <a:srgbClr val="C00000"/>
                </a:solidFill>
              </a:rPr>
              <a:t>not </a:t>
            </a:r>
            <a:r>
              <a:rPr lang="en-US" altLang="ko-KR">
                <a:solidFill>
                  <a:srgbClr val="3932CE"/>
                </a:solidFill>
              </a:rPr>
              <a:t>capacity</a:t>
            </a:r>
          </a:p>
        </p:txBody>
      </p:sp>
      <p:grpSp>
        <p:nvGrpSpPr>
          <p:cNvPr id="18436" name="Group 8"/>
          <p:cNvGrpSpPr>
            <a:grpSpLocks/>
          </p:cNvGrpSpPr>
          <p:nvPr/>
        </p:nvGrpSpPr>
        <p:grpSpPr bwMode="auto">
          <a:xfrm>
            <a:off x="5292725" y="1484313"/>
            <a:ext cx="3743325" cy="4794250"/>
            <a:chOff x="2899" y="119"/>
            <a:chExt cx="2793" cy="3836"/>
          </a:xfrm>
        </p:grpSpPr>
        <p:pic>
          <p:nvPicPr>
            <p:cNvPr id="184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 y="119"/>
              <a:ext cx="2793" cy="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438" name="Rectangle 5"/>
            <p:cNvSpPr>
              <a:spLocks noChangeArrowheads="1"/>
            </p:cNvSpPr>
            <p:nvPr/>
          </p:nvSpPr>
          <p:spPr bwMode="auto">
            <a:xfrm>
              <a:off x="2926" y="482"/>
              <a:ext cx="680" cy="182"/>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endParaRPr lang="ko-KR" altLang="ko-KR" sz="2400">
                <a:latin typeface="Arial" panose="020B0604020202020204" pitchFamily="34" charset="0"/>
              </a:endParaRPr>
            </a:p>
          </p:txBody>
        </p:sp>
        <p:sp>
          <p:nvSpPr>
            <p:cNvPr id="18439" name="Rectangle 5"/>
            <p:cNvSpPr>
              <a:spLocks noChangeArrowheads="1"/>
            </p:cNvSpPr>
            <p:nvPr/>
          </p:nvSpPr>
          <p:spPr bwMode="auto">
            <a:xfrm>
              <a:off x="3561" y="3339"/>
              <a:ext cx="362" cy="182"/>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endParaRPr lang="ko-KR" altLang="ko-KR" sz="2400">
                <a:latin typeface="Arial" panose="020B0604020202020204" pitchFamily="34" charset="0"/>
              </a:endParaRPr>
            </a:p>
          </p:txBody>
        </p:sp>
      </p:grpSp>
    </p:spTree>
    <p:extLst>
      <p:ext uri="{BB962C8B-B14F-4D97-AF65-F5344CB8AC3E}">
        <p14:creationId xmlns:p14="http://schemas.microsoft.com/office/powerpoint/2010/main" val="128827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5" name="날짜 개체 틀 4"/>
          <p:cNvSpPr>
            <a:spLocks noGrp="1"/>
          </p:cNvSpPr>
          <p:nvPr>
            <p:ph type="dt" sz="quarter" idx="11"/>
          </p:nvPr>
        </p:nvSpPr>
        <p:spPr/>
        <p:txBody>
          <a:bodyPr/>
          <a:lstStyle/>
          <a:p>
            <a:pPr>
              <a:defRPr/>
            </a:pPr>
            <a:r>
              <a:rPr lang="en-US" altLang="ko-KR"/>
              <a:t>Ch 9. Storing Disk</a:t>
            </a:r>
          </a:p>
        </p:txBody>
      </p:sp>
      <p:sp>
        <p:nvSpPr>
          <p:cNvPr id="6148" name="Rectangle 2"/>
          <p:cNvSpPr>
            <a:spLocks noChangeArrowheads="1"/>
          </p:cNvSpPr>
          <p:nvPr/>
        </p:nvSpPr>
        <p:spPr bwMode="auto">
          <a:xfrm>
            <a:off x="684213" y="1838325"/>
            <a:ext cx="7848600" cy="3127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b="0">
              <a:solidFill>
                <a:schemeClr val="tx2"/>
              </a:solidFill>
              <a:latin typeface="굴림" panose="020B0600000101010101" pitchFamily="50" charset="-127"/>
            </a:endParaRPr>
          </a:p>
        </p:txBody>
      </p:sp>
      <p:sp>
        <p:nvSpPr>
          <p:cNvPr id="6149" name="Rectangle 3"/>
          <p:cNvSpPr>
            <a:spLocks noChangeArrowheads="1"/>
          </p:cNvSpPr>
          <p:nvPr/>
        </p:nvSpPr>
        <p:spPr bwMode="auto">
          <a:xfrm>
            <a:off x="1333500" y="1900238"/>
            <a:ext cx="5383213" cy="841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150" name="Text Box 4"/>
          <p:cNvSpPr txBox="1">
            <a:spLocks noChangeArrowheads="1"/>
          </p:cNvSpPr>
          <p:nvPr/>
        </p:nvSpPr>
        <p:spPr bwMode="auto">
          <a:xfrm>
            <a:off x="749300" y="4565650"/>
            <a:ext cx="1104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b="0">
                <a:solidFill>
                  <a:schemeClr val="tx2"/>
                </a:solidFill>
                <a:latin typeface="Times New Roman" panose="02020603050405020304" pitchFamily="18" charset="0"/>
              </a:rPr>
              <a:t>Concurrency</a:t>
            </a:r>
          </a:p>
          <a:p>
            <a:pPr eaLnBrk="1" hangingPunct="1">
              <a:spcBef>
                <a:spcPct val="0"/>
              </a:spcBef>
              <a:buClrTx/>
              <a:buSzTx/>
              <a:buFontTx/>
              <a:buNone/>
            </a:pPr>
            <a:r>
              <a:rPr lang="en-US" altLang="ko-KR" sz="1400" b="0">
                <a:solidFill>
                  <a:schemeClr val="tx2"/>
                </a:solidFill>
                <a:latin typeface="Times New Roman" panose="02020603050405020304" pitchFamily="18" charset="0"/>
              </a:rPr>
              <a:t>Control</a:t>
            </a:r>
          </a:p>
        </p:txBody>
      </p:sp>
      <p:grpSp>
        <p:nvGrpSpPr>
          <p:cNvPr id="6151" name="Group 5"/>
          <p:cNvGrpSpPr>
            <a:grpSpLocks/>
          </p:cNvGrpSpPr>
          <p:nvPr/>
        </p:nvGrpSpPr>
        <p:grpSpPr bwMode="auto">
          <a:xfrm>
            <a:off x="814388" y="3101975"/>
            <a:ext cx="1231900" cy="1503363"/>
            <a:chOff x="249" y="1888"/>
            <a:chExt cx="862" cy="1088"/>
          </a:xfrm>
        </p:grpSpPr>
        <p:sp>
          <p:nvSpPr>
            <p:cNvPr id="6197" name="Rectangle 6"/>
            <p:cNvSpPr>
              <a:spLocks noChangeArrowheads="1"/>
            </p:cNvSpPr>
            <p:nvPr/>
          </p:nvSpPr>
          <p:spPr bwMode="auto">
            <a:xfrm>
              <a:off x="249" y="1888"/>
              <a:ext cx="862" cy="10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198" name="Text Box 7"/>
            <p:cNvSpPr txBox="1">
              <a:spLocks noChangeArrowheads="1"/>
            </p:cNvSpPr>
            <p:nvPr/>
          </p:nvSpPr>
          <p:spPr bwMode="auto">
            <a:xfrm>
              <a:off x="295" y="1952"/>
              <a:ext cx="771" cy="449"/>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Transaction</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sp>
          <p:nvSpPr>
            <p:cNvPr id="6199" name="Text Box 8"/>
            <p:cNvSpPr txBox="1">
              <a:spLocks noChangeArrowheads="1"/>
            </p:cNvSpPr>
            <p:nvPr/>
          </p:nvSpPr>
          <p:spPr bwMode="auto">
            <a:xfrm>
              <a:off x="295" y="2449"/>
              <a:ext cx="771" cy="48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Lock</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grpSp>
      <p:sp>
        <p:nvSpPr>
          <p:cNvPr id="6152" name="Text Box 9"/>
          <p:cNvSpPr txBox="1">
            <a:spLocks noChangeArrowheads="1"/>
          </p:cNvSpPr>
          <p:nvPr/>
        </p:nvSpPr>
        <p:spPr bwMode="auto">
          <a:xfrm>
            <a:off x="2760663" y="3040063"/>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Files and Access Methods</a:t>
            </a:r>
          </a:p>
        </p:txBody>
      </p:sp>
      <p:sp>
        <p:nvSpPr>
          <p:cNvPr id="6153" name="Text Box 10"/>
          <p:cNvSpPr txBox="1">
            <a:spLocks noChangeArrowheads="1"/>
          </p:cNvSpPr>
          <p:nvPr/>
        </p:nvSpPr>
        <p:spPr bwMode="auto">
          <a:xfrm>
            <a:off x="2760663" y="3762375"/>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Buffer Manager</a:t>
            </a:r>
          </a:p>
        </p:txBody>
      </p:sp>
      <p:sp>
        <p:nvSpPr>
          <p:cNvPr id="6154" name="Text Box 11"/>
          <p:cNvSpPr txBox="1">
            <a:spLocks noChangeArrowheads="1"/>
          </p:cNvSpPr>
          <p:nvPr/>
        </p:nvSpPr>
        <p:spPr bwMode="auto">
          <a:xfrm>
            <a:off x="2760663" y="4484688"/>
            <a:ext cx="3243262" cy="4206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Disk Space Manager</a:t>
            </a:r>
          </a:p>
        </p:txBody>
      </p:sp>
      <p:sp>
        <p:nvSpPr>
          <p:cNvPr id="6155" name="Rectangle 12"/>
          <p:cNvSpPr>
            <a:spLocks noChangeArrowheads="1"/>
          </p:cNvSpPr>
          <p:nvPr/>
        </p:nvSpPr>
        <p:spPr bwMode="auto">
          <a:xfrm>
            <a:off x="6781800" y="3101975"/>
            <a:ext cx="1231900" cy="150336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Recovery</a:t>
            </a:r>
          </a:p>
          <a:p>
            <a:pPr algn="ctr" eaLnBrk="1" hangingPunct="1">
              <a:spcBef>
                <a:spcPct val="0"/>
              </a:spcBef>
              <a:buClrTx/>
              <a:buSzTx/>
              <a:buFontTx/>
              <a:buNone/>
            </a:pPr>
            <a:endParaRPr lang="en-US" altLang="ko-KR" sz="1400" b="0">
              <a:solidFill>
                <a:schemeClr val="tx2"/>
              </a:solidFill>
              <a:latin typeface="Times New Roman" panose="02020603050405020304" pitchFamily="18" charset="0"/>
              <a:ea typeface="바탕체" panose="02030609000101010101" pitchFamily="17" charset="-127"/>
            </a:endParaRPr>
          </a:p>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Manager</a:t>
            </a:r>
          </a:p>
        </p:txBody>
      </p:sp>
      <p:sp>
        <p:nvSpPr>
          <p:cNvPr id="6156" name="Text Box 13"/>
          <p:cNvSpPr txBox="1">
            <a:spLocks noChangeArrowheads="1"/>
          </p:cNvSpPr>
          <p:nvPr/>
        </p:nvSpPr>
        <p:spPr bwMode="auto">
          <a:xfrm>
            <a:off x="1462088"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Plan Executor</a:t>
            </a:r>
          </a:p>
        </p:txBody>
      </p:sp>
      <p:sp>
        <p:nvSpPr>
          <p:cNvPr id="6157" name="Text Box 14"/>
          <p:cNvSpPr txBox="1">
            <a:spLocks noChangeArrowheads="1"/>
          </p:cNvSpPr>
          <p:nvPr/>
        </p:nvSpPr>
        <p:spPr bwMode="auto">
          <a:xfrm>
            <a:off x="1462088"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Operator Evaluator</a:t>
            </a:r>
          </a:p>
        </p:txBody>
      </p:sp>
      <p:sp>
        <p:nvSpPr>
          <p:cNvPr id="6158" name="Text Box 15"/>
          <p:cNvSpPr txBox="1">
            <a:spLocks noChangeArrowheads="1"/>
          </p:cNvSpPr>
          <p:nvPr/>
        </p:nvSpPr>
        <p:spPr bwMode="auto">
          <a:xfrm>
            <a:off x="4187825"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Parser</a:t>
            </a:r>
          </a:p>
        </p:txBody>
      </p:sp>
      <p:sp>
        <p:nvSpPr>
          <p:cNvPr id="6159" name="Text Box 16"/>
          <p:cNvSpPr txBox="1">
            <a:spLocks noChangeArrowheads="1"/>
          </p:cNvSpPr>
          <p:nvPr/>
        </p:nvSpPr>
        <p:spPr bwMode="auto">
          <a:xfrm>
            <a:off x="4187825"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Optimizer</a:t>
            </a:r>
          </a:p>
        </p:txBody>
      </p:sp>
      <p:sp>
        <p:nvSpPr>
          <p:cNvPr id="6160" name="Text Box 17"/>
          <p:cNvSpPr txBox="1">
            <a:spLocks noChangeArrowheads="1"/>
          </p:cNvSpPr>
          <p:nvPr/>
        </p:nvSpPr>
        <p:spPr bwMode="auto">
          <a:xfrm>
            <a:off x="7688263" y="4664075"/>
            <a:ext cx="835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DBMS</a:t>
            </a:r>
          </a:p>
        </p:txBody>
      </p:sp>
      <p:sp>
        <p:nvSpPr>
          <p:cNvPr id="6161" name="Text Box 18"/>
          <p:cNvSpPr txBox="1">
            <a:spLocks noChangeArrowheads="1"/>
          </p:cNvSpPr>
          <p:nvPr/>
        </p:nvSpPr>
        <p:spPr bwMode="auto">
          <a:xfrm>
            <a:off x="6858000" y="1925638"/>
            <a:ext cx="143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interaction</a:t>
            </a:r>
          </a:p>
        </p:txBody>
      </p:sp>
      <p:sp>
        <p:nvSpPr>
          <p:cNvPr id="6162" name="Text Box 19"/>
          <p:cNvSpPr txBox="1">
            <a:spLocks noChangeArrowheads="1"/>
          </p:cNvSpPr>
          <p:nvPr/>
        </p:nvSpPr>
        <p:spPr bwMode="auto">
          <a:xfrm>
            <a:off x="6734175" y="2225675"/>
            <a:ext cx="10144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Query</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Evaluation</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Engine</a:t>
            </a:r>
          </a:p>
        </p:txBody>
      </p:sp>
      <p:sp>
        <p:nvSpPr>
          <p:cNvPr id="6163" name="Line 20"/>
          <p:cNvSpPr>
            <a:spLocks noChangeShapeType="1"/>
          </p:cNvSpPr>
          <p:nvPr/>
        </p:nvSpPr>
        <p:spPr bwMode="auto">
          <a:xfrm>
            <a:off x="6975475" y="1900238"/>
            <a:ext cx="11668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4" name="Line 21"/>
          <p:cNvSpPr>
            <a:spLocks noChangeShapeType="1"/>
          </p:cNvSpPr>
          <p:nvPr/>
        </p:nvSpPr>
        <p:spPr bwMode="auto">
          <a:xfrm>
            <a:off x="208597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5" name="Line 22"/>
          <p:cNvSpPr>
            <a:spLocks noChangeShapeType="1"/>
          </p:cNvSpPr>
          <p:nvPr/>
        </p:nvSpPr>
        <p:spPr bwMode="auto">
          <a:xfrm>
            <a:off x="208597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6" name="Line 23"/>
          <p:cNvSpPr>
            <a:spLocks noChangeShapeType="1"/>
          </p:cNvSpPr>
          <p:nvPr/>
        </p:nvSpPr>
        <p:spPr bwMode="auto">
          <a:xfrm>
            <a:off x="208597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7" name="Line 24"/>
          <p:cNvSpPr>
            <a:spLocks noChangeShapeType="1"/>
          </p:cNvSpPr>
          <p:nvPr/>
        </p:nvSpPr>
        <p:spPr bwMode="auto">
          <a:xfrm>
            <a:off x="606742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8" name="Line 25"/>
          <p:cNvSpPr>
            <a:spLocks noChangeShapeType="1"/>
          </p:cNvSpPr>
          <p:nvPr/>
        </p:nvSpPr>
        <p:spPr bwMode="auto">
          <a:xfrm>
            <a:off x="606742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69" name="Line 26"/>
          <p:cNvSpPr>
            <a:spLocks noChangeShapeType="1"/>
          </p:cNvSpPr>
          <p:nvPr/>
        </p:nvSpPr>
        <p:spPr bwMode="auto">
          <a:xfrm>
            <a:off x="606742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0" name="Line 27"/>
          <p:cNvSpPr>
            <a:spLocks noChangeShapeType="1"/>
          </p:cNvSpPr>
          <p:nvPr/>
        </p:nvSpPr>
        <p:spPr bwMode="auto">
          <a:xfrm>
            <a:off x="4251325" y="2800350"/>
            <a:ext cx="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1" name="Line 28"/>
          <p:cNvSpPr>
            <a:spLocks noChangeShapeType="1"/>
          </p:cNvSpPr>
          <p:nvPr/>
        </p:nvSpPr>
        <p:spPr bwMode="auto">
          <a:xfrm>
            <a:off x="4251325" y="3522663"/>
            <a:ext cx="0" cy="179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2" name="Line 29"/>
          <p:cNvSpPr>
            <a:spLocks noChangeShapeType="1"/>
          </p:cNvSpPr>
          <p:nvPr/>
        </p:nvSpPr>
        <p:spPr bwMode="auto">
          <a:xfrm>
            <a:off x="4251325" y="4244975"/>
            <a:ext cx="0" cy="179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3" name="AutoShape 30"/>
          <p:cNvSpPr>
            <a:spLocks noChangeArrowheads="1"/>
          </p:cNvSpPr>
          <p:nvPr/>
        </p:nvSpPr>
        <p:spPr bwMode="auto">
          <a:xfrm>
            <a:off x="1527175" y="5024438"/>
            <a:ext cx="4800600" cy="90328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a:solidFill>
                <a:schemeClr val="tx2"/>
              </a:solidFill>
              <a:latin typeface="Times New Roman" panose="02020603050405020304" pitchFamily="18" charset="0"/>
              <a:ea typeface="바탕체" panose="02030609000101010101" pitchFamily="17" charset="-127"/>
            </a:endParaRPr>
          </a:p>
        </p:txBody>
      </p:sp>
      <p:sp>
        <p:nvSpPr>
          <p:cNvPr id="6174" name="Text Box 31"/>
          <p:cNvSpPr txBox="1">
            <a:spLocks noChangeArrowheads="1"/>
          </p:cNvSpPr>
          <p:nvPr/>
        </p:nvSpPr>
        <p:spPr bwMode="auto">
          <a:xfrm>
            <a:off x="2246313" y="5230813"/>
            <a:ext cx="1019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Index Files</a:t>
            </a:r>
          </a:p>
        </p:txBody>
      </p:sp>
      <p:sp>
        <p:nvSpPr>
          <p:cNvPr id="6175" name="Text Box 32"/>
          <p:cNvSpPr txBox="1">
            <a:spLocks noChangeArrowheads="1"/>
          </p:cNvSpPr>
          <p:nvPr/>
        </p:nvSpPr>
        <p:spPr bwMode="auto">
          <a:xfrm>
            <a:off x="2568575" y="5649913"/>
            <a:ext cx="949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Data Files</a:t>
            </a:r>
          </a:p>
        </p:txBody>
      </p:sp>
      <p:sp>
        <p:nvSpPr>
          <p:cNvPr id="6176" name="Text Box 33"/>
          <p:cNvSpPr txBox="1">
            <a:spLocks noChangeArrowheads="1"/>
          </p:cNvSpPr>
          <p:nvPr/>
        </p:nvSpPr>
        <p:spPr bwMode="auto">
          <a:xfrm>
            <a:off x="4260850" y="5410200"/>
            <a:ext cx="136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System Catalog</a:t>
            </a:r>
          </a:p>
        </p:txBody>
      </p:sp>
      <p:sp>
        <p:nvSpPr>
          <p:cNvPr id="6177" name="Freeform 34"/>
          <p:cNvSpPr>
            <a:spLocks/>
          </p:cNvSpPr>
          <p:nvPr/>
        </p:nvSpPr>
        <p:spPr bwMode="auto">
          <a:xfrm>
            <a:off x="3408363" y="5384800"/>
            <a:ext cx="842962" cy="60325"/>
          </a:xfrm>
          <a:custGeom>
            <a:avLst/>
            <a:gdLst>
              <a:gd name="T0" fmla="*/ 2147483646 w 680"/>
              <a:gd name="T1" fmla="*/ 2147483646 h 97"/>
              <a:gd name="T2" fmla="*/ 2147483646 w 680"/>
              <a:gd name="T3" fmla="*/ 0 h 97"/>
              <a:gd name="T4" fmla="*/ 0 w 680"/>
              <a:gd name="T5" fmla="*/ 0 h 97"/>
              <a:gd name="T6" fmla="*/ 0 60000 65536"/>
              <a:gd name="T7" fmla="*/ 0 60000 65536"/>
              <a:gd name="T8" fmla="*/ 0 60000 65536"/>
            </a:gdLst>
            <a:ahLst/>
            <a:cxnLst>
              <a:cxn ang="T6">
                <a:pos x="T0" y="T1"/>
              </a:cxn>
              <a:cxn ang="T7">
                <a:pos x="T2" y="T3"/>
              </a:cxn>
              <a:cxn ang="T8">
                <a:pos x="T4" y="T5"/>
              </a:cxn>
            </a:cxnLst>
            <a:rect l="0" t="0" r="r" b="b"/>
            <a:pathLst>
              <a:path w="680" h="97">
                <a:moveTo>
                  <a:pt x="680" y="97"/>
                </a:moveTo>
                <a:lnTo>
                  <a:pt x="544" y="0"/>
                </a:lnTo>
                <a:lnTo>
                  <a:pt x="0" y="0"/>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8" name="Freeform 35"/>
          <p:cNvSpPr>
            <a:spLocks/>
          </p:cNvSpPr>
          <p:nvPr/>
        </p:nvSpPr>
        <p:spPr bwMode="auto">
          <a:xfrm>
            <a:off x="3667125" y="5686425"/>
            <a:ext cx="649288" cy="58738"/>
          </a:xfrm>
          <a:custGeom>
            <a:avLst/>
            <a:gdLst>
              <a:gd name="T0" fmla="*/ 2147483646 w 590"/>
              <a:gd name="T1" fmla="*/ 0 h 53"/>
              <a:gd name="T2" fmla="*/ 2147483646 w 590"/>
              <a:gd name="T3" fmla="*/ 2147483646 h 53"/>
              <a:gd name="T4" fmla="*/ 0 w 590"/>
              <a:gd name="T5" fmla="*/ 2147483646 h 53"/>
              <a:gd name="T6" fmla="*/ 0 60000 65536"/>
              <a:gd name="T7" fmla="*/ 0 60000 65536"/>
              <a:gd name="T8" fmla="*/ 0 60000 65536"/>
            </a:gdLst>
            <a:ahLst/>
            <a:cxnLst>
              <a:cxn ang="T6">
                <a:pos x="T0" y="T1"/>
              </a:cxn>
              <a:cxn ang="T7">
                <a:pos x="T2" y="T3"/>
              </a:cxn>
              <a:cxn ang="T8">
                <a:pos x="T4" y="T5"/>
              </a:cxn>
            </a:cxnLst>
            <a:rect l="0" t="0" r="r" b="b"/>
            <a:pathLst>
              <a:path w="590" h="53">
                <a:moveTo>
                  <a:pt x="590" y="0"/>
                </a:moveTo>
                <a:lnTo>
                  <a:pt x="499" y="53"/>
                </a:lnTo>
                <a:lnTo>
                  <a:pt x="0" y="53"/>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79" name="Text Box 36"/>
          <p:cNvSpPr txBox="1">
            <a:spLocks noChangeArrowheads="1"/>
          </p:cNvSpPr>
          <p:nvPr/>
        </p:nvSpPr>
        <p:spPr bwMode="auto">
          <a:xfrm>
            <a:off x="6662738" y="5191125"/>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references</a:t>
            </a:r>
          </a:p>
        </p:txBody>
      </p:sp>
      <p:sp>
        <p:nvSpPr>
          <p:cNvPr id="6180" name="Line 37"/>
          <p:cNvSpPr>
            <a:spLocks noChangeShapeType="1"/>
          </p:cNvSpPr>
          <p:nvPr/>
        </p:nvSpPr>
        <p:spPr bwMode="auto">
          <a:xfrm>
            <a:off x="6826250" y="5145088"/>
            <a:ext cx="1166813" cy="0"/>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81" name="Text Box 38"/>
          <p:cNvSpPr txBox="1">
            <a:spLocks noChangeArrowheads="1"/>
          </p:cNvSpPr>
          <p:nvPr/>
        </p:nvSpPr>
        <p:spPr bwMode="auto">
          <a:xfrm>
            <a:off x="6392863" y="5567363"/>
            <a:ext cx="1362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DATABASE</a:t>
            </a:r>
          </a:p>
        </p:txBody>
      </p:sp>
      <p:sp>
        <p:nvSpPr>
          <p:cNvPr id="6182" name="Line 39"/>
          <p:cNvSpPr>
            <a:spLocks noChangeShapeType="1"/>
          </p:cNvSpPr>
          <p:nvPr/>
        </p:nvSpPr>
        <p:spPr bwMode="auto">
          <a:xfrm>
            <a:off x="2695575" y="5486400"/>
            <a:ext cx="323850" cy="171450"/>
          </a:xfrm>
          <a:prstGeom prst="line">
            <a:avLst/>
          </a:prstGeom>
          <a:noFill/>
          <a:ln w="2857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83" name="AutoShape 40"/>
          <p:cNvSpPr>
            <a:spLocks noChangeArrowheads="1"/>
          </p:cNvSpPr>
          <p:nvPr/>
        </p:nvSpPr>
        <p:spPr bwMode="auto">
          <a:xfrm>
            <a:off x="30845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Application Front Ends</a:t>
            </a:r>
          </a:p>
        </p:txBody>
      </p:sp>
      <p:sp>
        <p:nvSpPr>
          <p:cNvPr id="6184" name="AutoShape 41"/>
          <p:cNvSpPr>
            <a:spLocks noChangeArrowheads="1"/>
          </p:cNvSpPr>
          <p:nvPr/>
        </p:nvSpPr>
        <p:spPr bwMode="auto">
          <a:xfrm>
            <a:off x="685800" y="996950"/>
            <a:ext cx="2205038"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Web Forms</a:t>
            </a:r>
          </a:p>
        </p:txBody>
      </p:sp>
      <p:sp>
        <p:nvSpPr>
          <p:cNvPr id="6185" name="AutoShape 42"/>
          <p:cNvSpPr>
            <a:spLocks noChangeArrowheads="1"/>
          </p:cNvSpPr>
          <p:nvPr/>
        </p:nvSpPr>
        <p:spPr bwMode="auto">
          <a:xfrm>
            <a:off x="54848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Interface</a:t>
            </a:r>
          </a:p>
        </p:txBody>
      </p:sp>
      <p:sp>
        <p:nvSpPr>
          <p:cNvPr id="6186" name="Text Box 43"/>
          <p:cNvSpPr txBox="1">
            <a:spLocks noChangeArrowheads="1"/>
          </p:cNvSpPr>
          <p:nvPr/>
        </p:nvSpPr>
        <p:spPr bwMode="auto">
          <a:xfrm>
            <a:off x="3084513" y="1419225"/>
            <a:ext cx="1887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COMMANDS</a:t>
            </a:r>
          </a:p>
        </p:txBody>
      </p:sp>
      <p:sp>
        <p:nvSpPr>
          <p:cNvPr id="6187" name="Line 44"/>
          <p:cNvSpPr>
            <a:spLocks noChangeShapeType="1"/>
          </p:cNvSpPr>
          <p:nvPr/>
        </p:nvSpPr>
        <p:spPr bwMode="auto">
          <a:xfrm>
            <a:off x="2241550" y="1358900"/>
            <a:ext cx="777875" cy="18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88" name="Line 45"/>
          <p:cNvSpPr>
            <a:spLocks noChangeShapeType="1"/>
          </p:cNvSpPr>
          <p:nvPr/>
        </p:nvSpPr>
        <p:spPr bwMode="auto">
          <a:xfrm>
            <a:off x="4121150" y="1358900"/>
            <a:ext cx="0" cy="1206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89" name="Line 46"/>
          <p:cNvSpPr>
            <a:spLocks noChangeShapeType="1"/>
          </p:cNvSpPr>
          <p:nvPr/>
        </p:nvSpPr>
        <p:spPr bwMode="auto">
          <a:xfrm flipH="1">
            <a:off x="4121150" y="1682750"/>
            <a:ext cx="0" cy="119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90" name="Line 47"/>
          <p:cNvSpPr>
            <a:spLocks noChangeShapeType="1"/>
          </p:cNvSpPr>
          <p:nvPr/>
        </p:nvSpPr>
        <p:spPr bwMode="auto">
          <a:xfrm flipH="1">
            <a:off x="5030788" y="1357313"/>
            <a:ext cx="712787" cy="1825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91" name="Text Box 48"/>
          <p:cNvSpPr txBox="1">
            <a:spLocks noChangeArrowheads="1"/>
          </p:cNvSpPr>
          <p:nvPr/>
        </p:nvSpPr>
        <p:spPr bwMode="auto">
          <a:xfrm>
            <a:off x="887413" y="661988"/>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Unsophisticated users (customers, travel agents, etc.)</a:t>
            </a:r>
          </a:p>
        </p:txBody>
      </p:sp>
      <p:sp>
        <p:nvSpPr>
          <p:cNvPr id="6192" name="Text Box 49"/>
          <p:cNvSpPr txBox="1">
            <a:spLocks noChangeArrowheads="1"/>
          </p:cNvSpPr>
          <p:nvPr/>
        </p:nvSpPr>
        <p:spPr bwMode="auto">
          <a:xfrm>
            <a:off x="5419725" y="620713"/>
            <a:ext cx="25304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Sophisticated users, application</a:t>
            </a:r>
          </a:p>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programmers, DB administrators</a:t>
            </a:r>
          </a:p>
        </p:txBody>
      </p:sp>
      <p:sp>
        <p:nvSpPr>
          <p:cNvPr id="6193" name="Line 50"/>
          <p:cNvSpPr>
            <a:spLocks noChangeShapeType="1"/>
          </p:cNvSpPr>
          <p:nvPr/>
        </p:nvSpPr>
        <p:spPr bwMode="auto">
          <a:xfrm>
            <a:off x="6975475" y="1419225"/>
            <a:ext cx="116681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194" name="Text Box 51"/>
          <p:cNvSpPr txBox="1">
            <a:spLocks noChangeArrowheads="1"/>
          </p:cNvSpPr>
          <p:nvPr/>
        </p:nvSpPr>
        <p:spPr bwMode="auto">
          <a:xfrm>
            <a:off x="6700838" y="1503363"/>
            <a:ext cx="1746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command flow</a:t>
            </a:r>
          </a:p>
        </p:txBody>
      </p:sp>
      <p:sp>
        <p:nvSpPr>
          <p:cNvPr id="6195" name="Text Box 52"/>
          <p:cNvSpPr txBox="1">
            <a:spLocks noChangeArrowheads="1"/>
          </p:cNvSpPr>
          <p:nvPr/>
        </p:nvSpPr>
        <p:spPr bwMode="auto">
          <a:xfrm>
            <a:off x="2690813" y="5997575"/>
            <a:ext cx="3395662" cy="34607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rgbClr val="0000FF"/>
                </a:solidFill>
                <a:latin typeface="Times New Roman" panose="02020603050405020304" pitchFamily="18" charset="0"/>
                <a:ea typeface="바탕체" panose="02030609000101010101" pitchFamily="17" charset="-127"/>
              </a:rPr>
              <a:t>Figure 1.3    Architecture of a DBMS</a:t>
            </a:r>
          </a:p>
        </p:txBody>
      </p:sp>
      <p:sp>
        <p:nvSpPr>
          <p:cNvPr id="6196" name="Oval 53"/>
          <p:cNvSpPr>
            <a:spLocks noChangeArrowheads="1"/>
          </p:cNvSpPr>
          <p:nvPr/>
        </p:nvSpPr>
        <p:spPr bwMode="auto">
          <a:xfrm>
            <a:off x="1692275" y="2852738"/>
            <a:ext cx="5327650" cy="3240087"/>
          </a:xfrm>
          <a:prstGeom prst="ellipse">
            <a:avLst/>
          </a:prstGeom>
          <a:noFill/>
          <a:ln w="25400" algn="ctr">
            <a:solidFill>
              <a:srgbClr val="FF00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altLang="ko-KR"/>
              <a:t>IOPS Crisis in OLTP(2)</a:t>
            </a:r>
          </a:p>
        </p:txBody>
      </p:sp>
      <p:sp>
        <p:nvSpPr>
          <p:cNvPr id="20483" name="Rectangle 3"/>
          <p:cNvSpPr>
            <a:spLocks noGrp="1" noChangeArrowheads="1"/>
          </p:cNvSpPr>
          <p:nvPr>
            <p:ph type="body" idx="4294967295"/>
          </p:nvPr>
        </p:nvSpPr>
        <p:spPr/>
        <p:txBody>
          <a:bodyPr/>
          <a:lstStyle/>
          <a:p>
            <a:r>
              <a:rPr lang="en-US" altLang="ko-KR"/>
              <a:t>For balanced systems, OLTP systems pay </a:t>
            </a:r>
            <a:r>
              <a:rPr lang="en-US" altLang="ko-KR">
                <a:solidFill>
                  <a:srgbClr val="C00000"/>
                </a:solidFill>
              </a:rPr>
              <a:t>huge $$$ on </a:t>
            </a:r>
            <a:r>
              <a:rPr lang="en-US" altLang="ko-KR">
                <a:solidFill>
                  <a:srgbClr val="C10000"/>
                </a:solidFill>
              </a:rPr>
              <a:t>disks</a:t>
            </a:r>
            <a:r>
              <a:rPr lang="en-US" altLang="ko-KR"/>
              <a:t> for high IOPS</a:t>
            </a:r>
          </a:p>
        </p:txBody>
      </p:sp>
      <p:grpSp>
        <p:nvGrpSpPr>
          <p:cNvPr id="20484" name="Group 41"/>
          <p:cNvGrpSpPr>
            <a:grpSpLocks/>
          </p:cNvGrpSpPr>
          <p:nvPr/>
        </p:nvGrpSpPr>
        <p:grpSpPr bwMode="auto">
          <a:xfrm>
            <a:off x="314325" y="2636838"/>
            <a:ext cx="3321050" cy="3313112"/>
            <a:chOff x="198" y="1661"/>
            <a:chExt cx="2092" cy="2087"/>
          </a:xfrm>
        </p:grpSpPr>
        <p:grpSp>
          <p:nvGrpSpPr>
            <p:cNvPr id="20521" name="Group 16"/>
            <p:cNvGrpSpPr>
              <a:grpSpLocks/>
            </p:cNvGrpSpPr>
            <p:nvPr/>
          </p:nvGrpSpPr>
          <p:grpSpPr bwMode="auto">
            <a:xfrm>
              <a:off x="1020" y="1661"/>
              <a:ext cx="998" cy="454"/>
              <a:chOff x="703" y="1661"/>
              <a:chExt cx="998" cy="272"/>
            </a:xfrm>
          </p:grpSpPr>
          <p:sp>
            <p:nvSpPr>
              <p:cNvPr id="20534" name="Text Box 16"/>
              <p:cNvSpPr txBox="1">
                <a:spLocks noChangeArrowheads="1"/>
              </p:cNvSpPr>
              <p:nvPr/>
            </p:nvSpPr>
            <p:spPr bwMode="auto">
              <a:xfrm>
                <a:off x="810" y="1696"/>
                <a:ext cx="8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CPU + Server</a:t>
                </a:r>
              </a:p>
              <a:p>
                <a:pPr algn="ctr" eaLnBrk="1" hangingPunct="1">
                  <a:spcBef>
                    <a:spcPct val="0"/>
                  </a:spcBef>
                  <a:buClrTx/>
                  <a:buSzTx/>
                  <a:buFontTx/>
                  <a:buNone/>
                </a:pPr>
                <a:r>
                  <a:rPr lang="en-US" altLang="ko-KR" sz="1400" b="0">
                    <a:latin typeface="Arial" panose="020B0604020202020204" pitchFamily="34" charset="0"/>
                  </a:rPr>
                  <a:t>300 GIPS</a:t>
                </a:r>
              </a:p>
            </p:txBody>
          </p:sp>
          <p:sp>
            <p:nvSpPr>
              <p:cNvPr id="20535" name="Rectangle 12"/>
              <p:cNvSpPr>
                <a:spLocks noChangeArrowheads="1"/>
              </p:cNvSpPr>
              <p:nvPr/>
            </p:nvSpPr>
            <p:spPr bwMode="auto">
              <a:xfrm>
                <a:off x="703" y="1661"/>
                <a:ext cx="998" cy="272"/>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grpSp>
          <p:nvGrpSpPr>
            <p:cNvPr id="20522" name="Group 15"/>
            <p:cNvGrpSpPr>
              <a:grpSpLocks/>
            </p:cNvGrpSpPr>
            <p:nvPr/>
          </p:nvGrpSpPr>
          <p:grpSpPr bwMode="auto">
            <a:xfrm>
              <a:off x="748" y="2478"/>
              <a:ext cx="1542" cy="908"/>
              <a:chOff x="476" y="2704"/>
              <a:chExt cx="1542" cy="908"/>
            </a:xfrm>
          </p:grpSpPr>
          <p:sp>
            <p:nvSpPr>
              <p:cNvPr id="20528" name="Text Box 16"/>
              <p:cNvSpPr txBox="1">
                <a:spLocks noChangeArrowheads="1"/>
              </p:cNvSpPr>
              <p:nvPr/>
            </p:nvSpPr>
            <p:spPr bwMode="auto">
              <a:xfrm>
                <a:off x="1020" y="2739"/>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IOPS</a:t>
                </a:r>
              </a:p>
            </p:txBody>
          </p:sp>
          <p:sp>
            <p:nvSpPr>
              <p:cNvPr id="20529" name="AutoShape 7"/>
              <p:cNvSpPr>
                <a:spLocks noChangeArrowheads="1"/>
              </p:cNvSpPr>
              <p:nvPr/>
            </p:nvSpPr>
            <p:spPr bwMode="auto">
              <a:xfrm>
                <a:off x="657" y="3067"/>
                <a:ext cx="318" cy="18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30" name="Line 9"/>
              <p:cNvSpPr>
                <a:spLocks noChangeShapeType="1"/>
              </p:cNvSpPr>
              <p:nvPr/>
            </p:nvSpPr>
            <p:spPr bwMode="auto">
              <a:xfrm>
                <a:off x="1060" y="3152"/>
                <a:ext cx="27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0531" name="AutoShape 11"/>
              <p:cNvSpPr>
                <a:spLocks noChangeArrowheads="1"/>
              </p:cNvSpPr>
              <p:nvPr/>
            </p:nvSpPr>
            <p:spPr bwMode="auto">
              <a:xfrm>
                <a:off x="1474" y="3067"/>
                <a:ext cx="318" cy="18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32" name="Text Box 16"/>
              <p:cNvSpPr txBox="1">
                <a:spLocks noChangeArrowheads="1"/>
              </p:cNvSpPr>
              <p:nvPr/>
            </p:nvSpPr>
            <p:spPr bwMode="auto">
              <a:xfrm>
                <a:off x="842" y="3329"/>
                <a:ext cx="7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10,000 disks</a:t>
                </a:r>
              </a:p>
            </p:txBody>
          </p:sp>
          <p:sp>
            <p:nvSpPr>
              <p:cNvPr id="20533" name="Rectangle 14"/>
              <p:cNvSpPr>
                <a:spLocks noChangeArrowheads="1"/>
              </p:cNvSpPr>
              <p:nvPr/>
            </p:nvSpPr>
            <p:spPr bwMode="auto">
              <a:xfrm>
                <a:off x="476" y="2704"/>
                <a:ext cx="1542" cy="908"/>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20523" name="Text Box 16"/>
            <p:cNvSpPr txBox="1">
              <a:spLocks noChangeArrowheads="1"/>
            </p:cNvSpPr>
            <p:nvPr/>
          </p:nvSpPr>
          <p:spPr bwMode="auto">
            <a:xfrm>
              <a:off x="198" y="175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12M $</a:t>
              </a:r>
            </a:p>
          </p:txBody>
        </p:sp>
        <p:sp>
          <p:nvSpPr>
            <p:cNvPr id="20524" name="Text Box 16"/>
            <p:cNvSpPr txBox="1">
              <a:spLocks noChangeArrowheads="1"/>
            </p:cNvSpPr>
            <p:nvPr/>
          </p:nvSpPr>
          <p:spPr bwMode="auto">
            <a:xfrm>
              <a:off x="204" y="2830"/>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20M $</a:t>
              </a:r>
            </a:p>
          </p:txBody>
        </p:sp>
        <p:sp>
          <p:nvSpPr>
            <p:cNvPr id="20525" name="Text Box 16"/>
            <p:cNvSpPr txBox="1">
              <a:spLocks noChangeArrowheads="1"/>
            </p:cNvSpPr>
            <p:nvPr/>
          </p:nvSpPr>
          <p:spPr bwMode="auto">
            <a:xfrm>
              <a:off x="975" y="3556"/>
              <a:ext cx="9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A balanced state</a:t>
              </a:r>
            </a:p>
          </p:txBody>
        </p:sp>
        <p:sp>
          <p:nvSpPr>
            <p:cNvPr id="20526" name="AutoShape 20"/>
            <p:cNvSpPr>
              <a:spLocks noChangeArrowheads="1"/>
            </p:cNvSpPr>
            <p:nvPr/>
          </p:nvSpPr>
          <p:spPr bwMode="auto">
            <a:xfrm rot="5400000">
              <a:off x="1406" y="2182"/>
              <a:ext cx="181" cy="227"/>
            </a:xfrm>
            <a:prstGeom prst="leftRightArrow">
              <a:avLst>
                <a:gd name="adj1" fmla="val 50000"/>
                <a:gd name="adj2" fmla="val 20000"/>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27" name="Rectangle 27"/>
            <p:cNvSpPr>
              <a:spLocks noChangeArrowheads="1"/>
            </p:cNvSpPr>
            <p:nvPr/>
          </p:nvSpPr>
          <p:spPr bwMode="auto">
            <a:xfrm>
              <a:off x="567" y="2194"/>
              <a:ext cx="726" cy="181"/>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C10000"/>
                  </a:solidFill>
                  <a:latin typeface="Book Antiqua" panose="02040602050305030304" pitchFamily="18" charset="0"/>
                  <a:ea typeface="한양해서" pitchFamily="18" charset="-127"/>
                </a:rPr>
                <a:t>Amdhal’s law</a:t>
              </a:r>
            </a:p>
          </p:txBody>
        </p:sp>
      </p:grpSp>
      <p:grpSp>
        <p:nvGrpSpPr>
          <p:cNvPr id="5" name="Group 43"/>
          <p:cNvGrpSpPr>
            <a:grpSpLocks/>
          </p:cNvGrpSpPr>
          <p:nvPr/>
        </p:nvGrpSpPr>
        <p:grpSpPr bwMode="auto">
          <a:xfrm>
            <a:off x="5680075" y="3933825"/>
            <a:ext cx="2447925" cy="2441575"/>
            <a:chOff x="3605" y="2478"/>
            <a:chExt cx="1542" cy="1538"/>
          </a:xfrm>
        </p:grpSpPr>
        <p:grpSp>
          <p:nvGrpSpPr>
            <p:cNvPr id="20513" name="Group 31"/>
            <p:cNvGrpSpPr>
              <a:grpSpLocks/>
            </p:cNvGrpSpPr>
            <p:nvPr/>
          </p:nvGrpSpPr>
          <p:grpSpPr bwMode="auto">
            <a:xfrm>
              <a:off x="3605" y="2478"/>
              <a:ext cx="1542" cy="908"/>
              <a:chOff x="476" y="2704"/>
              <a:chExt cx="1542" cy="908"/>
            </a:xfrm>
          </p:grpSpPr>
          <p:sp>
            <p:nvSpPr>
              <p:cNvPr id="20515" name="Text Box 16"/>
              <p:cNvSpPr txBox="1">
                <a:spLocks noChangeArrowheads="1"/>
              </p:cNvSpPr>
              <p:nvPr/>
            </p:nvSpPr>
            <p:spPr bwMode="auto">
              <a:xfrm>
                <a:off x="1020" y="2739"/>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IOPS</a:t>
                </a:r>
              </a:p>
            </p:txBody>
          </p:sp>
          <p:sp>
            <p:nvSpPr>
              <p:cNvPr id="20516" name="AutoShape 33"/>
              <p:cNvSpPr>
                <a:spLocks noChangeArrowheads="1"/>
              </p:cNvSpPr>
              <p:nvPr/>
            </p:nvSpPr>
            <p:spPr bwMode="auto">
              <a:xfrm>
                <a:off x="657" y="3067"/>
                <a:ext cx="318" cy="18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17" name="Line 34"/>
              <p:cNvSpPr>
                <a:spLocks noChangeShapeType="1"/>
              </p:cNvSpPr>
              <p:nvPr/>
            </p:nvSpPr>
            <p:spPr bwMode="auto">
              <a:xfrm>
                <a:off x="1060" y="3152"/>
                <a:ext cx="27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0518" name="AutoShape 35"/>
              <p:cNvSpPr>
                <a:spLocks noChangeArrowheads="1"/>
              </p:cNvSpPr>
              <p:nvPr/>
            </p:nvSpPr>
            <p:spPr bwMode="auto">
              <a:xfrm>
                <a:off x="1474" y="3067"/>
                <a:ext cx="318" cy="18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19" name="Text Box 16"/>
              <p:cNvSpPr txBox="1">
                <a:spLocks noChangeArrowheads="1"/>
              </p:cNvSpPr>
              <p:nvPr/>
            </p:nvSpPr>
            <p:spPr bwMode="auto">
              <a:xfrm>
                <a:off x="842" y="3329"/>
                <a:ext cx="7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10,000 disks</a:t>
                </a:r>
              </a:p>
            </p:txBody>
          </p:sp>
          <p:sp>
            <p:nvSpPr>
              <p:cNvPr id="20520" name="Rectangle 37"/>
              <p:cNvSpPr>
                <a:spLocks noChangeArrowheads="1"/>
              </p:cNvSpPr>
              <p:nvPr/>
            </p:nvSpPr>
            <p:spPr bwMode="auto">
              <a:xfrm>
                <a:off x="476" y="2704"/>
                <a:ext cx="1542" cy="908"/>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20514" name="Text Box 16"/>
            <p:cNvSpPr txBox="1">
              <a:spLocks noChangeArrowheads="1"/>
            </p:cNvSpPr>
            <p:nvPr/>
          </p:nvSpPr>
          <p:spPr bwMode="auto">
            <a:xfrm>
              <a:off x="3739" y="3556"/>
              <a:ext cx="11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A balanced state???</a:t>
              </a:r>
            </a:p>
            <a:p>
              <a:pPr algn="ctr" eaLnBrk="1" hangingPunct="1">
                <a:spcBef>
                  <a:spcPct val="0"/>
                </a:spcBef>
                <a:buClrTx/>
                <a:buSzTx/>
                <a:buFontTx/>
                <a:buNone/>
              </a:pPr>
              <a:r>
                <a:rPr lang="en-US" altLang="ko-KR" sz="1400" b="0">
                  <a:latin typeface="Arial" panose="020B0604020202020204" pitchFamily="34" charset="0"/>
                </a:rPr>
                <a:t>50% CPU utilization;</a:t>
              </a:r>
            </a:p>
            <a:p>
              <a:pPr algn="ctr" eaLnBrk="1" hangingPunct="1">
                <a:spcBef>
                  <a:spcPct val="0"/>
                </a:spcBef>
                <a:buClrTx/>
                <a:buSzTx/>
                <a:buFontTx/>
                <a:buNone/>
              </a:pPr>
              <a:r>
                <a:rPr lang="en-US" altLang="ko-KR" sz="1400" b="0">
                  <a:latin typeface="Arial" panose="020B0604020202020204" pitchFamily="34" charset="0"/>
                </a:rPr>
                <a:t>Same TPS</a:t>
              </a:r>
            </a:p>
          </p:txBody>
        </p:sp>
      </p:grpSp>
      <p:grpSp>
        <p:nvGrpSpPr>
          <p:cNvPr id="7" name="Group 67"/>
          <p:cNvGrpSpPr>
            <a:grpSpLocks/>
          </p:cNvGrpSpPr>
          <p:nvPr/>
        </p:nvGrpSpPr>
        <p:grpSpPr bwMode="auto">
          <a:xfrm>
            <a:off x="6154738" y="2636838"/>
            <a:ext cx="2765425" cy="1150937"/>
            <a:chOff x="3877" y="1661"/>
            <a:chExt cx="1742" cy="725"/>
          </a:xfrm>
        </p:grpSpPr>
        <p:grpSp>
          <p:nvGrpSpPr>
            <p:cNvPr id="20507" name="Group 65"/>
            <p:cNvGrpSpPr>
              <a:grpSpLocks/>
            </p:cNvGrpSpPr>
            <p:nvPr/>
          </p:nvGrpSpPr>
          <p:grpSpPr bwMode="auto">
            <a:xfrm>
              <a:off x="3877" y="1661"/>
              <a:ext cx="1742" cy="454"/>
              <a:chOff x="3877" y="1661"/>
              <a:chExt cx="1742" cy="454"/>
            </a:xfrm>
          </p:grpSpPr>
          <p:sp>
            <p:nvSpPr>
              <p:cNvPr id="20509" name="Text Box 16"/>
              <p:cNvSpPr txBox="1">
                <a:spLocks noChangeArrowheads="1"/>
              </p:cNvSpPr>
              <p:nvPr/>
            </p:nvSpPr>
            <p:spPr bwMode="auto">
              <a:xfrm>
                <a:off x="5193" y="1797"/>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12M $</a:t>
                </a:r>
              </a:p>
            </p:txBody>
          </p:sp>
          <p:grpSp>
            <p:nvGrpSpPr>
              <p:cNvPr id="20510" name="Group 28"/>
              <p:cNvGrpSpPr>
                <a:grpSpLocks/>
              </p:cNvGrpSpPr>
              <p:nvPr/>
            </p:nvGrpSpPr>
            <p:grpSpPr bwMode="auto">
              <a:xfrm>
                <a:off x="3877" y="1661"/>
                <a:ext cx="998" cy="454"/>
                <a:chOff x="703" y="1661"/>
                <a:chExt cx="998" cy="272"/>
              </a:xfrm>
            </p:grpSpPr>
            <p:sp>
              <p:nvSpPr>
                <p:cNvPr id="20511" name="Text Box 16"/>
                <p:cNvSpPr txBox="1">
                  <a:spLocks noChangeArrowheads="1"/>
                </p:cNvSpPr>
                <p:nvPr/>
              </p:nvSpPr>
              <p:spPr bwMode="auto">
                <a:xfrm>
                  <a:off x="806" y="1696"/>
                  <a:ext cx="81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CPU + Server</a:t>
                  </a:r>
                </a:p>
                <a:p>
                  <a:pPr algn="ctr" eaLnBrk="1" hangingPunct="1">
                    <a:spcBef>
                      <a:spcPct val="0"/>
                    </a:spcBef>
                    <a:buClrTx/>
                    <a:buSzTx/>
                    <a:buFontTx/>
                    <a:buNone/>
                  </a:pPr>
                  <a:r>
                    <a:rPr lang="en-US" altLang="ko-KR" sz="1400" b="0">
                      <a:solidFill>
                        <a:srgbClr val="C10000"/>
                      </a:solidFill>
                      <a:latin typeface="Arial" panose="020B0604020202020204" pitchFamily="34" charset="0"/>
                    </a:rPr>
                    <a:t>600</a:t>
                  </a:r>
                  <a:r>
                    <a:rPr lang="en-US" altLang="ko-KR" sz="1400" b="0">
                      <a:solidFill>
                        <a:srgbClr val="FF0000"/>
                      </a:solidFill>
                      <a:latin typeface="Arial" panose="020B0604020202020204" pitchFamily="34" charset="0"/>
                    </a:rPr>
                    <a:t> </a:t>
                  </a:r>
                  <a:r>
                    <a:rPr lang="en-US" altLang="ko-KR" sz="1400" b="0">
                      <a:latin typeface="Arial" panose="020B0604020202020204" pitchFamily="34" charset="0"/>
                    </a:rPr>
                    <a:t>GIPS</a:t>
                  </a:r>
                </a:p>
              </p:txBody>
            </p:sp>
            <p:sp>
              <p:nvSpPr>
                <p:cNvPr id="20512" name="Rectangle 30"/>
                <p:cNvSpPr>
                  <a:spLocks noChangeArrowheads="1"/>
                </p:cNvSpPr>
                <p:nvPr/>
              </p:nvSpPr>
              <p:spPr bwMode="auto">
                <a:xfrm>
                  <a:off x="703" y="1661"/>
                  <a:ext cx="998" cy="272"/>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grpSp>
        <p:sp>
          <p:nvSpPr>
            <p:cNvPr id="20508" name="AutoShape 39"/>
            <p:cNvSpPr>
              <a:spLocks noChangeArrowheads="1"/>
            </p:cNvSpPr>
            <p:nvPr/>
          </p:nvSpPr>
          <p:spPr bwMode="auto">
            <a:xfrm rot="5400000">
              <a:off x="4263" y="2182"/>
              <a:ext cx="181" cy="227"/>
            </a:xfrm>
            <a:prstGeom prst="leftRightArrow">
              <a:avLst>
                <a:gd name="adj1" fmla="val 50000"/>
                <a:gd name="adj2" fmla="val 20000"/>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grpSp>
        <p:nvGrpSpPr>
          <p:cNvPr id="10" name="Group 44"/>
          <p:cNvGrpSpPr>
            <a:grpSpLocks/>
          </p:cNvGrpSpPr>
          <p:nvPr/>
        </p:nvGrpSpPr>
        <p:grpSpPr bwMode="auto">
          <a:xfrm>
            <a:off x="3992563" y="2997200"/>
            <a:ext cx="1255712" cy="936625"/>
            <a:chOff x="2515" y="1888"/>
            <a:chExt cx="791" cy="590"/>
          </a:xfrm>
        </p:grpSpPr>
        <p:sp>
          <p:nvSpPr>
            <p:cNvPr id="20505" name="Text Box 16"/>
            <p:cNvSpPr txBox="1">
              <a:spLocks noChangeArrowheads="1"/>
            </p:cNvSpPr>
            <p:nvPr/>
          </p:nvSpPr>
          <p:spPr bwMode="auto">
            <a:xfrm>
              <a:off x="2515" y="1888"/>
              <a:ext cx="7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18 months</a:t>
              </a:r>
            </a:p>
            <a:p>
              <a:pPr algn="ctr" eaLnBrk="1" hangingPunct="1">
                <a:spcBef>
                  <a:spcPct val="0"/>
                </a:spcBef>
                <a:buClrTx/>
                <a:buSzTx/>
                <a:buFontTx/>
                <a:buNone/>
              </a:pPr>
              <a:r>
                <a:rPr lang="en-US" altLang="ko-KR" sz="1400" b="0">
                  <a:latin typeface="Arial" panose="020B0604020202020204" pitchFamily="34" charset="0"/>
                </a:rPr>
                <a:t>(</a:t>
              </a:r>
              <a:r>
                <a:rPr lang="en-US" altLang="ko-KR" sz="1400" b="0">
                  <a:solidFill>
                    <a:srgbClr val="C10000"/>
                  </a:solidFill>
                  <a:latin typeface="Arial" panose="020B0604020202020204" pitchFamily="34" charset="0"/>
                </a:rPr>
                <a:t>Moore’s law</a:t>
              </a:r>
              <a:r>
                <a:rPr lang="en-US" altLang="ko-KR" sz="1400" b="0">
                  <a:latin typeface="Arial" panose="020B0604020202020204" pitchFamily="34" charset="0"/>
                </a:rPr>
                <a:t>)</a:t>
              </a:r>
            </a:p>
          </p:txBody>
        </p:sp>
        <p:sp>
          <p:nvSpPr>
            <p:cNvPr id="20506" name="AutoShape 42"/>
            <p:cNvSpPr>
              <a:spLocks noChangeArrowheads="1"/>
            </p:cNvSpPr>
            <p:nvPr/>
          </p:nvSpPr>
          <p:spPr bwMode="auto">
            <a:xfrm>
              <a:off x="2563" y="2251"/>
              <a:ext cx="680" cy="2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7 w 21600"/>
                <a:gd name="T13" fmla="*/ 5424 h 21600"/>
                <a:gd name="T14" fmla="*/ 18900 w 21600"/>
                <a:gd name="T15" fmla="*/ 1617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ko-KR" altLang="en-US"/>
            </a:p>
          </p:txBody>
        </p:sp>
      </p:grpSp>
      <p:grpSp>
        <p:nvGrpSpPr>
          <p:cNvPr id="11" name="Group 66"/>
          <p:cNvGrpSpPr>
            <a:grpSpLocks/>
          </p:cNvGrpSpPr>
          <p:nvPr/>
        </p:nvGrpSpPr>
        <p:grpSpPr bwMode="auto">
          <a:xfrm>
            <a:off x="5684838" y="3933825"/>
            <a:ext cx="3313112" cy="2228850"/>
            <a:chOff x="3578" y="2478"/>
            <a:chExt cx="2087" cy="1404"/>
          </a:xfrm>
        </p:grpSpPr>
        <p:grpSp>
          <p:nvGrpSpPr>
            <p:cNvPr id="20489" name="Group 63"/>
            <p:cNvGrpSpPr>
              <a:grpSpLocks/>
            </p:cNvGrpSpPr>
            <p:nvPr/>
          </p:nvGrpSpPr>
          <p:grpSpPr bwMode="auto">
            <a:xfrm>
              <a:off x="3578" y="2478"/>
              <a:ext cx="1542" cy="1404"/>
              <a:chOff x="4105" y="2478"/>
              <a:chExt cx="1542" cy="1404"/>
            </a:xfrm>
          </p:grpSpPr>
          <p:sp>
            <p:nvSpPr>
              <p:cNvPr id="20491" name="Text Box 16"/>
              <p:cNvSpPr txBox="1">
                <a:spLocks noChangeArrowheads="1"/>
              </p:cNvSpPr>
              <p:nvPr/>
            </p:nvSpPr>
            <p:spPr bwMode="auto">
              <a:xfrm>
                <a:off x="4649" y="2513"/>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IOPS</a:t>
                </a:r>
              </a:p>
            </p:txBody>
          </p:sp>
          <p:sp>
            <p:nvSpPr>
              <p:cNvPr id="20492" name="AutoShape 49"/>
              <p:cNvSpPr>
                <a:spLocks noChangeArrowheads="1"/>
              </p:cNvSpPr>
              <p:nvPr/>
            </p:nvSpPr>
            <p:spPr bwMode="auto">
              <a:xfrm>
                <a:off x="4286" y="2704"/>
                <a:ext cx="318" cy="181"/>
              </a:xfrm>
              <a:prstGeom prst="can">
                <a:avLst>
                  <a:gd name="adj" fmla="val 25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493" name="Line 50"/>
              <p:cNvSpPr>
                <a:spLocks noChangeShapeType="1"/>
              </p:cNvSpPr>
              <p:nvPr/>
            </p:nvSpPr>
            <p:spPr bwMode="auto">
              <a:xfrm>
                <a:off x="4689" y="2789"/>
                <a:ext cx="27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0494" name="Text Box 16"/>
              <p:cNvSpPr txBox="1">
                <a:spLocks noChangeArrowheads="1"/>
              </p:cNvSpPr>
              <p:nvPr/>
            </p:nvSpPr>
            <p:spPr bwMode="auto">
              <a:xfrm>
                <a:off x="4413" y="3193"/>
                <a:ext cx="8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20,000 disks</a:t>
                </a:r>
              </a:p>
              <a:p>
                <a:pPr algn="ctr" eaLnBrk="1" hangingPunct="1">
                  <a:spcBef>
                    <a:spcPct val="0"/>
                  </a:spcBef>
                  <a:buClrTx/>
                  <a:buSzTx/>
                  <a:buFontTx/>
                  <a:buNone/>
                </a:pPr>
                <a:r>
                  <a:rPr lang="en-US" altLang="ko-KR" sz="1400" b="0">
                    <a:latin typeface="Arial" panose="020B0604020202020204" pitchFamily="34" charset="0"/>
                  </a:rPr>
                  <a:t>(short stroking)</a:t>
                </a:r>
              </a:p>
            </p:txBody>
          </p:sp>
          <p:sp>
            <p:nvSpPr>
              <p:cNvPr id="20495" name="Rectangle 53"/>
              <p:cNvSpPr>
                <a:spLocks noChangeArrowheads="1"/>
              </p:cNvSpPr>
              <p:nvPr/>
            </p:nvSpPr>
            <p:spPr bwMode="auto">
              <a:xfrm>
                <a:off x="4105" y="2478"/>
                <a:ext cx="1542" cy="908"/>
              </a:xfrm>
              <a:prstGeom prst="rect">
                <a:avLst/>
              </a:prstGeom>
              <a:noFill/>
              <a:ln w="9525"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496" name="Text Box 16"/>
              <p:cNvSpPr txBox="1">
                <a:spLocks noChangeArrowheads="1"/>
              </p:cNvSpPr>
              <p:nvPr/>
            </p:nvSpPr>
            <p:spPr bwMode="auto">
              <a:xfrm>
                <a:off x="4317" y="3556"/>
                <a:ext cx="9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A balanced state;</a:t>
                </a:r>
              </a:p>
              <a:p>
                <a:pPr algn="ctr" eaLnBrk="1" hangingPunct="1">
                  <a:spcBef>
                    <a:spcPct val="0"/>
                  </a:spcBef>
                  <a:buClrTx/>
                  <a:buSzTx/>
                  <a:buFontTx/>
                  <a:buNone/>
                </a:pPr>
                <a:r>
                  <a:rPr lang="en-US" altLang="ko-KR" sz="1400" b="0">
                    <a:latin typeface="Arial" panose="020B0604020202020204" pitchFamily="34" charset="0"/>
                  </a:rPr>
                  <a:t>2 X TPS</a:t>
                </a:r>
              </a:p>
            </p:txBody>
          </p:sp>
          <p:sp>
            <p:nvSpPr>
              <p:cNvPr id="20497" name="AutoShape 55"/>
              <p:cNvSpPr>
                <a:spLocks noChangeArrowheads="1"/>
              </p:cNvSpPr>
              <p:nvPr/>
            </p:nvSpPr>
            <p:spPr bwMode="auto">
              <a:xfrm>
                <a:off x="4286" y="2789"/>
                <a:ext cx="318" cy="9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498" name="AutoShape 56"/>
              <p:cNvSpPr>
                <a:spLocks noChangeArrowheads="1"/>
              </p:cNvSpPr>
              <p:nvPr/>
            </p:nvSpPr>
            <p:spPr bwMode="auto">
              <a:xfrm>
                <a:off x="5057" y="2704"/>
                <a:ext cx="318" cy="181"/>
              </a:xfrm>
              <a:prstGeom prst="can">
                <a:avLst>
                  <a:gd name="adj" fmla="val 25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499" name="AutoShape 57"/>
              <p:cNvSpPr>
                <a:spLocks noChangeArrowheads="1"/>
              </p:cNvSpPr>
              <p:nvPr/>
            </p:nvSpPr>
            <p:spPr bwMode="auto">
              <a:xfrm>
                <a:off x="5057" y="2789"/>
                <a:ext cx="318" cy="9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00" name="AutoShape 58"/>
              <p:cNvSpPr>
                <a:spLocks noChangeArrowheads="1"/>
              </p:cNvSpPr>
              <p:nvPr/>
            </p:nvSpPr>
            <p:spPr bwMode="auto">
              <a:xfrm>
                <a:off x="4286" y="2977"/>
                <a:ext cx="318" cy="181"/>
              </a:xfrm>
              <a:prstGeom prst="can">
                <a:avLst>
                  <a:gd name="adj" fmla="val 25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01" name="Line 59"/>
              <p:cNvSpPr>
                <a:spLocks noChangeShapeType="1"/>
              </p:cNvSpPr>
              <p:nvPr/>
            </p:nvSpPr>
            <p:spPr bwMode="auto">
              <a:xfrm>
                <a:off x="4689" y="3062"/>
                <a:ext cx="27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0502" name="AutoShape 60"/>
              <p:cNvSpPr>
                <a:spLocks noChangeArrowheads="1"/>
              </p:cNvSpPr>
              <p:nvPr/>
            </p:nvSpPr>
            <p:spPr bwMode="auto">
              <a:xfrm>
                <a:off x="4286" y="3062"/>
                <a:ext cx="318" cy="9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03" name="AutoShape 61"/>
              <p:cNvSpPr>
                <a:spLocks noChangeArrowheads="1"/>
              </p:cNvSpPr>
              <p:nvPr/>
            </p:nvSpPr>
            <p:spPr bwMode="auto">
              <a:xfrm>
                <a:off x="5057" y="2977"/>
                <a:ext cx="318" cy="181"/>
              </a:xfrm>
              <a:prstGeom prst="can">
                <a:avLst>
                  <a:gd name="adj" fmla="val 25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0504" name="AutoShape 62"/>
              <p:cNvSpPr>
                <a:spLocks noChangeArrowheads="1"/>
              </p:cNvSpPr>
              <p:nvPr/>
            </p:nvSpPr>
            <p:spPr bwMode="auto">
              <a:xfrm>
                <a:off x="5057" y="3062"/>
                <a:ext cx="318" cy="91"/>
              </a:xfrm>
              <a:prstGeom prst="can">
                <a:avLst>
                  <a:gd name="adj" fmla="val 25000"/>
                </a:avLst>
              </a:prstGeom>
              <a:solidFill>
                <a:srgbClr val="0000FF"/>
              </a:solidFill>
              <a:ln w="9525">
                <a:solidFill>
                  <a:schemeClr val="tx1"/>
                </a:solidFill>
                <a:round/>
                <a:headEnd type="none" w="sm" len="sm"/>
                <a:tailEnd type="none" w="sm" len="sm"/>
              </a:ln>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20490" name="Text Box 16"/>
            <p:cNvSpPr txBox="1">
              <a:spLocks noChangeArrowheads="1"/>
            </p:cNvSpPr>
            <p:nvPr/>
          </p:nvSpPr>
          <p:spPr bwMode="auto">
            <a:xfrm>
              <a:off x="5239" y="2931"/>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latin typeface="Arial" panose="020B0604020202020204" pitchFamily="34" charset="0"/>
                </a:rPr>
                <a:t>40M $</a:t>
              </a:r>
            </a:p>
          </p:txBody>
        </p:sp>
      </p:grpSp>
    </p:spTree>
    <p:extLst>
      <p:ext uri="{BB962C8B-B14F-4D97-AF65-F5344CB8AC3E}">
        <p14:creationId xmlns:p14="http://schemas.microsoft.com/office/powerpoint/2010/main" val="815214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ltLang="ko-KR"/>
              <a:t>Our Message in SIGMOD 2009</a:t>
            </a:r>
          </a:p>
        </p:txBody>
      </p:sp>
      <p:sp>
        <p:nvSpPr>
          <p:cNvPr id="22531" name="Rectangle 4"/>
          <p:cNvSpPr txBox="1">
            <a:spLocks noChangeArrowheads="1"/>
          </p:cNvSpPr>
          <p:nvPr/>
        </p:nvSpPr>
        <p:spPr bwMode="auto">
          <a:xfrm>
            <a:off x="684213" y="1277938"/>
            <a:ext cx="77724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a:spcBef>
                <a:spcPct val="0"/>
              </a:spcBef>
              <a:buClrTx/>
              <a:buSzTx/>
              <a:buFontTx/>
              <a:buNone/>
            </a:pPr>
            <a:r>
              <a:rPr lang="en-US" altLang="ko-KR" sz="2400">
                <a:solidFill>
                  <a:srgbClr val="FF0000"/>
                </a:solidFill>
                <a:latin typeface="Arial" panose="020B0604020202020204" pitchFamily="34" charset="0"/>
              </a:rPr>
              <a:t>One</a:t>
            </a:r>
            <a:r>
              <a:rPr lang="en-US" altLang="ko-KR" sz="2400">
                <a:solidFill>
                  <a:srgbClr val="0000FF"/>
                </a:solidFill>
                <a:latin typeface="Arial" panose="020B0604020202020204" pitchFamily="34" charset="0"/>
              </a:rPr>
              <a:t> FlashSSD can beat </a:t>
            </a:r>
            <a:r>
              <a:rPr lang="en-US" altLang="ko-KR" sz="2400">
                <a:solidFill>
                  <a:srgbClr val="FF0000"/>
                </a:solidFill>
                <a:latin typeface="Arial" panose="020B0604020202020204" pitchFamily="34" charset="0"/>
              </a:rPr>
              <a:t>Ten</a:t>
            </a:r>
            <a:r>
              <a:rPr lang="en-US" altLang="ko-KR" sz="2400">
                <a:solidFill>
                  <a:srgbClr val="0000FF"/>
                </a:solidFill>
                <a:latin typeface="Arial" panose="020B0604020202020204" pitchFamily="34" charset="0"/>
              </a:rPr>
              <a:t> Harddisks in OLTP</a:t>
            </a:r>
            <a:br>
              <a:rPr lang="en-US" altLang="ko-KR" sz="2400">
                <a:solidFill>
                  <a:srgbClr val="0000FF"/>
                </a:solidFill>
                <a:latin typeface="Arial" panose="020B0604020202020204" pitchFamily="34" charset="0"/>
              </a:rPr>
            </a:br>
            <a:r>
              <a:rPr lang="en-US" altLang="ko-KR" sz="2000">
                <a:solidFill>
                  <a:srgbClr val="0000FF"/>
                </a:solidFill>
                <a:latin typeface="Arial" panose="020B0604020202020204" pitchFamily="34" charset="0"/>
              </a:rPr>
              <a:t>- Performance, Price, Capacity, Power – (in 2008)</a:t>
            </a:r>
          </a:p>
        </p:txBody>
      </p:sp>
      <p:sp>
        <p:nvSpPr>
          <p:cNvPr id="22532" name="Rectangle 3"/>
          <p:cNvSpPr txBox="1">
            <a:spLocks noChangeArrowheads="1"/>
          </p:cNvSpPr>
          <p:nvPr/>
        </p:nvSpPr>
        <p:spPr bwMode="auto">
          <a:xfrm>
            <a:off x="457200" y="3141663"/>
            <a:ext cx="82296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nSpc>
                <a:spcPct val="90000"/>
              </a:lnSpc>
            </a:pPr>
            <a:r>
              <a:rPr lang="en-US" altLang="ko-KR" sz="2000" b="0"/>
              <a:t>In 2015, one FlashSSD can beat  </a:t>
            </a:r>
            <a:r>
              <a:rPr lang="en-US" altLang="ko-KR" sz="2000" b="0">
                <a:solidFill>
                  <a:srgbClr val="0000FF"/>
                </a:solidFill>
              </a:rPr>
              <a:t>more than several tens </a:t>
            </a:r>
            <a:r>
              <a:rPr lang="en-US" altLang="ko-KR" sz="2000" b="0"/>
              <a:t>harddisks in OLTP</a:t>
            </a:r>
          </a:p>
          <a:p>
            <a:pPr>
              <a:lnSpc>
                <a:spcPct val="90000"/>
              </a:lnSpc>
            </a:pPr>
            <a:endParaRPr lang="en-US" altLang="ko-KR" sz="2000" b="0"/>
          </a:p>
          <a:p>
            <a:pPr>
              <a:lnSpc>
                <a:spcPct val="90000"/>
              </a:lnSpc>
            </a:pPr>
            <a:r>
              <a:rPr lang="en-US" altLang="ko-KR" sz="1200" b="0">
                <a:solidFill>
                  <a:schemeClr val="accent2"/>
                </a:solidFill>
              </a:rPr>
              <a:t>“My tests and those of several others suggest that FLASH disks can deliver about </a:t>
            </a:r>
            <a:r>
              <a:rPr lang="en-US" altLang="ko-KR" sz="1200">
                <a:solidFill>
                  <a:srgbClr val="FF0000"/>
                </a:solidFill>
              </a:rPr>
              <a:t>3K random 8KB reads/second </a:t>
            </a:r>
            <a:r>
              <a:rPr lang="en-US" altLang="ko-KR" sz="1200" b="0">
                <a:solidFill>
                  <a:schemeClr val="accent2"/>
                </a:solidFill>
              </a:rPr>
              <a:t>and with some re-engineering about </a:t>
            </a:r>
            <a:r>
              <a:rPr lang="en-US" altLang="ko-KR" sz="1200">
                <a:solidFill>
                  <a:srgbClr val="FF0000"/>
                </a:solidFill>
              </a:rPr>
              <a:t>1,100 random 8KB writes per second</a:t>
            </a:r>
            <a:r>
              <a:rPr lang="en-US" altLang="ko-KR" sz="1200" b="0">
                <a:solidFill>
                  <a:schemeClr val="accent2"/>
                </a:solidFill>
              </a:rPr>
              <a:t>.  Indeed, it appears that a single FLASH chip could deliver nearly that performance and there are many chips inside the “box” – so the actual limit could be 4x or more.   But, even the current performance would be VERY attractive for many enterprise applications.  For example,   in the TPC-C benchmark, has approximately equal reads and writes.  Using the graphs above,  and doing a weighted average of the 4-deep 8 KB random read rate (2,804 IOps), and 4-deep 8 KB sequential write rate (1233 IOps) gives </a:t>
            </a:r>
            <a:r>
              <a:rPr lang="en-US" altLang="ko-KR" sz="1200" b="0" i="1">
                <a:solidFill>
                  <a:schemeClr val="accent2"/>
                </a:solidFill>
              </a:rPr>
              <a:t>harmonic average</a:t>
            </a:r>
            <a:r>
              <a:rPr lang="en-US" altLang="ko-KR" sz="1200" b="0">
                <a:solidFill>
                  <a:schemeClr val="accent2"/>
                </a:solidFill>
              </a:rPr>
              <a:t> of 1713 (1-deep gives 1,624 IOps). TPC-C systems are configured with </a:t>
            </a:r>
            <a:r>
              <a:rPr lang="en-US" altLang="ko-KR" sz="1200">
                <a:solidFill>
                  <a:srgbClr val="FF0000"/>
                </a:solidFill>
              </a:rPr>
              <a:t>~50 disks per cpu</a:t>
            </a:r>
            <a:r>
              <a:rPr lang="en-US" altLang="ko-KR" sz="1200" b="0">
                <a:solidFill>
                  <a:schemeClr val="accent2"/>
                </a:solidFill>
              </a:rPr>
              <a:t>.  For example the most recent </a:t>
            </a:r>
            <a:r>
              <a:rPr lang="en-US" altLang="ko-KR" sz="1200" b="0" u="sng">
                <a:solidFill>
                  <a:schemeClr val="accent2"/>
                </a:solidFill>
                <a:hlinkClick r:id="rId3"/>
              </a:rPr>
              <a:t>Dell TPC-C system</a:t>
            </a:r>
            <a:r>
              <a:rPr lang="en-US" altLang="ko-KR" sz="1200" b="0">
                <a:solidFill>
                  <a:schemeClr val="accent2"/>
                </a:solidFill>
              </a:rPr>
              <a:t> has </a:t>
            </a:r>
            <a:r>
              <a:rPr lang="en-US" altLang="ko-KR" sz="1200">
                <a:solidFill>
                  <a:srgbClr val="FF0000"/>
                </a:solidFill>
              </a:rPr>
              <a:t>ninety 15Krpm 36GB SCSI disks costing 45k$ </a:t>
            </a:r>
            <a:r>
              <a:rPr lang="en-US" altLang="ko-KR" sz="1200" b="0">
                <a:solidFill>
                  <a:schemeClr val="accent2"/>
                </a:solidFill>
              </a:rPr>
              <a:t>(with 10k$ extra for maintenance that gets “discounted”).   Those disks are </a:t>
            </a:r>
            <a:r>
              <a:rPr lang="en-US" altLang="ko-KR" sz="1200">
                <a:solidFill>
                  <a:srgbClr val="FF0000"/>
                </a:solidFill>
              </a:rPr>
              <a:t>68% of the system cost</a:t>
            </a:r>
            <a:r>
              <a:rPr lang="en-US" altLang="ko-KR" sz="1200" b="0">
                <a:solidFill>
                  <a:schemeClr val="accent2"/>
                </a:solidFill>
              </a:rPr>
              <a:t>.   They deliver about 18,000 IO/s. That is comparable to the requests/second of ten FLASH disks.    So we could replace those 90 disks with ten NSSD if the data would fit on 320GB (it does not).   That would </a:t>
            </a:r>
            <a:r>
              <a:rPr lang="en-US" altLang="ko-KR" sz="1200">
                <a:solidFill>
                  <a:srgbClr val="FF0000"/>
                </a:solidFill>
              </a:rPr>
              <a:t>save a lot of money and a lot of power </a:t>
            </a:r>
            <a:r>
              <a:rPr lang="en-US" altLang="ko-KR" sz="1200" b="0">
                <a:solidFill>
                  <a:schemeClr val="accent2"/>
                </a:solidFill>
              </a:rPr>
              <a:t>(1.3Kw of power and 1.3Kw of cooling).” (excerpts from Flash disk opportunity for server-applications (Jim Gray) </a:t>
            </a:r>
            <a:endParaRPr lang="ko-KR" altLang="ko-KR" sz="1200" b="0">
              <a:solidFill>
                <a:schemeClr val="accent2"/>
              </a:solidFill>
            </a:endParaRPr>
          </a:p>
          <a:p>
            <a:pPr>
              <a:lnSpc>
                <a:spcPct val="90000"/>
              </a:lnSpc>
            </a:pPr>
            <a:endParaRPr lang="en-US" altLang="ko-KR" sz="2000" b="0"/>
          </a:p>
        </p:txBody>
      </p:sp>
    </p:spTree>
    <p:extLst>
      <p:ext uri="{BB962C8B-B14F-4D97-AF65-F5344CB8AC3E}">
        <p14:creationId xmlns:p14="http://schemas.microsoft.com/office/powerpoint/2010/main" val="161133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r>
              <a:rPr lang="en-US" altLang="ko-KR"/>
              <a:t>Flash-based TPC-C @ 2013 September</a:t>
            </a:r>
            <a:endParaRPr lang="ko-KR" altLang="en-US"/>
          </a:p>
        </p:txBody>
      </p:sp>
      <p:sp>
        <p:nvSpPr>
          <p:cNvPr id="4" name="바닥글 개체 틀 3"/>
          <p:cNvSpPr>
            <a:spLocks noGrp="1"/>
          </p:cNvSpPr>
          <p:nvPr>
            <p:ph type="ftr" sz="quarter" idx="10"/>
          </p:nvPr>
        </p:nvSpPr>
        <p:spPr>
          <a:xfrm>
            <a:off x="4899025" y="6261100"/>
            <a:ext cx="2592388" cy="457200"/>
          </a:xfrm>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4580" name="내용 개체 틀 9"/>
          <p:cNvSpPr>
            <a:spLocks noGrp="1"/>
          </p:cNvSpPr>
          <p:nvPr>
            <p:ph idx="1"/>
          </p:nvPr>
        </p:nvSpPr>
        <p:spPr>
          <a:xfrm>
            <a:off x="87313" y="1412875"/>
            <a:ext cx="8229600" cy="4895850"/>
          </a:xfrm>
        </p:spPr>
        <p:txBody>
          <a:bodyPr/>
          <a:lstStyle/>
          <a:p>
            <a:r>
              <a:rPr lang="en-US" altLang="ko-KR"/>
              <a:t>Oracle + Sun Flash Storage</a:t>
            </a:r>
          </a:p>
          <a:p>
            <a:pPr lvl="1"/>
            <a:r>
              <a:rPr lang="en-US" altLang="ko-KR"/>
              <a:t>8.5M tpmC</a:t>
            </a:r>
          </a:p>
          <a:p>
            <a:r>
              <a:rPr lang="en-US" altLang="ko-KR"/>
              <a:t>Total cost: </a:t>
            </a:r>
            <a:r>
              <a:rPr lang="en-US" altLang="ko-KR">
                <a:solidFill>
                  <a:srgbClr val="FF0000"/>
                </a:solidFill>
              </a:rPr>
              <a:t>4.7M $</a:t>
            </a:r>
          </a:p>
          <a:p>
            <a:pPr lvl="1">
              <a:spcBef>
                <a:spcPts val="600"/>
              </a:spcBef>
            </a:pPr>
            <a:r>
              <a:rPr lang="en-US" altLang="ko-KR" sz="1600"/>
              <a:t>Server HW:     .6M $ </a:t>
            </a:r>
          </a:p>
          <a:p>
            <a:pPr lvl="1">
              <a:spcBef>
                <a:spcPts val="600"/>
              </a:spcBef>
            </a:pPr>
            <a:r>
              <a:rPr lang="en-US" altLang="ko-KR" sz="1600"/>
              <a:t>Server SW:     1.9M $</a:t>
            </a:r>
          </a:p>
          <a:p>
            <a:pPr lvl="1">
              <a:spcBef>
                <a:spcPts val="600"/>
              </a:spcBef>
            </a:pPr>
            <a:r>
              <a:rPr lang="en-US" altLang="ko-KR" sz="1600"/>
              <a:t>Storage:          </a:t>
            </a:r>
            <a:r>
              <a:rPr lang="en-US" altLang="ko-KR" sz="1600">
                <a:solidFill>
                  <a:srgbClr val="FF0000"/>
                </a:solidFill>
              </a:rPr>
              <a:t>1.8M $</a:t>
            </a:r>
          </a:p>
          <a:p>
            <a:pPr lvl="2">
              <a:spcBef>
                <a:spcPts val="600"/>
              </a:spcBef>
            </a:pPr>
            <a:r>
              <a:rPr lang="en-US" altLang="ko-KR" sz="1200"/>
              <a:t>216 400GB Flash Moduley</a:t>
            </a:r>
            <a:r>
              <a:rPr lang="en-US" altLang="ko-KR" sz="1200">
                <a:solidFill>
                  <a:srgbClr val="FF0000"/>
                </a:solidFill>
              </a:rPr>
              <a:t>: 1.1M $</a:t>
            </a:r>
          </a:p>
          <a:p>
            <a:pPr lvl="2">
              <a:spcBef>
                <a:spcPts val="600"/>
              </a:spcBef>
            </a:pPr>
            <a:r>
              <a:rPr lang="en-US" altLang="ko-KR" sz="1200"/>
              <a:t>86 3TB 7.2K HDD</a:t>
            </a:r>
            <a:r>
              <a:rPr lang="en-US" altLang="ko-KR" sz="1200">
                <a:solidFill>
                  <a:srgbClr val="FF0000"/>
                </a:solidFill>
              </a:rPr>
              <a:t>: 0.07M</a:t>
            </a:r>
          </a:p>
          <a:p>
            <a:pPr lvl="1">
              <a:spcBef>
                <a:spcPts val="600"/>
              </a:spcBef>
            </a:pPr>
            <a:r>
              <a:rPr lang="en-US" altLang="ko-KR" sz="1600"/>
              <a:t>Client HW/SW: 0.1M $</a:t>
            </a:r>
          </a:p>
          <a:p>
            <a:pPr lvl="1">
              <a:spcBef>
                <a:spcPts val="600"/>
              </a:spcBef>
            </a:pPr>
            <a:r>
              <a:rPr lang="en-US" altLang="ko-KR" sz="1600"/>
              <a:t>Others:              0.1M$</a:t>
            </a:r>
          </a:p>
          <a:p>
            <a:r>
              <a:rPr lang="en-US" altLang="ko-KR"/>
              <a:t>Implications</a:t>
            </a:r>
          </a:p>
          <a:p>
            <a:pPr lvl="1"/>
            <a:r>
              <a:rPr lang="en-US" altLang="ko-KR"/>
              <a:t>More vertical stacks (by SW vendor )</a:t>
            </a:r>
          </a:p>
          <a:p>
            <a:pPr lvl="1"/>
            <a:r>
              <a:rPr lang="en-US" altLang="ko-KR"/>
              <a:t>Harddisk vendors (e.g. Seagate)</a:t>
            </a:r>
          </a:p>
          <a:p>
            <a:pPr lvl="1"/>
            <a:endParaRPr lang="en-US" altLang="ko-KR"/>
          </a:p>
          <a:p>
            <a:pPr lvl="1"/>
            <a:endParaRPr lang="ko-KR" altLang="en-US"/>
          </a:p>
        </p:txBody>
      </p:sp>
      <p:sp>
        <p:nvSpPr>
          <p:cNvPr id="24581" name="Picture 2"/>
          <p:cNvSpPr>
            <a:spLocks noChangeAspect="1" noChangeArrowheads="1"/>
          </p:cNvSpPr>
          <p:nvPr/>
        </p:nvSpPr>
        <p:spPr bwMode="auto">
          <a:xfrm>
            <a:off x="4932363" y="1090613"/>
            <a:ext cx="4198937" cy="575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pic>
        <p:nvPicPr>
          <p:cNvPr id="24582" name="그림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969963"/>
            <a:ext cx="4179887"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5"/>
          <p:cNvSpPr>
            <a:spLocks noChangeArrowheads="1"/>
          </p:cNvSpPr>
          <p:nvPr/>
        </p:nvSpPr>
        <p:spPr bwMode="auto">
          <a:xfrm>
            <a:off x="6032500" y="5964238"/>
            <a:ext cx="1493838" cy="439737"/>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912813"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912813"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912813"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912813"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endParaRPr lang="ko-KR" altLang="ko-KR" sz="2400">
              <a:latin typeface="Arial" panose="020B0604020202020204" pitchFamily="34" charset="0"/>
            </a:endParaRPr>
          </a:p>
        </p:txBody>
      </p:sp>
    </p:spTree>
    <p:extLst>
      <p:ext uri="{BB962C8B-B14F-4D97-AF65-F5344CB8AC3E}">
        <p14:creationId xmlns:p14="http://schemas.microsoft.com/office/powerpoint/2010/main" val="333924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12292" name="Rectangle 2"/>
          <p:cNvSpPr>
            <a:spLocks noGrp="1" noChangeArrowheads="1"/>
          </p:cNvSpPr>
          <p:nvPr>
            <p:ph type="title"/>
          </p:nvPr>
        </p:nvSpPr>
        <p:spPr/>
        <p:txBody>
          <a:bodyPr/>
          <a:lstStyle/>
          <a:p>
            <a:pPr eaLnBrk="1" hangingPunct="1"/>
            <a:r>
              <a:rPr lang="en-US" altLang="ko-KR"/>
              <a:t>Why Not Store It All in Main Memory?</a:t>
            </a:r>
          </a:p>
        </p:txBody>
      </p:sp>
      <p:sp>
        <p:nvSpPr>
          <p:cNvPr id="12293" name="Rectangle 3"/>
          <p:cNvSpPr>
            <a:spLocks noGrp="1" noChangeArrowheads="1"/>
          </p:cNvSpPr>
          <p:nvPr>
            <p:ph type="body" idx="1"/>
          </p:nvPr>
        </p:nvSpPr>
        <p:spPr/>
        <p:txBody>
          <a:bodyPr/>
          <a:lstStyle/>
          <a:p>
            <a:pPr eaLnBrk="1" hangingPunct="1"/>
            <a:r>
              <a:rPr lang="en-US" altLang="ko-KR" dirty="0">
                <a:solidFill>
                  <a:srgbClr val="C00000"/>
                </a:solidFill>
              </a:rPr>
              <a:t>Cost!</a:t>
            </a:r>
            <a:r>
              <a:rPr lang="en-US" altLang="ko-KR" dirty="0">
                <a:solidFill>
                  <a:srgbClr val="0000CC"/>
                </a:solidFill>
              </a:rPr>
              <a:t>:</a:t>
            </a:r>
            <a:r>
              <a:rPr lang="en-US" altLang="ko-KR" i="1" dirty="0">
                <a:solidFill>
                  <a:srgbClr val="0000CC"/>
                </a:solidFill>
              </a:rPr>
              <a:t> </a:t>
            </a:r>
            <a:r>
              <a:rPr lang="en-US" altLang="ko-KR" dirty="0"/>
              <a:t>20$ /1GB DRAM vs. 50$ / 150 GB of disk (EIDI/ATA)  vs. 100$/30GB (SCSI).</a:t>
            </a:r>
          </a:p>
          <a:p>
            <a:pPr lvl="1" eaLnBrk="1" hangingPunct="1"/>
            <a:r>
              <a:rPr lang="en-US" altLang="ko-KR" dirty="0"/>
              <a:t>High-end databases today are in the 10-100 TB range.</a:t>
            </a:r>
          </a:p>
          <a:p>
            <a:pPr lvl="1" eaLnBrk="1" hangingPunct="1"/>
            <a:r>
              <a:rPr lang="en-US" altLang="ko-KR" dirty="0"/>
              <a:t>Approx. </a:t>
            </a:r>
            <a:r>
              <a:rPr lang="en-US" altLang="ko-KR" dirty="0">
                <a:solidFill>
                  <a:srgbClr val="C00000"/>
                </a:solidFill>
              </a:rPr>
              <a:t>60% of the cost </a:t>
            </a:r>
            <a:r>
              <a:rPr lang="en-US" altLang="ko-KR" dirty="0"/>
              <a:t>of a production system is in the </a:t>
            </a:r>
            <a:r>
              <a:rPr lang="en-US" altLang="ko-KR" dirty="0">
                <a:solidFill>
                  <a:srgbClr val="C00000"/>
                </a:solidFill>
              </a:rPr>
              <a:t>disks</a:t>
            </a:r>
            <a:r>
              <a:rPr lang="en-US" altLang="ko-KR" dirty="0"/>
              <a:t>.</a:t>
            </a:r>
          </a:p>
          <a:p>
            <a:pPr eaLnBrk="1" hangingPunct="1"/>
            <a:r>
              <a:rPr lang="en-US" altLang="ko-KR" dirty="0"/>
              <a:t>Some specialized systems (e.g. Main Memory(MM) DBMS) store entire database in main memory. </a:t>
            </a:r>
          </a:p>
          <a:p>
            <a:pPr lvl="1" eaLnBrk="1" hangingPunct="1"/>
            <a:r>
              <a:rPr lang="en-US" altLang="ko-KR" dirty="0"/>
              <a:t>Vendors claim 10x speed up vs. traditional DBMS in main memory.</a:t>
            </a:r>
          </a:p>
          <a:p>
            <a:pPr lvl="1" eaLnBrk="1" hangingPunct="1"/>
            <a:r>
              <a:rPr lang="en-US" altLang="ko-KR" dirty="0"/>
              <a:t>Sap Hana, MS </a:t>
            </a:r>
            <a:r>
              <a:rPr lang="en-US" altLang="ko-KR" dirty="0" err="1"/>
              <a:t>Hekaton</a:t>
            </a:r>
            <a:r>
              <a:rPr lang="en-US" altLang="ko-KR" dirty="0"/>
              <a:t>,  </a:t>
            </a:r>
            <a:r>
              <a:rPr lang="en-US" altLang="ko-KR" dirty="0">
                <a:hlinkClick r:id="rId2"/>
              </a:rPr>
              <a:t>Oracle In-memory</a:t>
            </a:r>
            <a:r>
              <a:rPr lang="en-US" altLang="ko-KR" dirty="0"/>
              <a:t>, </a:t>
            </a:r>
            <a:r>
              <a:rPr lang="en-US" altLang="ko-KR" dirty="0" err="1"/>
              <a:t>Altibase</a:t>
            </a:r>
            <a:r>
              <a:rPr lang="en-US" altLang="ko-KR" dirty="0"/>
              <a:t> ..</a:t>
            </a:r>
          </a:p>
          <a:p>
            <a:pPr eaLnBrk="1" hangingPunct="1"/>
            <a:endParaRPr lang="en-US" altLang="ko-KR" dirty="0">
              <a:solidFill>
                <a:srgbClr val="063DE8"/>
              </a:solidFill>
            </a:endParaRPr>
          </a:p>
          <a:p>
            <a:pPr eaLnBrk="1" hangingPunct="1"/>
            <a:r>
              <a:rPr lang="en-US" altLang="ko-KR" dirty="0"/>
              <a:t>Main memory is </a:t>
            </a:r>
            <a:r>
              <a:rPr lang="en-US" altLang="ko-KR" dirty="0">
                <a:solidFill>
                  <a:srgbClr val="C00000"/>
                </a:solidFill>
              </a:rPr>
              <a:t>volatile</a:t>
            </a:r>
            <a:r>
              <a:rPr lang="en-US" altLang="ko-KR" dirty="0">
                <a:solidFill>
                  <a:srgbClr val="0000CC"/>
                </a:solidFill>
              </a:rPr>
              <a:t>: </a:t>
            </a:r>
            <a:r>
              <a:rPr lang="en-US" altLang="ko-KR" dirty="0"/>
              <a:t>data should be saved between runs.</a:t>
            </a:r>
          </a:p>
          <a:p>
            <a:pPr lvl="1" eaLnBrk="1" hangingPunct="1"/>
            <a:r>
              <a:rPr lang="en-US" altLang="ko-KR" dirty="0"/>
              <a:t>Disk write is </a:t>
            </a:r>
            <a:r>
              <a:rPr lang="en-US" altLang="ko-KR" dirty="0">
                <a:solidFill>
                  <a:srgbClr val="C00000"/>
                </a:solidFill>
              </a:rPr>
              <a:t>inevitable</a:t>
            </a:r>
            <a:r>
              <a:rPr lang="en-US" altLang="ko-KR" dirty="0"/>
              <a:t>: log write for recovery and periodic checkpoint</a:t>
            </a:r>
          </a:p>
          <a:p>
            <a:pPr eaLnBrk="1" hangingPunct="1"/>
            <a:endParaRPr lang="en-US" altLang="ko-KR" dirty="0"/>
          </a:p>
        </p:txBody>
      </p:sp>
    </p:spTree>
    <p:extLst>
      <p:ext uri="{BB962C8B-B14F-4D97-AF65-F5344CB8AC3E}">
        <p14:creationId xmlns:p14="http://schemas.microsoft.com/office/powerpoint/2010/main" val="331607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26628" name="Rectangle 2"/>
          <p:cNvSpPr>
            <a:spLocks noGrp="1" noChangeArrowheads="1"/>
          </p:cNvSpPr>
          <p:nvPr>
            <p:ph type="title"/>
          </p:nvPr>
        </p:nvSpPr>
        <p:spPr/>
        <p:txBody>
          <a:bodyPr/>
          <a:lstStyle/>
          <a:p>
            <a:pPr eaLnBrk="1" hangingPunct="1"/>
            <a:r>
              <a:rPr lang="en-US" altLang="ko-KR"/>
              <a:t>MMDBMS vs. All-Flash DBMS: Personal Thoughts</a:t>
            </a:r>
          </a:p>
        </p:txBody>
      </p:sp>
      <p:sp>
        <p:nvSpPr>
          <p:cNvPr id="26629" name="Rectangle 3"/>
          <p:cNvSpPr>
            <a:spLocks noGrp="1" noChangeArrowheads="1"/>
          </p:cNvSpPr>
          <p:nvPr>
            <p:ph type="body" idx="1"/>
          </p:nvPr>
        </p:nvSpPr>
        <p:spPr/>
        <p:txBody>
          <a:bodyPr/>
          <a:lstStyle/>
          <a:p>
            <a:pPr eaLnBrk="1" hangingPunct="1">
              <a:lnSpc>
                <a:spcPts val="2000"/>
              </a:lnSpc>
            </a:pPr>
            <a:r>
              <a:rPr lang="en-US" altLang="ko-KR" dirty="0">
                <a:solidFill>
                  <a:srgbClr val="0000CC"/>
                </a:solidFill>
              </a:rPr>
              <a:t>Why MMDBMS has been recently popular</a:t>
            </a:r>
            <a:r>
              <a:rPr lang="en-US" altLang="ko-KR" dirty="0">
                <a:solidFill>
                  <a:srgbClr val="063DE8"/>
                </a:solidFill>
              </a:rPr>
              <a:t>? </a:t>
            </a:r>
          </a:p>
          <a:p>
            <a:pPr lvl="1" eaLnBrk="1" hangingPunct="1">
              <a:lnSpc>
                <a:spcPts val="2000"/>
              </a:lnSpc>
              <a:spcBef>
                <a:spcPts val="600"/>
              </a:spcBef>
            </a:pPr>
            <a:r>
              <a:rPr lang="en-US" altLang="ko-KR" dirty="0"/>
              <a:t>Sap Hana, MS </a:t>
            </a:r>
            <a:r>
              <a:rPr lang="en-US" altLang="ko-KR" dirty="0" err="1"/>
              <a:t>Hekaton</a:t>
            </a:r>
            <a:r>
              <a:rPr lang="en-US" altLang="ko-KR" dirty="0"/>
              <a:t>, </a:t>
            </a:r>
            <a:r>
              <a:rPr lang="en-US" altLang="ko-KR" dirty="0">
                <a:hlinkClick r:id="rId2"/>
              </a:rPr>
              <a:t>Oracle In-memory</a:t>
            </a:r>
            <a:r>
              <a:rPr lang="en-US" altLang="ko-KR" dirty="0"/>
              <a:t>, </a:t>
            </a:r>
            <a:r>
              <a:rPr lang="en-US" altLang="ko-KR" dirty="0" err="1"/>
              <a:t>Altibase</a:t>
            </a:r>
            <a:r>
              <a:rPr lang="en-US" altLang="ko-KR" dirty="0"/>
              <a:t>, ….</a:t>
            </a:r>
          </a:p>
          <a:p>
            <a:pPr lvl="1" eaLnBrk="1" hangingPunct="1">
              <a:lnSpc>
                <a:spcPts val="2000"/>
              </a:lnSpc>
              <a:spcBef>
                <a:spcPts val="600"/>
              </a:spcBef>
            </a:pPr>
            <a:r>
              <a:rPr lang="en-US" altLang="ko-KR" dirty="0"/>
              <a:t>The price of DRAM had ever dropped for the last two decades</a:t>
            </a:r>
          </a:p>
          <a:p>
            <a:pPr lvl="2" eaLnBrk="1" hangingPunct="1">
              <a:lnSpc>
                <a:spcPts val="2000"/>
              </a:lnSpc>
              <a:spcBef>
                <a:spcPts val="600"/>
              </a:spcBef>
            </a:pPr>
            <a:r>
              <a:rPr lang="en-US" altLang="ko-KR" dirty="0">
                <a:solidFill>
                  <a:srgbClr val="C00000"/>
                </a:solidFill>
              </a:rPr>
              <a:t>$/IOPS @ DISK &gt;&gt; $/GB @ DRAM</a:t>
            </a:r>
          </a:p>
          <a:p>
            <a:pPr lvl="1" eaLnBrk="1" hangingPunct="1">
              <a:lnSpc>
                <a:spcPts val="2000"/>
              </a:lnSpc>
              <a:spcBef>
                <a:spcPts val="600"/>
              </a:spcBef>
            </a:pPr>
            <a:r>
              <a:rPr lang="en-US" altLang="ko-KR" dirty="0"/>
              <a:t>The overhead of disk-based DBMS is not negligible</a:t>
            </a:r>
          </a:p>
          <a:p>
            <a:pPr lvl="1" eaLnBrk="1" hangingPunct="1">
              <a:lnSpc>
                <a:spcPts val="2000"/>
              </a:lnSpc>
              <a:spcBef>
                <a:spcPts val="600"/>
              </a:spcBef>
            </a:pPr>
            <a:r>
              <a:rPr lang="en-US" altLang="ko-KR" dirty="0"/>
              <a:t>Applications with extreme performance requirements?</a:t>
            </a:r>
          </a:p>
          <a:p>
            <a:pPr eaLnBrk="1" hangingPunct="1">
              <a:lnSpc>
                <a:spcPts val="2000"/>
              </a:lnSpc>
            </a:pPr>
            <a:r>
              <a:rPr lang="en-US" altLang="ko-KR" dirty="0"/>
              <a:t>Flash storage</a:t>
            </a:r>
          </a:p>
          <a:p>
            <a:pPr lvl="1" eaLnBrk="1" hangingPunct="1">
              <a:lnSpc>
                <a:spcPts val="2000"/>
              </a:lnSpc>
            </a:pPr>
            <a:r>
              <a:rPr lang="en-US" altLang="ko-KR" dirty="0"/>
              <a:t>Lowered $/IOPS</a:t>
            </a:r>
          </a:p>
          <a:p>
            <a:pPr lvl="1" eaLnBrk="1" hangingPunct="1">
              <a:lnSpc>
                <a:spcPts val="2000"/>
              </a:lnSpc>
            </a:pPr>
            <a:r>
              <a:rPr lang="en-US" altLang="ko-KR" dirty="0">
                <a:solidFill>
                  <a:srgbClr val="0000CC"/>
                </a:solidFill>
              </a:rPr>
              <a:t>$/IOPS @ SSD &lt;&lt; $/GB @ DRAM</a:t>
            </a:r>
          </a:p>
          <a:p>
            <a:pPr eaLnBrk="1" hangingPunct="1">
              <a:lnSpc>
                <a:spcPts val="2000"/>
              </a:lnSpc>
            </a:pPr>
            <a:r>
              <a:rPr lang="en-US" altLang="ko-KR" dirty="0"/>
              <a:t>MMDBMS vs. </a:t>
            </a:r>
            <a:r>
              <a:rPr lang="en-US" altLang="ko-KR" b="1" i="1" dirty="0">
                <a:solidFill>
                  <a:srgbClr val="C00000"/>
                </a:solidFill>
              </a:rPr>
              <a:t>All-Flash</a:t>
            </a:r>
            <a:r>
              <a:rPr lang="en-US" altLang="ko-KR" dirty="0"/>
              <a:t> DBMS (with some optimizations)</a:t>
            </a:r>
          </a:p>
          <a:p>
            <a:pPr lvl="1" eaLnBrk="1" hangingPunct="1">
              <a:lnSpc>
                <a:spcPts val="2000"/>
              </a:lnSpc>
            </a:pPr>
            <a:r>
              <a:rPr lang="en-US" altLang="ko-KR" dirty="0"/>
              <a:t>Winner? Time will tell</a:t>
            </a:r>
          </a:p>
          <a:p>
            <a:pPr lvl="1" eaLnBrk="1" hangingPunct="1">
              <a:lnSpc>
                <a:spcPts val="2000"/>
              </a:lnSpc>
            </a:pPr>
            <a:r>
              <a:rPr lang="en-US" altLang="ko-KR" dirty="0"/>
              <a:t>But, in 2017, the average DRAM DDR4 price has increased by 2.3. </a:t>
            </a:r>
          </a:p>
          <a:p>
            <a:pPr lvl="2" eaLnBrk="1" hangingPunct="1">
              <a:lnSpc>
                <a:spcPts val="2000"/>
              </a:lnSpc>
            </a:pPr>
            <a:r>
              <a:rPr lang="en-US" altLang="ko-KR" dirty="0"/>
              <a:t>``Reducing DRAM footprint with NVM in Facebook” (</a:t>
            </a:r>
            <a:r>
              <a:rPr lang="en-US" altLang="ko-KR" dirty="0" err="1"/>
              <a:t>Eurosys</a:t>
            </a:r>
            <a:r>
              <a:rPr lang="en-US" altLang="ko-KR" dirty="0"/>
              <a:t> 2018) </a:t>
            </a:r>
          </a:p>
          <a:p>
            <a:pPr eaLnBrk="1" hangingPunct="1">
              <a:lnSpc>
                <a:spcPts val="2000"/>
              </a:lnSpc>
            </a:pPr>
            <a:endParaRPr lang="en-US" altLang="ko-KR" dirty="0"/>
          </a:p>
        </p:txBody>
      </p:sp>
    </p:spTree>
    <p:extLst>
      <p:ext uri="{BB962C8B-B14F-4D97-AF65-F5344CB8AC3E}">
        <p14:creationId xmlns:p14="http://schemas.microsoft.com/office/powerpoint/2010/main" val="255578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Power Consumption Issue in Big Memory</a:t>
            </a:r>
            <a:endParaRPr lang="ko-KR" altLang="en-US"/>
          </a:p>
        </p:txBody>
      </p:sp>
      <p:pic>
        <p:nvPicPr>
          <p:cNvPr id="6" name="내용 개체 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566" y="1268760"/>
            <a:ext cx="5728770" cy="3929797"/>
          </a:xfrm>
        </p:spPr>
      </p:pic>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half" idx="11"/>
          </p:nvPr>
        </p:nvSpPr>
        <p:spPr/>
        <p:txBody>
          <a:bodyPr/>
          <a:lstStyle/>
          <a:p>
            <a:pPr>
              <a:defRPr/>
            </a:pPr>
            <a:r>
              <a:rPr lang="en-US" altLang="ko-KR"/>
              <a:t>Ch 9. Storing Disk</a:t>
            </a:r>
          </a:p>
        </p:txBody>
      </p:sp>
      <p:sp>
        <p:nvSpPr>
          <p:cNvPr id="7" name="Rectangle 3"/>
          <p:cNvSpPr txBox="1">
            <a:spLocks noChangeArrowheads="1"/>
          </p:cNvSpPr>
          <p:nvPr/>
        </p:nvSpPr>
        <p:spPr bwMode="auto">
          <a:xfrm>
            <a:off x="457200" y="5445819"/>
            <a:ext cx="8229600" cy="935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50000"/>
              </a:spcBef>
              <a:spcAft>
                <a:spcPct val="0"/>
              </a:spcAft>
              <a:buClr>
                <a:srgbClr val="FF0000"/>
              </a:buClr>
              <a:buSzPct val="80000"/>
              <a:buFont typeface="Wingdings" panose="05000000000000000000" pitchFamily="2" charset="2"/>
              <a:buChar char="§"/>
              <a:defRPr kumimoji="1" sz="2200">
                <a:solidFill>
                  <a:schemeClr val="tx1"/>
                </a:solidFill>
                <a:latin typeface="Calibri" pitchFamily="34" charset="0"/>
                <a:ea typeface="+mn-ea"/>
                <a:cs typeface="Calibri" pitchFamily="34" charset="0"/>
              </a:defRPr>
            </a:lvl1pPr>
            <a:lvl2pPr marL="742950" indent="-285750" algn="l" rtl="0" eaLnBrk="0" fontAlgn="base" latinLnBrk="1" hangingPunct="0">
              <a:spcBef>
                <a:spcPct val="50000"/>
              </a:spcBef>
              <a:spcAft>
                <a:spcPct val="0"/>
              </a:spcAft>
              <a:buClr>
                <a:srgbClr val="0000FF"/>
              </a:buClr>
              <a:buSzPct val="80000"/>
              <a:buFont typeface="Arial" panose="020B0604020202020204" pitchFamily="34" charset="0"/>
              <a:buChar char="−"/>
              <a:defRPr kumimoji="1" sz="2000">
                <a:solidFill>
                  <a:schemeClr val="tx1"/>
                </a:solidFill>
                <a:latin typeface="Calibri" pitchFamily="34" charset="0"/>
                <a:ea typeface="+mn-ea"/>
                <a:cs typeface="Calibri" pitchFamily="34" charset="0"/>
              </a:defRPr>
            </a:lvl2pPr>
            <a:lvl3pPr marL="1143000" indent="-228600" algn="l" rtl="0" eaLnBrk="0" fontAlgn="base" latinLnBrk="1" hangingPunct="0">
              <a:spcBef>
                <a:spcPct val="50000"/>
              </a:spcBef>
              <a:spcAft>
                <a:spcPct val="0"/>
              </a:spcAft>
              <a:buClr>
                <a:srgbClr val="660066"/>
              </a:buClr>
              <a:buSzPct val="80000"/>
              <a:buFont typeface="Wingdings" panose="05000000000000000000" pitchFamily="2" charset="2"/>
              <a:buChar char="ü"/>
              <a:defRPr kumimoji="1" sz="2000">
                <a:solidFill>
                  <a:schemeClr val="tx1"/>
                </a:solidFill>
                <a:latin typeface="Calibri" pitchFamily="34" charset="0"/>
                <a:ea typeface="+mn-ea"/>
                <a:cs typeface="Calibri" pitchFamily="34" charset="0"/>
              </a:defRPr>
            </a:lvl3pPr>
            <a:lvl4pPr marL="16002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4pPr>
            <a:lvl5pPr marL="2057400" indent="-228600" algn="l" rtl="0" eaLnBrk="0" fontAlgn="base" latinLnBrk="1"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itchFamily="34" charset="0"/>
                <a:ea typeface="+mn-ea"/>
                <a:cs typeface="Calibri" pitchFamily="34" charset="0"/>
              </a:defRPr>
            </a:lvl5pPr>
            <a:lvl6pPr marL="25146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6pPr>
            <a:lvl7pPr marL="29718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7pPr>
            <a:lvl8pPr marL="34290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8pPr>
            <a:lvl9pPr marL="3886200" indent="-228600" algn="l" rtl="0" fontAlgn="base" latinLnBrk="1">
              <a:spcBef>
                <a:spcPct val="50000"/>
              </a:spcBef>
              <a:spcAft>
                <a:spcPct val="0"/>
              </a:spcAft>
              <a:buClr>
                <a:schemeClr val="tx1"/>
              </a:buClr>
              <a:buFont typeface="Arial" pitchFamily="34" charset="0"/>
              <a:buChar char="-"/>
              <a:defRPr kumimoji="1" sz="2000">
                <a:solidFill>
                  <a:schemeClr val="tx1"/>
                </a:solidFill>
                <a:latin typeface="+mn-lt"/>
                <a:ea typeface="+mn-ea"/>
              </a:defRPr>
            </a:lvl9pPr>
          </a:lstStyle>
          <a:p>
            <a:pPr eaLnBrk="1" hangingPunct="1"/>
            <a:r>
              <a:rPr lang="en-US" altLang="ko-KR" b="0" kern="0" dirty="0">
                <a:solidFill>
                  <a:srgbClr val="063DE8"/>
                </a:solidFill>
              </a:rPr>
              <a:t>Why exponential?</a:t>
            </a:r>
          </a:p>
          <a:p>
            <a:pPr eaLnBrk="1" hangingPunct="1"/>
            <a:r>
              <a:rPr lang="en-US" altLang="ko-KR" b="0" kern="0" dirty="0">
                <a:solidFill>
                  <a:srgbClr val="063DE8"/>
                </a:solidFill>
              </a:rPr>
              <a:t>1KWh = 15 ~ 50 cents, 1 year = 1,752$ </a:t>
            </a:r>
          </a:p>
        </p:txBody>
      </p:sp>
      <p:sp>
        <p:nvSpPr>
          <p:cNvPr id="8" name="직사각형 1"/>
          <p:cNvSpPr>
            <a:spLocks noChangeArrowheads="1"/>
          </p:cNvSpPr>
          <p:nvPr/>
        </p:nvSpPr>
        <p:spPr bwMode="auto">
          <a:xfrm>
            <a:off x="4752528" y="5157192"/>
            <a:ext cx="291581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900" b="0" dirty="0">
                <a:solidFill>
                  <a:schemeClr val="accent2"/>
                </a:solidFill>
                <a:latin typeface="Book Antiqua" panose="02040602050305030304" pitchFamily="18" charset="0"/>
                <a:ea typeface="한양해서" pitchFamily="18" charset="-127"/>
              </a:rPr>
              <a:t>Source: </a:t>
            </a:r>
            <a:r>
              <a:rPr lang="en-US" altLang="ko-KR" sz="900" b="0" dirty="0" err="1">
                <a:solidFill>
                  <a:schemeClr val="accent2"/>
                </a:solidFill>
                <a:latin typeface="Book Antiqua" panose="02040602050305030304" pitchFamily="18" charset="0"/>
                <a:ea typeface="한양해서" pitchFamily="18" charset="-127"/>
              </a:rPr>
              <a:t>sigmod</a:t>
            </a:r>
            <a:r>
              <a:rPr lang="en-US" altLang="ko-KR" sz="900" b="0" dirty="0">
                <a:solidFill>
                  <a:schemeClr val="accent2"/>
                </a:solidFill>
                <a:latin typeface="Book Antiqua" panose="02040602050305030304" pitchFamily="18" charset="0"/>
                <a:ea typeface="한양해서" pitchFamily="18" charset="-127"/>
              </a:rPr>
              <a:t> 17 keynote by </a:t>
            </a:r>
            <a:r>
              <a:rPr lang="en-US" altLang="ko-KR" sz="900" b="0" dirty="0" err="1">
                <a:solidFill>
                  <a:schemeClr val="accent2"/>
                </a:solidFill>
                <a:latin typeface="Book Antiqua" panose="02040602050305030304" pitchFamily="18" charset="0"/>
                <a:ea typeface="한양해서" pitchFamily="18" charset="-127"/>
              </a:rPr>
              <a:t>Anastatia</a:t>
            </a:r>
            <a:r>
              <a:rPr lang="en-US" altLang="ko-KR" sz="900" b="0" dirty="0">
                <a:solidFill>
                  <a:schemeClr val="accent2"/>
                </a:solidFill>
                <a:latin typeface="Book Antiqua" panose="02040602050305030304" pitchFamily="18" charset="0"/>
                <a:ea typeface="한양해서" pitchFamily="18" charset="-127"/>
              </a:rPr>
              <a:t> </a:t>
            </a:r>
            <a:r>
              <a:rPr lang="en-US" altLang="ko-KR" sz="900" b="0" dirty="0" err="1">
                <a:solidFill>
                  <a:schemeClr val="accent2"/>
                </a:solidFill>
                <a:latin typeface="Book Antiqua" panose="02040602050305030304" pitchFamily="18" charset="0"/>
                <a:ea typeface="한양해서" pitchFamily="18" charset="-127"/>
              </a:rPr>
              <a:t>Ailamaki</a:t>
            </a:r>
            <a:endParaRPr lang="en-US" altLang="ko-KR" sz="900" b="0" dirty="0">
              <a:solidFill>
                <a:schemeClr val="accent2"/>
              </a:solidFill>
              <a:latin typeface="Book Antiqua" panose="02040602050305030304" pitchFamily="18" charset="0"/>
              <a:ea typeface="한양해서" pitchFamily="18" charset="-127"/>
            </a:endParaRPr>
          </a:p>
        </p:txBody>
      </p:sp>
    </p:spTree>
    <p:extLst>
      <p:ext uri="{BB962C8B-B14F-4D97-AF65-F5344CB8AC3E}">
        <p14:creationId xmlns:p14="http://schemas.microsoft.com/office/powerpoint/2010/main" val="241897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제목 1"/>
          <p:cNvSpPr>
            <a:spLocks noGrp="1"/>
          </p:cNvSpPr>
          <p:nvPr>
            <p:ph type="title"/>
          </p:nvPr>
        </p:nvSpPr>
        <p:spPr/>
        <p:txBody>
          <a:bodyPr/>
          <a:lstStyle/>
          <a:p>
            <a:r>
              <a:rPr lang="en-US" altLang="ko-KR"/>
              <a:t>HDD vs. SSD [Patterson 2016]</a:t>
            </a:r>
            <a:endParaRPr lang="ko-KR" altLang="en-US"/>
          </a:p>
        </p:txBody>
      </p:sp>
      <p:sp>
        <p:nvSpPr>
          <p:cNvPr id="27651" name="내용 개체 틀 2"/>
          <p:cNvSpPr>
            <a:spLocks noGrp="1"/>
          </p:cNvSpPr>
          <p:nvPr>
            <p:ph idx="1"/>
          </p:nvPr>
        </p:nvSpPr>
        <p:spPr/>
        <p:txBody>
          <a:bodyPr/>
          <a:lstStyle/>
          <a:p>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27654"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4005263"/>
            <a:ext cx="32988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그림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1419225"/>
            <a:ext cx="3546475"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그림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2413" y="1460500"/>
            <a:ext cx="3343275"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43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제목 1"/>
          <p:cNvSpPr>
            <a:spLocks noGrp="1"/>
          </p:cNvSpPr>
          <p:nvPr>
            <p:ph type="title"/>
          </p:nvPr>
        </p:nvSpPr>
        <p:spPr/>
        <p:txBody>
          <a:bodyPr/>
          <a:lstStyle/>
          <a:p>
            <a:pPr algn="l"/>
            <a:r>
              <a:rPr lang="en-US" altLang="ko-KR"/>
              <a:t>Evolution of </a:t>
            </a:r>
            <a:br>
              <a:rPr lang="en-US" altLang="ko-KR"/>
            </a:br>
            <a:r>
              <a:rPr lang="en-US" altLang="ko-KR"/>
              <a:t>secondary storages</a:t>
            </a:r>
            <a:endParaRPr lang="ko-KR" altLang="en-US"/>
          </a:p>
        </p:txBody>
      </p:sp>
      <p:sp>
        <p:nvSpPr>
          <p:cNvPr id="25603" name="내용 개체 틀 2"/>
          <p:cNvSpPr>
            <a:spLocks noGrp="1"/>
          </p:cNvSpPr>
          <p:nvPr>
            <p:ph idx="1"/>
          </p:nvPr>
        </p:nvSpPr>
        <p:spPr>
          <a:xfrm>
            <a:off x="457200" y="1412875"/>
            <a:ext cx="4186238" cy="4895850"/>
          </a:xfrm>
        </p:spPr>
        <p:txBody>
          <a:bodyPr/>
          <a:lstStyle/>
          <a:p>
            <a:r>
              <a:rPr lang="en-US" altLang="ko-KR" sz="1400" dirty="0"/>
              <a:t>Source: Oracle Magazine, July/August 2014</a:t>
            </a:r>
            <a:endParaRPr lang="ko-KR" altLang="en-US" sz="1400" dirty="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256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115888"/>
            <a:ext cx="4737100" cy="619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07981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제목 1"/>
          <p:cNvSpPr>
            <a:spLocks noGrp="1"/>
          </p:cNvSpPr>
          <p:nvPr>
            <p:ph type="title"/>
          </p:nvPr>
        </p:nvSpPr>
        <p:spPr/>
        <p:txBody>
          <a:bodyPr/>
          <a:lstStyle/>
          <a:p>
            <a:r>
              <a:rPr lang="en-US" altLang="ko-KR"/>
              <a:t>Implications for DBMS Design</a:t>
            </a:r>
            <a:endParaRPr lang="ko-KR" altLang="en-US"/>
          </a:p>
        </p:txBody>
      </p:sp>
      <p:sp>
        <p:nvSpPr>
          <p:cNvPr id="36867" name="내용 개체 틀 2"/>
          <p:cNvSpPr>
            <a:spLocks noGrp="1"/>
          </p:cNvSpPr>
          <p:nvPr>
            <p:ph idx="1"/>
          </p:nvPr>
        </p:nvSpPr>
        <p:spPr/>
        <p:txBody>
          <a:bodyPr/>
          <a:lstStyle/>
          <a:p>
            <a:r>
              <a:rPr lang="en-US" altLang="ko-KR"/>
              <a:t>The access characteristics of storage devices (e.g. hard disks and flash SSDs) neccessitate that database systems have the ability to control </a:t>
            </a:r>
            <a:r>
              <a:rPr lang="en-US" altLang="ko-KR" i="1">
                <a:solidFill>
                  <a:srgbClr val="3932CE"/>
                </a:solidFill>
              </a:rPr>
              <a:t>where</a:t>
            </a:r>
            <a:r>
              <a:rPr lang="en-US" altLang="ko-KR"/>
              <a:t>, </a:t>
            </a:r>
            <a:r>
              <a:rPr lang="en-US" altLang="ko-KR" i="1">
                <a:solidFill>
                  <a:srgbClr val="3932CE"/>
                </a:solidFill>
              </a:rPr>
              <a:t>how</a:t>
            </a:r>
            <a:r>
              <a:rPr lang="en-US" altLang="ko-KR" i="1"/>
              <a:t> </a:t>
            </a:r>
            <a:r>
              <a:rPr lang="en-US" altLang="ko-KR"/>
              <a:t>and </a:t>
            </a:r>
            <a:r>
              <a:rPr lang="en-US" altLang="ko-KR" i="1">
                <a:solidFill>
                  <a:srgbClr val="3932CE"/>
                </a:solidFill>
              </a:rPr>
              <a:t>when</a:t>
            </a:r>
            <a:r>
              <a:rPr lang="en-US" altLang="ko-KR" i="1"/>
              <a:t> </a:t>
            </a:r>
            <a:r>
              <a:rPr lang="en-US" altLang="ko-KR"/>
              <a:t>data is physically accessed.</a:t>
            </a:r>
          </a:p>
          <a:p>
            <a:endParaRPr lang="en-US" altLang="ko-KR"/>
          </a:p>
          <a:p>
            <a:r>
              <a:rPr lang="en-US" altLang="ko-KR" b="1"/>
              <a:t>Disk Space Management</a:t>
            </a:r>
            <a:r>
              <a:rPr lang="en-US" altLang="ko-KR"/>
              <a:t>: ‘Spatial control’</a:t>
            </a:r>
          </a:p>
          <a:p>
            <a:pPr lvl="1"/>
            <a:r>
              <a:rPr lang="en-US" altLang="ko-KR">
                <a:solidFill>
                  <a:srgbClr val="C00000"/>
                </a:solidFill>
              </a:rPr>
              <a:t>Where </a:t>
            </a:r>
            <a:r>
              <a:rPr lang="en-US" altLang="ko-KR"/>
              <a:t>on the secondary storage is the data stored?</a:t>
            </a:r>
          </a:p>
          <a:p>
            <a:r>
              <a:rPr lang="en-US" altLang="ko-KR" b="1"/>
              <a:t>Buffer Management</a:t>
            </a:r>
            <a:r>
              <a:rPr lang="en-US" altLang="ko-KR"/>
              <a:t>: ‘Temporal control’</a:t>
            </a:r>
          </a:p>
          <a:p>
            <a:pPr lvl="1"/>
            <a:r>
              <a:rPr lang="en-US" altLang="ko-KR">
                <a:solidFill>
                  <a:srgbClr val="C00000"/>
                </a:solidFill>
              </a:rPr>
              <a:t>When</a:t>
            </a:r>
            <a:r>
              <a:rPr lang="en-US" altLang="ko-KR"/>
              <a:t> is data physically read from or written to disk?</a:t>
            </a:r>
          </a:p>
          <a:p>
            <a:r>
              <a:rPr lang="en-US" altLang="ko-KR" b="1"/>
              <a:t>Query Optimization </a:t>
            </a:r>
            <a:r>
              <a:rPr lang="en-US" altLang="ko-KR"/>
              <a:t>and </a:t>
            </a:r>
            <a:r>
              <a:rPr lang="en-US" altLang="ko-KR" b="1"/>
              <a:t>Execution</a:t>
            </a:r>
            <a:r>
              <a:rPr lang="en-US" altLang="ko-KR"/>
              <a:t>: ‘Access pattern control’</a:t>
            </a:r>
          </a:p>
          <a:p>
            <a:pPr lvl="1"/>
            <a:r>
              <a:rPr lang="en-US" altLang="ko-KR">
                <a:solidFill>
                  <a:srgbClr val="C00000"/>
                </a:solidFill>
              </a:rPr>
              <a:t>How</a:t>
            </a:r>
            <a:r>
              <a:rPr lang="en-US" altLang="ko-KR"/>
              <a:t> is data accessed? Sequentially or Random Access?</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6" name="Text Box 5"/>
          <p:cNvSpPr txBox="1">
            <a:spLocks noChangeArrowheads="1"/>
          </p:cNvSpPr>
          <p:nvPr/>
        </p:nvSpPr>
        <p:spPr bwMode="auto">
          <a:xfrm>
            <a:off x="6084888" y="5949950"/>
            <a:ext cx="27416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i="1" u="sng"/>
              <a:t>[Source: Uwe Röhm’s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37892" name="Rectangle 2"/>
          <p:cNvSpPr>
            <a:spLocks noGrp="1" noChangeArrowheads="1"/>
          </p:cNvSpPr>
          <p:nvPr>
            <p:ph type="title"/>
          </p:nvPr>
        </p:nvSpPr>
        <p:spPr>
          <a:noFill/>
        </p:spPr>
        <p:txBody>
          <a:bodyPr lIns="90488" tIns="44450" rIns="90488" bIns="44450"/>
          <a:lstStyle/>
          <a:p>
            <a:pPr eaLnBrk="1" hangingPunct="1"/>
            <a:r>
              <a:rPr lang="en-US" altLang="ko-KR"/>
              <a:t>9.2 RAID</a:t>
            </a:r>
          </a:p>
        </p:txBody>
      </p:sp>
      <p:sp>
        <p:nvSpPr>
          <p:cNvPr id="37893" name="Rectangle 3"/>
          <p:cNvSpPr>
            <a:spLocks noGrp="1" noChangeArrowheads="1"/>
          </p:cNvSpPr>
          <p:nvPr>
            <p:ph type="body" idx="1"/>
          </p:nvPr>
        </p:nvSpPr>
        <p:spPr>
          <a:noFill/>
        </p:spPr>
        <p:txBody>
          <a:bodyPr lIns="90488" tIns="44450" rIns="90488" bIns="44450"/>
          <a:lstStyle/>
          <a:p>
            <a:pPr eaLnBrk="1" hangingPunct="1">
              <a:lnSpc>
                <a:spcPct val="90000"/>
              </a:lnSpc>
            </a:pPr>
            <a:r>
              <a:rPr lang="en-US" altLang="ko-KR" dirty="0">
                <a:solidFill>
                  <a:srgbClr val="C00000"/>
                </a:solidFill>
              </a:rPr>
              <a:t>SLED</a:t>
            </a:r>
            <a:r>
              <a:rPr lang="en-US" altLang="ko-KR" dirty="0"/>
              <a:t> (</a:t>
            </a:r>
            <a:r>
              <a:rPr lang="en-US" altLang="ko-KR" dirty="0">
                <a:solidFill>
                  <a:srgbClr val="C00000"/>
                </a:solidFill>
              </a:rPr>
              <a:t>S</a:t>
            </a:r>
            <a:r>
              <a:rPr lang="en-US" altLang="ko-KR" dirty="0"/>
              <a:t>ingle </a:t>
            </a:r>
            <a:r>
              <a:rPr lang="en-US" altLang="ko-KR" dirty="0">
                <a:solidFill>
                  <a:srgbClr val="C00000"/>
                </a:solidFill>
              </a:rPr>
              <a:t>L</a:t>
            </a:r>
            <a:r>
              <a:rPr lang="en-US" altLang="ko-KR" dirty="0"/>
              <a:t>arge </a:t>
            </a:r>
            <a:r>
              <a:rPr lang="en-US" altLang="ko-KR" dirty="0">
                <a:solidFill>
                  <a:srgbClr val="C00000"/>
                </a:solidFill>
              </a:rPr>
              <a:t>E</a:t>
            </a:r>
            <a:r>
              <a:rPr lang="en-US" altLang="ko-KR" dirty="0"/>
              <a:t>xpensive </a:t>
            </a:r>
            <a:r>
              <a:rPr lang="en-US" altLang="ko-KR" dirty="0">
                <a:solidFill>
                  <a:srgbClr val="C00000"/>
                </a:solidFill>
              </a:rPr>
              <a:t>D</a:t>
            </a:r>
            <a:r>
              <a:rPr lang="en-US" altLang="ko-KR" dirty="0"/>
              <a:t>isk) approach till 1980s</a:t>
            </a:r>
          </a:p>
          <a:p>
            <a:pPr eaLnBrk="1" hangingPunct="1">
              <a:lnSpc>
                <a:spcPct val="90000"/>
              </a:lnSpc>
            </a:pPr>
            <a:endParaRPr lang="en-US" altLang="ko-KR" dirty="0"/>
          </a:p>
          <a:p>
            <a:pPr eaLnBrk="1" hangingPunct="1">
              <a:lnSpc>
                <a:spcPct val="90000"/>
              </a:lnSpc>
            </a:pPr>
            <a:r>
              <a:rPr lang="en-US" altLang="ko-KR" dirty="0"/>
              <a:t>Redundant Arrays of Independent(or Inexpensive) Disks</a:t>
            </a:r>
          </a:p>
          <a:p>
            <a:pPr lvl="1" eaLnBrk="1" hangingPunct="1">
              <a:lnSpc>
                <a:spcPct val="90000"/>
              </a:lnSpc>
            </a:pPr>
            <a:r>
              <a:rPr lang="en-US" altLang="ko-KR" dirty="0"/>
              <a:t>Disk array: arrangement of several disks that gives abstraction of a single, large disk.</a:t>
            </a:r>
          </a:p>
          <a:p>
            <a:pPr eaLnBrk="1" hangingPunct="1">
              <a:lnSpc>
                <a:spcPct val="90000"/>
              </a:lnSpc>
            </a:pPr>
            <a:endParaRPr lang="en-US" altLang="ko-KR" sz="2000" dirty="0"/>
          </a:p>
          <a:p>
            <a:pPr eaLnBrk="1" hangingPunct="1">
              <a:lnSpc>
                <a:spcPct val="90000"/>
              </a:lnSpc>
            </a:pPr>
            <a:r>
              <a:rPr lang="en-US" altLang="ko-KR" dirty="0"/>
              <a:t>Goals: Increase </a:t>
            </a:r>
            <a:r>
              <a:rPr lang="en-US" altLang="ko-KR" dirty="0">
                <a:solidFill>
                  <a:srgbClr val="063DE8"/>
                </a:solidFill>
              </a:rPr>
              <a:t>performance</a:t>
            </a:r>
            <a:r>
              <a:rPr lang="en-US" altLang="ko-KR" dirty="0"/>
              <a:t> and </a:t>
            </a:r>
            <a:r>
              <a:rPr lang="en-US" altLang="ko-KR" dirty="0">
                <a:solidFill>
                  <a:srgbClr val="063DE8"/>
                </a:solidFill>
              </a:rPr>
              <a:t>reliability</a:t>
            </a:r>
            <a:r>
              <a:rPr lang="en-US" altLang="ko-KR" dirty="0"/>
              <a:t>. </a:t>
            </a:r>
          </a:p>
          <a:p>
            <a:pPr eaLnBrk="1" hangingPunct="1">
              <a:lnSpc>
                <a:spcPct val="90000"/>
              </a:lnSpc>
            </a:pPr>
            <a:endParaRPr lang="en-US" altLang="ko-KR" sz="2000" dirty="0"/>
          </a:p>
        </p:txBody>
      </p:sp>
      <p:pic>
        <p:nvPicPr>
          <p:cNvPr id="37894" name="Picture 3"/>
          <p:cNvPicPr>
            <a:picLocks noChangeAspect="1" noChangeArrowheads="1"/>
          </p:cNvPicPr>
          <p:nvPr/>
        </p:nvPicPr>
        <p:blipFill>
          <a:blip r:embed="rId3">
            <a:extLst>
              <a:ext uri="{28A0092B-C50C-407E-A947-70E740481C1C}">
                <a14:useLocalDpi xmlns:a14="http://schemas.microsoft.com/office/drawing/2010/main" val="0"/>
              </a:ext>
            </a:extLst>
          </a:blip>
          <a:srcRect l="29118" t="1022" r="29886" b="73889"/>
          <a:stretch>
            <a:fillRect/>
          </a:stretch>
        </p:blipFill>
        <p:spPr bwMode="auto">
          <a:xfrm>
            <a:off x="1115616" y="4509120"/>
            <a:ext cx="3528293" cy="1619681"/>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8195" y="4553715"/>
            <a:ext cx="1704639" cy="1575086"/>
          </a:xfrm>
          <a:prstGeom prst="rect">
            <a:avLst/>
          </a:prstGeom>
        </p:spPr>
      </p:pic>
      <p:pic>
        <p:nvPicPr>
          <p:cNvPr id="8" name="그림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4288" y="4512793"/>
            <a:ext cx="1800200" cy="161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92280" y="4201343"/>
            <a:ext cx="1996059" cy="230832"/>
          </a:xfrm>
          <a:prstGeom prst="rect">
            <a:avLst/>
          </a:prstGeom>
          <a:noFill/>
        </p:spPr>
        <p:txBody>
          <a:bodyPr wrap="none" rtlCol="0">
            <a:spAutoFit/>
          </a:bodyPr>
          <a:lstStyle/>
          <a:p>
            <a:r>
              <a:rPr lang="en-US" altLang="ko-KR" sz="900" dirty="0"/>
              <a:t>Cf. Tesla Battery and Rocket Tech.</a:t>
            </a:r>
            <a:endParaRPr lang="ko-KR" altLang="en-US" sz="9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7172" name="Rectangle 2"/>
          <p:cNvSpPr>
            <a:spLocks noGrp="1" noChangeArrowheads="1"/>
          </p:cNvSpPr>
          <p:nvPr>
            <p:ph type="title"/>
          </p:nvPr>
        </p:nvSpPr>
        <p:spPr/>
        <p:txBody>
          <a:bodyPr/>
          <a:lstStyle/>
          <a:p>
            <a:pPr eaLnBrk="1" hangingPunct="1"/>
            <a:r>
              <a:rPr lang="en-US" altLang="ko-KR"/>
              <a:t>Contents</a:t>
            </a:r>
          </a:p>
        </p:txBody>
      </p:sp>
      <p:sp>
        <p:nvSpPr>
          <p:cNvPr id="717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ko-KR"/>
              <a:t>9.0 Overview</a:t>
            </a:r>
          </a:p>
          <a:p>
            <a:pPr eaLnBrk="1" hangingPunct="1">
              <a:buFont typeface="Wingdings" panose="05000000000000000000" pitchFamily="2" charset="2"/>
              <a:buNone/>
            </a:pPr>
            <a:r>
              <a:rPr lang="en-US" altLang="ko-KR"/>
              <a:t>9.1 Memory Hierarchy</a:t>
            </a:r>
          </a:p>
          <a:p>
            <a:pPr eaLnBrk="1" hangingPunct="1">
              <a:buFont typeface="Wingdings" panose="05000000000000000000" pitchFamily="2" charset="2"/>
              <a:buNone/>
            </a:pPr>
            <a:r>
              <a:rPr lang="en-US" altLang="ko-KR"/>
              <a:t>9.2 RAID(Redundant Array of Independent Disk)</a:t>
            </a:r>
          </a:p>
          <a:p>
            <a:pPr eaLnBrk="1" hangingPunct="1">
              <a:buFont typeface="Wingdings" panose="05000000000000000000" pitchFamily="2" charset="2"/>
              <a:buNone/>
            </a:pPr>
            <a:r>
              <a:rPr lang="en-US" altLang="ko-KR"/>
              <a:t>9.3 Disk Space Management</a:t>
            </a:r>
          </a:p>
          <a:p>
            <a:pPr eaLnBrk="1" hangingPunct="1">
              <a:buFont typeface="Wingdings" panose="05000000000000000000" pitchFamily="2" charset="2"/>
              <a:buNone/>
            </a:pPr>
            <a:r>
              <a:rPr lang="en-US" altLang="ko-KR"/>
              <a:t>9.4 Buffer Manager</a:t>
            </a:r>
          </a:p>
          <a:p>
            <a:pPr eaLnBrk="1" hangingPunct="1">
              <a:buFont typeface="Wingdings" panose="05000000000000000000" pitchFamily="2" charset="2"/>
              <a:buNone/>
            </a:pPr>
            <a:r>
              <a:rPr lang="en-US" altLang="ko-KR"/>
              <a:t>9.5 Files of Records </a:t>
            </a:r>
          </a:p>
          <a:p>
            <a:pPr eaLnBrk="1" hangingPunct="1">
              <a:buFont typeface="Wingdings" panose="05000000000000000000" pitchFamily="2" charset="2"/>
              <a:buNone/>
            </a:pPr>
            <a:r>
              <a:rPr lang="en-US" altLang="ko-KR"/>
              <a:t>9.6 Page Format </a:t>
            </a:r>
          </a:p>
          <a:p>
            <a:pPr eaLnBrk="1" hangingPunct="1">
              <a:buFont typeface="Wingdings" panose="05000000000000000000" pitchFamily="2" charset="2"/>
              <a:buNone/>
            </a:pPr>
            <a:r>
              <a:rPr lang="en-US" altLang="ko-KR"/>
              <a:t>9.7 Record Format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40964" name="Rectangle 2"/>
          <p:cNvSpPr>
            <a:spLocks noGrp="1" noChangeArrowheads="1"/>
          </p:cNvSpPr>
          <p:nvPr>
            <p:ph type="title"/>
          </p:nvPr>
        </p:nvSpPr>
        <p:spPr>
          <a:noFill/>
        </p:spPr>
        <p:txBody>
          <a:bodyPr lIns="90488" tIns="44450" rIns="90488" bIns="44450"/>
          <a:lstStyle/>
          <a:p>
            <a:pPr eaLnBrk="1" hangingPunct="1"/>
            <a:r>
              <a:rPr lang="en-US" altLang="ko-KR"/>
              <a:t>RAID</a:t>
            </a:r>
          </a:p>
        </p:txBody>
      </p:sp>
      <p:sp>
        <p:nvSpPr>
          <p:cNvPr id="17413" name="Rectangle 3"/>
          <p:cNvSpPr>
            <a:spLocks noGrp="1" noChangeArrowheads="1"/>
          </p:cNvSpPr>
          <p:nvPr>
            <p:ph type="body" idx="1"/>
          </p:nvPr>
        </p:nvSpPr>
        <p:spPr/>
        <p:txBody>
          <a:bodyPr lIns="90488" tIns="44450" rIns="90488" bIns="44450"/>
          <a:lstStyle/>
          <a:p>
            <a:pPr eaLnBrk="1" hangingPunct="1">
              <a:lnSpc>
                <a:spcPct val="90000"/>
              </a:lnSpc>
              <a:defRPr/>
            </a:pPr>
            <a:r>
              <a:rPr lang="en-US" altLang="ko-KR" sz="2000" dirty="0"/>
              <a:t>Two main techniques:</a:t>
            </a:r>
          </a:p>
          <a:p>
            <a:pPr lvl="1" eaLnBrk="1" hangingPunct="1">
              <a:lnSpc>
                <a:spcPct val="90000"/>
              </a:lnSpc>
              <a:defRPr/>
            </a:pPr>
            <a:r>
              <a:rPr lang="en-US" altLang="ko-KR" sz="1800" dirty="0">
                <a:solidFill>
                  <a:srgbClr val="063DE8"/>
                </a:solidFill>
              </a:rPr>
              <a:t>Data striping</a:t>
            </a:r>
            <a:r>
              <a:rPr lang="en-US" altLang="ko-KR" sz="1800" dirty="0"/>
              <a:t>: Data is partitioned; size of a partition is called the </a:t>
            </a:r>
            <a:r>
              <a:rPr lang="en-US" altLang="ko-KR" sz="1800" dirty="0">
                <a:solidFill>
                  <a:srgbClr val="C00000"/>
                </a:solidFill>
              </a:rPr>
              <a:t>striping unit</a:t>
            </a:r>
            <a:r>
              <a:rPr lang="en-US" altLang="ko-KR" sz="1800" dirty="0"/>
              <a:t>. Partitions are distributed over several disks.</a:t>
            </a:r>
          </a:p>
          <a:p>
            <a:pPr lvl="2" eaLnBrk="1" hangingPunct="1">
              <a:lnSpc>
                <a:spcPct val="90000"/>
              </a:lnSpc>
              <a:defRPr/>
            </a:pPr>
            <a:r>
              <a:rPr lang="en-US" altLang="ko-KR" sz="1800" dirty="0"/>
              <a:t>For large data, </a:t>
            </a:r>
            <a:r>
              <a:rPr lang="en-US" altLang="ko-KR" sz="1800" dirty="0">
                <a:solidFill>
                  <a:srgbClr val="C00000"/>
                </a:solidFill>
              </a:rPr>
              <a:t>larger bandwidth </a:t>
            </a:r>
            <a:r>
              <a:rPr lang="en-US" altLang="ko-KR" sz="1800" dirty="0"/>
              <a:t>(i.e. transfer rate)</a:t>
            </a:r>
          </a:p>
          <a:p>
            <a:pPr lvl="2" eaLnBrk="1" hangingPunct="1">
              <a:lnSpc>
                <a:spcPct val="90000"/>
              </a:lnSpc>
              <a:defRPr/>
            </a:pPr>
            <a:r>
              <a:rPr lang="en-US" altLang="ko-KR" sz="1800" dirty="0"/>
              <a:t>For small random data, </a:t>
            </a:r>
            <a:r>
              <a:rPr lang="en-US" altLang="ko-KR" sz="1800" dirty="0">
                <a:solidFill>
                  <a:srgbClr val="C00000"/>
                </a:solidFill>
              </a:rPr>
              <a:t>higher IOPS</a:t>
            </a:r>
          </a:p>
          <a:p>
            <a:pPr lvl="1" eaLnBrk="1" hangingPunct="1">
              <a:lnSpc>
                <a:spcPct val="90000"/>
              </a:lnSpc>
              <a:defRPr/>
            </a:pPr>
            <a:r>
              <a:rPr lang="en-US" altLang="ko-KR" sz="1800" dirty="0">
                <a:solidFill>
                  <a:srgbClr val="063DE8"/>
                </a:solidFill>
              </a:rPr>
              <a:t>Mirroring for redundancy</a:t>
            </a:r>
            <a:r>
              <a:rPr lang="en-US" altLang="ko-KR" sz="1800" dirty="0"/>
              <a:t>: More disks =&gt; more failures. Redundant information allows reconstruction of  data if a disk fails.</a:t>
            </a:r>
          </a:p>
          <a:p>
            <a:pPr eaLnBrk="1" hangingPunct="1">
              <a:lnSpc>
                <a:spcPct val="90000"/>
              </a:lnSpc>
              <a:buFont typeface="Wingdings" charset="2"/>
              <a:buChar char="§"/>
              <a:defRPr/>
            </a:pPr>
            <a:r>
              <a:rPr lang="en-US" altLang="ko-KR" sz="2000" dirty="0"/>
              <a:t>Benefits of RAID</a:t>
            </a:r>
          </a:p>
          <a:p>
            <a:pPr lvl="1" eaLnBrk="1" hangingPunct="1">
              <a:lnSpc>
                <a:spcPct val="90000"/>
              </a:lnSpc>
              <a:buFont typeface="Arial" panose="020B0604020202020204" pitchFamily="34" charset="0"/>
              <a:buChar char="‾"/>
              <a:defRPr/>
            </a:pPr>
            <a:r>
              <a:rPr lang="en-US" altLang="ko-KR" sz="1800" dirty="0">
                <a:cs typeface="+mn-cs"/>
              </a:rPr>
              <a:t>Bandwidth for sequential IOs</a:t>
            </a:r>
          </a:p>
          <a:p>
            <a:pPr lvl="1" eaLnBrk="1" hangingPunct="1">
              <a:lnSpc>
                <a:spcPct val="90000"/>
              </a:lnSpc>
              <a:buFont typeface="Arial" panose="020B0604020202020204" pitchFamily="34" charset="0"/>
              <a:buChar char="‾"/>
              <a:defRPr/>
            </a:pPr>
            <a:r>
              <a:rPr lang="en-US" altLang="ko-KR" sz="1800" dirty="0">
                <a:cs typeface="+mn-cs"/>
              </a:rPr>
              <a:t>IOPS for random IOs</a:t>
            </a:r>
          </a:p>
          <a:p>
            <a:pPr lvl="1" eaLnBrk="1" hangingPunct="1">
              <a:lnSpc>
                <a:spcPct val="90000"/>
              </a:lnSpc>
              <a:buFont typeface="Arial" panose="020B0604020202020204" pitchFamily="34" charset="0"/>
              <a:buChar char="‾"/>
              <a:defRPr/>
            </a:pPr>
            <a:r>
              <a:rPr lang="en-US" altLang="ko-KR" sz="1800" dirty="0">
                <a:cs typeface="+mn-cs"/>
              </a:rPr>
              <a:t>Reliability by redundancy</a:t>
            </a:r>
          </a:p>
          <a:p>
            <a:pPr eaLnBrk="1" hangingPunct="1">
              <a:lnSpc>
                <a:spcPct val="90000"/>
              </a:lnSpc>
              <a:buFont typeface="Wingdings" charset="2"/>
              <a:buChar char="§"/>
              <a:defRPr/>
            </a:pPr>
            <a:r>
              <a:rPr lang="en-US" altLang="ko-KR" sz="2000" dirty="0"/>
              <a:t>Another beauty in computer science </a:t>
            </a:r>
          </a:p>
          <a:p>
            <a:pPr lvl="1" eaLnBrk="1" hangingPunct="1">
              <a:lnSpc>
                <a:spcPct val="90000"/>
              </a:lnSpc>
              <a:buFont typeface="Wingdings" charset="2"/>
              <a:buChar char="§"/>
              <a:defRPr/>
            </a:pPr>
            <a:r>
              <a:rPr lang="en-US" altLang="ko-KR" sz="1800" dirty="0"/>
              <a:t>Simple and powerful!!</a:t>
            </a:r>
          </a:p>
          <a:p>
            <a:pPr eaLnBrk="1" hangingPunct="1">
              <a:lnSpc>
                <a:spcPct val="90000"/>
              </a:lnSpc>
              <a:buFont typeface="Arial" pitchFamily="34" charset="0"/>
              <a:buChar char="‾"/>
              <a:defRPr/>
            </a:pPr>
            <a:endParaRPr lang="en-US" altLang="ko-KR" dirty="0"/>
          </a:p>
          <a:p>
            <a:pPr eaLnBrk="1" hangingPunct="1">
              <a:lnSpc>
                <a:spcPct val="90000"/>
              </a:lnSpc>
              <a:defRPr/>
            </a:pPr>
            <a:endParaRPr lang="en-US" altLang="ko-KR" sz="2000"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43012" name="Rectangle 2"/>
          <p:cNvSpPr>
            <a:spLocks noGrp="1" noChangeArrowheads="1"/>
          </p:cNvSpPr>
          <p:nvPr>
            <p:ph type="title"/>
          </p:nvPr>
        </p:nvSpPr>
        <p:spPr>
          <a:noFill/>
        </p:spPr>
        <p:txBody>
          <a:bodyPr lIns="90488" tIns="44450" rIns="90488" bIns="44450"/>
          <a:lstStyle/>
          <a:p>
            <a:pPr eaLnBrk="1" hangingPunct="1"/>
            <a:r>
              <a:rPr lang="en-US" altLang="ko-KR"/>
              <a:t>RAID Levels</a:t>
            </a:r>
          </a:p>
        </p:txBody>
      </p:sp>
      <p:sp>
        <p:nvSpPr>
          <p:cNvPr id="43013" name="Rectangle 3"/>
          <p:cNvSpPr>
            <a:spLocks noGrp="1" noChangeArrowheads="1"/>
          </p:cNvSpPr>
          <p:nvPr>
            <p:ph type="body" idx="1"/>
          </p:nvPr>
        </p:nvSpPr>
        <p:spPr>
          <a:noFill/>
        </p:spPr>
        <p:txBody>
          <a:bodyPr lIns="90488" tIns="44450" rIns="90488" bIns="44450"/>
          <a:lstStyle/>
          <a:p>
            <a:pPr eaLnBrk="1" hangingPunct="1"/>
            <a:r>
              <a:rPr lang="en-US" altLang="ko-KR"/>
              <a:t>Level 0: No redundancy</a:t>
            </a:r>
          </a:p>
          <a:p>
            <a:pPr eaLnBrk="1" hangingPunct="1"/>
            <a:endParaRPr lang="en-US" altLang="ko-KR"/>
          </a:p>
          <a:p>
            <a:pPr eaLnBrk="1" hangingPunct="1"/>
            <a:r>
              <a:rPr lang="en-US" altLang="ko-KR"/>
              <a:t>Level 1: Mirrored (two identical copies)</a:t>
            </a:r>
          </a:p>
          <a:p>
            <a:pPr lvl="1" eaLnBrk="1" hangingPunct="1">
              <a:buSzPct val="75000"/>
            </a:pPr>
            <a:r>
              <a:rPr lang="en-US" altLang="ko-KR"/>
              <a:t>Each disk has a mirror image (check disk)</a:t>
            </a:r>
          </a:p>
          <a:p>
            <a:pPr lvl="1" eaLnBrk="1" hangingPunct="1">
              <a:buSzPct val="75000"/>
            </a:pPr>
            <a:r>
              <a:rPr lang="en-US" altLang="ko-KR"/>
              <a:t>Parallel reads, a write involves two disks.</a:t>
            </a:r>
          </a:p>
          <a:p>
            <a:pPr lvl="1" eaLnBrk="1" hangingPunct="1">
              <a:buSzPct val="75000"/>
            </a:pPr>
            <a:r>
              <a:rPr lang="en-US" altLang="ko-KR"/>
              <a:t>Maximum transfer rate = transfer rate of one disk</a:t>
            </a:r>
          </a:p>
          <a:p>
            <a:pPr eaLnBrk="1" hangingPunct="1"/>
            <a:endParaRPr lang="en-US" altLang="ko-KR"/>
          </a:p>
          <a:p>
            <a:pPr eaLnBrk="1" hangingPunct="1"/>
            <a:r>
              <a:rPr lang="en-US" altLang="ko-KR"/>
              <a:t>Level 0+1: Striping and Mirroring</a:t>
            </a:r>
          </a:p>
          <a:p>
            <a:pPr lvl="1" eaLnBrk="1" hangingPunct="1">
              <a:buSzPct val="75000"/>
            </a:pPr>
            <a:r>
              <a:rPr lang="en-US" altLang="ko-KR"/>
              <a:t>Parallel reads, a write involves two disks.</a:t>
            </a:r>
          </a:p>
          <a:p>
            <a:pPr lvl="1" eaLnBrk="1" hangingPunct="1">
              <a:buSzPct val="75000"/>
            </a:pPr>
            <a:r>
              <a:rPr lang="en-US" altLang="ko-KR"/>
              <a:t>Maximum transfer rate = aggregate bandwidth</a:t>
            </a:r>
          </a:p>
          <a:p>
            <a:pPr lvl="1" eaLnBrk="1" hangingPunct="1">
              <a:buFont typeface="Arial" panose="020B0604020202020204" pitchFamily="34" charset="0"/>
              <a:buNone/>
            </a:pPr>
            <a:endParaRPr lang="en-US" altLang="ko-KR"/>
          </a:p>
          <a:p>
            <a:pPr eaLnBrk="1" hangingPunct="1">
              <a:buFont typeface="Wingdings" panose="05000000000000000000" pitchFamily="2" charset="2"/>
              <a:buNone/>
            </a:pPr>
            <a:endParaRPr lang="en-US" altLang="ko-KR" sz="2000"/>
          </a:p>
        </p:txBody>
      </p:sp>
      <p:pic>
        <p:nvPicPr>
          <p:cNvPr id="43014" name="Picture 3"/>
          <p:cNvPicPr>
            <a:picLocks noChangeAspect="1" noChangeArrowheads="1"/>
          </p:cNvPicPr>
          <p:nvPr/>
        </p:nvPicPr>
        <p:blipFill>
          <a:blip r:embed="rId3">
            <a:extLst>
              <a:ext uri="{28A0092B-C50C-407E-A947-70E740481C1C}">
                <a14:useLocalDpi xmlns:a14="http://schemas.microsoft.com/office/drawing/2010/main" val="0"/>
              </a:ext>
            </a:extLst>
          </a:blip>
          <a:srcRect l="29118" t="1022" r="29886" b="73889"/>
          <a:stretch>
            <a:fillRect/>
          </a:stretch>
        </p:blipFill>
        <p:spPr bwMode="auto">
          <a:xfrm>
            <a:off x="5651500" y="1196975"/>
            <a:ext cx="3384550" cy="17049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45060" name="Rectangle 2"/>
          <p:cNvSpPr>
            <a:spLocks noGrp="1" noChangeArrowheads="1"/>
          </p:cNvSpPr>
          <p:nvPr>
            <p:ph type="title"/>
          </p:nvPr>
        </p:nvSpPr>
        <p:spPr>
          <a:noFill/>
        </p:spPr>
        <p:txBody>
          <a:bodyPr lIns="90488" tIns="44450" rIns="90488" bIns="44450"/>
          <a:lstStyle/>
          <a:p>
            <a:pPr eaLnBrk="1" hangingPunct="1"/>
            <a:r>
              <a:rPr lang="en-US" altLang="ko-KR"/>
              <a:t>RAID Levels (Contd.)</a:t>
            </a:r>
          </a:p>
        </p:txBody>
      </p:sp>
      <p:sp>
        <p:nvSpPr>
          <p:cNvPr id="45061" name="Rectangle 3"/>
          <p:cNvSpPr>
            <a:spLocks noGrp="1" noChangeArrowheads="1"/>
          </p:cNvSpPr>
          <p:nvPr>
            <p:ph type="body" idx="1"/>
          </p:nvPr>
        </p:nvSpPr>
        <p:spPr>
          <a:xfrm>
            <a:off x="381000" y="1447800"/>
            <a:ext cx="8229600" cy="4876800"/>
          </a:xfrm>
          <a:noFill/>
        </p:spPr>
        <p:txBody>
          <a:bodyPr lIns="90488" tIns="44450" rIns="90488" bIns="44450"/>
          <a:lstStyle/>
          <a:p>
            <a:pPr eaLnBrk="1" hangingPunct="1">
              <a:lnSpc>
                <a:spcPct val="90000"/>
              </a:lnSpc>
            </a:pPr>
            <a:r>
              <a:rPr lang="en-US" altLang="ko-KR"/>
              <a:t>Level 3: Bit-Interleaved Parity</a:t>
            </a:r>
          </a:p>
          <a:p>
            <a:pPr lvl="1" eaLnBrk="1" hangingPunct="1">
              <a:lnSpc>
                <a:spcPct val="90000"/>
              </a:lnSpc>
              <a:buSzPct val="75000"/>
            </a:pPr>
            <a:r>
              <a:rPr lang="en-US" altLang="ko-KR"/>
              <a:t>Striping Unit: One bit. One check disk.</a:t>
            </a:r>
          </a:p>
          <a:p>
            <a:pPr lvl="1" eaLnBrk="1" hangingPunct="1">
              <a:lnSpc>
                <a:spcPct val="90000"/>
              </a:lnSpc>
              <a:buSzPct val="75000"/>
            </a:pPr>
            <a:r>
              <a:rPr lang="en-US" altLang="ko-KR"/>
              <a:t>Each read and write request involves all disks; disk array can process one request at a time.</a:t>
            </a:r>
          </a:p>
          <a:p>
            <a:pPr eaLnBrk="1" hangingPunct="1">
              <a:lnSpc>
                <a:spcPct val="90000"/>
              </a:lnSpc>
            </a:pPr>
            <a:r>
              <a:rPr lang="en-US" altLang="ko-KR"/>
              <a:t>Level 4: Block-Interleaved Parity</a:t>
            </a:r>
          </a:p>
          <a:p>
            <a:pPr lvl="1" eaLnBrk="1" hangingPunct="1">
              <a:lnSpc>
                <a:spcPct val="90000"/>
              </a:lnSpc>
              <a:buSzPct val="75000"/>
            </a:pPr>
            <a:r>
              <a:rPr lang="en-US" altLang="ko-KR"/>
              <a:t>Striping Unit: One disk block. One check disk.</a:t>
            </a:r>
          </a:p>
          <a:p>
            <a:pPr lvl="1" eaLnBrk="1" hangingPunct="1">
              <a:lnSpc>
                <a:spcPct val="90000"/>
              </a:lnSpc>
              <a:buSzPct val="75000"/>
            </a:pPr>
            <a:r>
              <a:rPr lang="en-US" altLang="ko-KR"/>
              <a:t>Parallel reads possible for small requests, large requests can utilize full bandwidth</a:t>
            </a:r>
          </a:p>
          <a:p>
            <a:pPr lvl="1" eaLnBrk="1" hangingPunct="1">
              <a:lnSpc>
                <a:spcPct val="90000"/>
              </a:lnSpc>
              <a:buSzPct val="75000"/>
            </a:pPr>
            <a:r>
              <a:rPr lang="en-US" altLang="ko-KR"/>
              <a:t>Writes involve modified block and check disk</a:t>
            </a:r>
          </a:p>
          <a:p>
            <a:pPr eaLnBrk="1" hangingPunct="1">
              <a:lnSpc>
                <a:spcPct val="90000"/>
              </a:lnSpc>
            </a:pPr>
            <a:r>
              <a:rPr lang="en-US" altLang="ko-KR"/>
              <a:t>Level 5: Block-Interleaved Distributed Parity</a:t>
            </a:r>
          </a:p>
          <a:p>
            <a:pPr lvl="1" eaLnBrk="1" hangingPunct="1">
              <a:lnSpc>
                <a:spcPct val="90000"/>
              </a:lnSpc>
              <a:buSzPct val="75000"/>
            </a:pPr>
            <a:r>
              <a:rPr lang="en-US" altLang="ko-KR"/>
              <a:t>Similar to RAID Level 4, but parity blocks are distributed over all disks</a:t>
            </a:r>
          </a:p>
          <a:p>
            <a:pPr eaLnBrk="1" hangingPunct="1">
              <a:lnSpc>
                <a:spcPct val="90000"/>
              </a:lnSpc>
            </a:pPr>
            <a:endParaRPr lang="en-US" altLang="ko-KR" sz="2000"/>
          </a:p>
        </p:txBody>
      </p:sp>
      <p:pic>
        <p:nvPicPr>
          <p:cNvPr id="45062" name="Picture 4"/>
          <p:cNvPicPr>
            <a:picLocks noChangeAspect="1" noChangeArrowheads="1"/>
          </p:cNvPicPr>
          <p:nvPr/>
        </p:nvPicPr>
        <p:blipFill>
          <a:blip r:embed="rId3">
            <a:extLst>
              <a:ext uri="{28A0092B-C50C-407E-A947-70E740481C1C}">
                <a14:useLocalDpi xmlns:a14="http://schemas.microsoft.com/office/drawing/2010/main" val="0"/>
              </a:ext>
            </a:extLst>
          </a:blip>
          <a:srcRect l="29118" t="27538" r="29886" b="45334"/>
          <a:stretch>
            <a:fillRect/>
          </a:stretch>
        </p:blipFill>
        <p:spPr bwMode="auto">
          <a:xfrm>
            <a:off x="6227763" y="692150"/>
            <a:ext cx="2857500" cy="1512888"/>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45063" name="Picture 3"/>
          <p:cNvPicPr>
            <a:picLocks noChangeAspect="1" noChangeArrowheads="1"/>
          </p:cNvPicPr>
          <p:nvPr/>
        </p:nvPicPr>
        <p:blipFill>
          <a:blip r:embed="rId3">
            <a:extLst>
              <a:ext uri="{28A0092B-C50C-407E-A947-70E740481C1C}">
                <a14:useLocalDpi xmlns:a14="http://schemas.microsoft.com/office/drawing/2010/main" val="0"/>
              </a:ext>
            </a:extLst>
          </a:blip>
          <a:srcRect l="29118" t="55278" r="29886" b="30037"/>
          <a:stretch>
            <a:fillRect/>
          </a:stretch>
        </p:blipFill>
        <p:spPr bwMode="auto">
          <a:xfrm>
            <a:off x="6318250" y="2925763"/>
            <a:ext cx="2717800" cy="863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4" name="Picture 4"/>
          <p:cNvPicPr>
            <a:picLocks noChangeAspect="1" noChangeArrowheads="1"/>
          </p:cNvPicPr>
          <p:nvPr/>
        </p:nvPicPr>
        <p:blipFill>
          <a:blip r:embed="rId3">
            <a:extLst>
              <a:ext uri="{28A0092B-C50C-407E-A947-70E740481C1C}">
                <a14:useLocalDpi xmlns:a14="http://schemas.microsoft.com/office/drawing/2010/main" val="0"/>
              </a:ext>
            </a:extLst>
          </a:blip>
          <a:srcRect l="29118" t="70372" r="29886" b="15053"/>
          <a:stretch>
            <a:fillRect/>
          </a:stretch>
        </p:blipFill>
        <p:spPr bwMode="auto">
          <a:xfrm>
            <a:off x="1187450" y="5942013"/>
            <a:ext cx="2935288" cy="87153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5" name="Picture 5" descr="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00" y="5949950"/>
            <a:ext cx="1901825" cy="792163"/>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47108" name="Rectangle 2"/>
          <p:cNvSpPr>
            <a:spLocks noGrp="1" noChangeArrowheads="1"/>
          </p:cNvSpPr>
          <p:nvPr>
            <p:ph type="title"/>
          </p:nvPr>
        </p:nvSpPr>
        <p:spPr/>
        <p:txBody>
          <a:bodyPr/>
          <a:lstStyle/>
          <a:p>
            <a:pPr eaLnBrk="1" hangingPunct="1"/>
            <a:r>
              <a:rPr lang="en-US" altLang="ko-KR"/>
              <a:t>9.3 Disk Space Management</a:t>
            </a:r>
          </a:p>
        </p:txBody>
      </p:sp>
      <p:sp>
        <p:nvSpPr>
          <p:cNvPr id="47109" name="Rectangle 3"/>
          <p:cNvSpPr>
            <a:spLocks noGrp="1" noChangeArrowheads="1"/>
          </p:cNvSpPr>
          <p:nvPr>
            <p:ph type="body" idx="1"/>
          </p:nvPr>
        </p:nvSpPr>
        <p:spPr/>
        <p:txBody>
          <a:bodyPr/>
          <a:lstStyle/>
          <a:p>
            <a:pPr eaLnBrk="1" hangingPunct="1"/>
            <a:r>
              <a:rPr lang="en-US" altLang="ko-KR"/>
              <a:t>Lowest layer of DBMS software manages space on disk.</a:t>
            </a:r>
          </a:p>
          <a:p>
            <a:pPr eaLnBrk="1" hangingPunct="1"/>
            <a:endParaRPr lang="en-US" altLang="ko-KR"/>
          </a:p>
          <a:p>
            <a:pPr eaLnBrk="1" hangingPunct="1"/>
            <a:r>
              <a:rPr lang="en-US" altLang="ko-KR"/>
              <a:t>Higher levels call upon this layer to:</a:t>
            </a:r>
          </a:p>
          <a:p>
            <a:pPr lvl="1" eaLnBrk="1" hangingPunct="1">
              <a:buSzPct val="75000"/>
            </a:pPr>
            <a:r>
              <a:rPr lang="en-US" altLang="ko-KR">
                <a:solidFill>
                  <a:srgbClr val="063DE8"/>
                </a:solidFill>
              </a:rPr>
              <a:t>allocate/de-allocate</a:t>
            </a:r>
            <a:r>
              <a:rPr lang="en-US" altLang="ko-KR"/>
              <a:t> a page</a:t>
            </a:r>
          </a:p>
          <a:p>
            <a:pPr lvl="1" eaLnBrk="1" hangingPunct="1">
              <a:buSzPct val="75000"/>
            </a:pPr>
            <a:r>
              <a:rPr lang="en-US" altLang="ko-KR">
                <a:solidFill>
                  <a:srgbClr val="063DE8"/>
                </a:solidFill>
              </a:rPr>
              <a:t>read/write</a:t>
            </a:r>
            <a:r>
              <a:rPr lang="en-US" altLang="ko-KR"/>
              <a:t> a page</a:t>
            </a:r>
          </a:p>
          <a:p>
            <a:pPr eaLnBrk="1" hangingPunct="1"/>
            <a:endParaRPr lang="en-US" altLang="ko-KR"/>
          </a:p>
          <a:p>
            <a:pPr eaLnBrk="1" hangingPunct="1"/>
            <a:r>
              <a:rPr lang="en-US" altLang="ko-KR"/>
              <a:t>Request for a sequence of pages must be satisfied by allocating the pages sequentially on disk</a:t>
            </a:r>
          </a:p>
          <a:p>
            <a:pPr eaLnBrk="1" hangingPunct="1"/>
            <a:endParaRPr lang="en-US" altLang="ko-KR"/>
          </a:p>
          <a:p>
            <a:pPr eaLnBrk="1" hangingPunct="1"/>
            <a:r>
              <a:rPr lang="en-US" altLang="ko-KR"/>
              <a:t>Higher levels don’t need to know how this is done, or how free space is managed.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9" name="날짜 개체 틀 4"/>
          <p:cNvSpPr>
            <a:spLocks noGrp="1"/>
          </p:cNvSpPr>
          <p:nvPr>
            <p:ph type="dt" sz="quarter" idx="11"/>
          </p:nvPr>
        </p:nvSpPr>
        <p:spPr/>
        <p:txBody>
          <a:bodyPr/>
          <a:lstStyle/>
          <a:p>
            <a:pPr>
              <a:defRPr/>
            </a:pPr>
            <a:r>
              <a:rPr lang="en-US" altLang="ko-KR"/>
              <a:t>Ch 9. Storing Disk</a:t>
            </a:r>
          </a:p>
        </p:txBody>
      </p:sp>
      <p:sp>
        <p:nvSpPr>
          <p:cNvPr id="48132" name="Rectangle 2"/>
          <p:cNvSpPr>
            <a:spLocks noChangeArrowheads="1"/>
          </p:cNvSpPr>
          <p:nvPr/>
        </p:nvSpPr>
        <p:spPr bwMode="auto">
          <a:xfrm>
            <a:off x="684213" y="1838325"/>
            <a:ext cx="7848600" cy="3127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b="0">
              <a:solidFill>
                <a:schemeClr val="tx2"/>
              </a:solidFill>
              <a:latin typeface="굴림" panose="020B0600000101010101" pitchFamily="50" charset="-127"/>
            </a:endParaRPr>
          </a:p>
        </p:txBody>
      </p:sp>
      <p:sp>
        <p:nvSpPr>
          <p:cNvPr id="48133" name="Rectangle 3"/>
          <p:cNvSpPr>
            <a:spLocks noChangeArrowheads="1"/>
          </p:cNvSpPr>
          <p:nvPr/>
        </p:nvSpPr>
        <p:spPr bwMode="auto">
          <a:xfrm>
            <a:off x="1333500" y="1900238"/>
            <a:ext cx="5383213" cy="841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8134" name="Text Box 4"/>
          <p:cNvSpPr txBox="1">
            <a:spLocks noChangeArrowheads="1"/>
          </p:cNvSpPr>
          <p:nvPr/>
        </p:nvSpPr>
        <p:spPr bwMode="auto">
          <a:xfrm>
            <a:off x="749300" y="4565650"/>
            <a:ext cx="1104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b="0">
                <a:solidFill>
                  <a:schemeClr val="tx2"/>
                </a:solidFill>
                <a:latin typeface="Times New Roman" panose="02020603050405020304" pitchFamily="18" charset="0"/>
              </a:rPr>
              <a:t>Concurrency</a:t>
            </a:r>
          </a:p>
          <a:p>
            <a:pPr eaLnBrk="1" hangingPunct="1">
              <a:spcBef>
                <a:spcPct val="0"/>
              </a:spcBef>
              <a:buClrTx/>
              <a:buSzTx/>
              <a:buFontTx/>
              <a:buNone/>
            </a:pPr>
            <a:r>
              <a:rPr lang="en-US" altLang="ko-KR" sz="1400" b="0">
                <a:solidFill>
                  <a:schemeClr val="tx2"/>
                </a:solidFill>
                <a:latin typeface="Times New Roman" panose="02020603050405020304" pitchFamily="18" charset="0"/>
              </a:rPr>
              <a:t>Control</a:t>
            </a:r>
          </a:p>
        </p:txBody>
      </p:sp>
      <p:grpSp>
        <p:nvGrpSpPr>
          <p:cNvPr id="48135" name="Group 5"/>
          <p:cNvGrpSpPr>
            <a:grpSpLocks/>
          </p:cNvGrpSpPr>
          <p:nvPr/>
        </p:nvGrpSpPr>
        <p:grpSpPr bwMode="auto">
          <a:xfrm>
            <a:off x="814388" y="3101975"/>
            <a:ext cx="1231900" cy="1503363"/>
            <a:chOff x="249" y="1888"/>
            <a:chExt cx="862" cy="1088"/>
          </a:xfrm>
        </p:grpSpPr>
        <p:sp>
          <p:nvSpPr>
            <p:cNvPr id="48185" name="Rectangle 6"/>
            <p:cNvSpPr>
              <a:spLocks noChangeArrowheads="1"/>
            </p:cNvSpPr>
            <p:nvPr/>
          </p:nvSpPr>
          <p:spPr bwMode="auto">
            <a:xfrm>
              <a:off x="249" y="1888"/>
              <a:ext cx="862" cy="10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8186" name="Text Box 7"/>
            <p:cNvSpPr txBox="1">
              <a:spLocks noChangeArrowheads="1"/>
            </p:cNvSpPr>
            <p:nvPr/>
          </p:nvSpPr>
          <p:spPr bwMode="auto">
            <a:xfrm>
              <a:off x="295" y="1952"/>
              <a:ext cx="771" cy="449"/>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Transaction</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sp>
          <p:nvSpPr>
            <p:cNvPr id="48187" name="Text Box 8"/>
            <p:cNvSpPr txBox="1">
              <a:spLocks noChangeArrowheads="1"/>
            </p:cNvSpPr>
            <p:nvPr/>
          </p:nvSpPr>
          <p:spPr bwMode="auto">
            <a:xfrm>
              <a:off x="295" y="2449"/>
              <a:ext cx="771" cy="48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Lock</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grpSp>
      <p:sp>
        <p:nvSpPr>
          <p:cNvPr id="48136" name="Text Box 9"/>
          <p:cNvSpPr txBox="1">
            <a:spLocks noChangeArrowheads="1"/>
          </p:cNvSpPr>
          <p:nvPr/>
        </p:nvSpPr>
        <p:spPr bwMode="auto">
          <a:xfrm>
            <a:off x="2760663" y="3040063"/>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Files and Access Methods</a:t>
            </a:r>
          </a:p>
        </p:txBody>
      </p:sp>
      <p:sp>
        <p:nvSpPr>
          <p:cNvPr id="48137" name="Text Box 10"/>
          <p:cNvSpPr txBox="1">
            <a:spLocks noChangeArrowheads="1"/>
          </p:cNvSpPr>
          <p:nvPr/>
        </p:nvSpPr>
        <p:spPr bwMode="auto">
          <a:xfrm>
            <a:off x="2760663" y="3762375"/>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Buffer Manager</a:t>
            </a:r>
          </a:p>
        </p:txBody>
      </p:sp>
      <p:sp>
        <p:nvSpPr>
          <p:cNvPr id="48138" name="Text Box 11"/>
          <p:cNvSpPr txBox="1">
            <a:spLocks noChangeArrowheads="1"/>
          </p:cNvSpPr>
          <p:nvPr/>
        </p:nvSpPr>
        <p:spPr bwMode="auto">
          <a:xfrm>
            <a:off x="2760663" y="4484688"/>
            <a:ext cx="3243262" cy="4206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Disk Space Manager</a:t>
            </a:r>
          </a:p>
        </p:txBody>
      </p:sp>
      <p:sp>
        <p:nvSpPr>
          <p:cNvPr id="48139" name="Rectangle 12"/>
          <p:cNvSpPr>
            <a:spLocks noChangeArrowheads="1"/>
          </p:cNvSpPr>
          <p:nvPr/>
        </p:nvSpPr>
        <p:spPr bwMode="auto">
          <a:xfrm>
            <a:off x="6781800" y="3101975"/>
            <a:ext cx="1231900" cy="150336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Recovery</a:t>
            </a:r>
          </a:p>
          <a:p>
            <a:pPr algn="ctr" eaLnBrk="1" hangingPunct="1">
              <a:spcBef>
                <a:spcPct val="0"/>
              </a:spcBef>
              <a:buClrTx/>
              <a:buSzTx/>
              <a:buFontTx/>
              <a:buNone/>
            </a:pPr>
            <a:endParaRPr lang="en-US" altLang="ko-KR" sz="1400" b="0">
              <a:solidFill>
                <a:schemeClr val="tx2"/>
              </a:solidFill>
              <a:latin typeface="Times New Roman" panose="02020603050405020304" pitchFamily="18" charset="0"/>
              <a:ea typeface="바탕체" panose="02030609000101010101" pitchFamily="17" charset="-127"/>
            </a:endParaRPr>
          </a:p>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Manager</a:t>
            </a:r>
          </a:p>
        </p:txBody>
      </p:sp>
      <p:sp>
        <p:nvSpPr>
          <p:cNvPr id="48140" name="Text Box 13"/>
          <p:cNvSpPr txBox="1">
            <a:spLocks noChangeArrowheads="1"/>
          </p:cNvSpPr>
          <p:nvPr/>
        </p:nvSpPr>
        <p:spPr bwMode="auto">
          <a:xfrm>
            <a:off x="1462088"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Plan Executor</a:t>
            </a:r>
          </a:p>
        </p:txBody>
      </p:sp>
      <p:sp>
        <p:nvSpPr>
          <p:cNvPr id="48141" name="Text Box 14"/>
          <p:cNvSpPr txBox="1">
            <a:spLocks noChangeArrowheads="1"/>
          </p:cNvSpPr>
          <p:nvPr/>
        </p:nvSpPr>
        <p:spPr bwMode="auto">
          <a:xfrm>
            <a:off x="1462088"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Operator Evaluator</a:t>
            </a:r>
          </a:p>
        </p:txBody>
      </p:sp>
      <p:sp>
        <p:nvSpPr>
          <p:cNvPr id="48142" name="Text Box 15"/>
          <p:cNvSpPr txBox="1">
            <a:spLocks noChangeArrowheads="1"/>
          </p:cNvSpPr>
          <p:nvPr/>
        </p:nvSpPr>
        <p:spPr bwMode="auto">
          <a:xfrm>
            <a:off x="4187825"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Parser</a:t>
            </a:r>
          </a:p>
        </p:txBody>
      </p:sp>
      <p:sp>
        <p:nvSpPr>
          <p:cNvPr id="48143" name="Text Box 16"/>
          <p:cNvSpPr txBox="1">
            <a:spLocks noChangeArrowheads="1"/>
          </p:cNvSpPr>
          <p:nvPr/>
        </p:nvSpPr>
        <p:spPr bwMode="auto">
          <a:xfrm>
            <a:off x="4187825"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Optimizer</a:t>
            </a:r>
          </a:p>
        </p:txBody>
      </p:sp>
      <p:sp>
        <p:nvSpPr>
          <p:cNvPr id="48144" name="Text Box 17"/>
          <p:cNvSpPr txBox="1">
            <a:spLocks noChangeArrowheads="1"/>
          </p:cNvSpPr>
          <p:nvPr/>
        </p:nvSpPr>
        <p:spPr bwMode="auto">
          <a:xfrm>
            <a:off x="7688263" y="4664075"/>
            <a:ext cx="835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DBMS</a:t>
            </a:r>
          </a:p>
        </p:txBody>
      </p:sp>
      <p:sp>
        <p:nvSpPr>
          <p:cNvPr id="48145" name="Text Box 18"/>
          <p:cNvSpPr txBox="1">
            <a:spLocks noChangeArrowheads="1"/>
          </p:cNvSpPr>
          <p:nvPr/>
        </p:nvSpPr>
        <p:spPr bwMode="auto">
          <a:xfrm>
            <a:off x="6858000" y="1925638"/>
            <a:ext cx="143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interaction</a:t>
            </a:r>
          </a:p>
        </p:txBody>
      </p:sp>
      <p:sp>
        <p:nvSpPr>
          <p:cNvPr id="48146" name="Text Box 19"/>
          <p:cNvSpPr txBox="1">
            <a:spLocks noChangeArrowheads="1"/>
          </p:cNvSpPr>
          <p:nvPr/>
        </p:nvSpPr>
        <p:spPr bwMode="auto">
          <a:xfrm>
            <a:off x="6734175" y="2225675"/>
            <a:ext cx="10144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Query</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Evaluation</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Engine</a:t>
            </a:r>
          </a:p>
        </p:txBody>
      </p:sp>
      <p:sp>
        <p:nvSpPr>
          <p:cNvPr id="48147" name="Line 20"/>
          <p:cNvSpPr>
            <a:spLocks noChangeShapeType="1"/>
          </p:cNvSpPr>
          <p:nvPr/>
        </p:nvSpPr>
        <p:spPr bwMode="auto">
          <a:xfrm>
            <a:off x="6975475" y="1900238"/>
            <a:ext cx="11668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48" name="Line 21"/>
          <p:cNvSpPr>
            <a:spLocks noChangeShapeType="1"/>
          </p:cNvSpPr>
          <p:nvPr/>
        </p:nvSpPr>
        <p:spPr bwMode="auto">
          <a:xfrm>
            <a:off x="208597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49" name="Line 22"/>
          <p:cNvSpPr>
            <a:spLocks noChangeShapeType="1"/>
          </p:cNvSpPr>
          <p:nvPr/>
        </p:nvSpPr>
        <p:spPr bwMode="auto">
          <a:xfrm>
            <a:off x="208597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0" name="Line 23"/>
          <p:cNvSpPr>
            <a:spLocks noChangeShapeType="1"/>
          </p:cNvSpPr>
          <p:nvPr/>
        </p:nvSpPr>
        <p:spPr bwMode="auto">
          <a:xfrm>
            <a:off x="208597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1" name="Line 24"/>
          <p:cNvSpPr>
            <a:spLocks noChangeShapeType="1"/>
          </p:cNvSpPr>
          <p:nvPr/>
        </p:nvSpPr>
        <p:spPr bwMode="auto">
          <a:xfrm>
            <a:off x="606742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2" name="Line 25"/>
          <p:cNvSpPr>
            <a:spLocks noChangeShapeType="1"/>
          </p:cNvSpPr>
          <p:nvPr/>
        </p:nvSpPr>
        <p:spPr bwMode="auto">
          <a:xfrm>
            <a:off x="606742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3" name="Line 26"/>
          <p:cNvSpPr>
            <a:spLocks noChangeShapeType="1"/>
          </p:cNvSpPr>
          <p:nvPr/>
        </p:nvSpPr>
        <p:spPr bwMode="auto">
          <a:xfrm>
            <a:off x="606742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4" name="Line 27"/>
          <p:cNvSpPr>
            <a:spLocks noChangeShapeType="1"/>
          </p:cNvSpPr>
          <p:nvPr/>
        </p:nvSpPr>
        <p:spPr bwMode="auto">
          <a:xfrm>
            <a:off x="4251325" y="2800350"/>
            <a:ext cx="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5" name="Line 28"/>
          <p:cNvSpPr>
            <a:spLocks noChangeShapeType="1"/>
          </p:cNvSpPr>
          <p:nvPr/>
        </p:nvSpPr>
        <p:spPr bwMode="auto">
          <a:xfrm>
            <a:off x="4251325" y="3522663"/>
            <a:ext cx="0" cy="179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6" name="Line 29"/>
          <p:cNvSpPr>
            <a:spLocks noChangeShapeType="1"/>
          </p:cNvSpPr>
          <p:nvPr/>
        </p:nvSpPr>
        <p:spPr bwMode="auto">
          <a:xfrm>
            <a:off x="4251325" y="4244975"/>
            <a:ext cx="0" cy="179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57" name="AutoShape 30"/>
          <p:cNvSpPr>
            <a:spLocks noChangeArrowheads="1"/>
          </p:cNvSpPr>
          <p:nvPr/>
        </p:nvSpPr>
        <p:spPr bwMode="auto">
          <a:xfrm>
            <a:off x="1527175" y="5024438"/>
            <a:ext cx="4800600" cy="90328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a:solidFill>
                <a:schemeClr val="tx2"/>
              </a:solidFill>
              <a:latin typeface="Times New Roman" panose="02020603050405020304" pitchFamily="18" charset="0"/>
              <a:ea typeface="바탕체" panose="02030609000101010101" pitchFamily="17" charset="-127"/>
            </a:endParaRPr>
          </a:p>
        </p:txBody>
      </p:sp>
      <p:sp>
        <p:nvSpPr>
          <p:cNvPr id="48158" name="Text Box 31"/>
          <p:cNvSpPr txBox="1">
            <a:spLocks noChangeArrowheads="1"/>
          </p:cNvSpPr>
          <p:nvPr/>
        </p:nvSpPr>
        <p:spPr bwMode="auto">
          <a:xfrm>
            <a:off x="2246313" y="5230813"/>
            <a:ext cx="1019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Index Files</a:t>
            </a:r>
          </a:p>
        </p:txBody>
      </p:sp>
      <p:sp>
        <p:nvSpPr>
          <p:cNvPr id="48159" name="Text Box 32"/>
          <p:cNvSpPr txBox="1">
            <a:spLocks noChangeArrowheads="1"/>
          </p:cNvSpPr>
          <p:nvPr/>
        </p:nvSpPr>
        <p:spPr bwMode="auto">
          <a:xfrm>
            <a:off x="2568575" y="5649913"/>
            <a:ext cx="949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Data Files</a:t>
            </a:r>
          </a:p>
        </p:txBody>
      </p:sp>
      <p:sp>
        <p:nvSpPr>
          <p:cNvPr id="48160" name="Text Box 33"/>
          <p:cNvSpPr txBox="1">
            <a:spLocks noChangeArrowheads="1"/>
          </p:cNvSpPr>
          <p:nvPr/>
        </p:nvSpPr>
        <p:spPr bwMode="auto">
          <a:xfrm>
            <a:off x="4260850" y="5410200"/>
            <a:ext cx="136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System Catalog</a:t>
            </a:r>
          </a:p>
        </p:txBody>
      </p:sp>
      <p:sp>
        <p:nvSpPr>
          <p:cNvPr id="48161" name="Freeform 34"/>
          <p:cNvSpPr>
            <a:spLocks/>
          </p:cNvSpPr>
          <p:nvPr/>
        </p:nvSpPr>
        <p:spPr bwMode="auto">
          <a:xfrm>
            <a:off x="3408363" y="5384800"/>
            <a:ext cx="842962" cy="60325"/>
          </a:xfrm>
          <a:custGeom>
            <a:avLst/>
            <a:gdLst>
              <a:gd name="T0" fmla="*/ 2147483646 w 680"/>
              <a:gd name="T1" fmla="*/ 2147483646 h 97"/>
              <a:gd name="T2" fmla="*/ 2147483646 w 680"/>
              <a:gd name="T3" fmla="*/ 0 h 97"/>
              <a:gd name="T4" fmla="*/ 0 w 680"/>
              <a:gd name="T5" fmla="*/ 0 h 97"/>
              <a:gd name="T6" fmla="*/ 0 60000 65536"/>
              <a:gd name="T7" fmla="*/ 0 60000 65536"/>
              <a:gd name="T8" fmla="*/ 0 60000 65536"/>
            </a:gdLst>
            <a:ahLst/>
            <a:cxnLst>
              <a:cxn ang="T6">
                <a:pos x="T0" y="T1"/>
              </a:cxn>
              <a:cxn ang="T7">
                <a:pos x="T2" y="T3"/>
              </a:cxn>
              <a:cxn ang="T8">
                <a:pos x="T4" y="T5"/>
              </a:cxn>
            </a:cxnLst>
            <a:rect l="0" t="0" r="r" b="b"/>
            <a:pathLst>
              <a:path w="680" h="97">
                <a:moveTo>
                  <a:pt x="680" y="97"/>
                </a:moveTo>
                <a:lnTo>
                  <a:pt x="544" y="0"/>
                </a:lnTo>
                <a:lnTo>
                  <a:pt x="0" y="0"/>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62" name="Freeform 35"/>
          <p:cNvSpPr>
            <a:spLocks/>
          </p:cNvSpPr>
          <p:nvPr/>
        </p:nvSpPr>
        <p:spPr bwMode="auto">
          <a:xfrm>
            <a:off x="3667125" y="5686425"/>
            <a:ext cx="649288" cy="58738"/>
          </a:xfrm>
          <a:custGeom>
            <a:avLst/>
            <a:gdLst>
              <a:gd name="T0" fmla="*/ 2147483646 w 590"/>
              <a:gd name="T1" fmla="*/ 0 h 53"/>
              <a:gd name="T2" fmla="*/ 2147483646 w 590"/>
              <a:gd name="T3" fmla="*/ 2147483646 h 53"/>
              <a:gd name="T4" fmla="*/ 0 w 590"/>
              <a:gd name="T5" fmla="*/ 2147483646 h 53"/>
              <a:gd name="T6" fmla="*/ 0 60000 65536"/>
              <a:gd name="T7" fmla="*/ 0 60000 65536"/>
              <a:gd name="T8" fmla="*/ 0 60000 65536"/>
            </a:gdLst>
            <a:ahLst/>
            <a:cxnLst>
              <a:cxn ang="T6">
                <a:pos x="T0" y="T1"/>
              </a:cxn>
              <a:cxn ang="T7">
                <a:pos x="T2" y="T3"/>
              </a:cxn>
              <a:cxn ang="T8">
                <a:pos x="T4" y="T5"/>
              </a:cxn>
            </a:cxnLst>
            <a:rect l="0" t="0" r="r" b="b"/>
            <a:pathLst>
              <a:path w="590" h="53">
                <a:moveTo>
                  <a:pt x="590" y="0"/>
                </a:moveTo>
                <a:lnTo>
                  <a:pt x="499" y="53"/>
                </a:lnTo>
                <a:lnTo>
                  <a:pt x="0" y="53"/>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63" name="Text Box 36"/>
          <p:cNvSpPr txBox="1">
            <a:spLocks noChangeArrowheads="1"/>
          </p:cNvSpPr>
          <p:nvPr/>
        </p:nvSpPr>
        <p:spPr bwMode="auto">
          <a:xfrm>
            <a:off x="6662738" y="5191125"/>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references</a:t>
            </a:r>
          </a:p>
        </p:txBody>
      </p:sp>
      <p:sp>
        <p:nvSpPr>
          <p:cNvPr id="48164" name="Line 37"/>
          <p:cNvSpPr>
            <a:spLocks noChangeShapeType="1"/>
          </p:cNvSpPr>
          <p:nvPr/>
        </p:nvSpPr>
        <p:spPr bwMode="auto">
          <a:xfrm>
            <a:off x="6826250" y="5145088"/>
            <a:ext cx="1166813" cy="0"/>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65" name="Text Box 38"/>
          <p:cNvSpPr txBox="1">
            <a:spLocks noChangeArrowheads="1"/>
          </p:cNvSpPr>
          <p:nvPr/>
        </p:nvSpPr>
        <p:spPr bwMode="auto">
          <a:xfrm>
            <a:off x="6392863" y="5567363"/>
            <a:ext cx="1362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DATABASE</a:t>
            </a:r>
          </a:p>
        </p:txBody>
      </p:sp>
      <p:sp>
        <p:nvSpPr>
          <p:cNvPr id="48166" name="Line 39"/>
          <p:cNvSpPr>
            <a:spLocks noChangeShapeType="1"/>
          </p:cNvSpPr>
          <p:nvPr/>
        </p:nvSpPr>
        <p:spPr bwMode="auto">
          <a:xfrm>
            <a:off x="2695575" y="5486400"/>
            <a:ext cx="323850" cy="171450"/>
          </a:xfrm>
          <a:prstGeom prst="line">
            <a:avLst/>
          </a:prstGeom>
          <a:noFill/>
          <a:ln w="2857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67" name="AutoShape 40"/>
          <p:cNvSpPr>
            <a:spLocks noChangeArrowheads="1"/>
          </p:cNvSpPr>
          <p:nvPr/>
        </p:nvSpPr>
        <p:spPr bwMode="auto">
          <a:xfrm>
            <a:off x="30845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Application Front Ends</a:t>
            </a:r>
          </a:p>
        </p:txBody>
      </p:sp>
      <p:sp>
        <p:nvSpPr>
          <p:cNvPr id="48168" name="AutoShape 41"/>
          <p:cNvSpPr>
            <a:spLocks noChangeArrowheads="1"/>
          </p:cNvSpPr>
          <p:nvPr/>
        </p:nvSpPr>
        <p:spPr bwMode="auto">
          <a:xfrm>
            <a:off x="685800" y="996950"/>
            <a:ext cx="2205038"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Web Forms</a:t>
            </a:r>
          </a:p>
        </p:txBody>
      </p:sp>
      <p:sp>
        <p:nvSpPr>
          <p:cNvPr id="48169" name="AutoShape 42"/>
          <p:cNvSpPr>
            <a:spLocks noChangeArrowheads="1"/>
          </p:cNvSpPr>
          <p:nvPr/>
        </p:nvSpPr>
        <p:spPr bwMode="auto">
          <a:xfrm>
            <a:off x="54848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Interface</a:t>
            </a:r>
          </a:p>
        </p:txBody>
      </p:sp>
      <p:sp>
        <p:nvSpPr>
          <p:cNvPr id="48170" name="Text Box 43"/>
          <p:cNvSpPr txBox="1">
            <a:spLocks noChangeArrowheads="1"/>
          </p:cNvSpPr>
          <p:nvPr/>
        </p:nvSpPr>
        <p:spPr bwMode="auto">
          <a:xfrm>
            <a:off x="3084513" y="1419225"/>
            <a:ext cx="1887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COMMANDS</a:t>
            </a:r>
          </a:p>
        </p:txBody>
      </p:sp>
      <p:sp>
        <p:nvSpPr>
          <p:cNvPr id="48171" name="Line 44"/>
          <p:cNvSpPr>
            <a:spLocks noChangeShapeType="1"/>
          </p:cNvSpPr>
          <p:nvPr/>
        </p:nvSpPr>
        <p:spPr bwMode="auto">
          <a:xfrm>
            <a:off x="2241550" y="1358900"/>
            <a:ext cx="777875" cy="18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72" name="Line 45"/>
          <p:cNvSpPr>
            <a:spLocks noChangeShapeType="1"/>
          </p:cNvSpPr>
          <p:nvPr/>
        </p:nvSpPr>
        <p:spPr bwMode="auto">
          <a:xfrm>
            <a:off x="4121150" y="1358900"/>
            <a:ext cx="0" cy="1206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73" name="Line 46"/>
          <p:cNvSpPr>
            <a:spLocks noChangeShapeType="1"/>
          </p:cNvSpPr>
          <p:nvPr/>
        </p:nvSpPr>
        <p:spPr bwMode="auto">
          <a:xfrm flipH="1">
            <a:off x="4121150" y="1682750"/>
            <a:ext cx="0" cy="119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74" name="Line 47"/>
          <p:cNvSpPr>
            <a:spLocks noChangeShapeType="1"/>
          </p:cNvSpPr>
          <p:nvPr/>
        </p:nvSpPr>
        <p:spPr bwMode="auto">
          <a:xfrm flipH="1">
            <a:off x="5030788" y="1357313"/>
            <a:ext cx="712787" cy="1825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75" name="Text Box 48"/>
          <p:cNvSpPr txBox="1">
            <a:spLocks noChangeArrowheads="1"/>
          </p:cNvSpPr>
          <p:nvPr/>
        </p:nvSpPr>
        <p:spPr bwMode="auto">
          <a:xfrm>
            <a:off x="887413" y="661988"/>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Unsophisticated users (customers, travel agents, etc.)</a:t>
            </a:r>
          </a:p>
        </p:txBody>
      </p:sp>
      <p:sp>
        <p:nvSpPr>
          <p:cNvPr id="48176" name="Text Box 49"/>
          <p:cNvSpPr txBox="1">
            <a:spLocks noChangeArrowheads="1"/>
          </p:cNvSpPr>
          <p:nvPr/>
        </p:nvSpPr>
        <p:spPr bwMode="auto">
          <a:xfrm>
            <a:off x="5419725" y="620713"/>
            <a:ext cx="25304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Sophisticated users, application</a:t>
            </a:r>
          </a:p>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programmers, DB administrators</a:t>
            </a:r>
          </a:p>
        </p:txBody>
      </p:sp>
      <p:sp>
        <p:nvSpPr>
          <p:cNvPr id="48177" name="Line 50"/>
          <p:cNvSpPr>
            <a:spLocks noChangeShapeType="1"/>
          </p:cNvSpPr>
          <p:nvPr/>
        </p:nvSpPr>
        <p:spPr bwMode="auto">
          <a:xfrm>
            <a:off x="6975475" y="1419225"/>
            <a:ext cx="116681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8178" name="Text Box 51"/>
          <p:cNvSpPr txBox="1">
            <a:spLocks noChangeArrowheads="1"/>
          </p:cNvSpPr>
          <p:nvPr/>
        </p:nvSpPr>
        <p:spPr bwMode="auto">
          <a:xfrm>
            <a:off x="6700838" y="1503363"/>
            <a:ext cx="1746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command flow</a:t>
            </a:r>
          </a:p>
        </p:txBody>
      </p:sp>
      <p:sp>
        <p:nvSpPr>
          <p:cNvPr id="48179" name="Text Box 52"/>
          <p:cNvSpPr txBox="1">
            <a:spLocks noChangeArrowheads="1"/>
          </p:cNvSpPr>
          <p:nvPr/>
        </p:nvSpPr>
        <p:spPr bwMode="auto">
          <a:xfrm>
            <a:off x="2690813" y="5997575"/>
            <a:ext cx="3395662" cy="34607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rgbClr val="0000FF"/>
                </a:solidFill>
                <a:latin typeface="Times New Roman" panose="02020603050405020304" pitchFamily="18" charset="0"/>
                <a:ea typeface="바탕체" panose="02030609000101010101" pitchFamily="17" charset="-127"/>
              </a:rPr>
              <a:t>Figure 1.3    Architecture of a DBMS</a:t>
            </a:r>
          </a:p>
        </p:txBody>
      </p:sp>
      <p:sp>
        <p:nvSpPr>
          <p:cNvPr id="48180" name="Rectangle 54"/>
          <p:cNvSpPr>
            <a:spLocks noChangeArrowheads="1"/>
          </p:cNvSpPr>
          <p:nvPr/>
        </p:nvSpPr>
        <p:spPr bwMode="auto">
          <a:xfrm>
            <a:off x="2484438" y="4365625"/>
            <a:ext cx="3671887" cy="792163"/>
          </a:xfrm>
          <a:prstGeom prst="rect">
            <a:avLst/>
          </a:prstGeom>
          <a:noFill/>
          <a:ln w="25400" algn="ctr">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8181" name="Rectangle 55"/>
          <p:cNvSpPr>
            <a:spLocks noChangeArrowheads="1"/>
          </p:cNvSpPr>
          <p:nvPr/>
        </p:nvSpPr>
        <p:spPr bwMode="auto">
          <a:xfrm>
            <a:off x="2484438" y="3644900"/>
            <a:ext cx="3671887" cy="647700"/>
          </a:xfrm>
          <a:prstGeom prst="rect">
            <a:avLst/>
          </a:prstGeom>
          <a:noFill/>
          <a:ln w="25400" algn="ctr">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8182" name="Line 56"/>
          <p:cNvSpPr>
            <a:spLocks noChangeShapeType="1"/>
          </p:cNvSpPr>
          <p:nvPr/>
        </p:nvSpPr>
        <p:spPr bwMode="auto">
          <a:xfrm>
            <a:off x="250825" y="2924175"/>
            <a:ext cx="8642350" cy="0"/>
          </a:xfrm>
          <a:prstGeom prst="line">
            <a:avLst/>
          </a:prstGeom>
          <a:noFill/>
          <a:ln w="25400">
            <a:solidFill>
              <a:srgbClr val="0000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a:p>
        </p:txBody>
      </p:sp>
      <p:sp>
        <p:nvSpPr>
          <p:cNvPr id="48183" name="Text Box 57"/>
          <p:cNvSpPr txBox="1">
            <a:spLocks noChangeArrowheads="1"/>
          </p:cNvSpPr>
          <p:nvPr/>
        </p:nvSpPr>
        <p:spPr bwMode="auto">
          <a:xfrm>
            <a:off x="7834313" y="3054350"/>
            <a:ext cx="1244600" cy="59055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i="1">
                <a:solidFill>
                  <a:srgbClr val="FF0000"/>
                </a:solidFill>
                <a:latin typeface="Times New Roman" panose="02020603050405020304" pitchFamily="18" charset="0"/>
                <a:ea typeface="바탕체" panose="02030609000101010101" pitchFamily="17" charset="-127"/>
              </a:rPr>
              <a:t>Shared</a:t>
            </a:r>
          </a:p>
          <a:p>
            <a:pPr algn="ctr" eaLnBrk="1" hangingPunct="1">
              <a:spcBef>
                <a:spcPct val="0"/>
              </a:spcBef>
              <a:buClrTx/>
              <a:buSzTx/>
              <a:buFontTx/>
              <a:buNone/>
            </a:pPr>
            <a:r>
              <a:rPr lang="en-US" altLang="ko-KR" sz="1600" i="1">
                <a:solidFill>
                  <a:srgbClr val="FF0000"/>
                </a:solidFill>
                <a:latin typeface="Times New Roman" panose="02020603050405020304" pitchFamily="18" charset="0"/>
                <a:ea typeface="바탕체" panose="02030609000101010101" pitchFamily="17" charset="-127"/>
              </a:rPr>
              <a:t>Components</a:t>
            </a:r>
          </a:p>
        </p:txBody>
      </p:sp>
      <p:sp>
        <p:nvSpPr>
          <p:cNvPr id="48184" name="Text Box 58"/>
          <p:cNvSpPr txBox="1">
            <a:spLocks noChangeArrowheads="1"/>
          </p:cNvSpPr>
          <p:nvPr/>
        </p:nvSpPr>
        <p:spPr bwMode="auto">
          <a:xfrm>
            <a:off x="7880350" y="2205038"/>
            <a:ext cx="1165225" cy="59055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i="1">
                <a:solidFill>
                  <a:srgbClr val="FF0000"/>
                </a:solidFill>
                <a:latin typeface="Times New Roman" panose="02020603050405020304" pitchFamily="18" charset="0"/>
                <a:ea typeface="바탕체" panose="02030609000101010101" pitchFamily="17" charset="-127"/>
              </a:rPr>
              <a:t>Per</a:t>
            </a:r>
          </a:p>
          <a:p>
            <a:pPr algn="ctr" eaLnBrk="1" hangingPunct="1">
              <a:spcBef>
                <a:spcPct val="0"/>
              </a:spcBef>
              <a:buClrTx/>
              <a:buSzTx/>
              <a:buFontTx/>
              <a:buNone/>
            </a:pPr>
            <a:r>
              <a:rPr lang="en-US" altLang="ko-KR" sz="1600" i="1">
                <a:solidFill>
                  <a:srgbClr val="FF0000"/>
                </a:solidFill>
                <a:latin typeface="Times New Roman" panose="02020603050405020304" pitchFamily="18" charset="0"/>
                <a:ea typeface="바탕체" panose="02030609000101010101" pitchFamily="17" charset="-127"/>
              </a:rPr>
              <a:t>Connection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43" name="날짜 개체 틀 4"/>
          <p:cNvSpPr>
            <a:spLocks noGrp="1"/>
          </p:cNvSpPr>
          <p:nvPr>
            <p:ph type="dt" sz="quarter" idx="11"/>
          </p:nvPr>
        </p:nvSpPr>
        <p:spPr/>
        <p:txBody>
          <a:bodyPr/>
          <a:lstStyle/>
          <a:p>
            <a:pPr>
              <a:defRPr/>
            </a:pPr>
            <a:r>
              <a:rPr lang="en-US" altLang="ko-KR"/>
              <a:t>Ch 9. Storing Disk</a:t>
            </a:r>
          </a:p>
        </p:txBody>
      </p:sp>
      <p:sp>
        <p:nvSpPr>
          <p:cNvPr id="4915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5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58" name="Rectangle 4"/>
          <p:cNvSpPr>
            <a:spLocks noGrp="1" noChangeArrowheads="1"/>
          </p:cNvSpPr>
          <p:nvPr>
            <p:ph type="title"/>
          </p:nvPr>
        </p:nvSpPr>
        <p:spPr>
          <a:noFill/>
        </p:spPr>
        <p:txBody>
          <a:bodyPr lIns="90488" tIns="44450" rIns="90488" bIns="44450"/>
          <a:lstStyle/>
          <a:p>
            <a:pPr eaLnBrk="1" hangingPunct="1"/>
            <a:r>
              <a:rPr lang="en-US" altLang="ko-KR"/>
              <a:t>9.4 Buffer Management in a DBMS</a:t>
            </a:r>
          </a:p>
        </p:txBody>
      </p:sp>
      <p:sp>
        <p:nvSpPr>
          <p:cNvPr id="49159" name="Rectangle 5"/>
          <p:cNvSpPr>
            <a:spLocks noGrp="1" noChangeArrowheads="1"/>
          </p:cNvSpPr>
          <p:nvPr>
            <p:ph type="body" idx="1"/>
          </p:nvPr>
        </p:nvSpPr>
        <p:spPr>
          <a:xfrm>
            <a:off x="179388" y="4797425"/>
            <a:ext cx="3024187" cy="1223963"/>
          </a:xfrm>
          <a:noFill/>
        </p:spPr>
        <p:txBody>
          <a:bodyPr lIns="90488" tIns="44450" rIns="90488" bIns="44450"/>
          <a:lstStyle/>
          <a:p>
            <a:pPr eaLnBrk="1" hangingPunct="1"/>
            <a:r>
              <a:rPr lang="en-US" altLang="ko-KR" sz="2000"/>
              <a:t>Data must be in </a:t>
            </a:r>
            <a:r>
              <a:rPr lang="en-US" altLang="ko-KR" sz="2000">
                <a:solidFill>
                  <a:srgbClr val="063DE8"/>
                </a:solidFill>
              </a:rPr>
              <a:t>RAM</a:t>
            </a:r>
            <a:r>
              <a:rPr lang="en-US" altLang="ko-KR" sz="2000"/>
              <a:t> for DBMS to operate on it!</a:t>
            </a:r>
          </a:p>
        </p:txBody>
      </p:sp>
      <p:grpSp>
        <p:nvGrpSpPr>
          <p:cNvPr id="49160" name="Group 42"/>
          <p:cNvGrpSpPr>
            <a:grpSpLocks/>
          </p:cNvGrpSpPr>
          <p:nvPr/>
        </p:nvGrpSpPr>
        <p:grpSpPr bwMode="auto">
          <a:xfrm>
            <a:off x="1403350" y="1125538"/>
            <a:ext cx="7675563" cy="4608512"/>
            <a:chOff x="884" y="709"/>
            <a:chExt cx="4835" cy="2903"/>
          </a:xfrm>
        </p:grpSpPr>
        <p:sp>
          <p:nvSpPr>
            <p:cNvPr id="49162" name="Rectangle 7"/>
            <p:cNvSpPr>
              <a:spLocks noChangeArrowheads="1"/>
            </p:cNvSpPr>
            <p:nvPr/>
          </p:nvSpPr>
          <p:spPr bwMode="auto">
            <a:xfrm>
              <a:off x="1797" y="1246"/>
              <a:ext cx="2649" cy="106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3" name="Rectangle 8"/>
            <p:cNvSpPr>
              <a:spLocks noChangeArrowheads="1"/>
            </p:cNvSpPr>
            <p:nvPr/>
          </p:nvSpPr>
          <p:spPr bwMode="auto">
            <a:xfrm>
              <a:off x="1793" y="124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4" name="Rectangle 9"/>
            <p:cNvSpPr>
              <a:spLocks noChangeArrowheads="1"/>
            </p:cNvSpPr>
            <p:nvPr/>
          </p:nvSpPr>
          <p:spPr bwMode="auto">
            <a:xfrm>
              <a:off x="2229" y="1242"/>
              <a:ext cx="430"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5" name="Rectangle 10"/>
            <p:cNvSpPr>
              <a:spLocks noChangeArrowheads="1"/>
            </p:cNvSpPr>
            <p:nvPr/>
          </p:nvSpPr>
          <p:spPr bwMode="auto">
            <a:xfrm>
              <a:off x="2667" y="124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6" name="Rectangle 11"/>
            <p:cNvSpPr>
              <a:spLocks noChangeArrowheads="1"/>
            </p:cNvSpPr>
            <p:nvPr/>
          </p:nvSpPr>
          <p:spPr bwMode="auto">
            <a:xfrm>
              <a:off x="3104" y="124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7" name="Rectangle 12"/>
            <p:cNvSpPr>
              <a:spLocks noChangeArrowheads="1"/>
            </p:cNvSpPr>
            <p:nvPr/>
          </p:nvSpPr>
          <p:spPr bwMode="auto">
            <a:xfrm>
              <a:off x="3540" y="124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68" name="Line 13"/>
            <p:cNvSpPr>
              <a:spLocks noChangeShapeType="1"/>
            </p:cNvSpPr>
            <p:nvPr/>
          </p:nvSpPr>
          <p:spPr bwMode="auto">
            <a:xfrm>
              <a:off x="1789" y="158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69" name="Line 14"/>
            <p:cNvSpPr>
              <a:spLocks noChangeShapeType="1"/>
            </p:cNvSpPr>
            <p:nvPr/>
          </p:nvSpPr>
          <p:spPr bwMode="auto">
            <a:xfrm>
              <a:off x="1789" y="197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70" name="Rectangle 15"/>
            <p:cNvSpPr>
              <a:spLocks noChangeArrowheads="1"/>
            </p:cNvSpPr>
            <p:nvPr/>
          </p:nvSpPr>
          <p:spPr bwMode="auto">
            <a:xfrm>
              <a:off x="1789" y="1238"/>
              <a:ext cx="436" cy="34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71" name="Rectangle 16"/>
            <p:cNvSpPr>
              <a:spLocks noChangeArrowheads="1"/>
            </p:cNvSpPr>
            <p:nvPr/>
          </p:nvSpPr>
          <p:spPr bwMode="auto">
            <a:xfrm>
              <a:off x="2663" y="1238"/>
              <a:ext cx="437" cy="347"/>
            </a:xfrm>
            <a:prstGeom prst="rect">
              <a:avLst/>
            </a:prstGeom>
            <a:solidFill>
              <a:srgbClr val="B760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72" name="Rectangle 17"/>
            <p:cNvSpPr>
              <a:spLocks noChangeArrowheads="1"/>
            </p:cNvSpPr>
            <p:nvPr/>
          </p:nvSpPr>
          <p:spPr bwMode="auto">
            <a:xfrm>
              <a:off x="3100" y="1975"/>
              <a:ext cx="436" cy="347"/>
            </a:xfrm>
            <a:prstGeom prst="rect">
              <a:avLst/>
            </a:prstGeom>
            <a:solidFill>
              <a:srgbClr val="063D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nvGrpSpPr>
            <p:cNvPr id="49173" name="Group 18"/>
            <p:cNvGrpSpPr>
              <a:grpSpLocks/>
            </p:cNvGrpSpPr>
            <p:nvPr/>
          </p:nvGrpSpPr>
          <p:grpSpPr bwMode="auto">
            <a:xfrm>
              <a:off x="2191" y="2686"/>
              <a:ext cx="1814" cy="926"/>
              <a:chOff x="2472" y="2966"/>
              <a:chExt cx="830" cy="434"/>
            </a:xfrm>
          </p:grpSpPr>
          <p:grpSp>
            <p:nvGrpSpPr>
              <p:cNvPr id="49191" name="Group 19"/>
              <p:cNvGrpSpPr>
                <a:grpSpLocks/>
              </p:cNvGrpSpPr>
              <p:nvPr/>
            </p:nvGrpSpPr>
            <p:grpSpPr bwMode="auto">
              <a:xfrm>
                <a:off x="2472" y="2966"/>
                <a:ext cx="830" cy="434"/>
                <a:chOff x="2472" y="2966"/>
                <a:chExt cx="830" cy="434"/>
              </a:xfrm>
            </p:grpSpPr>
            <p:sp>
              <p:nvSpPr>
                <p:cNvPr id="49193" name="Oval 20"/>
                <p:cNvSpPr>
                  <a:spLocks noChangeArrowheads="1"/>
                </p:cNvSpPr>
                <p:nvPr/>
              </p:nvSpPr>
              <p:spPr bwMode="auto">
                <a:xfrm>
                  <a:off x="2480" y="2966"/>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94" name="Oval 21"/>
                <p:cNvSpPr>
                  <a:spLocks noChangeArrowheads="1"/>
                </p:cNvSpPr>
                <p:nvPr/>
              </p:nvSpPr>
              <p:spPr bwMode="auto">
                <a:xfrm>
                  <a:off x="2480" y="3303"/>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95" name="Line 22"/>
                <p:cNvSpPr>
                  <a:spLocks noChangeShapeType="1"/>
                </p:cNvSpPr>
                <p:nvPr/>
              </p:nvSpPr>
              <p:spPr bwMode="auto">
                <a:xfrm>
                  <a:off x="247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96" name="Line 23"/>
                <p:cNvSpPr>
                  <a:spLocks noChangeShapeType="1"/>
                </p:cNvSpPr>
                <p:nvPr/>
              </p:nvSpPr>
              <p:spPr bwMode="auto">
                <a:xfrm>
                  <a:off x="330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49192" name="Rectangle 24"/>
              <p:cNvSpPr>
                <a:spLocks noChangeArrowheads="1"/>
              </p:cNvSpPr>
              <p:nvPr/>
            </p:nvSpPr>
            <p:spPr bwMode="auto">
              <a:xfrm>
                <a:off x="2672" y="3034"/>
                <a:ext cx="40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latin typeface="Book Antiqua" panose="02040602050305030304" pitchFamily="18" charset="0"/>
                  </a:rPr>
                  <a:t>DB</a:t>
                </a:r>
              </a:p>
            </p:txBody>
          </p:sp>
        </p:grpSp>
        <p:sp>
          <p:nvSpPr>
            <p:cNvPr id="49174" name="Line 25"/>
            <p:cNvSpPr>
              <a:spLocks noChangeShapeType="1"/>
            </p:cNvSpPr>
            <p:nvPr/>
          </p:nvSpPr>
          <p:spPr bwMode="auto">
            <a:xfrm>
              <a:off x="1134" y="2543"/>
              <a:ext cx="1878" cy="0"/>
            </a:xfrm>
            <a:prstGeom prst="line">
              <a:avLst/>
            </a:prstGeom>
            <a:noFill/>
            <a:ln w="12700">
              <a:solidFill>
                <a:srgbClr val="B760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75" name="Rectangle 26"/>
            <p:cNvSpPr>
              <a:spLocks noChangeArrowheads="1"/>
            </p:cNvSpPr>
            <p:nvPr/>
          </p:nvSpPr>
          <p:spPr bwMode="auto">
            <a:xfrm>
              <a:off x="884" y="2306"/>
              <a:ext cx="123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0000CC"/>
                  </a:solidFill>
                  <a:latin typeface="Book Antiqua" panose="02040602050305030304" pitchFamily="18" charset="0"/>
                </a:rPr>
                <a:t>MAIN MEMORY</a:t>
              </a:r>
            </a:p>
          </p:txBody>
        </p:sp>
        <p:sp>
          <p:nvSpPr>
            <p:cNvPr id="49176" name="Rectangle 27"/>
            <p:cNvSpPr>
              <a:spLocks noChangeArrowheads="1"/>
            </p:cNvSpPr>
            <p:nvPr/>
          </p:nvSpPr>
          <p:spPr bwMode="auto">
            <a:xfrm>
              <a:off x="885" y="2620"/>
              <a:ext cx="4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0000CC"/>
                  </a:solidFill>
                  <a:latin typeface="Book Antiqua" panose="02040602050305030304" pitchFamily="18" charset="0"/>
                </a:rPr>
                <a:t>DISK</a:t>
              </a:r>
            </a:p>
          </p:txBody>
        </p:sp>
        <p:sp>
          <p:nvSpPr>
            <p:cNvPr id="49177" name="Freeform 28"/>
            <p:cNvSpPr>
              <a:spLocks/>
            </p:cNvSpPr>
            <p:nvPr/>
          </p:nvSpPr>
          <p:spPr bwMode="auto">
            <a:xfrm>
              <a:off x="1112" y="1348"/>
              <a:ext cx="656" cy="190"/>
            </a:xfrm>
            <a:custGeom>
              <a:avLst/>
              <a:gdLst>
                <a:gd name="T0" fmla="*/ 0 w 656"/>
                <a:gd name="T1" fmla="*/ 189 h 190"/>
                <a:gd name="T2" fmla="*/ 3 w 656"/>
                <a:gd name="T3" fmla="*/ 155 h 190"/>
                <a:gd name="T4" fmla="*/ 16 w 656"/>
                <a:gd name="T5" fmla="*/ 135 h 190"/>
                <a:gd name="T6" fmla="*/ 23 w 656"/>
                <a:gd name="T7" fmla="*/ 114 h 190"/>
                <a:gd name="T8" fmla="*/ 50 w 656"/>
                <a:gd name="T9" fmla="*/ 81 h 190"/>
                <a:gd name="T10" fmla="*/ 71 w 656"/>
                <a:gd name="T11" fmla="*/ 54 h 190"/>
                <a:gd name="T12" fmla="*/ 98 w 656"/>
                <a:gd name="T13" fmla="*/ 33 h 190"/>
                <a:gd name="T14" fmla="*/ 126 w 656"/>
                <a:gd name="T15" fmla="*/ 6 h 190"/>
                <a:gd name="T16" fmla="*/ 146 w 656"/>
                <a:gd name="T17" fmla="*/ 0 h 190"/>
                <a:gd name="T18" fmla="*/ 166 w 656"/>
                <a:gd name="T19" fmla="*/ 0 h 190"/>
                <a:gd name="T20" fmla="*/ 186 w 656"/>
                <a:gd name="T21" fmla="*/ 6 h 190"/>
                <a:gd name="T22" fmla="*/ 207 w 656"/>
                <a:gd name="T23" fmla="*/ 20 h 190"/>
                <a:gd name="T24" fmla="*/ 227 w 656"/>
                <a:gd name="T25" fmla="*/ 33 h 190"/>
                <a:gd name="T26" fmla="*/ 248 w 656"/>
                <a:gd name="T27" fmla="*/ 54 h 190"/>
                <a:gd name="T28" fmla="*/ 268 w 656"/>
                <a:gd name="T29" fmla="*/ 68 h 190"/>
                <a:gd name="T30" fmla="*/ 289 w 656"/>
                <a:gd name="T31" fmla="*/ 87 h 190"/>
                <a:gd name="T32" fmla="*/ 317 w 656"/>
                <a:gd name="T33" fmla="*/ 101 h 190"/>
                <a:gd name="T34" fmla="*/ 344 w 656"/>
                <a:gd name="T35" fmla="*/ 114 h 190"/>
                <a:gd name="T36" fmla="*/ 364 w 656"/>
                <a:gd name="T37" fmla="*/ 114 h 190"/>
                <a:gd name="T38" fmla="*/ 391 w 656"/>
                <a:gd name="T39" fmla="*/ 114 h 190"/>
                <a:gd name="T40" fmla="*/ 412 w 656"/>
                <a:gd name="T41" fmla="*/ 114 h 190"/>
                <a:gd name="T42" fmla="*/ 439 w 656"/>
                <a:gd name="T43" fmla="*/ 114 h 190"/>
                <a:gd name="T44" fmla="*/ 467 w 656"/>
                <a:gd name="T45" fmla="*/ 114 h 190"/>
                <a:gd name="T46" fmla="*/ 494 w 656"/>
                <a:gd name="T47" fmla="*/ 108 h 190"/>
                <a:gd name="T48" fmla="*/ 514 w 656"/>
                <a:gd name="T49" fmla="*/ 101 h 190"/>
                <a:gd name="T50" fmla="*/ 549 w 656"/>
                <a:gd name="T51" fmla="*/ 95 h 190"/>
                <a:gd name="T52" fmla="*/ 576 w 656"/>
                <a:gd name="T53" fmla="*/ 81 h 190"/>
                <a:gd name="T54" fmla="*/ 596 w 656"/>
                <a:gd name="T55" fmla="*/ 68 h 190"/>
                <a:gd name="T56" fmla="*/ 617 w 656"/>
                <a:gd name="T57" fmla="*/ 54 h 190"/>
                <a:gd name="T58" fmla="*/ 637 w 656"/>
                <a:gd name="T59" fmla="*/ 41 h 190"/>
                <a:gd name="T60" fmla="*/ 655 w 656"/>
                <a:gd name="T61" fmla="*/ 16 h 1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78" name="Rectangle 29"/>
            <p:cNvSpPr>
              <a:spLocks noChangeArrowheads="1"/>
            </p:cNvSpPr>
            <p:nvPr/>
          </p:nvSpPr>
          <p:spPr bwMode="auto">
            <a:xfrm>
              <a:off x="945" y="1523"/>
              <a:ext cx="72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Book Antiqua" panose="02040602050305030304" pitchFamily="18" charset="0"/>
                </a:rPr>
                <a:t>disk page</a:t>
              </a:r>
            </a:p>
          </p:txBody>
        </p:sp>
        <p:sp>
          <p:nvSpPr>
            <p:cNvPr id="49179" name="Freeform 30"/>
            <p:cNvSpPr>
              <a:spLocks/>
            </p:cNvSpPr>
            <p:nvPr/>
          </p:nvSpPr>
          <p:spPr bwMode="auto">
            <a:xfrm>
              <a:off x="1265" y="1787"/>
              <a:ext cx="655" cy="189"/>
            </a:xfrm>
            <a:custGeom>
              <a:avLst/>
              <a:gdLst>
                <a:gd name="T0" fmla="*/ 0 w 655"/>
                <a:gd name="T1" fmla="*/ 188 h 189"/>
                <a:gd name="T2" fmla="*/ 3 w 655"/>
                <a:gd name="T3" fmla="*/ 154 h 189"/>
                <a:gd name="T4" fmla="*/ 16 w 655"/>
                <a:gd name="T5" fmla="*/ 134 h 189"/>
                <a:gd name="T6" fmla="*/ 23 w 655"/>
                <a:gd name="T7" fmla="*/ 114 h 189"/>
                <a:gd name="T8" fmla="*/ 50 w 655"/>
                <a:gd name="T9" fmla="*/ 81 h 189"/>
                <a:gd name="T10" fmla="*/ 71 w 655"/>
                <a:gd name="T11" fmla="*/ 54 h 189"/>
                <a:gd name="T12" fmla="*/ 98 w 655"/>
                <a:gd name="T13" fmla="*/ 33 h 189"/>
                <a:gd name="T14" fmla="*/ 125 w 655"/>
                <a:gd name="T15" fmla="*/ 6 h 189"/>
                <a:gd name="T16" fmla="*/ 145 w 655"/>
                <a:gd name="T17" fmla="*/ 0 h 189"/>
                <a:gd name="T18" fmla="*/ 166 w 655"/>
                <a:gd name="T19" fmla="*/ 0 h 189"/>
                <a:gd name="T20" fmla="*/ 186 w 655"/>
                <a:gd name="T21" fmla="*/ 6 h 189"/>
                <a:gd name="T22" fmla="*/ 207 w 655"/>
                <a:gd name="T23" fmla="*/ 20 h 189"/>
                <a:gd name="T24" fmla="*/ 227 w 655"/>
                <a:gd name="T25" fmla="*/ 33 h 189"/>
                <a:gd name="T26" fmla="*/ 248 w 655"/>
                <a:gd name="T27" fmla="*/ 54 h 189"/>
                <a:gd name="T28" fmla="*/ 268 w 655"/>
                <a:gd name="T29" fmla="*/ 67 h 189"/>
                <a:gd name="T30" fmla="*/ 289 w 655"/>
                <a:gd name="T31" fmla="*/ 87 h 189"/>
                <a:gd name="T32" fmla="*/ 316 w 655"/>
                <a:gd name="T33" fmla="*/ 100 h 189"/>
                <a:gd name="T34" fmla="*/ 343 w 655"/>
                <a:gd name="T35" fmla="*/ 114 h 189"/>
                <a:gd name="T36" fmla="*/ 363 w 655"/>
                <a:gd name="T37" fmla="*/ 114 h 189"/>
                <a:gd name="T38" fmla="*/ 391 w 655"/>
                <a:gd name="T39" fmla="*/ 114 h 189"/>
                <a:gd name="T40" fmla="*/ 411 w 655"/>
                <a:gd name="T41" fmla="*/ 114 h 189"/>
                <a:gd name="T42" fmla="*/ 439 w 655"/>
                <a:gd name="T43" fmla="*/ 114 h 189"/>
                <a:gd name="T44" fmla="*/ 466 w 655"/>
                <a:gd name="T45" fmla="*/ 114 h 189"/>
                <a:gd name="T46" fmla="*/ 493 w 655"/>
                <a:gd name="T47" fmla="*/ 107 h 189"/>
                <a:gd name="T48" fmla="*/ 513 w 655"/>
                <a:gd name="T49" fmla="*/ 100 h 189"/>
                <a:gd name="T50" fmla="*/ 548 w 655"/>
                <a:gd name="T51" fmla="*/ 94 h 189"/>
                <a:gd name="T52" fmla="*/ 575 w 655"/>
                <a:gd name="T53" fmla="*/ 81 h 189"/>
                <a:gd name="T54" fmla="*/ 595 w 655"/>
                <a:gd name="T55" fmla="*/ 67 h 189"/>
                <a:gd name="T56" fmla="*/ 616 w 655"/>
                <a:gd name="T57" fmla="*/ 54 h 189"/>
                <a:gd name="T58" fmla="*/ 636 w 655"/>
                <a:gd name="T59" fmla="*/ 40 h 189"/>
                <a:gd name="T60" fmla="*/ 654 w 655"/>
                <a:gd name="T61" fmla="*/ 16 h 1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80" name="Rectangle 31"/>
            <p:cNvSpPr>
              <a:spLocks noChangeArrowheads="1"/>
            </p:cNvSpPr>
            <p:nvPr/>
          </p:nvSpPr>
          <p:spPr bwMode="auto">
            <a:xfrm>
              <a:off x="989" y="1960"/>
              <a:ext cx="7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Book Antiqua" panose="02040602050305030304" pitchFamily="18" charset="0"/>
                </a:rPr>
                <a:t>free frame</a:t>
              </a:r>
            </a:p>
          </p:txBody>
        </p:sp>
        <p:sp>
          <p:nvSpPr>
            <p:cNvPr id="49181" name="Line 32"/>
            <p:cNvSpPr>
              <a:spLocks noChangeShapeType="1"/>
            </p:cNvSpPr>
            <p:nvPr/>
          </p:nvSpPr>
          <p:spPr bwMode="auto">
            <a:xfrm>
              <a:off x="3100" y="936"/>
              <a:ext cx="0" cy="259"/>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82" name="Rectangle 33"/>
            <p:cNvSpPr>
              <a:spLocks noChangeArrowheads="1"/>
            </p:cNvSpPr>
            <p:nvPr/>
          </p:nvSpPr>
          <p:spPr bwMode="auto">
            <a:xfrm>
              <a:off x="1822" y="709"/>
              <a:ext cx="26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000" b="0">
                  <a:solidFill>
                    <a:srgbClr val="C00000"/>
                  </a:solidFill>
                  <a:latin typeface="Arial" panose="020B0604020202020204" pitchFamily="34" charset="0"/>
                </a:rPr>
                <a:t>Page Requests from Higher Levels</a:t>
              </a:r>
            </a:p>
          </p:txBody>
        </p:sp>
        <p:sp>
          <p:nvSpPr>
            <p:cNvPr id="49183" name="Rectangle 34"/>
            <p:cNvSpPr>
              <a:spLocks noChangeArrowheads="1"/>
            </p:cNvSpPr>
            <p:nvPr/>
          </p:nvSpPr>
          <p:spPr bwMode="auto">
            <a:xfrm>
              <a:off x="1731" y="1051"/>
              <a:ext cx="10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Book Antiqua" panose="02040602050305030304" pitchFamily="18" charset="0"/>
                </a:rPr>
                <a:t>BUFFER POOL</a:t>
              </a:r>
            </a:p>
          </p:txBody>
        </p:sp>
        <p:sp>
          <p:nvSpPr>
            <p:cNvPr id="49184" name="Freeform 35"/>
            <p:cNvSpPr>
              <a:spLocks/>
            </p:cNvSpPr>
            <p:nvPr/>
          </p:nvSpPr>
          <p:spPr bwMode="auto">
            <a:xfrm>
              <a:off x="3196" y="2504"/>
              <a:ext cx="828" cy="156"/>
            </a:xfrm>
            <a:custGeom>
              <a:avLst/>
              <a:gdLst>
                <a:gd name="T0" fmla="*/ 19196623 w 644"/>
                <a:gd name="T1" fmla="*/ 2147483646 h 97"/>
                <a:gd name="T2" fmla="*/ 19109127 w 644"/>
                <a:gd name="T3" fmla="*/ 2147483646 h 97"/>
                <a:gd name="T4" fmla="*/ 18707153 w 644"/>
                <a:gd name="T5" fmla="*/ 2147483646 h 97"/>
                <a:gd name="T6" fmla="*/ 18527728 w 644"/>
                <a:gd name="T7" fmla="*/ 2147483646 h 97"/>
                <a:gd name="T8" fmla="*/ 17739566 w 644"/>
                <a:gd name="T9" fmla="*/ 2147483646 h 97"/>
                <a:gd name="T10" fmla="*/ 17120573 w 644"/>
                <a:gd name="T11" fmla="*/ 2147483646 h 97"/>
                <a:gd name="T12" fmla="*/ 16322733 w 644"/>
                <a:gd name="T13" fmla="*/ 2147483646 h 97"/>
                <a:gd name="T14" fmla="*/ 15527082 w 644"/>
                <a:gd name="T15" fmla="*/ 915076212 h 97"/>
                <a:gd name="T16" fmla="*/ 14930707 w 644"/>
                <a:gd name="T17" fmla="*/ 0 h 97"/>
                <a:gd name="T18" fmla="*/ 14321843 w 644"/>
                <a:gd name="T19" fmla="*/ 0 h 97"/>
                <a:gd name="T20" fmla="*/ 13719929 w 644"/>
                <a:gd name="T21" fmla="*/ 915076212 h 97"/>
                <a:gd name="T22" fmla="*/ 13081963 w 644"/>
                <a:gd name="T23" fmla="*/ 2147483646 h 97"/>
                <a:gd name="T24" fmla="*/ 12533206 w 644"/>
                <a:gd name="T25" fmla="*/ 2147483646 h 97"/>
                <a:gd name="T26" fmla="*/ 11927354 w 644"/>
                <a:gd name="T27" fmla="*/ 2147483646 h 97"/>
                <a:gd name="T28" fmla="*/ 11357789 w 644"/>
                <a:gd name="T29" fmla="*/ 2147483646 h 97"/>
                <a:gd name="T30" fmla="*/ 10731342 w 644"/>
                <a:gd name="T31" fmla="*/ 2147483646 h 97"/>
                <a:gd name="T32" fmla="*/ 9913110 w 644"/>
                <a:gd name="T33" fmla="*/ 2147483646 h 97"/>
                <a:gd name="T34" fmla="*/ 9097800 w 644"/>
                <a:gd name="T35" fmla="*/ 2147483646 h 97"/>
                <a:gd name="T36" fmla="*/ 8538435 w 644"/>
                <a:gd name="T37" fmla="*/ 2147483646 h 97"/>
                <a:gd name="T38" fmla="*/ 7724676 w 644"/>
                <a:gd name="T39" fmla="*/ 2147483646 h 97"/>
                <a:gd name="T40" fmla="*/ 7082582 w 644"/>
                <a:gd name="T41" fmla="*/ 2147483646 h 97"/>
                <a:gd name="T42" fmla="*/ 6337256 w 644"/>
                <a:gd name="T43" fmla="*/ 2147483646 h 97"/>
                <a:gd name="T44" fmla="*/ 5508675 w 644"/>
                <a:gd name="T45" fmla="*/ 2147483646 h 97"/>
                <a:gd name="T46" fmla="*/ 4714331 w 644"/>
                <a:gd name="T47" fmla="*/ 2147483646 h 97"/>
                <a:gd name="T48" fmla="*/ 4122189 w 644"/>
                <a:gd name="T49" fmla="*/ 2147483646 h 97"/>
                <a:gd name="T50" fmla="*/ 3097823 w 644"/>
                <a:gd name="T51" fmla="*/ 2147483646 h 97"/>
                <a:gd name="T52" fmla="*/ 2325637 w 644"/>
                <a:gd name="T53" fmla="*/ 2147483646 h 97"/>
                <a:gd name="T54" fmla="*/ 1725211 w 644"/>
                <a:gd name="T55" fmla="*/ 2147483646 h 97"/>
                <a:gd name="T56" fmla="*/ 1133649 w 644"/>
                <a:gd name="T57" fmla="*/ 2147483646 h 97"/>
                <a:gd name="T58" fmla="*/ 541759 w 644"/>
                <a:gd name="T59" fmla="*/ 2147483646 h 97"/>
                <a:gd name="T60" fmla="*/ 0 w 644"/>
                <a:gd name="T61" fmla="*/ 2147483646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4" h="97">
                  <a:moveTo>
                    <a:pt x="643" y="96"/>
                  </a:moveTo>
                  <a:lnTo>
                    <a:pt x="640" y="79"/>
                  </a:lnTo>
                  <a:lnTo>
                    <a:pt x="627" y="69"/>
                  </a:lnTo>
                  <a:lnTo>
                    <a:pt x="621" y="58"/>
                  </a:lnTo>
                  <a:lnTo>
                    <a:pt x="594" y="41"/>
                  </a:lnTo>
                  <a:lnTo>
                    <a:pt x="573" y="27"/>
                  </a:lnTo>
                  <a:lnTo>
                    <a:pt x="547" y="17"/>
                  </a:lnTo>
                  <a:lnTo>
                    <a:pt x="520" y="3"/>
                  </a:lnTo>
                  <a:lnTo>
                    <a:pt x="500" y="0"/>
                  </a:lnTo>
                  <a:lnTo>
                    <a:pt x="480" y="0"/>
                  </a:lnTo>
                  <a:lnTo>
                    <a:pt x="460" y="3"/>
                  </a:lnTo>
                  <a:lnTo>
                    <a:pt x="439" y="10"/>
                  </a:lnTo>
                  <a:lnTo>
                    <a:pt x="420" y="17"/>
                  </a:lnTo>
                  <a:lnTo>
                    <a:pt x="399" y="27"/>
                  </a:lnTo>
                  <a:lnTo>
                    <a:pt x="380" y="34"/>
                  </a:lnTo>
                  <a:lnTo>
                    <a:pt x="359" y="44"/>
                  </a:lnTo>
                  <a:lnTo>
                    <a:pt x="332" y="51"/>
                  </a:lnTo>
                  <a:lnTo>
                    <a:pt x="305" y="58"/>
                  </a:lnTo>
                  <a:lnTo>
                    <a:pt x="286" y="58"/>
                  </a:lnTo>
                  <a:lnTo>
                    <a:pt x="259" y="58"/>
                  </a:lnTo>
                  <a:lnTo>
                    <a:pt x="238" y="58"/>
                  </a:lnTo>
                  <a:lnTo>
                    <a:pt x="212" y="58"/>
                  </a:lnTo>
                  <a:lnTo>
                    <a:pt x="185" y="58"/>
                  </a:lnTo>
                  <a:lnTo>
                    <a:pt x="158" y="55"/>
                  </a:lnTo>
                  <a:lnTo>
                    <a:pt x="138" y="51"/>
                  </a:lnTo>
                  <a:lnTo>
                    <a:pt x="104" y="48"/>
                  </a:lnTo>
                  <a:lnTo>
                    <a:pt x="78" y="41"/>
                  </a:lnTo>
                  <a:lnTo>
                    <a:pt x="58" y="34"/>
                  </a:lnTo>
                  <a:lnTo>
                    <a:pt x="38" y="27"/>
                  </a:lnTo>
                  <a:lnTo>
                    <a:pt x="18" y="21"/>
                  </a:lnTo>
                  <a:lnTo>
                    <a:pt x="0" y="8"/>
                  </a:lnTo>
                </a:path>
              </a:pathLst>
            </a:custGeom>
            <a:noFill/>
            <a:ln w="12700" cap="rnd" cmpd="sng">
              <a:solidFill>
                <a:schemeClr val="folHlink"/>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85" name="Rectangle 36"/>
            <p:cNvSpPr>
              <a:spLocks noChangeArrowheads="1"/>
            </p:cNvSpPr>
            <p:nvPr/>
          </p:nvSpPr>
          <p:spPr bwMode="auto">
            <a:xfrm>
              <a:off x="4061" y="2478"/>
              <a:ext cx="165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Arial" panose="020B0604020202020204" pitchFamily="34" charset="0"/>
                </a:rPr>
                <a:t>choice of frame dictated</a:t>
              </a:r>
            </a:p>
            <a:p>
              <a:pPr latinLnBrk="0">
                <a:spcBef>
                  <a:spcPct val="0"/>
                </a:spcBef>
                <a:buClrTx/>
                <a:buSzTx/>
                <a:buFontTx/>
                <a:buNone/>
              </a:pPr>
              <a:r>
                <a:rPr lang="en-US" altLang="ko-KR" sz="1800" b="0">
                  <a:solidFill>
                    <a:schemeClr val="tx2"/>
                  </a:solidFill>
                  <a:latin typeface="Arial" panose="020B0604020202020204" pitchFamily="34" charset="0"/>
                </a:rPr>
                <a:t>by </a:t>
              </a:r>
              <a:r>
                <a:rPr lang="en-US" altLang="ko-KR" sz="1800">
                  <a:solidFill>
                    <a:srgbClr val="C00000"/>
                  </a:solidFill>
                  <a:latin typeface="Arial" panose="020B0604020202020204" pitchFamily="34" charset="0"/>
                </a:rPr>
                <a:t>replacement policy</a:t>
              </a:r>
            </a:p>
          </p:txBody>
        </p:sp>
        <p:sp>
          <p:nvSpPr>
            <p:cNvPr id="49186" name="Line 37"/>
            <p:cNvSpPr>
              <a:spLocks noChangeShapeType="1"/>
            </p:cNvSpPr>
            <p:nvPr/>
          </p:nvSpPr>
          <p:spPr bwMode="auto">
            <a:xfrm>
              <a:off x="3100" y="2337"/>
              <a:ext cx="0" cy="346"/>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187" name="Rectangle 38"/>
            <p:cNvSpPr>
              <a:spLocks noChangeArrowheads="1"/>
            </p:cNvSpPr>
            <p:nvPr/>
          </p:nvSpPr>
          <p:spPr bwMode="auto">
            <a:xfrm>
              <a:off x="3525" y="2886"/>
              <a:ext cx="454" cy="318"/>
            </a:xfrm>
            <a:prstGeom prst="rect">
              <a:avLst/>
            </a:prstGeom>
            <a:solidFill>
              <a:srgbClr val="063DE8"/>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88" name="Rectangle 39"/>
            <p:cNvSpPr>
              <a:spLocks noChangeArrowheads="1"/>
            </p:cNvSpPr>
            <p:nvPr/>
          </p:nvSpPr>
          <p:spPr bwMode="auto">
            <a:xfrm>
              <a:off x="2226" y="2976"/>
              <a:ext cx="437" cy="347"/>
            </a:xfrm>
            <a:prstGeom prst="rect">
              <a:avLst/>
            </a:prstGeom>
            <a:solidFill>
              <a:srgbClr val="B760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89" name="Rectangle 40"/>
            <p:cNvSpPr>
              <a:spLocks noChangeArrowheads="1"/>
            </p:cNvSpPr>
            <p:nvPr/>
          </p:nvSpPr>
          <p:spPr bwMode="auto">
            <a:xfrm>
              <a:off x="2681" y="3219"/>
              <a:ext cx="436" cy="34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49190" name="Rectangle 41"/>
            <p:cNvSpPr>
              <a:spLocks noChangeArrowheads="1"/>
            </p:cNvSpPr>
            <p:nvPr/>
          </p:nvSpPr>
          <p:spPr bwMode="auto">
            <a:xfrm>
              <a:off x="3253" y="3248"/>
              <a:ext cx="454" cy="318"/>
            </a:xfrm>
            <a:prstGeom prst="rect">
              <a:avLst/>
            </a:prstGeom>
            <a:solidFill>
              <a:srgbClr val="FF0000"/>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pic>
        <p:nvPicPr>
          <p:cNvPr id="49161"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0725" y="4649788"/>
            <a:ext cx="169862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51204" name="Rectangle 2"/>
          <p:cNvSpPr>
            <a:spLocks noGrp="1" noChangeArrowheads="1"/>
          </p:cNvSpPr>
          <p:nvPr>
            <p:ph type="title"/>
          </p:nvPr>
        </p:nvSpPr>
        <p:spPr/>
        <p:txBody>
          <a:bodyPr/>
          <a:lstStyle/>
          <a:p>
            <a:pPr eaLnBrk="1" hangingPunct="1"/>
            <a:r>
              <a:rPr lang="en-US" altLang="ko-KR"/>
              <a:t>When a Page is Requested ...</a:t>
            </a:r>
          </a:p>
        </p:txBody>
      </p:sp>
      <p:sp>
        <p:nvSpPr>
          <p:cNvPr id="29701" name="Rectangle 3"/>
          <p:cNvSpPr>
            <a:spLocks noGrp="1" noChangeArrowheads="1"/>
          </p:cNvSpPr>
          <p:nvPr>
            <p:ph type="body" idx="1"/>
          </p:nvPr>
        </p:nvSpPr>
        <p:spPr/>
        <p:txBody>
          <a:bodyPr/>
          <a:lstStyle/>
          <a:p>
            <a:pPr marL="419100" indent="-419100" eaLnBrk="1" hangingPunct="1">
              <a:defRPr/>
            </a:pPr>
            <a:r>
              <a:rPr lang="en-US" altLang="ko-KR" dirty="0"/>
              <a:t>Buffer pool information table: &lt;frame#, </a:t>
            </a:r>
            <a:r>
              <a:rPr lang="en-US" altLang="ko-KR" dirty="0" err="1"/>
              <a:t>pageid</a:t>
            </a:r>
            <a:r>
              <a:rPr lang="en-US" altLang="ko-KR" dirty="0"/>
              <a:t>, </a:t>
            </a:r>
            <a:r>
              <a:rPr lang="en-US" altLang="ko-KR" dirty="0" err="1"/>
              <a:t>pin_cnt</a:t>
            </a:r>
            <a:r>
              <a:rPr lang="en-US" altLang="ko-KR" dirty="0"/>
              <a:t>, dirty&gt;</a:t>
            </a:r>
          </a:p>
          <a:p>
            <a:pPr marL="819150" lvl="1" indent="-419100" eaLnBrk="1" hangingPunct="1">
              <a:defRPr/>
            </a:pPr>
            <a:r>
              <a:rPr lang="en-US" altLang="ko-KR" dirty="0"/>
              <a:t>In big systems, it is not trivial to just </a:t>
            </a:r>
            <a:r>
              <a:rPr lang="en-US" altLang="ko-KR" dirty="0">
                <a:solidFill>
                  <a:srgbClr val="3932CE"/>
                </a:solidFill>
              </a:rPr>
              <a:t>check</a:t>
            </a:r>
            <a:r>
              <a:rPr lang="en-US" altLang="ko-KR" dirty="0"/>
              <a:t> whether a page is in pool</a:t>
            </a:r>
          </a:p>
          <a:p>
            <a:pPr marL="819150" lvl="1" indent="-419100" eaLnBrk="1" hangingPunct="1">
              <a:defRPr/>
            </a:pPr>
            <a:endParaRPr lang="en-US" altLang="ko-KR" dirty="0"/>
          </a:p>
          <a:p>
            <a:pPr marL="419100" indent="-419100" eaLnBrk="1" hangingPunct="1">
              <a:defRPr/>
            </a:pPr>
            <a:r>
              <a:rPr lang="en-US" altLang="ko-KR" dirty="0"/>
              <a:t>If requested page is </a:t>
            </a:r>
            <a:r>
              <a:rPr lang="en-US" altLang="ko-KR" dirty="0">
                <a:solidFill>
                  <a:srgbClr val="C00000"/>
                </a:solidFill>
              </a:rPr>
              <a:t>not </a:t>
            </a:r>
            <a:r>
              <a:rPr lang="en-US" altLang="ko-KR" dirty="0"/>
              <a:t>in pool:</a:t>
            </a:r>
          </a:p>
          <a:p>
            <a:pPr lvl="1" eaLnBrk="1" hangingPunct="1">
              <a:buSzPct val="75000"/>
              <a:defRPr/>
            </a:pPr>
            <a:r>
              <a:rPr lang="en-US" altLang="ko-KR" sz="1800" spc="-150" dirty="0">
                <a:latin typeface="Consolas" panose="020B0609020204030204" pitchFamily="49" charset="0"/>
                <a:cs typeface="Consolas" panose="020B0609020204030204" pitchFamily="49" charset="0"/>
              </a:rPr>
              <a:t>Choose a frame for </a:t>
            </a:r>
            <a:r>
              <a:rPr lang="en-US" altLang="ko-KR" sz="1800" spc="-150" dirty="0">
                <a:solidFill>
                  <a:srgbClr val="C00000"/>
                </a:solidFill>
                <a:latin typeface="Consolas" panose="020B0609020204030204" pitchFamily="49" charset="0"/>
                <a:cs typeface="Consolas" panose="020B0609020204030204" pitchFamily="49" charset="0"/>
              </a:rPr>
              <a:t>replacement</a:t>
            </a:r>
          </a:p>
          <a:p>
            <a:pPr lvl="1" eaLnBrk="1" hangingPunct="1">
              <a:buSzPct val="75000"/>
              <a:defRPr/>
            </a:pPr>
            <a:r>
              <a:rPr lang="en-US" altLang="ko-KR" sz="1800" spc="-150" dirty="0">
                <a:latin typeface="Consolas" panose="020B0609020204030204" pitchFamily="49" charset="0"/>
                <a:cs typeface="Consolas" panose="020B0609020204030204" pitchFamily="49" charset="0"/>
              </a:rPr>
              <a:t>If  frame is </a:t>
            </a:r>
            <a:r>
              <a:rPr lang="en-US" altLang="ko-KR" sz="1800" spc="-150" dirty="0">
                <a:solidFill>
                  <a:srgbClr val="C00000"/>
                </a:solidFill>
                <a:latin typeface="Consolas" panose="020B0609020204030204" pitchFamily="49" charset="0"/>
                <a:cs typeface="Consolas" panose="020B0609020204030204" pitchFamily="49" charset="0"/>
              </a:rPr>
              <a:t>dirty</a:t>
            </a:r>
            <a:r>
              <a:rPr lang="en-US" altLang="ko-KR" sz="1800" spc="-150" dirty="0">
                <a:latin typeface="Consolas" panose="020B0609020204030204" pitchFamily="49" charset="0"/>
                <a:cs typeface="Consolas" panose="020B0609020204030204" pitchFamily="49" charset="0"/>
              </a:rPr>
              <a:t>, </a:t>
            </a:r>
            <a:r>
              <a:rPr lang="en-US" altLang="ko-KR" sz="1800" u="sng" spc="-150" dirty="0">
                <a:latin typeface="Consolas" panose="020B0609020204030204" pitchFamily="49" charset="0"/>
                <a:cs typeface="Consolas" panose="020B0609020204030204" pitchFamily="49" charset="0"/>
              </a:rPr>
              <a:t>write it to disk</a:t>
            </a:r>
          </a:p>
          <a:p>
            <a:pPr lvl="1" eaLnBrk="1" hangingPunct="1">
              <a:buSzPct val="75000"/>
              <a:defRPr/>
            </a:pPr>
            <a:r>
              <a:rPr lang="en-US" altLang="ko-KR" sz="1800" spc="-150" dirty="0">
                <a:latin typeface="Consolas" panose="020B0609020204030204" pitchFamily="49" charset="0"/>
                <a:cs typeface="Consolas" panose="020B0609020204030204" pitchFamily="49" charset="0"/>
              </a:rPr>
              <a:t>Read requested page into chosen frame</a:t>
            </a:r>
          </a:p>
          <a:p>
            <a:pPr marL="419100" indent="-419100" eaLnBrk="1" hangingPunct="1">
              <a:defRPr/>
            </a:pPr>
            <a:r>
              <a:rPr lang="en-US" altLang="ko-KR" i="1" dirty="0">
                <a:solidFill>
                  <a:srgbClr val="063DE8"/>
                </a:solidFill>
              </a:rPr>
              <a:t>Pin</a:t>
            </a:r>
            <a:r>
              <a:rPr lang="en-US" altLang="ko-KR" i="1" dirty="0"/>
              <a:t> </a:t>
            </a:r>
            <a:r>
              <a:rPr lang="en-US" altLang="ko-KR" dirty="0"/>
              <a:t>the page and return its </a:t>
            </a:r>
            <a:r>
              <a:rPr lang="en-US" altLang="ko-KR" dirty="0">
                <a:solidFill>
                  <a:srgbClr val="063DE8"/>
                </a:solidFill>
              </a:rPr>
              <a:t>address</a:t>
            </a:r>
            <a:r>
              <a:rPr lang="en-US" altLang="ko-KR" dirty="0"/>
              <a:t>.  </a:t>
            </a:r>
          </a:p>
          <a:p>
            <a:pPr marL="819150" lvl="1" indent="-419100" eaLnBrk="1" hangingPunct="1">
              <a:defRPr/>
            </a:pPr>
            <a:endParaRPr lang="en-US" altLang="ko-KR" dirty="0"/>
          </a:p>
          <a:p>
            <a:pPr marL="419100" indent="-419100" eaLnBrk="1" hangingPunct="1">
              <a:defRPr/>
            </a:pPr>
            <a:r>
              <a:rPr lang="en-US" altLang="ko-KR" dirty="0"/>
              <a:t>If requests can be predicted (e.g., sequential scans) pages can be </a:t>
            </a:r>
            <a:r>
              <a:rPr lang="en-US" altLang="ko-KR" u="sng" dirty="0">
                <a:solidFill>
                  <a:srgbClr val="063DE8"/>
                </a:solidFill>
              </a:rPr>
              <a:t>pre-fetched</a:t>
            </a:r>
            <a:r>
              <a:rPr lang="en-US" altLang="ko-KR" dirty="0"/>
              <a:t> several pages at a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5222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222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2230" name="Rectangle 4"/>
          <p:cNvSpPr>
            <a:spLocks noGrp="1" noChangeArrowheads="1"/>
          </p:cNvSpPr>
          <p:nvPr>
            <p:ph type="title"/>
          </p:nvPr>
        </p:nvSpPr>
        <p:spPr>
          <a:noFill/>
        </p:spPr>
        <p:txBody>
          <a:bodyPr lIns="90488" tIns="44450" rIns="90488" bIns="44450"/>
          <a:lstStyle/>
          <a:p>
            <a:pPr eaLnBrk="1" hangingPunct="1"/>
            <a:r>
              <a:rPr lang="en-US" altLang="ko-KR"/>
              <a:t>More on Buffer Management</a:t>
            </a:r>
          </a:p>
        </p:txBody>
      </p:sp>
      <p:sp>
        <p:nvSpPr>
          <p:cNvPr id="52231" name="Rectangle 5"/>
          <p:cNvSpPr>
            <a:spLocks noGrp="1" noChangeArrowheads="1"/>
          </p:cNvSpPr>
          <p:nvPr>
            <p:ph type="body" idx="1"/>
          </p:nvPr>
        </p:nvSpPr>
        <p:spPr>
          <a:noFill/>
        </p:spPr>
        <p:txBody>
          <a:bodyPr lIns="90488" tIns="44450" rIns="90488" bIns="44450"/>
          <a:lstStyle/>
          <a:p>
            <a:pPr eaLnBrk="1" hangingPunct="1"/>
            <a:r>
              <a:rPr lang="en-US" altLang="ko-KR"/>
              <a:t>Requestor of page must unpin it, and indicate whether page has been modified: </a:t>
            </a:r>
          </a:p>
          <a:p>
            <a:pPr lvl="1" eaLnBrk="1" hangingPunct="1">
              <a:buSzPct val="75000"/>
            </a:pPr>
            <a:r>
              <a:rPr lang="en-US" altLang="ko-KR">
                <a:solidFill>
                  <a:srgbClr val="063DE8"/>
                </a:solidFill>
              </a:rPr>
              <a:t>dirty</a:t>
            </a:r>
            <a:r>
              <a:rPr lang="en-US" altLang="ko-KR" i="1"/>
              <a:t> </a:t>
            </a:r>
            <a:r>
              <a:rPr lang="en-US" altLang="ko-KR"/>
              <a:t>bit is used for this.</a:t>
            </a:r>
          </a:p>
          <a:p>
            <a:pPr eaLnBrk="1" hangingPunct="1"/>
            <a:endParaRPr lang="en-US" altLang="ko-KR"/>
          </a:p>
          <a:p>
            <a:pPr eaLnBrk="1" hangingPunct="1"/>
            <a:r>
              <a:rPr lang="en-US" altLang="ko-KR"/>
              <a:t>Page in pool may be requested many times, </a:t>
            </a:r>
          </a:p>
          <a:p>
            <a:pPr lvl="1" eaLnBrk="1" hangingPunct="1">
              <a:buSzPct val="75000"/>
            </a:pPr>
            <a:r>
              <a:rPr lang="en-US" altLang="ko-KR"/>
              <a:t>a </a:t>
            </a:r>
            <a:r>
              <a:rPr lang="en-US" altLang="ko-KR">
                <a:solidFill>
                  <a:srgbClr val="063DE8"/>
                </a:solidFill>
              </a:rPr>
              <a:t>pin count</a:t>
            </a:r>
            <a:r>
              <a:rPr lang="en-US" altLang="ko-KR" i="1">
                <a:solidFill>
                  <a:schemeClr val="accent2"/>
                </a:solidFill>
              </a:rPr>
              <a:t> </a:t>
            </a:r>
            <a:r>
              <a:rPr lang="en-US" altLang="ko-KR"/>
              <a:t>is used.  </a:t>
            </a:r>
          </a:p>
          <a:p>
            <a:pPr lvl="1" eaLnBrk="1" hangingPunct="1">
              <a:buSzPct val="75000"/>
            </a:pPr>
            <a:r>
              <a:rPr lang="en-US" altLang="ko-KR"/>
              <a:t>a page is a candidate for replacement iff pin count = </a:t>
            </a:r>
            <a:r>
              <a:rPr lang="en-US" altLang="ko-KR">
                <a:solidFill>
                  <a:srgbClr val="063DE8"/>
                </a:solidFill>
              </a:rPr>
              <a:t>0</a:t>
            </a:r>
            <a:r>
              <a:rPr lang="en-US" altLang="ko-KR"/>
              <a:t>.</a:t>
            </a:r>
          </a:p>
          <a:p>
            <a:pPr eaLnBrk="1" hangingPunct="1"/>
            <a:endParaRPr lang="en-US" altLang="ko-KR"/>
          </a:p>
          <a:p>
            <a:pPr eaLnBrk="1" hangingPunct="1"/>
            <a:r>
              <a:rPr lang="en-US" altLang="ko-KR"/>
              <a:t>CC &amp; recovery may entail additional I/O when a frame is chosen for replacement. (e.g. </a:t>
            </a:r>
            <a:r>
              <a:rPr lang="en-US" altLang="ko-KR">
                <a:solidFill>
                  <a:srgbClr val="063DE8"/>
                </a:solidFill>
              </a:rPr>
              <a:t>Write-Ahead Log</a:t>
            </a:r>
            <a:r>
              <a:rPr lang="en-US" altLang="ko-KR" i="1"/>
              <a:t> </a:t>
            </a:r>
            <a:r>
              <a:rPr lang="en-US" altLang="ko-KR"/>
              <a:t>protocol)</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제목 1"/>
          <p:cNvSpPr>
            <a:spLocks noGrp="1"/>
          </p:cNvSpPr>
          <p:nvPr>
            <p:ph type="title"/>
          </p:nvPr>
        </p:nvSpPr>
        <p:spPr/>
        <p:txBody>
          <a:bodyPr/>
          <a:lstStyle/>
          <a:p>
            <a:r>
              <a:rPr lang="en-US" altLang="ko-KR"/>
              <a:t>Buffer Manager Pseudo Code</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876"/>
            <a:ext cx="5689377" cy="391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p:cNvSpPr txBox="1">
            <a:spLocks noChangeArrowheads="1"/>
          </p:cNvSpPr>
          <p:nvPr/>
        </p:nvSpPr>
        <p:spPr bwMode="auto">
          <a:xfrm>
            <a:off x="6084888" y="5949950"/>
            <a:ext cx="27416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i="1" u="sng"/>
              <a:t>[Source: Uwe Röhm’s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5530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530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5302" name="Rectangle 4"/>
          <p:cNvSpPr>
            <a:spLocks noGrp="1" noChangeArrowheads="1"/>
          </p:cNvSpPr>
          <p:nvPr>
            <p:ph type="title"/>
          </p:nvPr>
        </p:nvSpPr>
        <p:spPr>
          <a:noFill/>
        </p:spPr>
        <p:txBody>
          <a:bodyPr lIns="90488" tIns="44450" rIns="90488" bIns="44450"/>
          <a:lstStyle/>
          <a:p>
            <a:pPr eaLnBrk="1" hangingPunct="1"/>
            <a:r>
              <a:rPr lang="en-US" altLang="ko-KR"/>
              <a:t>Buffer Replacement Policy</a:t>
            </a:r>
          </a:p>
        </p:txBody>
      </p:sp>
      <p:sp>
        <p:nvSpPr>
          <p:cNvPr id="31751" name="Rectangle 5"/>
          <p:cNvSpPr>
            <a:spLocks noGrp="1" noChangeArrowheads="1"/>
          </p:cNvSpPr>
          <p:nvPr>
            <p:ph type="body" idx="1"/>
          </p:nvPr>
        </p:nvSpPr>
        <p:spPr/>
        <p:txBody>
          <a:bodyPr lIns="90488" tIns="44450" rIns="90488" bIns="44450"/>
          <a:lstStyle/>
          <a:p>
            <a:pPr eaLnBrk="1" hangingPunct="1">
              <a:lnSpc>
                <a:spcPct val="90000"/>
              </a:lnSpc>
              <a:defRPr/>
            </a:pPr>
            <a:r>
              <a:rPr lang="en-US" altLang="ko-KR" dirty="0"/>
              <a:t>Hit vs. miss</a:t>
            </a:r>
          </a:p>
          <a:p>
            <a:pPr eaLnBrk="1" hangingPunct="1">
              <a:lnSpc>
                <a:spcPct val="90000"/>
              </a:lnSpc>
              <a:defRPr/>
            </a:pPr>
            <a:endParaRPr lang="en-US" altLang="ko-KR" dirty="0"/>
          </a:p>
          <a:p>
            <a:pPr eaLnBrk="1" hangingPunct="1">
              <a:lnSpc>
                <a:spcPct val="90000"/>
              </a:lnSpc>
              <a:defRPr/>
            </a:pPr>
            <a:r>
              <a:rPr lang="en-US" altLang="ko-KR" dirty="0"/>
              <a:t>Hit ratio = # of hits / ( # of page requests to buffer cache)</a:t>
            </a:r>
          </a:p>
          <a:p>
            <a:pPr lvl="1" eaLnBrk="1" hangingPunct="1">
              <a:lnSpc>
                <a:spcPct val="90000"/>
              </a:lnSpc>
              <a:defRPr/>
            </a:pPr>
            <a:r>
              <a:rPr lang="en-US" altLang="ko-KR" dirty="0"/>
              <a:t>One miss incurs one (or two) physical IO. Hit saves IO.</a:t>
            </a:r>
          </a:p>
          <a:p>
            <a:pPr lvl="1" eaLnBrk="1" hangingPunct="1">
              <a:lnSpc>
                <a:spcPct val="90000"/>
              </a:lnSpc>
              <a:defRPr/>
            </a:pPr>
            <a:r>
              <a:rPr lang="en-US" altLang="ko-KR" dirty="0"/>
              <a:t>Rule of thumb</a:t>
            </a:r>
            <a:r>
              <a:rPr lang="en-US" altLang="ko-KR" sz="1600" dirty="0"/>
              <a:t>:  at least 80 ~ 90%</a:t>
            </a:r>
          </a:p>
          <a:p>
            <a:pPr eaLnBrk="1" hangingPunct="1">
              <a:lnSpc>
                <a:spcPct val="90000"/>
              </a:lnSpc>
              <a:defRPr/>
            </a:pPr>
            <a:endParaRPr lang="en-US" altLang="ko-KR" dirty="0"/>
          </a:p>
          <a:p>
            <a:pPr eaLnBrk="1" hangingPunct="1">
              <a:lnSpc>
                <a:spcPct val="90000"/>
              </a:lnSpc>
              <a:defRPr/>
            </a:pPr>
            <a:r>
              <a:rPr lang="en-US" altLang="ko-KR" dirty="0">
                <a:solidFill>
                  <a:srgbClr val="C00000"/>
                </a:solidFill>
              </a:rPr>
              <a:t>Problem</a:t>
            </a:r>
            <a:r>
              <a:rPr lang="en-US" altLang="ko-KR" dirty="0"/>
              <a:t>: for the given (future) references,  which victim should be chosen for highest hit ratio (i.e. least # of IOs)?</a:t>
            </a:r>
          </a:p>
          <a:p>
            <a:pPr lvl="1" eaLnBrk="1" hangingPunct="1">
              <a:lnSpc>
                <a:spcPct val="90000"/>
              </a:lnSpc>
              <a:defRPr/>
            </a:pPr>
            <a:r>
              <a:rPr lang="en-US" altLang="ko-KR" dirty="0"/>
              <a:t>Numerous policies</a:t>
            </a:r>
          </a:p>
          <a:p>
            <a:pPr lvl="1" eaLnBrk="1" hangingPunct="1">
              <a:lnSpc>
                <a:spcPct val="90000"/>
              </a:lnSpc>
              <a:defRPr/>
            </a:pPr>
            <a:r>
              <a:rPr lang="en-US" altLang="ko-KR" dirty="0"/>
              <a:t>Does one policy win over the others?</a:t>
            </a:r>
          </a:p>
          <a:p>
            <a:pPr lvl="1" eaLnBrk="1" hangingPunct="1">
              <a:lnSpc>
                <a:spcPct val="90000"/>
              </a:lnSpc>
              <a:defRPr/>
            </a:pPr>
            <a:r>
              <a:rPr lang="en-US" altLang="ko-KR" dirty="0"/>
              <a:t>One policy does not fit all reference patterns!</a:t>
            </a:r>
            <a:endParaRPr lang="en-US" altLang="ko-KR" i="1" dirty="0">
              <a:solidFill>
                <a:schemeClr val="accent2"/>
              </a:solidFill>
            </a:endParaRPr>
          </a:p>
          <a:p>
            <a:pPr eaLnBrk="1" hangingPunct="1">
              <a:lnSpc>
                <a:spcPct val="90000"/>
              </a:lnSpc>
              <a:buSzPct val="75000"/>
              <a:defRPr/>
            </a:pPr>
            <a:endParaRPr lang="en-US" altLang="ko-KR" u="sng" dirty="0">
              <a:solidFill>
                <a:srgbClr val="063DE8"/>
              </a:solidFill>
            </a:endParaRPr>
          </a:p>
          <a:p>
            <a:pPr marL="457200" lvl="1" indent="0" eaLnBrk="1" hangingPunct="1">
              <a:lnSpc>
                <a:spcPct val="90000"/>
              </a:lnSpc>
              <a:buSzPct val="75000"/>
              <a:buFont typeface="Arial" panose="020B0604020202020204" pitchFamily="34" charset="0"/>
              <a:buNone/>
              <a:defRPr/>
            </a:pPr>
            <a:endParaRPr lang="en-US" altLang="ko-KR" dirty="0">
              <a:solidFill>
                <a:srgbClr val="063DE8"/>
              </a:solidFill>
            </a:endParaRPr>
          </a:p>
        </p:txBody>
      </p:sp>
    </p:spTree>
    <p:extLst>
      <p:ext uri="{BB962C8B-B14F-4D97-AF65-F5344CB8AC3E}">
        <p14:creationId xmlns:p14="http://schemas.microsoft.com/office/powerpoint/2010/main" val="824908357"/>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8196" name="Rectangle 2"/>
          <p:cNvSpPr>
            <a:spLocks noGrp="1" noChangeArrowheads="1"/>
          </p:cNvSpPr>
          <p:nvPr>
            <p:ph type="title"/>
          </p:nvPr>
        </p:nvSpPr>
        <p:spPr/>
        <p:txBody>
          <a:bodyPr/>
          <a:lstStyle/>
          <a:p>
            <a:pPr eaLnBrk="1" hangingPunct="1"/>
            <a:r>
              <a:rPr lang="en-US" altLang="ko-KR"/>
              <a:t>9.0 Disks and Files</a:t>
            </a:r>
          </a:p>
        </p:txBody>
      </p:sp>
      <p:sp>
        <p:nvSpPr>
          <p:cNvPr id="8197" name="Rectangle 3"/>
          <p:cNvSpPr>
            <a:spLocks noGrp="1" noChangeArrowheads="1"/>
          </p:cNvSpPr>
          <p:nvPr>
            <p:ph type="body" idx="1"/>
          </p:nvPr>
        </p:nvSpPr>
        <p:spPr/>
        <p:txBody>
          <a:bodyPr/>
          <a:lstStyle/>
          <a:p>
            <a:pPr eaLnBrk="1" hangingPunct="1">
              <a:spcBef>
                <a:spcPts val="1000"/>
              </a:spcBef>
            </a:pPr>
            <a:r>
              <a:rPr lang="en-US" altLang="ko-KR" dirty="0"/>
              <a:t>DBMS stores information on </a:t>
            </a:r>
            <a:r>
              <a:rPr lang="en-US" altLang="ko-KR" dirty="0" err="1"/>
              <a:t>harddisks</a:t>
            </a:r>
            <a:r>
              <a:rPr lang="en-US" altLang="ko-KR" dirty="0"/>
              <a:t> or flash SSDs.</a:t>
            </a:r>
          </a:p>
          <a:p>
            <a:pPr lvl="1" eaLnBrk="1" hangingPunct="1">
              <a:spcBef>
                <a:spcPts val="1000"/>
              </a:spcBef>
            </a:pPr>
            <a:r>
              <a:rPr lang="en-US" altLang="ko-KR" dirty="0"/>
              <a:t>Electronic (CPU, DRAM) vs. Mechanical (</a:t>
            </a:r>
            <a:r>
              <a:rPr lang="en-US" altLang="ko-KR" dirty="0" err="1"/>
              <a:t>harddisk</a:t>
            </a:r>
            <a:r>
              <a:rPr lang="en-US" altLang="ko-KR" dirty="0"/>
              <a:t>) vs. Electronic (SSD)</a:t>
            </a:r>
          </a:p>
          <a:p>
            <a:pPr eaLnBrk="1" hangingPunct="1">
              <a:spcBef>
                <a:spcPts val="1000"/>
              </a:spcBef>
            </a:pPr>
            <a:r>
              <a:rPr lang="en-US" altLang="ko-KR" dirty="0"/>
              <a:t>This has major implications for DBMS design!</a:t>
            </a:r>
          </a:p>
          <a:p>
            <a:pPr lvl="1" eaLnBrk="1" hangingPunct="1">
              <a:spcBef>
                <a:spcPts val="1000"/>
              </a:spcBef>
            </a:pPr>
            <a:r>
              <a:rPr lang="en-US" altLang="ko-KR" dirty="0">
                <a:solidFill>
                  <a:srgbClr val="C10000"/>
                </a:solidFill>
              </a:rPr>
              <a:t>READ</a:t>
            </a:r>
            <a:r>
              <a:rPr lang="en-US" altLang="ko-KR" dirty="0">
                <a:solidFill>
                  <a:schemeClr val="accent2"/>
                </a:solidFill>
              </a:rPr>
              <a:t>: </a:t>
            </a:r>
            <a:r>
              <a:rPr lang="en-US" altLang="ko-KR" dirty="0"/>
              <a:t>transfer data from disk to main memory (RAM).</a:t>
            </a:r>
          </a:p>
          <a:p>
            <a:pPr lvl="1" eaLnBrk="1" hangingPunct="1">
              <a:spcBef>
                <a:spcPts val="1000"/>
              </a:spcBef>
            </a:pPr>
            <a:r>
              <a:rPr lang="en-US" altLang="ko-KR" dirty="0">
                <a:solidFill>
                  <a:srgbClr val="C10000"/>
                </a:solidFill>
              </a:rPr>
              <a:t>WRITE</a:t>
            </a:r>
            <a:r>
              <a:rPr lang="en-US" altLang="ko-KR" dirty="0">
                <a:solidFill>
                  <a:schemeClr val="accent2"/>
                </a:solidFill>
              </a:rPr>
              <a:t>: </a:t>
            </a:r>
            <a:r>
              <a:rPr lang="en-US" altLang="ko-KR" dirty="0"/>
              <a:t>transfer data from RAM to disk.</a:t>
            </a:r>
          </a:p>
          <a:p>
            <a:pPr lvl="1" eaLnBrk="1" hangingPunct="1">
              <a:spcBef>
                <a:spcPts val="1000"/>
              </a:spcBef>
            </a:pPr>
            <a:r>
              <a:rPr lang="en-US" altLang="ko-KR" dirty="0"/>
              <a:t>Both are expensive operations, relative to in-memory operations, so must be </a:t>
            </a:r>
            <a:r>
              <a:rPr lang="en-US" altLang="ko-KR" dirty="0">
                <a:solidFill>
                  <a:srgbClr val="C10000"/>
                </a:solidFill>
              </a:rPr>
              <a:t>planned carefully</a:t>
            </a:r>
            <a:r>
              <a:rPr lang="en-US" altLang="ko-KR" dirty="0"/>
              <a:t>!</a:t>
            </a:r>
          </a:p>
          <a:p>
            <a:pPr lvl="2" eaLnBrk="1" hangingPunct="1">
              <a:spcBef>
                <a:spcPts val="1000"/>
              </a:spcBef>
            </a:pPr>
            <a:r>
              <a:rPr lang="en-US" altLang="ko-KR" sz="1600" dirty="0"/>
              <a:t>DRAM: ~ 10 ns</a:t>
            </a:r>
          </a:p>
          <a:p>
            <a:pPr lvl="2" eaLnBrk="1" hangingPunct="1">
              <a:spcBef>
                <a:spcPts val="1000"/>
              </a:spcBef>
            </a:pPr>
            <a:r>
              <a:rPr lang="en-US" altLang="ko-KR" sz="1600" dirty="0" err="1"/>
              <a:t>Harddisk</a:t>
            </a:r>
            <a:r>
              <a:rPr lang="en-US" altLang="ko-KR" sz="1600" dirty="0"/>
              <a:t>: ~ 10ms</a:t>
            </a:r>
          </a:p>
          <a:p>
            <a:pPr lvl="2" eaLnBrk="1" hangingPunct="1">
              <a:spcBef>
                <a:spcPts val="1000"/>
              </a:spcBef>
            </a:pPr>
            <a:r>
              <a:rPr lang="en-US" altLang="ko-KR" sz="1600" dirty="0"/>
              <a:t>SSD: 80us ~ 10ms</a:t>
            </a:r>
          </a:p>
          <a:p>
            <a:pPr eaLnBrk="1" hangingPunct="1">
              <a:spcBef>
                <a:spcPts val="1000"/>
              </a:spcBef>
            </a:pPr>
            <a:r>
              <a:rPr lang="en-US" altLang="ko-KR" dirty="0"/>
              <a:t>CS (and DBMS) is a discipline about trade-off. </a:t>
            </a:r>
          </a:p>
          <a:p>
            <a:pPr lvl="1" eaLnBrk="1" hangingPunct="1">
              <a:spcBef>
                <a:spcPts val="1000"/>
              </a:spcBef>
            </a:pPr>
            <a:r>
              <a:rPr lang="en-US" altLang="ko-KR" dirty="0"/>
              <a:t>Space vs. time, cost vs. performance</a:t>
            </a:r>
          </a:p>
          <a:p>
            <a:pPr lvl="1" eaLnBrk="1" hangingPunct="1">
              <a:spcBef>
                <a:spcPts val="1000"/>
              </a:spcBef>
            </a:pPr>
            <a:endParaRPr lang="en-US" altLang="ko-K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5530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530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5302" name="Rectangle 4"/>
          <p:cNvSpPr>
            <a:spLocks noGrp="1" noChangeArrowheads="1"/>
          </p:cNvSpPr>
          <p:nvPr>
            <p:ph type="title"/>
          </p:nvPr>
        </p:nvSpPr>
        <p:spPr>
          <a:noFill/>
        </p:spPr>
        <p:txBody>
          <a:bodyPr lIns="90488" tIns="44450" rIns="90488" bIns="44450"/>
          <a:lstStyle/>
          <a:p>
            <a:pPr eaLnBrk="1" hangingPunct="1"/>
            <a:r>
              <a:rPr lang="en-US" altLang="ko-KR"/>
              <a:t>Buffer Replacement Policy</a:t>
            </a:r>
          </a:p>
        </p:txBody>
      </p:sp>
      <p:sp>
        <p:nvSpPr>
          <p:cNvPr id="31751" name="Rectangle 5"/>
          <p:cNvSpPr>
            <a:spLocks noGrp="1" noChangeArrowheads="1"/>
          </p:cNvSpPr>
          <p:nvPr>
            <p:ph type="body" idx="1"/>
          </p:nvPr>
        </p:nvSpPr>
        <p:spPr/>
        <p:txBody>
          <a:bodyPr lIns="90488" tIns="44450" rIns="90488" bIns="44450"/>
          <a:lstStyle/>
          <a:p>
            <a:pPr eaLnBrk="1" hangingPunct="1">
              <a:lnSpc>
                <a:spcPct val="90000"/>
              </a:lnSpc>
              <a:defRPr/>
            </a:pPr>
            <a:r>
              <a:rPr lang="en-US" altLang="ko-KR" dirty="0"/>
              <a:t>Frame is chosen for replacement by a </a:t>
            </a:r>
            <a:r>
              <a:rPr lang="en-US" altLang="ko-KR" dirty="0">
                <a:solidFill>
                  <a:srgbClr val="C00000"/>
                </a:solidFill>
              </a:rPr>
              <a:t>replacement policy</a:t>
            </a:r>
            <a:r>
              <a:rPr lang="en-US" altLang="ko-KR" i="1" dirty="0">
                <a:solidFill>
                  <a:schemeClr val="accent2"/>
                </a:solidFill>
              </a:rPr>
              <a:t>:</a:t>
            </a:r>
          </a:p>
          <a:p>
            <a:pPr lvl="1" eaLnBrk="1" hangingPunct="1">
              <a:lnSpc>
                <a:spcPct val="90000"/>
              </a:lnSpc>
              <a:buSzPct val="75000"/>
              <a:defRPr/>
            </a:pPr>
            <a:r>
              <a:rPr lang="en-US" altLang="ko-KR" dirty="0"/>
              <a:t>Random, FIFO, LRU, MRU, LFU, Clock etc.</a:t>
            </a:r>
          </a:p>
          <a:p>
            <a:pPr lvl="1" eaLnBrk="1" hangingPunct="1">
              <a:lnSpc>
                <a:spcPct val="90000"/>
              </a:lnSpc>
              <a:buSzPct val="75000"/>
              <a:defRPr/>
            </a:pPr>
            <a:r>
              <a:rPr lang="en-US" altLang="ko-KR" dirty="0"/>
              <a:t>Replacement policy can have big impact on # of I/O’s; depends on the </a:t>
            </a:r>
            <a:r>
              <a:rPr lang="en-US" altLang="ko-KR" u="sng" dirty="0">
                <a:solidFill>
                  <a:srgbClr val="063DE8"/>
                </a:solidFill>
              </a:rPr>
              <a:t>access pattern</a:t>
            </a:r>
          </a:p>
          <a:p>
            <a:pPr eaLnBrk="1" hangingPunct="1">
              <a:lnSpc>
                <a:spcPct val="90000"/>
              </a:lnSpc>
              <a:defRPr/>
            </a:pPr>
            <a:endParaRPr lang="en-US" altLang="ko-KR" dirty="0"/>
          </a:p>
          <a:p>
            <a:pPr eaLnBrk="1" hangingPunct="1">
              <a:lnSpc>
                <a:spcPct val="90000"/>
              </a:lnSpc>
              <a:defRPr/>
            </a:pPr>
            <a:r>
              <a:rPr lang="en-US" altLang="ko-KR" dirty="0"/>
              <a:t>For a given workload, one replacement policy, A, achieves 90% hit ratio and the other, B, does 91%.</a:t>
            </a:r>
          </a:p>
          <a:p>
            <a:pPr lvl="1" eaLnBrk="1" hangingPunct="1">
              <a:lnSpc>
                <a:spcPct val="90000"/>
              </a:lnSpc>
              <a:defRPr/>
            </a:pPr>
            <a:r>
              <a:rPr lang="en-US" altLang="ko-KR" dirty="0"/>
              <a:t>How much improvement?  </a:t>
            </a:r>
            <a:r>
              <a:rPr lang="en-US" altLang="ko-KR" dirty="0">
                <a:solidFill>
                  <a:srgbClr val="3932CE"/>
                </a:solidFill>
              </a:rPr>
              <a:t>1% or </a:t>
            </a:r>
            <a:r>
              <a:rPr lang="en-US" altLang="ko-KR" dirty="0">
                <a:solidFill>
                  <a:srgbClr val="C00000"/>
                </a:solidFill>
              </a:rPr>
              <a:t>10%</a:t>
            </a:r>
            <a:r>
              <a:rPr lang="en-US" altLang="ko-KR" dirty="0">
                <a:solidFill>
                  <a:srgbClr val="3932CE"/>
                </a:solidFill>
              </a:rPr>
              <a:t>?</a:t>
            </a:r>
          </a:p>
          <a:p>
            <a:pPr lvl="1" eaLnBrk="1" hangingPunct="1">
              <a:lnSpc>
                <a:spcPct val="90000"/>
              </a:lnSpc>
              <a:defRPr/>
            </a:pPr>
            <a:r>
              <a:rPr lang="en-US" altLang="ko-KR" dirty="0"/>
              <a:t>We need to interpret its impact in terms of miss ratio, not hit ratio</a:t>
            </a:r>
          </a:p>
          <a:p>
            <a:pPr eaLnBrk="1" hangingPunct="1">
              <a:lnSpc>
                <a:spcPct val="90000"/>
              </a:lnSpc>
              <a:buSzPct val="75000"/>
              <a:defRPr/>
            </a:pPr>
            <a:endParaRPr lang="en-US" altLang="ko-KR" u="sng" dirty="0">
              <a:solidFill>
                <a:srgbClr val="063DE8"/>
              </a:solidFill>
            </a:endParaRPr>
          </a:p>
          <a:p>
            <a:pPr marL="457200" lvl="1" indent="0" eaLnBrk="1" hangingPunct="1">
              <a:lnSpc>
                <a:spcPct val="90000"/>
              </a:lnSpc>
              <a:buSzPct val="75000"/>
              <a:buFont typeface="Arial" panose="020B0604020202020204" pitchFamily="34" charset="0"/>
              <a:buNone/>
              <a:defRPr/>
            </a:pPr>
            <a:endParaRPr lang="en-US" altLang="ko-KR" dirty="0">
              <a:solidFill>
                <a:srgbClr val="063DE8"/>
              </a:solidFill>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5734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734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7350" name="Rectangle 4"/>
          <p:cNvSpPr>
            <a:spLocks noGrp="1" noChangeArrowheads="1"/>
          </p:cNvSpPr>
          <p:nvPr>
            <p:ph type="title"/>
          </p:nvPr>
        </p:nvSpPr>
        <p:spPr>
          <a:noFill/>
        </p:spPr>
        <p:txBody>
          <a:bodyPr lIns="90488" tIns="44450" rIns="90488" bIns="44450"/>
          <a:lstStyle/>
          <a:p>
            <a:pPr eaLnBrk="1" hangingPunct="1"/>
            <a:r>
              <a:rPr lang="en-US" altLang="ko-KR"/>
              <a:t>Buffer Replacement Policy (2)</a:t>
            </a:r>
          </a:p>
        </p:txBody>
      </p:sp>
      <p:sp>
        <p:nvSpPr>
          <p:cNvPr id="57351" name="Rectangle 5"/>
          <p:cNvSpPr>
            <a:spLocks noGrp="1" noChangeArrowheads="1"/>
          </p:cNvSpPr>
          <p:nvPr>
            <p:ph type="body" idx="1"/>
          </p:nvPr>
        </p:nvSpPr>
        <p:spPr>
          <a:noFill/>
        </p:spPr>
        <p:txBody>
          <a:bodyPr lIns="90488" tIns="44450" rIns="90488" bIns="44450"/>
          <a:lstStyle/>
          <a:p>
            <a:pPr eaLnBrk="1" hangingPunct="1">
              <a:lnSpc>
                <a:spcPct val="90000"/>
              </a:lnSpc>
            </a:pPr>
            <a:r>
              <a:rPr lang="en-US" altLang="ko-KR" sz="2000" dirty="0">
                <a:solidFill>
                  <a:srgbClr val="063DE8"/>
                </a:solidFill>
              </a:rPr>
              <a:t>Least Recently Used (LRU)</a:t>
            </a:r>
          </a:p>
          <a:p>
            <a:pPr lvl="1" eaLnBrk="1" hangingPunct="1">
              <a:lnSpc>
                <a:spcPct val="90000"/>
              </a:lnSpc>
            </a:pPr>
            <a:r>
              <a:rPr lang="en-US" altLang="ko-KR" sz="1800" dirty="0"/>
              <a:t>For each page in buffer pool, keep track of time last </a:t>
            </a:r>
            <a:r>
              <a:rPr lang="en-US" altLang="ko-KR" sz="1800" i="1" dirty="0">
                <a:solidFill>
                  <a:srgbClr val="C00000"/>
                </a:solidFill>
              </a:rPr>
              <a:t>unpinned</a:t>
            </a:r>
            <a:endParaRPr lang="en-US" altLang="ko-KR" sz="1800" dirty="0">
              <a:solidFill>
                <a:srgbClr val="C00000"/>
              </a:solidFill>
            </a:endParaRPr>
          </a:p>
          <a:p>
            <a:pPr lvl="1" eaLnBrk="1" hangingPunct="1">
              <a:lnSpc>
                <a:spcPct val="90000"/>
              </a:lnSpc>
            </a:pPr>
            <a:r>
              <a:rPr lang="en-US" altLang="ko-KR" sz="1800" dirty="0"/>
              <a:t>Replace the frame that has the oldest (earliest) time</a:t>
            </a:r>
            <a:endParaRPr lang="en-US" altLang="ko-KR" sz="1800" i="1" u="sng" dirty="0">
              <a:solidFill>
                <a:schemeClr val="accent2"/>
              </a:solidFill>
            </a:endParaRPr>
          </a:p>
          <a:p>
            <a:pPr lvl="1" eaLnBrk="1" hangingPunct="1">
              <a:lnSpc>
                <a:spcPct val="90000"/>
              </a:lnSpc>
            </a:pPr>
            <a:r>
              <a:rPr lang="en-US" altLang="ko-KR" sz="1800" dirty="0"/>
              <a:t>Very common policy: intuitive and simple</a:t>
            </a:r>
          </a:p>
          <a:p>
            <a:pPr lvl="1" eaLnBrk="1" hangingPunct="1">
              <a:lnSpc>
                <a:spcPct val="90000"/>
              </a:lnSpc>
            </a:pPr>
            <a:r>
              <a:rPr lang="en-US" altLang="ko-KR" sz="1800" dirty="0"/>
              <a:t>Why does it work?  </a:t>
            </a:r>
          </a:p>
          <a:p>
            <a:pPr lvl="2" eaLnBrk="1" hangingPunct="1">
              <a:lnSpc>
                <a:spcPct val="90000"/>
              </a:lnSpc>
            </a:pPr>
            <a:r>
              <a:rPr lang="en-US" altLang="ko-KR" sz="1800" dirty="0">
                <a:solidFill>
                  <a:srgbClr val="C00000"/>
                </a:solidFill>
              </a:rPr>
              <a:t>``Principle of (temporal) locality” (of references) </a:t>
            </a:r>
            <a:r>
              <a:rPr lang="en-US" altLang="ko-KR" sz="800" dirty="0">
                <a:solidFill>
                  <a:srgbClr val="C00000"/>
                </a:solidFill>
              </a:rPr>
              <a:t>(https://en.wikipedia.org/wiki/Locality_of_reference)</a:t>
            </a:r>
          </a:p>
          <a:p>
            <a:pPr lvl="2" eaLnBrk="1" hangingPunct="1">
              <a:lnSpc>
                <a:spcPct val="90000"/>
              </a:lnSpc>
            </a:pPr>
            <a:r>
              <a:rPr lang="en-US" altLang="ko-KR" sz="1800" dirty="0"/>
              <a:t>Why temporal locality in database? </a:t>
            </a:r>
          </a:p>
          <a:p>
            <a:pPr lvl="1" eaLnBrk="1" hangingPunct="1">
              <a:lnSpc>
                <a:spcPct val="90000"/>
              </a:lnSpc>
            </a:pPr>
            <a:r>
              <a:rPr lang="en-US" altLang="ko-KR" sz="1800" dirty="0"/>
              <a:t>The correct implementation is not trivial</a:t>
            </a:r>
          </a:p>
          <a:p>
            <a:pPr lvl="2" eaLnBrk="1" hangingPunct="1">
              <a:lnSpc>
                <a:spcPct val="90000"/>
              </a:lnSpc>
            </a:pPr>
            <a:r>
              <a:rPr lang="en-US" altLang="ko-KR" sz="1800" dirty="0"/>
              <a:t>Especially in large scale systems: e.g. time stamp</a:t>
            </a:r>
          </a:p>
          <a:p>
            <a:pPr eaLnBrk="1" hangingPunct="1"/>
            <a:r>
              <a:rPr lang="en-US" altLang="ko-KR" sz="2000" dirty="0"/>
              <a:t>Variants</a:t>
            </a:r>
          </a:p>
          <a:p>
            <a:pPr lvl="1" eaLnBrk="1" hangingPunct="1"/>
            <a:r>
              <a:rPr lang="en-US" altLang="ko-KR" sz="1800" dirty="0"/>
              <a:t>Linked list of buffer frames,  LRU-K, </a:t>
            </a:r>
            <a:r>
              <a:rPr lang="en-US" altLang="ko-KR" sz="1800" dirty="0">
                <a:solidFill>
                  <a:srgbClr val="C00000"/>
                </a:solidFill>
              </a:rPr>
              <a:t>2Q</a:t>
            </a:r>
            <a:r>
              <a:rPr lang="en-US" altLang="ko-KR" sz="1800" dirty="0"/>
              <a:t>, midpoint-insertion and touch count algorithm(Oracle), Clock, ARC, </a:t>
            </a:r>
            <a:r>
              <a:rPr lang="en-US" altLang="ko-KR" sz="1800" dirty="0">
                <a:hlinkClick r:id="rId4"/>
              </a:rPr>
              <a:t>LIRS</a:t>
            </a:r>
            <a:r>
              <a:rPr lang="en-US" altLang="ko-KR" sz="1800" dirty="0"/>
              <a:t>  …</a:t>
            </a:r>
          </a:p>
          <a:p>
            <a:pPr lvl="1" eaLnBrk="1" hangingPunct="1"/>
            <a:r>
              <a:rPr lang="en-US" altLang="ko-KR" sz="1800" dirty="0"/>
              <a:t>Implication of big memory: “random” &gt; “LRU”??</a:t>
            </a:r>
          </a:p>
          <a:p>
            <a:pPr eaLnBrk="1" hangingPunct="1">
              <a:lnSpc>
                <a:spcPct val="90000"/>
              </a:lnSpc>
            </a:pPr>
            <a:endParaRPr lang="en-US" altLang="ko-KR" sz="1800" dirty="0"/>
          </a:p>
        </p:txBody>
      </p:sp>
      <p:graphicFrame>
        <p:nvGraphicFramePr>
          <p:cNvPr id="2" name="개체 1"/>
          <p:cNvGraphicFramePr>
            <a:graphicFrameLocks noChangeAspect="1"/>
          </p:cNvGraphicFramePr>
          <p:nvPr>
            <p:extLst>
              <p:ext uri="{D42A27DB-BD31-4B8C-83A1-F6EECF244321}">
                <p14:modId xmlns:p14="http://schemas.microsoft.com/office/powerpoint/2010/main" val="733879679"/>
              </p:ext>
            </p:extLst>
          </p:nvPr>
        </p:nvGraphicFramePr>
        <p:xfrm>
          <a:off x="8362305" y="4967615"/>
          <a:ext cx="744568" cy="1053673"/>
        </p:xfrm>
        <a:graphic>
          <a:graphicData uri="http://schemas.openxmlformats.org/presentationml/2006/ole">
            <mc:AlternateContent xmlns:mc="http://schemas.openxmlformats.org/markup-compatibility/2006">
              <mc:Choice xmlns:v="urn:schemas-microsoft-com:vml" Requires="v">
                <p:oleObj spid="_x0000_s1053" name="Acrobat Document" r:id="rId5" imgW="5667119" imgH="8019810" progId="AcroExch.Document.DC">
                  <p:embed/>
                </p:oleObj>
              </mc:Choice>
              <mc:Fallback>
                <p:oleObj name="Acrobat Document" r:id="rId5" imgW="5667119" imgH="8019810" progId="AcroExch.Document.DC">
                  <p:embed/>
                  <p:pic>
                    <p:nvPicPr>
                      <p:cNvPr id="0" name=""/>
                      <p:cNvPicPr/>
                      <p:nvPr/>
                    </p:nvPicPr>
                    <p:blipFill>
                      <a:blip r:embed="rId6"/>
                      <a:stretch>
                        <a:fillRect/>
                      </a:stretch>
                    </p:blipFill>
                    <p:spPr>
                      <a:xfrm>
                        <a:off x="8362305" y="4967615"/>
                        <a:ext cx="744568" cy="1053673"/>
                      </a:xfrm>
                      <a:prstGeom prst="rect">
                        <a:avLst/>
                      </a:prstGeom>
                    </p:spPr>
                  </p:pic>
                </p:oleObj>
              </mc:Fallback>
            </mc:AlternateContent>
          </a:graphicData>
        </a:graphic>
      </p:graphicFrame>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5" name="날짜 개체 틀 4"/>
          <p:cNvSpPr>
            <a:spLocks noGrp="1"/>
          </p:cNvSpPr>
          <p:nvPr>
            <p:ph type="dt" sz="quarter" idx="11"/>
          </p:nvPr>
        </p:nvSpPr>
        <p:spPr/>
        <p:txBody>
          <a:bodyPr/>
          <a:lstStyle/>
          <a:p>
            <a:pPr>
              <a:defRPr/>
            </a:pPr>
            <a:r>
              <a:rPr lang="en-US" altLang="ko-KR"/>
              <a:t>Ch 9. Storing Disk</a:t>
            </a:r>
          </a:p>
        </p:txBody>
      </p:sp>
      <p:sp>
        <p:nvSpPr>
          <p:cNvPr id="5939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939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9398" name="Rectangle 4"/>
          <p:cNvSpPr>
            <a:spLocks noGrp="1" noChangeArrowheads="1"/>
          </p:cNvSpPr>
          <p:nvPr>
            <p:ph type="title"/>
          </p:nvPr>
        </p:nvSpPr>
        <p:spPr>
          <a:noFill/>
        </p:spPr>
        <p:txBody>
          <a:bodyPr lIns="90488" tIns="44450" rIns="90488" bIns="44450"/>
          <a:lstStyle/>
          <a:p>
            <a:pPr eaLnBrk="1" hangingPunct="1"/>
            <a:r>
              <a:rPr lang="en-US" altLang="ko-KR"/>
              <a:t>LRU and Sequential Flooding</a:t>
            </a:r>
          </a:p>
        </p:txBody>
      </p:sp>
      <p:sp>
        <p:nvSpPr>
          <p:cNvPr id="59399" name="Rectangle 5"/>
          <p:cNvSpPr>
            <a:spLocks noGrp="1" noChangeArrowheads="1"/>
          </p:cNvSpPr>
          <p:nvPr>
            <p:ph type="body" idx="1"/>
          </p:nvPr>
        </p:nvSpPr>
        <p:spPr>
          <a:xfrm>
            <a:off x="457200" y="4652963"/>
            <a:ext cx="8229600" cy="1511300"/>
          </a:xfrm>
          <a:noFill/>
        </p:spPr>
        <p:txBody>
          <a:bodyPr lIns="90488" tIns="44450" rIns="90488" bIns="44450"/>
          <a:lstStyle/>
          <a:p>
            <a:pPr eaLnBrk="1" hangingPunct="1">
              <a:lnSpc>
                <a:spcPct val="90000"/>
              </a:lnSpc>
            </a:pPr>
            <a:r>
              <a:rPr lang="en-US" altLang="ko-KR"/>
              <a:t>Problem of LRU</a:t>
            </a:r>
            <a:r>
              <a:rPr lang="en-US" altLang="ko-KR">
                <a:solidFill>
                  <a:schemeClr val="accent2"/>
                </a:solidFill>
              </a:rPr>
              <a:t> - </a:t>
            </a:r>
            <a:r>
              <a:rPr lang="en-US" altLang="ko-KR">
                <a:solidFill>
                  <a:srgbClr val="C00000"/>
                </a:solidFill>
              </a:rPr>
              <a:t>sequential flooding</a:t>
            </a:r>
          </a:p>
          <a:p>
            <a:pPr lvl="1" eaLnBrk="1" hangingPunct="1">
              <a:lnSpc>
                <a:spcPct val="90000"/>
              </a:lnSpc>
            </a:pPr>
            <a:r>
              <a:rPr lang="en-US" altLang="ko-KR" sz="1800"/>
              <a:t>caused by LRU + repeated sequential scans.</a:t>
            </a:r>
          </a:p>
          <a:p>
            <a:pPr lvl="1" eaLnBrk="1" hangingPunct="1">
              <a:lnSpc>
                <a:spcPct val="90000"/>
              </a:lnSpc>
              <a:buSzPct val="75000"/>
            </a:pPr>
            <a:r>
              <a:rPr lang="en-US" altLang="ko-KR" sz="1800">
                <a:solidFill>
                  <a:srgbClr val="C00000"/>
                </a:solidFill>
              </a:rPr>
              <a:t># buffer frames &lt; # pages in file </a:t>
            </a:r>
            <a:r>
              <a:rPr lang="en-US" altLang="ko-KR" sz="1800"/>
              <a:t>means each page request causes an I/O.  MRU much better in this situation (but not in all situations, of course).</a:t>
            </a:r>
          </a:p>
        </p:txBody>
      </p:sp>
      <p:grpSp>
        <p:nvGrpSpPr>
          <p:cNvPr id="59400" name="Group 19"/>
          <p:cNvGrpSpPr>
            <a:grpSpLocks/>
          </p:cNvGrpSpPr>
          <p:nvPr/>
        </p:nvGrpSpPr>
        <p:grpSpPr bwMode="auto">
          <a:xfrm>
            <a:off x="1116013" y="2924175"/>
            <a:ext cx="4464050" cy="1470025"/>
            <a:chOff x="2472" y="2966"/>
            <a:chExt cx="830" cy="434"/>
          </a:xfrm>
        </p:grpSpPr>
        <p:sp>
          <p:nvSpPr>
            <p:cNvPr id="59414" name="Oval 20"/>
            <p:cNvSpPr>
              <a:spLocks noChangeArrowheads="1"/>
            </p:cNvSpPr>
            <p:nvPr/>
          </p:nvSpPr>
          <p:spPr bwMode="auto">
            <a:xfrm>
              <a:off x="2480" y="2966"/>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9415" name="Oval 21"/>
            <p:cNvSpPr>
              <a:spLocks noChangeArrowheads="1"/>
            </p:cNvSpPr>
            <p:nvPr/>
          </p:nvSpPr>
          <p:spPr bwMode="auto">
            <a:xfrm>
              <a:off x="2480" y="3303"/>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59416" name="Line 22"/>
            <p:cNvSpPr>
              <a:spLocks noChangeShapeType="1"/>
            </p:cNvSpPr>
            <p:nvPr/>
          </p:nvSpPr>
          <p:spPr bwMode="auto">
            <a:xfrm>
              <a:off x="247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9417" name="Line 23"/>
            <p:cNvSpPr>
              <a:spLocks noChangeShapeType="1"/>
            </p:cNvSpPr>
            <p:nvPr/>
          </p:nvSpPr>
          <p:spPr bwMode="auto">
            <a:xfrm>
              <a:off x="330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9401" name="Rectangle 24"/>
          <p:cNvSpPr>
            <a:spLocks noChangeArrowheads="1"/>
          </p:cNvSpPr>
          <p:nvPr/>
        </p:nvSpPr>
        <p:spPr bwMode="auto">
          <a:xfrm>
            <a:off x="2673350" y="2890838"/>
            <a:ext cx="1323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000" b="0">
                <a:latin typeface="Book Antiqua" panose="02040602050305030304" pitchFamily="18" charset="0"/>
              </a:rPr>
              <a:t>DB</a:t>
            </a:r>
          </a:p>
        </p:txBody>
      </p:sp>
      <p:sp>
        <p:nvSpPr>
          <p:cNvPr id="59402" name="Rectangle 34"/>
          <p:cNvSpPr>
            <a:spLocks noChangeArrowheads="1"/>
          </p:cNvSpPr>
          <p:nvPr/>
        </p:nvSpPr>
        <p:spPr bwMode="auto">
          <a:xfrm>
            <a:off x="1763713" y="1409700"/>
            <a:ext cx="3228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Book Antiqua" panose="02040602050305030304" pitchFamily="18" charset="0"/>
              </a:rPr>
              <a:t>BUFFER POOL SIZE: 4 Blocks</a:t>
            </a:r>
          </a:p>
        </p:txBody>
      </p:sp>
      <p:sp>
        <p:nvSpPr>
          <p:cNvPr id="59403" name="Rectangle 43"/>
          <p:cNvSpPr>
            <a:spLocks noChangeArrowheads="1"/>
          </p:cNvSpPr>
          <p:nvPr/>
        </p:nvSpPr>
        <p:spPr bwMode="auto">
          <a:xfrm flipV="1">
            <a:off x="1622425" y="3500438"/>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1</a:t>
            </a:r>
          </a:p>
        </p:txBody>
      </p:sp>
      <p:sp>
        <p:nvSpPr>
          <p:cNvPr id="59404" name="Rectangle 44"/>
          <p:cNvSpPr>
            <a:spLocks noChangeArrowheads="1"/>
          </p:cNvSpPr>
          <p:nvPr/>
        </p:nvSpPr>
        <p:spPr bwMode="auto">
          <a:xfrm flipV="1">
            <a:off x="2298700" y="3500438"/>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2</a:t>
            </a:r>
          </a:p>
        </p:txBody>
      </p:sp>
      <p:sp>
        <p:nvSpPr>
          <p:cNvPr id="59405" name="Rectangle 45"/>
          <p:cNvSpPr>
            <a:spLocks noChangeArrowheads="1"/>
          </p:cNvSpPr>
          <p:nvPr/>
        </p:nvSpPr>
        <p:spPr bwMode="auto">
          <a:xfrm flipV="1">
            <a:off x="2976563" y="3500438"/>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3</a:t>
            </a:r>
          </a:p>
        </p:txBody>
      </p:sp>
      <p:sp>
        <p:nvSpPr>
          <p:cNvPr id="59406" name="Rectangle 46"/>
          <p:cNvSpPr>
            <a:spLocks noChangeArrowheads="1"/>
          </p:cNvSpPr>
          <p:nvPr/>
        </p:nvSpPr>
        <p:spPr bwMode="auto">
          <a:xfrm flipV="1">
            <a:off x="3652838" y="3500438"/>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4</a:t>
            </a:r>
          </a:p>
        </p:txBody>
      </p:sp>
      <p:sp>
        <p:nvSpPr>
          <p:cNvPr id="59407" name="Rectangle 47"/>
          <p:cNvSpPr>
            <a:spLocks noChangeArrowheads="1"/>
          </p:cNvSpPr>
          <p:nvPr/>
        </p:nvSpPr>
        <p:spPr bwMode="auto">
          <a:xfrm flipV="1">
            <a:off x="4329113" y="3500438"/>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5</a:t>
            </a:r>
          </a:p>
        </p:txBody>
      </p:sp>
      <p:sp>
        <p:nvSpPr>
          <p:cNvPr id="59408" name="Rectangle 48"/>
          <p:cNvSpPr>
            <a:spLocks noChangeArrowheads="1"/>
          </p:cNvSpPr>
          <p:nvPr/>
        </p:nvSpPr>
        <p:spPr bwMode="auto">
          <a:xfrm flipV="1">
            <a:off x="2009775" y="1916113"/>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1</a:t>
            </a:r>
          </a:p>
        </p:txBody>
      </p:sp>
      <p:sp>
        <p:nvSpPr>
          <p:cNvPr id="59409" name="Rectangle 49"/>
          <p:cNvSpPr>
            <a:spLocks noChangeArrowheads="1"/>
          </p:cNvSpPr>
          <p:nvPr/>
        </p:nvSpPr>
        <p:spPr bwMode="auto">
          <a:xfrm flipV="1">
            <a:off x="2686050" y="1916113"/>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2</a:t>
            </a:r>
          </a:p>
        </p:txBody>
      </p:sp>
      <p:sp>
        <p:nvSpPr>
          <p:cNvPr id="59410" name="Rectangle 50"/>
          <p:cNvSpPr>
            <a:spLocks noChangeArrowheads="1"/>
          </p:cNvSpPr>
          <p:nvPr/>
        </p:nvSpPr>
        <p:spPr bwMode="auto">
          <a:xfrm flipV="1">
            <a:off x="3349625" y="1916113"/>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3</a:t>
            </a:r>
          </a:p>
        </p:txBody>
      </p:sp>
      <p:sp>
        <p:nvSpPr>
          <p:cNvPr id="59411" name="Rectangle 51"/>
          <p:cNvSpPr>
            <a:spLocks noChangeArrowheads="1"/>
          </p:cNvSpPr>
          <p:nvPr/>
        </p:nvSpPr>
        <p:spPr bwMode="auto">
          <a:xfrm flipV="1">
            <a:off x="4025900" y="1916113"/>
            <a:ext cx="676275" cy="5048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2400">
                <a:solidFill>
                  <a:schemeClr val="accent2"/>
                </a:solidFill>
                <a:latin typeface="Book Antiqua" panose="02040602050305030304" pitchFamily="18" charset="0"/>
                <a:ea typeface="한양해서" pitchFamily="18" charset="-127"/>
              </a:rPr>
              <a:t>4</a:t>
            </a:r>
          </a:p>
        </p:txBody>
      </p:sp>
      <p:sp>
        <p:nvSpPr>
          <p:cNvPr id="59412" name="Rectangle 52"/>
          <p:cNvSpPr>
            <a:spLocks noChangeArrowheads="1"/>
          </p:cNvSpPr>
          <p:nvPr/>
        </p:nvSpPr>
        <p:spPr bwMode="auto">
          <a:xfrm>
            <a:off x="5795963" y="1412875"/>
            <a:ext cx="324008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r>
              <a:rPr lang="en-US" altLang="ko-KR" sz="2000" b="0"/>
              <a:t>Assume repeated sequential scans of file A</a:t>
            </a:r>
          </a:p>
          <a:p>
            <a:pPr eaLnBrk="1" hangingPunct="1"/>
            <a:endParaRPr lang="en-US" altLang="ko-KR" sz="2000" b="0"/>
          </a:p>
          <a:p>
            <a:pPr eaLnBrk="1" hangingPunct="1"/>
            <a:r>
              <a:rPr lang="en-US" altLang="ko-KR" sz="2000" b="0"/>
              <a:t>What happens when reading 5</a:t>
            </a:r>
            <a:r>
              <a:rPr lang="en-US" altLang="ko-KR" sz="2000" b="0" baseline="30000"/>
              <a:t>th</a:t>
            </a:r>
            <a:r>
              <a:rPr lang="en-US" altLang="ko-KR" sz="2000" b="0"/>
              <a:t> blocks? and when reading 1</a:t>
            </a:r>
            <a:r>
              <a:rPr lang="en-US" altLang="ko-KR" sz="2000" b="0" baseline="30000"/>
              <a:t>st</a:t>
            </a:r>
            <a:r>
              <a:rPr lang="en-US" altLang="ko-KR" sz="2000" b="0"/>
              <a:t> block again? ….</a:t>
            </a:r>
          </a:p>
        </p:txBody>
      </p:sp>
      <p:sp>
        <p:nvSpPr>
          <p:cNvPr id="59413" name="Text Box 53"/>
          <p:cNvSpPr txBox="1">
            <a:spLocks noChangeArrowheads="1"/>
          </p:cNvSpPr>
          <p:nvPr/>
        </p:nvSpPr>
        <p:spPr bwMode="auto">
          <a:xfrm>
            <a:off x="1581150" y="3167063"/>
            <a:ext cx="749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800" b="0" i="1">
                <a:solidFill>
                  <a:schemeClr val="accent2"/>
                </a:solidFill>
                <a:latin typeface="Book Antiqua" panose="02040602050305030304" pitchFamily="18" charset="0"/>
                <a:ea typeface="한양해서" pitchFamily="18" charset="-127"/>
              </a:rPr>
              <a:t>File A</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12" name="날짜 개체 틀 4"/>
          <p:cNvSpPr>
            <a:spLocks noGrp="1"/>
          </p:cNvSpPr>
          <p:nvPr>
            <p:ph type="dt" sz="quarter" idx="11"/>
          </p:nvPr>
        </p:nvSpPr>
        <p:spPr/>
        <p:txBody>
          <a:bodyPr/>
          <a:lstStyle/>
          <a:p>
            <a:pPr>
              <a:defRPr/>
            </a:pPr>
            <a:r>
              <a:rPr lang="en-US" altLang="ko-KR"/>
              <a:t>Ch 9. Storing Disk</a:t>
            </a:r>
          </a:p>
        </p:txBody>
      </p:sp>
      <p:sp>
        <p:nvSpPr>
          <p:cNvPr id="61444" name="Rectangle 2"/>
          <p:cNvSpPr>
            <a:spLocks noGrp="1" noChangeArrowheads="1"/>
          </p:cNvSpPr>
          <p:nvPr>
            <p:ph type="title"/>
          </p:nvPr>
        </p:nvSpPr>
        <p:spPr/>
        <p:txBody>
          <a:bodyPr/>
          <a:lstStyle/>
          <a:p>
            <a:pPr eaLnBrk="1" hangingPunct="1"/>
            <a:r>
              <a:rPr lang="en-US" altLang="ko-KR">
                <a:latin typeface="Tahoma" panose="020B0604030504040204" pitchFamily="34" charset="0"/>
              </a:rPr>
              <a:t>“</a:t>
            </a:r>
            <a:r>
              <a:rPr lang="en-US" altLang="ko-KR"/>
              <a:t>Clock</a:t>
            </a:r>
            <a:r>
              <a:rPr lang="en-US" altLang="ko-KR">
                <a:latin typeface="Tahoma" panose="020B0604030504040204" pitchFamily="34" charset="0"/>
              </a:rPr>
              <a:t>”</a:t>
            </a:r>
            <a:r>
              <a:rPr lang="en-US" altLang="ko-KR"/>
              <a:t> Replacement Policy</a:t>
            </a:r>
          </a:p>
        </p:txBody>
      </p:sp>
      <p:sp>
        <p:nvSpPr>
          <p:cNvPr id="61445" name="Rectangle 3"/>
          <p:cNvSpPr>
            <a:spLocks noGrp="1" noChangeArrowheads="1"/>
          </p:cNvSpPr>
          <p:nvPr>
            <p:ph type="body" idx="1"/>
          </p:nvPr>
        </p:nvSpPr>
        <p:spPr/>
        <p:txBody>
          <a:bodyPr/>
          <a:lstStyle/>
          <a:p>
            <a:pPr eaLnBrk="1" hangingPunct="1">
              <a:lnSpc>
                <a:spcPct val="90000"/>
              </a:lnSpc>
            </a:pPr>
            <a:r>
              <a:rPr lang="en-US" altLang="ko-KR" sz="2400"/>
              <a:t>An </a:t>
            </a:r>
            <a:r>
              <a:rPr lang="en-US" altLang="ko-KR" sz="2400">
                <a:solidFill>
                  <a:srgbClr val="0000CC"/>
                </a:solidFill>
              </a:rPr>
              <a:t>approximation</a:t>
            </a:r>
            <a:r>
              <a:rPr lang="en-US" altLang="ko-KR" sz="2400"/>
              <a:t> of LRU</a:t>
            </a:r>
          </a:p>
          <a:p>
            <a:pPr eaLnBrk="1" hangingPunct="1">
              <a:lnSpc>
                <a:spcPct val="90000"/>
              </a:lnSpc>
            </a:pPr>
            <a:r>
              <a:rPr lang="en-US" altLang="ko-KR" sz="2400"/>
              <a:t>Arrange frames into a cycle, store one </a:t>
            </a:r>
            <a:r>
              <a:rPr lang="en-US" altLang="ko-KR" sz="2400">
                <a:solidFill>
                  <a:srgbClr val="063DE8"/>
                </a:solidFill>
              </a:rPr>
              <a:t>reference bit</a:t>
            </a:r>
            <a:r>
              <a:rPr lang="en-US" altLang="ko-KR" sz="2400" i="1"/>
              <a:t> per frame</a:t>
            </a:r>
          </a:p>
          <a:p>
            <a:pPr lvl="1" eaLnBrk="1" hangingPunct="1">
              <a:lnSpc>
                <a:spcPct val="90000"/>
              </a:lnSpc>
            </a:pPr>
            <a:r>
              <a:rPr lang="en-US" altLang="ko-KR"/>
              <a:t>Can think of this as the </a:t>
            </a:r>
            <a:r>
              <a:rPr lang="en-US" altLang="ko-KR">
                <a:solidFill>
                  <a:srgbClr val="063DE8"/>
                </a:solidFill>
              </a:rPr>
              <a:t>2nd chance</a:t>
            </a:r>
            <a:r>
              <a:rPr lang="en-US" altLang="ko-KR"/>
              <a:t> bit</a:t>
            </a:r>
          </a:p>
          <a:p>
            <a:pPr eaLnBrk="1" hangingPunct="1">
              <a:lnSpc>
                <a:spcPct val="90000"/>
              </a:lnSpc>
            </a:pPr>
            <a:r>
              <a:rPr lang="en-US" altLang="ko-KR" sz="2400"/>
              <a:t>When pin count reduces to 0, turn on reference bit</a:t>
            </a:r>
          </a:p>
          <a:p>
            <a:pPr eaLnBrk="1" hangingPunct="1">
              <a:lnSpc>
                <a:spcPct val="90000"/>
              </a:lnSpc>
            </a:pPr>
            <a:r>
              <a:rPr lang="en-US" altLang="ko-KR" sz="2400"/>
              <a:t>When replacement necessary</a:t>
            </a:r>
          </a:p>
          <a:p>
            <a:pPr eaLnBrk="1" hangingPunct="1">
              <a:lnSpc>
                <a:spcPct val="90000"/>
              </a:lnSpc>
              <a:buFont typeface="Wingdings" panose="05000000000000000000" pitchFamily="2" charset="2"/>
              <a:buNone/>
            </a:pPr>
            <a:r>
              <a:rPr lang="en-US" altLang="ko-KR" sz="2400"/>
              <a:t>      	</a:t>
            </a:r>
            <a:r>
              <a:rPr lang="en-US" altLang="ko-KR" sz="2000" b="1"/>
              <a:t>do for each page in cycle {</a:t>
            </a:r>
            <a:br>
              <a:rPr lang="en-US" altLang="ko-KR" sz="2000" b="1"/>
            </a:br>
            <a:r>
              <a:rPr lang="en-US" altLang="ko-KR" sz="2000" b="1"/>
              <a:t>		if (pincount == 0 &amp;&amp; ref bit is on)</a:t>
            </a:r>
            <a:br>
              <a:rPr lang="en-US" altLang="ko-KR" sz="2000" b="1"/>
            </a:br>
            <a:r>
              <a:rPr lang="en-US" altLang="ko-KR" sz="2000" b="1"/>
              <a:t>			turn off ref bit;</a:t>
            </a:r>
            <a:br>
              <a:rPr lang="en-US" altLang="ko-KR" sz="2000" b="1"/>
            </a:br>
            <a:r>
              <a:rPr lang="en-US" altLang="ko-KR" sz="2000" b="1"/>
              <a:t>		else if (pincount == 0 &amp;&amp; ref bit is off)</a:t>
            </a:r>
            <a:br>
              <a:rPr lang="en-US" altLang="ko-KR" sz="2000" b="1"/>
            </a:br>
            <a:r>
              <a:rPr lang="en-US" altLang="ko-KR" sz="2000" b="1"/>
              <a:t>			choose this page for replacement;</a:t>
            </a:r>
            <a:br>
              <a:rPr lang="en-US" altLang="ko-KR" sz="2000" b="1"/>
            </a:br>
            <a:r>
              <a:rPr lang="en-US" altLang="ko-KR" sz="2000" b="1"/>
              <a:t>	} until a page is chosen;</a:t>
            </a:r>
          </a:p>
          <a:p>
            <a:pPr eaLnBrk="1" hangingPunct="1">
              <a:lnSpc>
                <a:spcPct val="90000"/>
              </a:lnSpc>
            </a:pPr>
            <a:r>
              <a:rPr lang="en-US" altLang="ko-KR" sz="2400"/>
              <a:t>Generalized Clock (GCLOCK): ref. bit </a:t>
            </a:r>
            <a:r>
              <a:rPr lang="en-US" altLang="ko-KR" sz="2400">
                <a:sym typeface="Wingdings" panose="05000000000000000000" pitchFamily="2" charset="2"/>
              </a:rPr>
              <a:t> ref. counter</a:t>
            </a:r>
            <a:endParaRPr lang="en-US" altLang="ko-KR" sz="2400"/>
          </a:p>
        </p:txBody>
      </p:sp>
      <p:grpSp>
        <p:nvGrpSpPr>
          <p:cNvPr id="61446" name="Group 4"/>
          <p:cNvGrpSpPr>
            <a:grpSpLocks/>
          </p:cNvGrpSpPr>
          <p:nvPr/>
        </p:nvGrpSpPr>
        <p:grpSpPr bwMode="auto">
          <a:xfrm>
            <a:off x="6408738" y="2841625"/>
            <a:ext cx="2738437" cy="2100263"/>
            <a:chOff x="4080" y="384"/>
            <a:chExt cx="1725" cy="1323"/>
          </a:xfrm>
        </p:grpSpPr>
        <p:sp>
          <p:nvSpPr>
            <p:cNvPr id="61447" name="Oval 5"/>
            <p:cNvSpPr>
              <a:spLocks noChangeArrowheads="1"/>
            </p:cNvSpPr>
            <p:nvPr/>
          </p:nvSpPr>
          <p:spPr bwMode="auto">
            <a:xfrm>
              <a:off x="4512" y="650"/>
              <a:ext cx="768" cy="768"/>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1448" name="Text Box 6"/>
            <p:cNvSpPr txBox="1">
              <a:spLocks noChangeArrowheads="1"/>
            </p:cNvSpPr>
            <p:nvPr/>
          </p:nvSpPr>
          <p:spPr bwMode="auto">
            <a:xfrm>
              <a:off x="4666" y="384"/>
              <a:ext cx="48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400" b="0">
                  <a:solidFill>
                    <a:srgbClr val="CF0E30"/>
                  </a:solidFill>
                  <a:latin typeface="Book Antiqua" panose="02040602050305030304" pitchFamily="18" charset="0"/>
                </a:rPr>
                <a:t>A(1)</a:t>
              </a:r>
            </a:p>
          </p:txBody>
        </p:sp>
        <p:sp>
          <p:nvSpPr>
            <p:cNvPr id="61449" name="Text Box 7"/>
            <p:cNvSpPr txBox="1">
              <a:spLocks noChangeArrowheads="1"/>
            </p:cNvSpPr>
            <p:nvPr/>
          </p:nvSpPr>
          <p:spPr bwMode="auto">
            <a:xfrm>
              <a:off x="5328" y="842"/>
              <a:ext cx="47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400" b="0">
                  <a:solidFill>
                    <a:srgbClr val="CF0E30"/>
                  </a:solidFill>
                  <a:latin typeface="Book Antiqua" panose="02040602050305030304" pitchFamily="18" charset="0"/>
                </a:rPr>
                <a:t>B(p)</a:t>
              </a:r>
            </a:p>
          </p:txBody>
        </p:sp>
        <p:sp>
          <p:nvSpPr>
            <p:cNvPr id="61450" name="Text Box 8"/>
            <p:cNvSpPr txBox="1">
              <a:spLocks noChangeArrowheads="1"/>
            </p:cNvSpPr>
            <p:nvPr/>
          </p:nvSpPr>
          <p:spPr bwMode="auto">
            <a:xfrm>
              <a:off x="4656" y="1418"/>
              <a:ext cx="47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400" b="0">
                  <a:solidFill>
                    <a:srgbClr val="CF0E30"/>
                  </a:solidFill>
                  <a:latin typeface="Book Antiqua" panose="02040602050305030304" pitchFamily="18" charset="0"/>
                </a:rPr>
                <a:t>C(1)</a:t>
              </a:r>
            </a:p>
          </p:txBody>
        </p:sp>
        <p:sp>
          <p:nvSpPr>
            <p:cNvPr id="61451" name="Text Box 9"/>
            <p:cNvSpPr txBox="1">
              <a:spLocks noChangeArrowheads="1"/>
            </p:cNvSpPr>
            <p:nvPr/>
          </p:nvSpPr>
          <p:spPr bwMode="auto">
            <a:xfrm>
              <a:off x="4080" y="890"/>
              <a:ext cx="48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400" b="0">
                  <a:solidFill>
                    <a:srgbClr val="CF0E30"/>
                  </a:solidFill>
                  <a:latin typeface="Book Antiqua" panose="02040602050305030304" pitchFamily="18" charset="0"/>
                </a:rPr>
                <a:t>D(1)</a:t>
              </a:r>
            </a:p>
          </p:txBody>
        </p:sp>
        <p:sp>
          <p:nvSpPr>
            <p:cNvPr id="61452" name="Line 10"/>
            <p:cNvSpPr>
              <a:spLocks noChangeShapeType="1"/>
            </p:cNvSpPr>
            <p:nvPr/>
          </p:nvSpPr>
          <p:spPr bwMode="auto">
            <a:xfrm flipV="1">
              <a:off x="4896" y="986"/>
              <a:ext cx="384" cy="4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제목 1"/>
          <p:cNvSpPr>
            <a:spLocks noGrp="1"/>
          </p:cNvSpPr>
          <p:nvPr>
            <p:ph type="title"/>
          </p:nvPr>
        </p:nvSpPr>
        <p:spPr/>
        <p:txBody>
          <a:bodyPr/>
          <a:lstStyle/>
          <a:p>
            <a:r>
              <a:rPr lang="en-US" altLang="ko-KR"/>
              <a:t>Classification of Replacement Policies</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624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981200"/>
            <a:ext cx="75565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70" name="Text Box 5"/>
          <p:cNvSpPr txBox="1">
            <a:spLocks noChangeArrowheads="1"/>
          </p:cNvSpPr>
          <p:nvPr/>
        </p:nvSpPr>
        <p:spPr bwMode="auto">
          <a:xfrm>
            <a:off x="6084888" y="5949950"/>
            <a:ext cx="27416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i="1" u="sng"/>
              <a:t>[Source: Uwe Röhm’s Slide]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OLTP Through the Looking Glass [</a:t>
            </a:r>
            <a:r>
              <a:rPr lang="en-US" altLang="ko-KR" dirty="0" err="1"/>
              <a:t>sigmod</a:t>
            </a:r>
            <a:r>
              <a:rPr lang="en-US" altLang="ko-KR" dirty="0"/>
              <a:t> 08]</a:t>
            </a:r>
            <a:endParaRPr lang="ko-KR" altLang="en-US" dirty="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half" idx="11"/>
          </p:nvPr>
        </p:nvSpPr>
        <p:spPr/>
        <p:txBody>
          <a:bodyPr/>
          <a:lstStyle/>
          <a:p>
            <a:pPr>
              <a:defRPr/>
            </a:pPr>
            <a:r>
              <a:rPr lang="en-US" altLang="ko-KR"/>
              <a:t>Ch 16. Overview of Transaction</a:t>
            </a:r>
          </a:p>
        </p:txBody>
      </p:sp>
      <p:pic>
        <p:nvPicPr>
          <p:cNvPr id="8" name="그림 7"/>
          <p:cNvPicPr>
            <a:picLocks noChangeAspect="1"/>
          </p:cNvPicPr>
          <p:nvPr/>
        </p:nvPicPr>
        <p:blipFill>
          <a:blip r:embed="rId2"/>
          <a:stretch>
            <a:fillRect/>
          </a:stretch>
        </p:blipFill>
        <p:spPr>
          <a:xfrm>
            <a:off x="5295701" y="4437112"/>
            <a:ext cx="3812803" cy="1502597"/>
          </a:xfrm>
          <a:prstGeom prst="rect">
            <a:avLst/>
          </a:prstGeom>
        </p:spPr>
      </p:pic>
      <p:pic>
        <p:nvPicPr>
          <p:cNvPr id="9" name="그림 8"/>
          <p:cNvPicPr>
            <a:picLocks noChangeAspect="1"/>
          </p:cNvPicPr>
          <p:nvPr/>
        </p:nvPicPr>
        <p:blipFill>
          <a:blip r:embed="rId3"/>
          <a:stretch>
            <a:fillRect/>
          </a:stretch>
        </p:blipFill>
        <p:spPr>
          <a:xfrm>
            <a:off x="107504" y="2060848"/>
            <a:ext cx="2971340" cy="3462621"/>
          </a:xfrm>
          <a:prstGeom prst="rect">
            <a:avLst/>
          </a:prstGeom>
        </p:spPr>
      </p:pic>
      <p:pic>
        <p:nvPicPr>
          <p:cNvPr id="10" name="그림 9"/>
          <p:cNvPicPr>
            <a:picLocks noChangeAspect="1"/>
          </p:cNvPicPr>
          <p:nvPr/>
        </p:nvPicPr>
        <p:blipFill>
          <a:blip r:embed="rId4"/>
          <a:stretch>
            <a:fillRect/>
          </a:stretch>
        </p:blipFill>
        <p:spPr>
          <a:xfrm>
            <a:off x="5235202" y="1556792"/>
            <a:ext cx="3873302" cy="2304256"/>
          </a:xfrm>
          <a:prstGeom prst="rect">
            <a:avLst/>
          </a:prstGeom>
        </p:spPr>
      </p:pic>
      <p:pic>
        <p:nvPicPr>
          <p:cNvPr id="11" name="그림 10"/>
          <p:cNvPicPr>
            <a:picLocks noChangeAspect="1"/>
          </p:cNvPicPr>
          <p:nvPr/>
        </p:nvPicPr>
        <p:blipFill>
          <a:blip r:embed="rId5"/>
          <a:stretch>
            <a:fillRect/>
          </a:stretch>
        </p:blipFill>
        <p:spPr>
          <a:xfrm>
            <a:off x="3347864" y="1772816"/>
            <a:ext cx="1514055" cy="4059213"/>
          </a:xfrm>
          <a:prstGeom prst="rect">
            <a:avLst/>
          </a:prstGeom>
        </p:spPr>
      </p:pic>
    </p:spTree>
    <p:extLst>
      <p:ext uri="{BB962C8B-B14F-4D97-AF65-F5344CB8AC3E}">
        <p14:creationId xmlns:p14="http://schemas.microsoft.com/office/powerpoint/2010/main" val="1754299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Belady’s</a:t>
            </a:r>
            <a:r>
              <a:rPr lang="en-US" altLang="ko-KR" dirty="0"/>
              <a:t> MIN Algorithm</a:t>
            </a:r>
            <a:endParaRPr lang="ko-KR" altLang="en-US"/>
          </a:p>
        </p:txBody>
      </p:sp>
      <p:sp>
        <p:nvSpPr>
          <p:cNvPr id="3" name="내용 개체 틀 2"/>
          <p:cNvSpPr>
            <a:spLocks noGrp="1"/>
          </p:cNvSpPr>
          <p:nvPr>
            <p:ph idx="1"/>
          </p:nvPr>
        </p:nvSpPr>
        <p:spPr/>
        <p:txBody>
          <a:bodyPr/>
          <a:lstStyle/>
          <a:p>
            <a:r>
              <a:rPr lang="en-US" altLang="ko-KR" dirty="0"/>
              <a:t>Theoretical optimal buffer replacement algorithm</a:t>
            </a:r>
          </a:p>
          <a:p>
            <a:pPr lvl="1"/>
            <a:r>
              <a:rPr lang="en-US" altLang="ko-KR" sz="1400" i="1" dirty="0"/>
              <a:t>“</a:t>
            </a:r>
            <a:r>
              <a:rPr lang="en-US" altLang="ko-KR" sz="1400" dirty="0"/>
              <a:t>The </a:t>
            </a:r>
            <a:r>
              <a:rPr lang="en-US" altLang="ko-KR" sz="1400" i="1" dirty="0"/>
              <a:t>most</a:t>
            </a:r>
            <a:r>
              <a:rPr lang="en-US" altLang="ko-KR" sz="1400" dirty="0"/>
              <a:t> efficient caching algorithm would be to always discard the information that will not be needed for the longest time in the future. … Since it is generally impossible to predict how far in the future information will be needed, this is generally not implementable in practice. The practical minimum can be calculated only after experimentation, and one can compare the effectiveness of the actually chosen cache algorithm.” </a:t>
            </a:r>
            <a:r>
              <a:rPr lang="en-US" altLang="ko-KR" sz="800" dirty="0"/>
              <a:t>(https://en.wikipedia.org/wiki/Cache_algorithms#B.C3.A9l.C3.A1dy.27s_Algorithm)</a:t>
            </a:r>
            <a:endParaRPr lang="en-US" altLang="ko-KR" sz="800" i="1" dirty="0"/>
          </a:p>
          <a:p>
            <a:endParaRPr lang="en-US" altLang="ko-KR" dirty="0"/>
          </a:p>
          <a:p>
            <a:r>
              <a:rPr lang="en-US" altLang="ko-KR" dirty="0"/>
              <a:t>Offline algorithm (vs. online algorithm)</a:t>
            </a:r>
          </a:p>
          <a:p>
            <a:pPr lvl="1"/>
            <a:r>
              <a:rPr lang="en-US" altLang="ko-KR" sz="1800" i="1" dirty="0"/>
              <a:t>“All practical solutions are attempts to approximate the optimal </a:t>
            </a:r>
            <a:r>
              <a:rPr lang="en-US" altLang="ko-KR" sz="1800" i="1" dirty="0" err="1"/>
              <a:t>Belady’s</a:t>
            </a:r>
            <a:r>
              <a:rPr lang="en-US" altLang="ko-KR" sz="1800" i="1" dirty="0"/>
              <a:t> MIN policy” </a:t>
            </a:r>
            <a:r>
              <a:rPr lang="en-US" altLang="ko-KR" sz="1200" dirty="0"/>
              <a:t>(from “Principles of Operating Systems: Design and Applications”, Brian L. Stuart)</a:t>
            </a:r>
          </a:p>
          <a:p>
            <a:endParaRPr lang="en-US" altLang="ko-KR" dirty="0"/>
          </a:p>
          <a:p>
            <a:r>
              <a:rPr lang="en-US" altLang="ko-KR" dirty="0" err="1"/>
              <a:t>Belady’s</a:t>
            </a:r>
            <a:r>
              <a:rPr lang="en-US" altLang="ko-KR" dirty="0"/>
              <a:t> anomaly</a:t>
            </a:r>
          </a:p>
          <a:p>
            <a:pPr lvl="1"/>
            <a:r>
              <a:rPr lang="en-US" altLang="ko-KR" sz="1800" dirty="0"/>
              <a:t>If the number of page frames is increased, would always the hit ratio will be higher or at least same?</a:t>
            </a:r>
          </a:p>
          <a:p>
            <a:pPr lvl="1"/>
            <a:endParaRPr lang="ko-KR" altLang="en-US" dirty="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half" idx="11"/>
          </p:nvPr>
        </p:nvSpPr>
        <p:spPr/>
        <p:txBody>
          <a:bodyPr/>
          <a:lstStyle/>
          <a:p>
            <a:pPr>
              <a:defRPr/>
            </a:pPr>
            <a:r>
              <a:rPr lang="en-US" altLang="ko-KR"/>
              <a:t>Ch 9. Storing Disk</a:t>
            </a:r>
          </a:p>
        </p:txBody>
      </p:sp>
    </p:spTree>
    <p:extLst>
      <p:ext uri="{BB962C8B-B14F-4D97-AF65-F5344CB8AC3E}">
        <p14:creationId xmlns:p14="http://schemas.microsoft.com/office/powerpoint/2010/main" val="2128630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Belady’s</a:t>
            </a:r>
            <a:r>
              <a:rPr lang="en-US" altLang="ko-KR" dirty="0"/>
              <a:t> Anomaly</a:t>
            </a:r>
            <a:endParaRPr lang="ko-KR" altLang="en-US"/>
          </a:p>
        </p:txBody>
      </p:sp>
      <p:sp>
        <p:nvSpPr>
          <p:cNvPr id="3" name="내용 개체 틀 2"/>
          <p:cNvSpPr>
            <a:spLocks noGrp="1"/>
          </p:cNvSpPr>
          <p:nvPr>
            <p:ph idx="1"/>
          </p:nvPr>
        </p:nvSpPr>
        <p:spPr/>
        <p:txBody>
          <a:bodyPr/>
          <a:lstStyle/>
          <a:p>
            <a:r>
              <a:rPr lang="en-US" altLang="ko-KR" dirty="0"/>
              <a:t>FIFO Algorithm: 3 vs. 4 page frames</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half" idx="11"/>
          </p:nvPr>
        </p:nvSpPr>
        <p:spPr/>
        <p:txBody>
          <a:bodyPr/>
          <a:lstStyle/>
          <a:p>
            <a:pPr>
              <a:defRPr/>
            </a:pPr>
            <a:r>
              <a:rPr lang="en-US" altLang="ko-KR"/>
              <a:t>Ch 9. Storing Disk</a:t>
            </a:r>
          </a:p>
        </p:txBody>
      </p:sp>
      <p:pic>
        <p:nvPicPr>
          <p:cNvPr id="6" name="그림 5"/>
          <p:cNvPicPr>
            <a:picLocks noChangeAspect="1"/>
          </p:cNvPicPr>
          <p:nvPr/>
        </p:nvPicPr>
        <p:blipFill>
          <a:blip r:embed="rId2"/>
          <a:stretch>
            <a:fillRect/>
          </a:stretch>
        </p:blipFill>
        <p:spPr>
          <a:xfrm>
            <a:off x="1475656" y="1971779"/>
            <a:ext cx="5944443" cy="3778042"/>
          </a:xfrm>
          <a:prstGeom prst="rect">
            <a:avLst/>
          </a:prstGeom>
        </p:spPr>
      </p:pic>
      <p:sp>
        <p:nvSpPr>
          <p:cNvPr id="8" name="TextBox 7"/>
          <p:cNvSpPr txBox="1"/>
          <p:nvPr/>
        </p:nvSpPr>
        <p:spPr>
          <a:xfrm>
            <a:off x="6069241" y="6068238"/>
            <a:ext cx="3018775" cy="276999"/>
          </a:xfrm>
          <a:prstGeom prst="rect">
            <a:avLst/>
          </a:prstGeom>
          <a:noFill/>
        </p:spPr>
        <p:txBody>
          <a:bodyPr wrap="none" rtlCol="0">
            <a:spAutoFit/>
          </a:bodyPr>
          <a:lstStyle/>
          <a:p>
            <a:r>
              <a:rPr lang="en-US" altLang="ko-KR" sz="1200" b="0" dirty="0"/>
              <a:t>Source: https://www.cs.ucsb.edu/~chris</a:t>
            </a:r>
            <a:endParaRPr lang="ko-KR" altLang="en-US" sz="1200" b="0"/>
          </a:p>
        </p:txBody>
      </p:sp>
    </p:spTree>
    <p:extLst>
      <p:ext uri="{BB962C8B-B14F-4D97-AF65-F5344CB8AC3E}">
        <p14:creationId xmlns:p14="http://schemas.microsoft.com/office/powerpoint/2010/main" val="4069644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제목 1"/>
          <p:cNvSpPr>
            <a:spLocks noGrp="1"/>
          </p:cNvSpPr>
          <p:nvPr>
            <p:ph type="title"/>
          </p:nvPr>
        </p:nvSpPr>
        <p:spPr/>
        <p:txBody>
          <a:bodyPr/>
          <a:lstStyle/>
          <a:p>
            <a:r>
              <a:rPr lang="en-US" altLang="ko-KR"/>
              <a:t>Buffer Management vs. 5 Min Rule and Pareto’s Law</a:t>
            </a:r>
            <a:endParaRPr lang="ko-KR" altLang="en-US"/>
          </a:p>
        </p:txBody>
      </p:sp>
      <p:sp>
        <p:nvSpPr>
          <p:cNvPr id="63491" name="내용 개체 틀 2"/>
          <p:cNvSpPr>
            <a:spLocks noGrp="1"/>
          </p:cNvSpPr>
          <p:nvPr>
            <p:ph idx="1"/>
          </p:nvPr>
        </p:nvSpPr>
        <p:spPr/>
        <p:txBody>
          <a:bodyPr/>
          <a:lstStyle/>
          <a:p>
            <a:r>
              <a:rPr lang="en-US" altLang="ko-KR" dirty="0"/>
              <a:t>Jim Gray’s </a:t>
            </a:r>
            <a:r>
              <a:rPr lang="en-US" altLang="ko-KR" dirty="0">
                <a:hlinkClick r:id="rId2"/>
              </a:rPr>
              <a:t>five minute rule</a:t>
            </a:r>
            <a:r>
              <a:rPr lang="en-US" altLang="ko-KR" dirty="0"/>
              <a:t> (See also ADMS </a:t>
            </a:r>
            <a:r>
              <a:rPr lang="en-US" altLang="ko-KR"/>
              <a:t>’17 paper)</a:t>
            </a:r>
          </a:p>
          <a:p>
            <a:pPr lvl="1"/>
            <a:r>
              <a:rPr lang="en-US" altLang="ko-KR" dirty="0"/>
              <a:t>If a data object is accessed in every 5 minutes or more frequently, it should be memory-resident @ 1987</a:t>
            </a:r>
          </a:p>
          <a:p>
            <a:pPr lvl="1"/>
            <a:r>
              <a:rPr lang="en-US" altLang="ko-KR" dirty="0">
                <a:solidFill>
                  <a:srgbClr val="C00000"/>
                </a:solidFill>
              </a:rPr>
              <a:t>3 hour rule </a:t>
            </a:r>
            <a:r>
              <a:rPr lang="en-US" altLang="ko-KR" dirty="0"/>
              <a:t>with </a:t>
            </a:r>
            <a:r>
              <a:rPr lang="en-US" altLang="ko-KR" dirty="0" err="1"/>
              <a:t>harddisk</a:t>
            </a:r>
            <a:r>
              <a:rPr lang="en-US" altLang="ko-KR" dirty="0"/>
              <a:t> @ 2014; this justify </a:t>
            </a:r>
            <a:r>
              <a:rPr lang="en-US" altLang="ko-KR" dirty="0">
                <a:sym typeface="Wingdings" panose="05000000000000000000" pitchFamily="2" charset="2"/>
              </a:rPr>
              <a:t>MMDBMS </a:t>
            </a:r>
            <a:endParaRPr lang="en-US" altLang="ko-KR" dirty="0"/>
          </a:p>
          <a:p>
            <a:pPr lvl="1"/>
            <a:r>
              <a:rPr lang="en-US" altLang="ko-KR" dirty="0">
                <a:solidFill>
                  <a:srgbClr val="C00000"/>
                </a:solidFill>
              </a:rPr>
              <a:t>10 second rule </a:t>
            </a:r>
            <a:r>
              <a:rPr lang="en-US" altLang="ko-KR" dirty="0"/>
              <a:t>with flash SSD @ 2014</a:t>
            </a:r>
          </a:p>
          <a:p>
            <a:pPr lvl="1"/>
            <a:endParaRPr lang="en-US" altLang="ko-KR" dirty="0"/>
          </a:p>
          <a:p>
            <a:endParaRPr lang="en-US" altLang="ko-KR" dirty="0"/>
          </a:p>
          <a:p>
            <a:r>
              <a:rPr lang="en-US" altLang="ko-KR" dirty="0">
                <a:hlinkClick r:id="rId3"/>
              </a:rPr>
              <a:t>Pareto’s law</a:t>
            </a:r>
            <a:r>
              <a:rPr lang="en-US" altLang="ko-KR" dirty="0"/>
              <a:t>: 80/20 rules</a:t>
            </a:r>
          </a:p>
          <a:p>
            <a:pPr lvl="1"/>
            <a:r>
              <a:rPr lang="en-US" altLang="ko-KR" sz="1400" dirty="0"/>
              <a:t>E.g. A Modeling Study of the TPC-C Benchmark, SIGMOD 1993</a:t>
            </a:r>
          </a:p>
          <a:p>
            <a:pPr lvl="2"/>
            <a:r>
              <a:rPr lang="en-US" altLang="ko-KR" sz="1400" dirty="0"/>
              <a:t>84 % of accesses go to 20 % of the tuples.</a:t>
            </a:r>
          </a:p>
          <a:p>
            <a:pPr lvl="1"/>
            <a:endParaRPr lang="ko-KR" altLang="en-US" sz="140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63494" name="그림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65525"/>
            <a:ext cx="273685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64516" name="Rectangle 2"/>
          <p:cNvSpPr>
            <a:spLocks noGrp="1" noChangeArrowheads="1"/>
          </p:cNvSpPr>
          <p:nvPr>
            <p:ph type="title"/>
          </p:nvPr>
        </p:nvSpPr>
        <p:spPr/>
        <p:txBody>
          <a:bodyPr/>
          <a:lstStyle/>
          <a:p>
            <a:pPr eaLnBrk="1" hangingPunct="1"/>
            <a:r>
              <a:rPr lang="en-US" altLang="ko-KR"/>
              <a:t>DBMS vs. OS File System</a:t>
            </a:r>
          </a:p>
        </p:txBody>
      </p:sp>
      <p:sp>
        <p:nvSpPr>
          <p:cNvPr id="6451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ko-KR"/>
              <a:t> OS does disk space &amp; buffer mgmt: </a:t>
            </a:r>
            <a:r>
              <a:rPr lang="en-US" altLang="ko-KR">
                <a:solidFill>
                  <a:srgbClr val="C00000"/>
                </a:solidFill>
              </a:rPr>
              <a:t>why not </a:t>
            </a:r>
            <a:r>
              <a:rPr lang="en-US" altLang="ko-KR"/>
              <a:t>let OS manage these tasks? (See appendix slides for more issues)</a:t>
            </a:r>
          </a:p>
          <a:p>
            <a:pPr eaLnBrk="1" hangingPunct="1"/>
            <a:r>
              <a:rPr lang="en-US" altLang="ko-KR"/>
              <a:t>Differences in OS support: portability issues</a:t>
            </a:r>
          </a:p>
          <a:p>
            <a:pPr eaLnBrk="1" hangingPunct="1"/>
            <a:r>
              <a:rPr lang="en-US" altLang="ko-KR"/>
              <a:t>Some limitations, e.g., files can’t span disks.</a:t>
            </a:r>
          </a:p>
          <a:p>
            <a:pPr lvl="1" eaLnBrk="1" hangingPunct="1"/>
            <a:r>
              <a:rPr lang="en-US" altLang="ko-KR"/>
              <a:t>note, this is changing --- OS File systems are getting smarter (i.e., more like databases!)</a:t>
            </a:r>
          </a:p>
          <a:p>
            <a:pPr eaLnBrk="1" hangingPunct="1"/>
            <a:r>
              <a:rPr lang="en-US" altLang="ko-KR"/>
              <a:t>Buffer management in DBMS requires ability to:</a:t>
            </a:r>
          </a:p>
          <a:p>
            <a:pPr lvl="1" eaLnBrk="1" hangingPunct="1">
              <a:buSzPct val="75000"/>
            </a:pPr>
            <a:r>
              <a:rPr lang="en-US" altLang="ko-KR">
                <a:solidFill>
                  <a:srgbClr val="063DE8"/>
                </a:solidFill>
              </a:rPr>
              <a:t>pin</a:t>
            </a:r>
            <a:r>
              <a:rPr lang="en-US" altLang="ko-KR"/>
              <a:t> a page in buffer pool, </a:t>
            </a:r>
            <a:r>
              <a:rPr lang="en-US" altLang="ko-KR">
                <a:solidFill>
                  <a:srgbClr val="063DE8"/>
                </a:solidFill>
              </a:rPr>
              <a:t>force</a:t>
            </a:r>
            <a:r>
              <a:rPr lang="en-US" altLang="ko-KR"/>
              <a:t> a page to disk (important for implementing CC &amp; recovery),</a:t>
            </a:r>
          </a:p>
          <a:p>
            <a:pPr lvl="1" eaLnBrk="1" hangingPunct="1">
              <a:buSzPct val="75000"/>
            </a:pPr>
            <a:r>
              <a:rPr lang="en-US" altLang="ko-KR"/>
              <a:t>adjust replacement policy, and pre-fetch pages based on </a:t>
            </a:r>
            <a:r>
              <a:rPr lang="en-US" altLang="ko-KR">
                <a:solidFill>
                  <a:srgbClr val="063DE8"/>
                </a:solidFill>
              </a:rPr>
              <a:t>access patterns</a:t>
            </a:r>
            <a:r>
              <a:rPr lang="en-US" altLang="ko-KR"/>
              <a:t> in typical DB 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title"/>
          </p:nvPr>
        </p:nvSpPr>
        <p:spPr/>
        <p:txBody>
          <a:bodyPr/>
          <a:lstStyle/>
          <a:p>
            <a:r>
              <a:rPr lang="en-US" altLang="ko-KR"/>
              <a:t>Storage Device Metrics</a:t>
            </a:r>
            <a:endParaRPr lang="ko-KR" altLang="en-US"/>
          </a:p>
        </p:txBody>
      </p:sp>
      <p:sp>
        <p:nvSpPr>
          <p:cNvPr id="9219" name="내용 개체 틀 6"/>
          <p:cNvSpPr>
            <a:spLocks noGrp="1"/>
          </p:cNvSpPr>
          <p:nvPr>
            <p:ph idx="1"/>
          </p:nvPr>
        </p:nvSpPr>
        <p:spPr/>
        <p:txBody>
          <a:bodyPr/>
          <a:lstStyle/>
          <a:p>
            <a:r>
              <a:rPr lang="en-US" altLang="ko-KR">
                <a:solidFill>
                  <a:srgbClr val="C52D21"/>
                </a:solidFill>
              </a:rPr>
              <a:t>Capacity</a:t>
            </a:r>
            <a:r>
              <a:rPr lang="en-US" altLang="ko-KR"/>
              <a:t> ($/GB) : Harddisk &gt;&gt; Flash SSD</a:t>
            </a:r>
          </a:p>
          <a:p>
            <a:r>
              <a:rPr lang="en-US" altLang="ko-KR">
                <a:solidFill>
                  <a:srgbClr val="063DE8"/>
                </a:solidFill>
              </a:rPr>
              <a:t>Bandwidth</a:t>
            </a:r>
            <a:r>
              <a:rPr lang="en-US" altLang="ko-KR"/>
              <a:t> (MB/sec): Harddisk &lt; Flash SSD</a:t>
            </a:r>
          </a:p>
          <a:p>
            <a:r>
              <a:rPr lang="en-US" altLang="ko-KR">
                <a:solidFill>
                  <a:srgbClr val="E35CFE"/>
                </a:solidFill>
              </a:rPr>
              <a:t>Latency</a:t>
            </a:r>
            <a:r>
              <a:rPr lang="en-US" altLang="ko-KR">
                <a:solidFill>
                  <a:srgbClr val="B760F9"/>
                </a:solidFill>
              </a:rPr>
              <a:t> </a:t>
            </a:r>
            <a:r>
              <a:rPr lang="en-US" altLang="ko-KR"/>
              <a:t>(IOPS): Harddisk &lt;&lt; Flash SSD </a:t>
            </a:r>
          </a:p>
          <a:p>
            <a:pPr lvl="1"/>
            <a:r>
              <a:rPr lang="en-US" altLang="ko-KR" sz="1600"/>
              <a:t>e.g. Harddisk</a:t>
            </a:r>
          </a:p>
          <a:p>
            <a:pPr lvl="2"/>
            <a:r>
              <a:rPr lang="en-US" altLang="ko-KR" sz="1600"/>
              <a:t>Commodity hdd (7200rpm): 50$  /  1TB  / 100MB/s / 100 IOPS </a:t>
            </a:r>
          </a:p>
          <a:p>
            <a:pPr lvl="2"/>
            <a:r>
              <a:rPr lang="en-US" altLang="ko-KR" sz="1600"/>
              <a:t>Enterprise hdd(1.5Krpm):  250$ / 72GB / 200MB/s /  500 IOPS</a:t>
            </a:r>
          </a:p>
          <a:p>
            <a:pPr lvl="2"/>
            <a:r>
              <a:rPr lang="en-US" altLang="ko-KR" sz="1600"/>
              <a:t>The price of harddisks is said to be </a:t>
            </a:r>
            <a:r>
              <a:rPr lang="en-US" altLang="ko-KR" sz="1600">
                <a:solidFill>
                  <a:srgbClr val="3932CE"/>
                </a:solidFill>
              </a:rPr>
              <a:t>proportional to IOPS</a:t>
            </a:r>
            <a:r>
              <a:rPr lang="en-US" altLang="ko-KR" sz="1600"/>
              <a:t>, </a:t>
            </a:r>
            <a:r>
              <a:rPr lang="en-US" altLang="ko-KR" sz="1600">
                <a:solidFill>
                  <a:srgbClr val="C00000"/>
                </a:solidFill>
              </a:rPr>
              <a:t>not capacity</a:t>
            </a:r>
            <a:r>
              <a:rPr lang="en-US" altLang="ko-KR" sz="1600"/>
              <a:t>.</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437063"/>
            <a:ext cx="9001125"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5" name="날짜 개체 틀 4"/>
          <p:cNvSpPr>
            <a:spLocks noGrp="1"/>
          </p:cNvSpPr>
          <p:nvPr>
            <p:ph type="dt" sz="quarter" idx="11"/>
          </p:nvPr>
        </p:nvSpPr>
        <p:spPr/>
        <p:txBody>
          <a:bodyPr/>
          <a:lstStyle/>
          <a:p>
            <a:pPr>
              <a:defRPr/>
            </a:pPr>
            <a:r>
              <a:rPr lang="en-US" altLang="ko-KR"/>
              <a:t>Ch 9. Storing Disk</a:t>
            </a:r>
          </a:p>
        </p:txBody>
      </p:sp>
      <p:sp>
        <p:nvSpPr>
          <p:cNvPr id="65540" name="Rectangle 2"/>
          <p:cNvSpPr>
            <a:spLocks noChangeArrowheads="1"/>
          </p:cNvSpPr>
          <p:nvPr/>
        </p:nvSpPr>
        <p:spPr bwMode="auto">
          <a:xfrm>
            <a:off x="684213" y="1838325"/>
            <a:ext cx="7848600" cy="3127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b="0">
              <a:solidFill>
                <a:schemeClr val="tx2"/>
              </a:solidFill>
              <a:latin typeface="굴림" panose="020B0600000101010101" pitchFamily="50" charset="-127"/>
            </a:endParaRPr>
          </a:p>
        </p:txBody>
      </p:sp>
      <p:sp>
        <p:nvSpPr>
          <p:cNvPr id="65541" name="Rectangle 3"/>
          <p:cNvSpPr>
            <a:spLocks noChangeArrowheads="1"/>
          </p:cNvSpPr>
          <p:nvPr/>
        </p:nvSpPr>
        <p:spPr bwMode="auto">
          <a:xfrm>
            <a:off x="1333500" y="1900238"/>
            <a:ext cx="5383213" cy="841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5542" name="Text Box 4"/>
          <p:cNvSpPr txBox="1">
            <a:spLocks noChangeArrowheads="1"/>
          </p:cNvSpPr>
          <p:nvPr/>
        </p:nvSpPr>
        <p:spPr bwMode="auto">
          <a:xfrm>
            <a:off x="749300" y="4565650"/>
            <a:ext cx="1104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b="0">
                <a:solidFill>
                  <a:schemeClr val="tx2"/>
                </a:solidFill>
                <a:latin typeface="Times New Roman" panose="02020603050405020304" pitchFamily="18" charset="0"/>
              </a:rPr>
              <a:t>Concurrency</a:t>
            </a:r>
          </a:p>
          <a:p>
            <a:pPr eaLnBrk="1" hangingPunct="1">
              <a:spcBef>
                <a:spcPct val="0"/>
              </a:spcBef>
              <a:buClrTx/>
              <a:buSzTx/>
              <a:buFontTx/>
              <a:buNone/>
            </a:pPr>
            <a:r>
              <a:rPr lang="en-US" altLang="ko-KR" sz="1400" b="0">
                <a:solidFill>
                  <a:schemeClr val="tx2"/>
                </a:solidFill>
                <a:latin typeface="Times New Roman" panose="02020603050405020304" pitchFamily="18" charset="0"/>
              </a:rPr>
              <a:t>Control</a:t>
            </a:r>
          </a:p>
        </p:txBody>
      </p:sp>
      <p:grpSp>
        <p:nvGrpSpPr>
          <p:cNvPr id="65543" name="Group 5"/>
          <p:cNvGrpSpPr>
            <a:grpSpLocks/>
          </p:cNvGrpSpPr>
          <p:nvPr/>
        </p:nvGrpSpPr>
        <p:grpSpPr bwMode="auto">
          <a:xfrm>
            <a:off x="814388" y="3101975"/>
            <a:ext cx="1231900" cy="1503363"/>
            <a:chOff x="249" y="1888"/>
            <a:chExt cx="862" cy="1088"/>
          </a:xfrm>
        </p:grpSpPr>
        <p:sp>
          <p:nvSpPr>
            <p:cNvPr id="65589" name="Rectangle 6"/>
            <p:cNvSpPr>
              <a:spLocks noChangeArrowheads="1"/>
            </p:cNvSpPr>
            <p:nvPr/>
          </p:nvSpPr>
          <p:spPr bwMode="auto">
            <a:xfrm>
              <a:off x="249" y="1888"/>
              <a:ext cx="862" cy="10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5590" name="Text Box 7"/>
            <p:cNvSpPr txBox="1">
              <a:spLocks noChangeArrowheads="1"/>
            </p:cNvSpPr>
            <p:nvPr/>
          </p:nvSpPr>
          <p:spPr bwMode="auto">
            <a:xfrm>
              <a:off x="295" y="1952"/>
              <a:ext cx="771" cy="449"/>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Transaction</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sp>
          <p:nvSpPr>
            <p:cNvPr id="65591" name="Text Box 8"/>
            <p:cNvSpPr txBox="1">
              <a:spLocks noChangeArrowheads="1"/>
            </p:cNvSpPr>
            <p:nvPr/>
          </p:nvSpPr>
          <p:spPr bwMode="auto">
            <a:xfrm>
              <a:off x="295" y="2449"/>
              <a:ext cx="771" cy="48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Lock</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grpSp>
      <p:sp>
        <p:nvSpPr>
          <p:cNvPr id="65544" name="Text Box 9"/>
          <p:cNvSpPr txBox="1">
            <a:spLocks noChangeArrowheads="1"/>
          </p:cNvSpPr>
          <p:nvPr/>
        </p:nvSpPr>
        <p:spPr bwMode="auto">
          <a:xfrm>
            <a:off x="2760663" y="3040063"/>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Files and Access Methods</a:t>
            </a:r>
          </a:p>
        </p:txBody>
      </p:sp>
      <p:sp>
        <p:nvSpPr>
          <p:cNvPr id="65545" name="Text Box 10"/>
          <p:cNvSpPr txBox="1">
            <a:spLocks noChangeArrowheads="1"/>
          </p:cNvSpPr>
          <p:nvPr/>
        </p:nvSpPr>
        <p:spPr bwMode="auto">
          <a:xfrm>
            <a:off x="2760663" y="3762375"/>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Buffer Manager</a:t>
            </a:r>
          </a:p>
        </p:txBody>
      </p:sp>
      <p:sp>
        <p:nvSpPr>
          <p:cNvPr id="65546" name="Text Box 11"/>
          <p:cNvSpPr txBox="1">
            <a:spLocks noChangeArrowheads="1"/>
          </p:cNvSpPr>
          <p:nvPr/>
        </p:nvSpPr>
        <p:spPr bwMode="auto">
          <a:xfrm>
            <a:off x="2760663" y="4484688"/>
            <a:ext cx="3243262" cy="4206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Disk Space Manager</a:t>
            </a:r>
          </a:p>
        </p:txBody>
      </p:sp>
      <p:sp>
        <p:nvSpPr>
          <p:cNvPr id="65547" name="Rectangle 12"/>
          <p:cNvSpPr>
            <a:spLocks noChangeArrowheads="1"/>
          </p:cNvSpPr>
          <p:nvPr/>
        </p:nvSpPr>
        <p:spPr bwMode="auto">
          <a:xfrm>
            <a:off x="6781800" y="3101975"/>
            <a:ext cx="1231900" cy="150336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Recovery</a:t>
            </a:r>
          </a:p>
          <a:p>
            <a:pPr algn="ctr" eaLnBrk="1" hangingPunct="1">
              <a:spcBef>
                <a:spcPct val="0"/>
              </a:spcBef>
              <a:buClrTx/>
              <a:buSzTx/>
              <a:buFontTx/>
              <a:buNone/>
            </a:pPr>
            <a:endParaRPr lang="en-US" altLang="ko-KR" sz="1400" b="0">
              <a:solidFill>
                <a:schemeClr val="tx2"/>
              </a:solidFill>
              <a:latin typeface="Times New Roman" panose="02020603050405020304" pitchFamily="18" charset="0"/>
              <a:ea typeface="바탕체" panose="02030609000101010101" pitchFamily="17" charset="-127"/>
            </a:endParaRPr>
          </a:p>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Manager</a:t>
            </a:r>
          </a:p>
        </p:txBody>
      </p:sp>
      <p:sp>
        <p:nvSpPr>
          <p:cNvPr id="65548" name="Text Box 13"/>
          <p:cNvSpPr txBox="1">
            <a:spLocks noChangeArrowheads="1"/>
          </p:cNvSpPr>
          <p:nvPr/>
        </p:nvSpPr>
        <p:spPr bwMode="auto">
          <a:xfrm>
            <a:off x="1462088"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Plan Executor</a:t>
            </a:r>
          </a:p>
        </p:txBody>
      </p:sp>
      <p:sp>
        <p:nvSpPr>
          <p:cNvPr id="65549" name="Text Box 14"/>
          <p:cNvSpPr txBox="1">
            <a:spLocks noChangeArrowheads="1"/>
          </p:cNvSpPr>
          <p:nvPr/>
        </p:nvSpPr>
        <p:spPr bwMode="auto">
          <a:xfrm>
            <a:off x="1462088"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Operator Evaluator</a:t>
            </a:r>
          </a:p>
        </p:txBody>
      </p:sp>
      <p:sp>
        <p:nvSpPr>
          <p:cNvPr id="65550" name="Text Box 15"/>
          <p:cNvSpPr txBox="1">
            <a:spLocks noChangeArrowheads="1"/>
          </p:cNvSpPr>
          <p:nvPr/>
        </p:nvSpPr>
        <p:spPr bwMode="auto">
          <a:xfrm>
            <a:off x="4187825"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Parser</a:t>
            </a:r>
          </a:p>
        </p:txBody>
      </p:sp>
      <p:sp>
        <p:nvSpPr>
          <p:cNvPr id="65551" name="Text Box 16"/>
          <p:cNvSpPr txBox="1">
            <a:spLocks noChangeArrowheads="1"/>
          </p:cNvSpPr>
          <p:nvPr/>
        </p:nvSpPr>
        <p:spPr bwMode="auto">
          <a:xfrm>
            <a:off x="4187825"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Optimizer</a:t>
            </a:r>
          </a:p>
        </p:txBody>
      </p:sp>
      <p:sp>
        <p:nvSpPr>
          <p:cNvPr id="65552" name="Text Box 17"/>
          <p:cNvSpPr txBox="1">
            <a:spLocks noChangeArrowheads="1"/>
          </p:cNvSpPr>
          <p:nvPr/>
        </p:nvSpPr>
        <p:spPr bwMode="auto">
          <a:xfrm>
            <a:off x="7688263" y="4664075"/>
            <a:ext cx="835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DBMS</a:t>
            </a:r>
          </a:p>
        </p:txBody>
      </p:sp>
      <p:sp>
        <p:nvSpPr>
          <p:cNvPr id="65553" name="Text Box 18"/>
          <p:cNvSpPr txBox="1">
            <a:spLocks noChangeArrowheads="1"/>
          </p:cNvSpPr>
          <p:nvPr/>
        </p:nvSpPr>
        <p:spPr bwMode="auto">
          <a:xfrm>
            <a:off x="6858000" y="1925638"/>
            <a:ext cx="143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interaction</a:t>
            </a:r>
          </a:p>
        </p:txBody>
      </p:sp>
      <p:sp>
        <p:nvSpPr>
          <p:cNvPr id="65554" name="Text Box 19"/>
          <p:cNvSpPr txBox="1">
            <a:spLocks noChangeArrowheads="1"/>
          </p:cNvSpPr>
          <p:nvPr/>
        </p:nvSpPr>
        <p:spPr bwMode="auto">
          <a:xfrm>
            <a:off x="6734175" y="2225675"/>
            <a:ext cx="10144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Query</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Evaluation</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Engine</a:t>
            </a:r>
          </a:p>
        </p:txBody>
      </p:sp>
      <p:sp>
        <p:nvSpPr>
          <p:cNvPr id="65555" name="Line 20"/>
          <p:cNvSpPr>
            <a:spLocks noChangeShapeType="1"/>
          </p:cNvSpPr>
          <p:nvPr/>
        </p:nvSpPr>
        <p:spPr bwMode="auto">
          <a:xfrm>
            <a:off x="6975475" y="1900238"/>
            <a:ext cx="11668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56" name="Line 21"/>
          <p:cNvSpPr>
            <a:spLocks noChangeShapeType="1"/>
          </p:cNvSpPr>
          <p:nvPr/>
        </p:nvSpPr>
        <p:spPr bwMode="auto">
          <a:xfrm>
            <a:off x="208597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57" name="Line 22"/>
          <p:cNvSpPr>
            <a:spLocks noChangeShapeType="1"/>
          </p:cNvSpPr>
          <p:nvPr/>
        </p:nvSpPr>
        <p:spPr bwMode="auto">
          <a:xfrm>
            <a:off x="208597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58" name="Line 23"/>
          <p:cNvSpPr>
            <a:spLocks noChangeShapeType="1"/>
          </p:cNvSpPr>
          <p:nvPr/>
        </p:nvSpPr>
        <p:spPr bwMode="auto">
          <a:xfrm>
            <a:off x="208597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59" name="Line 24"/>
          <p:cNvSpPr>
            <a:spLocks noChangeShapeType="1"/>
          </p:cNvSpPr>
          <p:nvPr/>
        </p:nvSpPr>
        <p:spPr bwMode="auto">
          <a:xfrm>
            <a:off x="606742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0" name="Line 25"/>
          <p:cNvSpPr>
            <a:spLocks noChangeShapeType="1"/>
          </p:cNvSpPr>
          <p:nvPr/>
        </p:nvSpPr>
        <p:spPr bwMode="auto">
          <a:xfrm>
            <a:off x="606742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1" name="Line 26"/>
          <p:cNvSpPr>
            <a:spLocks noChangeShapeType="1"/>
          </p:cNvSpPr>
          <p:nvPr/>
        </p:nvSpPr>
        <p:spPr bwMode="auto">
          <a:xfrm>
            <a:off x="606742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2" name="Line 27"/>
          <p:cNvSpPr>
            <a:spLocks noChangeShapeType="1"/>
          </p:cNvSpPr>
          <p:nvPr/>
        </p:nvSpPr>
        <p:spPr bwMode="auto">
          <a:xfrm>
            <a:off x="4251325" y="2800350"/>
            <a:ext cx="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3" name="Line 28"/>
          <p:cNvSpPr>
            <a:spLocks noChangeShapeType="1"/>
          </p:cNvSpPr>
          <p:nvPr/>
        </p:nvSpPr>
        <p:spPr bwMode="auto">
          <a:xfrm>
            <a:off x="4251325" y="3522663"/>
            <a:ext cx="0" cy="179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4" name="Line 29"/>
          <p:cNvSpPr>
            <a:spLocks noChangeShapeType="1"/>
          </p:cNvSpPr>
          <p:nvPr/>
        </p:nvSpPr>
        <p:spPr bwMode="auto">
          <a:xfrm>
            <a:off x="4251325" y="4244975"/>
            <a:ext cx="0" cy="179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65" name="AutoShape 30"/>
          <p:cNvSpPr>
            <a:spLocks noChangeArrowheads="1"/>
          </p:cNvSpPr>
          <p:nvPr/>
        </p:nvSpPr>
        <p:spPr bwMode="auto">
          <a:xfrm>
            <a:off x="1527175" y="5024438"/>
            <a:ext cx="4800600" cy="90328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a:solidFill>
                <a:schemeClr val="tx2"/>
              </a:solidFill>
              <a:latin typeface="Times New Roman" panose="02020603050405020304" pitchFamily="18" charset="0"/>
              <a:ea typeface="바탕체" panose="02030609000101010101" pitchFamily="17" charset="-127"/>
            </a:endParaRPr>
          </a:p>
        </p:txBody>
      </p:sp>
      <p:sp>
        <p:nvSpPr>
          <p:cNvPr id="65566" name="Text Box 31"/>
          <p:cNvSpPr txBox="1">
            <a:spLocks noChangeArrowheads="1"/>
          </p:cNvSpPr>
          <p:nvPr/>
        </p:nvSpPr>
        <p:spPr bwMode="auto">
          <a:xfrm>
            <a:off x="2246313" y="5230813"/>
            <a:ext cx="1019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Index Files</a:t>
            </a:r>
          </a:p>
        </p:txBody>
      </p:sp>
      <p:sp>
        <p:nvSpPr>
          <p:cNvPr id="65567" name="Text Box 32"/>
          <p:cNvSpPr txBox="1">
            <a:spLocks noChangeArrowheads="1"/>
          </p:cNvSpPr>
          <p:nvPr/>
        </p:nvSpPr>
        <p:spPr bwMode="auto">
          <a:xfrm>
            <a:off x="2568575" y="5649913"/>
            <a:ext cx="949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Data Files</a:t>
            </a:r>
          </a:p>
        </p:txBody>
      </p:sp>
      <p:sp>
        <p:nvSpPr>
          <p:cNvPr id="65568" name="Text Box 33"/>
          <p:cNvSpPr txBox="1">
            <a:spLocks noChangeArrowheads="1"/>
          </p:cNvSpPr>
          <p:nvPr/>
        </p:nvSpPr>
        <p:spPr bwMode="auto">
          <a:xfrm>
            <a:off x="4260850" y="5410200"/>
            <a:ext cx="136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System Catalog</a:t>
            </a:r>
          </a:p>
        </p:txBody>
      </p:sp>
      <p:sp>
        <p:nvSpPr>
          <p:cNvPr id="65569" name="Freeform 34"/>
          <p:cNvSpPr>
            <a:spLocks/>
          </p:cNvSpPr>
          <p:nvPr/>
        </p:nvSpPr>
        <p:spPr bwMode="auto">
          <a:xfrm>
            <a:off x="3408363" y="5384800"/>
            <a:ext cx="842962" cy="60325"/>
          </a:xfrm>
          <a:custGeom>
            <a:avLst/>
            <a:gdLst>
              <a:gd name="T0" fmla="*/ 2147483646 w 680"/>
              <a:gd name="T1" fmla="*/ 2147483646 h 97"/>
              <a:gd name="T2" fmla="*/ 2147483646 w 680"/>
              <a:gd name="T3" fmla="*/ 0 h 97"/>
              <a:gd name="T4" fmla="*/ 0 w 680"/>
              <a:gd name="T5" fmla="*/ 0 h 97"/>
              <a:gd name="T6" fmla="*/ 0 60000 65536"/>
              <a:gd name="T7" fmla="*/ 0 60000 65536"/>
              <a:gd name="T8" fmla="*/ 0 60000 65536"/>
            </a:gdLst>
            <a:ahLst/>
            <a:cxnLst>
              <a:cxn ang="T6">
                <a:pos x="T0" y="T1"/>
              </a:cxn>
              <a:cxn ang="T7">
                <a:pos x="T2" y="T3"/>
              </a:cxn>
              <a:cxn ang="T8">
                <a:pos x="T4" y="T5"/>
              </a:cxn>
            </a:cxnLst>
            <a:rect l="0" t="0" r="r" b="b"/>
            <a:pathLst>
              <a:path w="680" h="97">
                <a:moveTo>
                  <a:pt x="680" y="97"/>
                </a:moveTo>
                <a:lnTo>
                  <a:pt x="544" y="0"/>
                </a:lnTo>
                <a:lnTo>
                  <a:pt x="0" y="0"/>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70" name="Freeform 35"/>
          <p:cNvSpPr>
            <a:spLocks/>
          </p:cNvSpPr>
          <p:nvPr/>
        </p:nvSpPr>
        <p:spPr bwMode="auto">
          <a:xfrm>
            <a:off x="3667125" y="5686425"/>
            <a:ext cx="649288" cy="58738"/>
          </a:xfrm>
          <a:custGeom>
            <a:avLst/>
            <a:gdLst>
              <a:gd name="T0" fmla="*/ 2147483646 w 590"/>
              <a:gd name="T1" fmla="*/ 0 h 53"/>
              <a:gd name="T2" fmla="*/ 2147483646 w 590"/>
              <a:gd name="T3" fmla="*/ 2147483646 h 53"/>
              <a:gd name="T4" fmla="*/ 0 w 590"/>
              <a:gd name="T5" fmla="*/ 2147483646 h 53"/>
              <a:gd name="T6" fmla="*/ 0 60000 65536"/>
              <a:gd name="T7" fmla="*/ 0 60000 65536"/>
              <a:gd name="T8" fmla="*/ 0 60000 65536"/>
            </a:gdLst>
            <a:ahLst/>
            <a:cxnLst>
              <a:cxn ang="T6">
                <a:pos x="T0" y="T1"/>
              </a:cxn>
              <a:cxn ang="T7">
                <a:pos x="T2" y="T3"/>
              </a:cxn>
              <a:cxn ang="T8">
                <a:pos x="T4" y="T5"/>
              </a:cxn>
            </a:cxnLst>
            <a:rect l="0" t="0" r="r" b="b"/>
            <a:pathLst>
              <a:path w="590" h="53">
                <a:moveTo>
                  <a:pt x="590" y="0"/>
                </a:moveTo>
                <a:lnTo>
                  <a:pt x="499" y="53"/>
                </a:lnTo>
                <a:lnTo>
                  <a:pt x="0" y="53"/>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71" name="Text Box 36"/>
          <p:cNvSpPr txBox="1">
            <a:spLocks noChangeArrowheads="1"/>
          </p:cNvSpPr>
          <p:nvPr/>
        </p:nvSpPr>
        <p:spPr bwMode="auto">
          <a:xfrm>
            <a:off x="6662738" y="5191125"/>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references</a:t>
            </a:r>
          </a:p>
        </p:txBody>
      </p:sp>
      <p:sp>
        <p:nvSpPr>
          <p:cNvPr id="65572" name="Line 37"/>
          <p:cNvSpPr>
            <a:spLocks noChangeShapeType="1"/>
          </p:cNvSpPr>
          <p:nvPr/>
        </p:nvSpPr>
        <p:spPr bwMode="auto">
          <a:xfrm>
            <a:off x="6826250" y="5145088"/>
            <a:ext cx="1166813" cy="0"/>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73" name="Text Box 38"/>
          <p:cNvSpPr txBox="1">
            <a:spLocks noChangeArrowheads="1"/>
          </p:cNvSpPr>
          <p:nvPr/>
        </p:nvSpPr>
        <p:spPr bwMode="auto">
          <a:xfrm>
            <a:off x="6392863" y="5567363"/>
            <a:ext cx="1362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DATABASE</a:t>
            </a:r>
          </a:p>
        </p:txBody>
      </p:sp>
      <p:sp>
        <p:nvSpPr>
          <p:cNvPr id="65574" name="Line 39"/>
          <p:cNvSpPr>
            <a:spLocks noChangeShapeType="1"/>
          </p:cNvSpPr>
          <p:nvPr/>
        </p:nvSpPr>
        <p:spPr bwMode="auto">
          <a:xfrm>
            <a:off x="2695575" y="5486400"/>
            <a:ext cx="323850" cy="171450"/>
          </a:xfrm>
          <a:prstGeom prst="line">
            <a:avLst/>
          </a:prstGeom>
          <a:noFill/>
          <a:ln w="2857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75" name="AutoShape 40"/>
          <p:cNvSpPr>
            <a:spLocks noChangeArrowheads="1"/>
          </p:cNvSpPr>
          <p:nvPr/>
        </p:nvSpPr>
        <p:spPr bwMode="auto">
          <a:xfrm>
            <a:off x="30845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Application Front Ends</a:t>
            </a:r>
          </a:p>
        </p:txBody>
      </p:sp>
      <p:sp>
        <p:nvSpPr>
          <p:cNvPr id="65576" name="AutoShape 41"/>
          <p:cNvSpPr>
            <a:spLocks noChangeArrowheads="1"/>
          </p:cNvSpPr>
          <p:nvPr/>
        </p:nvSpPr>
        <p:spPr bwMode="auto">
          <a:xfrm>
            <a:off x="685800" y="996950"/>
            <a:ext cx="2205038"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Web Forms</a:t>
            </a:r>
          </a:p>
        </p:txBody>
      </p:sp>
      <p:sp>
        <p:nvSpPr>
          <p:cNvPr id="65577" name="AutoShape 42"/>
          <p:cNvSpPr>
            <a:spLocks noChangeArrowheads="1"/>
          </p:cNvSpPr>
          <p:nvPr/>
        </p:nvSpPr>
        <p:spPr bwMode="auto">
          <a:xfrm>
            <a:off x="54848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Interface</a:t>
            </a:r>
          </a:p>
        </p:txBody>
      </p:sp>
      <p:sp>
        <p:nvSpPr>
          <p:cNvPr id="65578" name="Text Box 43"/>
          <p:cNvSpPr txBox="1">
            <a:spLocks noChangeArrowheads="1"/>
          </p:cNvSpPr>
          <p:nvPr/>
        </p:nvSpPr>
        <p:spPr bwMode="auto">
          <a:xfrm>
            <a:off x="3084513" y="1419225"/>
            <a:ext cx="1887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COMMANDS</a:t>
            </a:r>
          </a:p>
        </p:txBody>
      </p:sp>
      <p:sp>
        <p:nvSpPr>
          <p:cNvPr id="65579" name="Line 44"/>
          <p:cNvSpPr>
            <a:spLocks noChangeShapeType="1"/>
          </p:cNvSpPr>
          <p:nvPr/>
        </p:nvSpPr>
        <p:spPr bwMode="auto">
          <a:xfrm>
            <a:off x="2241550" y="1358900"/>
            <a:ext cx="777875" cy="18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80" name="Line 45"/>
          <p:cNvSpPr>
            <a:spLocks noChangeShapeType="1"/>
          </p:cNvSpPr>
          <p:nvPr/>
        </p:nvSpPr>
        <p:spPr bwMode="auto">
          <a:xfrm>
            <a:off x="4121150" y="1358900"/>
            <a:ext cx="0" cy="1206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81" name="Line 46"/>
          <p:cNvSpPr>
            <a:spLocks noChangeShapeType="1"/>
          </p:cNvSpPr>
          <p:nvPr/>
        </p:nvSpPr>
        <p:spPr bwMode="auto">
          <a:xfrm flipH="1">
            <a:off x="4121150" y="1682750"/>
            <a:ext cx="0" cy="119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82" name="Line 47"/>
          <p:cNvSpPr>
            <a:spLocks noChangeShapeType="1"/>
          </p:cNvSpPr>
          <p:nvPr/>
        </p:nvSpPr>
        <p:spPr bwMode="auto">
          <a:xfrm flipH="1">
            <a:off x="5030788" y="1357313"/>
            <a:ext cx="712787" cy="1825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83" name="Text Box 48"/>
          <p:cNvSpPr txBox="1">
            <a:spLocks noChangeArrowheads="1"/>
          </p:cNvSpPr>
          <p:nvPr/>
        </p:nvSpPr>
        <p:spPr bwMode="auto">
          <a:xfrm>
            <a:off x="887413" y="661988"/>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Unsophisticated users (customers, travel agents, etc.)</a:t>
            </a:r>
          </a:p>
        </p:txBody>
      </p:sp>
      <p:sp>
        <p:nvSpPr>
          <p:cNvPr id="65584" name="Text Box 49"/>
          <p:cNvSpPr txBox="1">
            <a:spLocks noChangeArrowheads="1"/>
          </p:cNvSpPr>
          <p:nvPr/>
        </p:nvSpPr>
        <p:spPr bwMode="auto">
          <a:xfrm>
            <a:off x="5419725" y="620713"/>
            <a:ext cx="25304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Sophisticated users, application</a:t>
            </a:r>
          </a:p>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programmers, DB administrators</a:t>
            </a:r>
          </a:p>
        </p:txBody>
      </p:sp>
      <p:sp>
        <p:nvSpPr>
          <p:cNvPr id="65585" name="Line 50"/>
          <p:cNvSpPr>
            <a:spLocks noChangeShapeType="1"/>
          </p:cNvSpPr>
          <p:nvPr/>
        </p:nvSpPr>
        <p:spPr bwMode="auto">
          <a:xfrm>
            <a:off x="6975475" y="1419225"/>
            <a:ext cx="116681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5586" name="Text Box 51"/>
          <p:cNvSpPr txBox="1">
            <a:spLocks noChangeArrowheads="1"/>
          </p:cNvSpPr>
          <p:nvPr/>
        </p:nvSpPr>
        <p:spPr bwMode="auto">
          <a:xfrm>
            <a:off x="6700838" y="1503363"/>
            <a:ext cx="1746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command flow</a:t>
            </a:r>
          </a:p>
        </p:txBody>
      </p:sp>
      <p:sp>
        <p:nvSpPr>
          <p:cNvPr id="65587" name="Text Box 52"/>
          <p:cNvSpPr txBox="1">
            <a:spLocks noChangeArrowheads="1"/>
          </p:cNvSpPr>
          <p:nvPr/>
        </p:nvSpPr>
        <p:spPr bwMode="auto">
          <a:xfrm>
            <a:off x="2690813" y="5997575"/>
            <a:ext cx="3395662" cy="34607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rgbClr val="0000FF"/>
                </a:solidFill>
                <a:latin typeface="Times New Roman" panose="02020603050405020304" pitchFamily="18" charset="0"/>
                <a:ea typeface="바탕체" panose="02030609000101010101" pitchFamily="17" charset="-127"/>
              </a:rPr>
              <a:t>Figure 1.3    Architecture of a DBMS</a:t>
            </a:r>
          </a:p>
        </p:txBody>
      </p:sp>
      <p:sp>
        <p:nvSpPr>
          <p:cNvPr id="65588" name="Rectangle 54"/>
          <p:cNvSpPr>
            <a:spLocks noChangeArrowheads="1"/>
          </p:cNvSpPr>
          <p:nvPr/>
        </p:nvSpPr>
        <p:spPr bwMode="auto">
          <a:xfrm>
            <a:off x="2484438" y="2924175"/>
            <a:ext cx="3671887" cy="647700"/>
          </a:xfrm>
          <a:prstGeom prst="rect">
            <a:avLst/>
          </a:prstGeom>
          <a:noFill/>
          <a:ln w="25400" algn="ctr">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 name="TextBox 1">
            <a:extLst>
              <a:ext uri="{FF2B5EF4-FFF2-40B4-BE49-F238E27FC236}">
                <a16:creationId xmlns:a16="http://schemas.microsoft.com/office/drawing/2014/main" id="{2C30AE39-386B-4D7E-8A0A-CB0C6CADC158}"/>
              </a:ext>
            </a:extLst>
          </p:cNvPr>
          <p:cNvSpPr txBox="1"/>
          <p:nvPr/>
        </p:nvSpPr>
        <p:spPr>
          <a:xfrm>
            <a:off x="-2412776" y="4365104"/>
            <a:ext cx="2166714" cy="1384995"/>
          </a:xfrm>
          <a:prstGeom prst="rect">
            <a:avLst/>
          </a:prstGeom>
          <a:noFill/>
        </p:spPr>
        <p:txBody>
          <a:bodyPr wrap="square" rtlCol="0">
            <a:spAutoFit/>
          </a:bodyPr>
          <a:lstStyle/>
          <a:p>
            <a:r>
              <a:rPr lang="en-US" altLang="ko-KR" dirty="0"/>
              <a:t>Disk – Mem </a:t>
            </a:r>
            <a:r>
              <a:rPr lang="ko-KR" altLang="en-US" dirty="0"/>
              <a:t>으로의 전송단위</a:t>
            </a:r>
            <a:endParaRPr lang="en-US" altLang="ko-KR" dirty="0"/>
          </a:p>
          <a:p>
            <a:endParaRPr lang="en-US" altLang="ko-KR" dirty="0"/>
          </a:p>
          <a:p>
            <a:r>
              <a:rPr lang="en-US" altLang="ko-KR" dirty="0"/>
              <a:t>Block = Page</a:t>
            </a:r>
          </a:p>
          <a:p>
            <a:endParaRPr lang="en-US" altLang="ko-KR" dirty="0"/>
          </a:p>
          <a:p>
            <a:r>
              <a:rPr lang="en-US" altLang="ko-KR" dirty="0"/>
              <a:t>4kb or 8kb </a:t>
            </a:r>
            <a:endParaRPr lang="ko-KR"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제목 1"/>
          <p:cNvSpPr>
            <a:spLocks noGrp="1"/>
          </p:cNvSpPr>
          <p:nvPr>
            <p:ph type="title"/>
          </p:nvPr>
        </p:nvSpPr>
        <p:spPr/>
        <p:txBody>
          <a:bodyPr/>
          <a:lstStyle/>
          <a:p>
            <a:r>
              <a:rPr lang="en-US" altLang="ko-KR"/>
              <a:t>How to Physically Store a Logical Table in Disk?</a:t>
            </a:r>
            <a:endParaRPr lang="ko-KR" altLang="en-US"/>
          </a:p>
        </p:txBody>
      </p:sp>
      <p:sp>
        <p:nvSpPr>
          <p:cNvPr id="3" name="내용 개체 틀 2"/>
          <p:cNvSpPr>
            <a:spLocks noGrp="1"/>
          </p:cNvSpPr>
          <p:nvPr>
            <p:ph idx="1"/>
          </p:nvPr>
        </p:nvSpPr>
        <p:spPr/>
        <p:txBody>
          <a:bodyPr/>
          <a:lstStyle/>
          <a:p>
            <a:pPr>
              <a:defRPr/>
            </a:pPr>
            <a:r>
              <a:rPr lang="en-US" altLang="ko-KR" dirty="0"/>
              <a:t>Logical database level</a:t>
            </a:r>
          </a:p>
          <a:p>
            <a:pPr lvl="1">
              <a:defRPr/>
            </a:pPr>
            <a:r>
              <a:rPr lang="en-US" altLang="ko-KR" dirty="0"/>
              <a:t>DB: a set of relations, Relation: a set of records(or tuples), Tuple: a sequence of attributes</a:t>
            </a:r>
          </a:p>
          <a:p>
            <a:pPr lvl="1">
              <a:defRPr/>
            </a:pPr>
            <a:r>
              <a:rPr lang="en-US" altLang="ko-KR" dirty="0"/>
              <a:t>e.g.  </a:t>
            </a:r>
            <a:r>
              <a:rPr lang="en-US" altLang="ko-KR" sz="1800" dirty="0"/>
              <a:t>CREATE TABLE EMP (</a:t>
            </a:r>
          </a:p>
          <a:p>
            <a:pPr marL="457200" lvl="1" indent="0">
              <a:spcBef>
                <a:spcPts val="0"/>
              </a:spcBef>
              <a:buFont typeface="Arial" panose="020B0604020202020204" pitchFamily="34" charset="0"/>
              <a:buNone/>
              <a:defRPr/>
            </a:pPr>
            <a:r>
              <a:rPr lang="en-US" altLang="ko-KR" sz="1800" dirty="0"/>
              <a:t>		</a:t>
            </a:r>
            <a:r>
              <a:rPr lang="en-US" altLang="ko-KR" sz="1800" dirty="0" err="1"/>
              <a:t>empno</a:t>
            </a:r>
            <a:r>
              <a:rPr lang="en-US" altLang="ko-KR" sz="1800" dirty="0"/>
              <a:t> NUMBER PRIMARY KEY,</a:t>
            </a:r>
          </a:p>
          <a:p>
            <a:pPr marL="457200" lvl="1" indent="0">
              <a:spcBef>
                <a:spcPts val="0"/>
              </a:spcBef>
              <a:buFont typeface="Arial" panose="020B0604020202020204" pitchFamily="34" charset="0"/>
              <a:buNone/>
              <a:defRPr/>
            </a:pPr>
            <a:r>
              <a:rPr lang="en-US" altLang="ko-KR" sz="1800" dirty="0"/>
              <a:t>		</a:t>
            </a:r>
            <a:r>
              <a:rPr lang="en-US" altLang="ko-KR" sz="1800" dirty="0" err="1"/>
              <a:t>ename</a:t>
            </a:r>
            <a:r>
              <a:rPr lang="en-US" altLang="ko-KR" sz="1800" dirty="0"/>
              <a:t> VARCHAR(30),</a:t>
            </a:r>
          </a:p>
          <a:p>
            <a:pPr marL="457200" lvl="1" indent="0">
              <a:spcBef>
                <a:spcPts val="0"/>
              </a:spcBef>
              <a:buFont typeface="Arial" panose="020B0604020202020204" pitchFamily="34" charset="0"/>
              <a:buNone/>
              <a:defRPr/>
            </a:pPr>
            <a:r>
              <a:rPr lang="en-US" altLang="ko-KR" sz="1800" dirty="0"/>
              <a:t>                           …</a:t>
            </a:r>
          </a:p>
          <a:p>
            <a:pPr marL="457200" lvl="1" indent="0">
              <a:spcBef>
                <a:spcPts val="0"/>
              </a:spcBef>
              <a:buFont typeface="Arial" panose="020B0604020202020204" pitchFamily="34" charset="0"/>
              <a:buNone/>
              <a:defRPr/>
            </a:pPr>
            <a:r>
              <a:rPr lang="en-US" altLang="ko-KR" sz="1800" dirty="0"/>
              <a:t>                );</a:t>
            </a:r>
            <a:endParaRPr lang="en-US" altLang="ko-KR" dirty="0"/>
          </a:p>
          <a:p>
            <a:pPr>
              <a:defRPr/>
            </a:pPr>
            <a:r>
              <a:rPr lang="en-US" altLang="ko-KR" dirty="0"/>
              <a:t>Physical database level</a:t>
            </a:r>
          </a:p>
          <a:p>
            <a:pPr lvl="1">
              <a:defRPr/>
            </a:pPr>
            <a:r>
              <a:rPr lang="en-US" altLang="ko-KR" dirty="0"/>
              <a:t>How to represent SQL data types, a (variable-length) tuple with several attributes,  a collection of tuples in a page? </a:t>
            </a:r>
          </a:p>
          <a:p>
            <a:pPr lvl="1">
              <a:defRPr/>
            </a:pPr>
            <a:r>
              <a:rPr lang="en-US" altLang="ko-KR" dirty="0"/>
              <a:t>How to handle insert, update, delete?</a:t>
            </a:r>
            <a:endParaRPr lang="en-US" altLang="ko-KR" sz="1800" dirty="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67588" name="Rectangle 2"/>
          <p:cNvSpPr>
            <a:spLocks noGrp="1" noChangeArrowheads="1"/>
          </p:cNvSpPr>
          <p:nvPr>
            <p:ph type="title"/>
          </p:nvPr>
        </p:nvSpPr>
        <p:spPr/>
        <p:txBody>
          <a:bodyPr/>
          <a:lstStyle/>
          <a:p>
            <a:pPr eaLnBrk="1" hangingPunct="1"/>
            <a:r>
              <a:rPr lang="en-US" altLang="ko-KR"/>
              <a:t>9.5 Files of Records</a:t>
            </a:r>
          </a:p>
        </p:txBody>
      </p:sp>
      <p:sp>
        <p:nvSpPr>
          <p:cNvPr id="67589" name="Rectangle 3"/>
          <p:cNvSpPr>
            <a:spLocks noGrp="1" noChangeArrowheads="1"/>
          </p:cNvSpPr>
          <p:nvPr>
            <p:ph type="body" idx="1"/>
          </p:nvPr>
        </p:nvSpPr>
        <p:spPr/>
        <p:txBody>
          <a:bodyPr/>
          <a:lstStyle/>
          <a:p>
            <a:pPr eaLnBrk="1" hangingPunct="1">
              <a:lnSpc>
                <a:spcPct val="90000"/>
              </a:lnSpc>
            </a:pPr>
            <a:r>
              <a:rPr lang="en-US" altLang="ko-KR">
                <a:solidFill>
                  <a:srgbClr val="C00000"/>
                </a:solidFill>
              </a:rPr>
              <a:t>Blocks interface for I/O </a:t>
            </a:r>
            <a:r>
              <a:rPr lang="en-US" altLang="ko-KR"/>
              <a:t>between buffer manager and disk space manager, but</a:t>
            </a:r>
            <a:r>
              <a:rPr lang="en-US" altLang="ko-KR">
                <a:latin typeface="Tahoma" panose="020B0604030504040204" pitchFamily="34" charset="0"/>
              </a:rPr>
              <a:t>…</a:t>
            </a:r>
            <a:endParaRPr lang="en-US" altLang="ko-KR"/>
          </a:p>
          <a:p>
            <a:pPr lvl="1" eaLnBrk="1" hangingPunct="1">
              <a:lnSpc>
                <a:spcPct val="90000"/>
              </a:lnSpc>
            </a:pPr>
            <a:endParaRPr lang="en-US" altLang="ko-KR"/>
          </a:p>
          <a:p>
            <a:pPr eaLnBrk="1" hangingPunct="1">
              <a:lnSpc>
                <a:spcPct val="90000"/>
              </a:lnSpc>
            </a:pPr>
            <a:r>
              <a:rPr lang="en-US" altLang="ko-KR"/>
              <a:t>Higher levels of DBMS operate on </a:t>
            </a:r>
            <a:r>
              <a:rPr lang="en-US" altLang="ko-KR">
                <a:solidFill>
                  <a:srgbClr val="063DE8"/>
                </a:solidFill>
              </a:rPr>
              <a:t>records</a:t>
            </a:r>
            <a:r>
              <a:rPr lang="en-US" altLang="ko-KR"/>
              <a:t>, and </a:t>
            </a:r>
            <a:r>
              <a:rPr lang="en-US" altLang="ko-KR">
                <a:solidFill>
                  <a:srgbClr val="063DE8"/>
                </a:solidFill>
              </a:rPr>
              <a:t>files of records</a:t>
            </a:r>
            <a:r>
              <a:rPr lang="en-US" altLang="ko-KR"/>
              <a:t>.</a:t>
            </a:r>
          </a:p>
          <a:p>
            <a:pPr eaLnBrk="1" hangingPunct="1">
              <a:lnSpc>
                <a:spcPct val="90000"/>
              </a:lnSpc>
            </a:pPr>
            <a:endParaRPr lang="en-US" altLang="ko-KR" u="sng">
              <a:solidFill>
                <a:srgbClr val="063DE8"/>
              </a:solidFill>
            </a:endParaRPr>
          </a:p>
          <a:p>
            <a:pPr eaLnBrk="1" hangingPunct="1">
              <a:lnSpc>
                <a:spcPct val="90000"/>
              </a:lnSpc>
            </a:pPr>
            <a:r>
              <a:rPr lang="en-US" altLang="ko-KR" u="sng">
                <a:solidFill>
                  <a:srgbClr val="063DE8"/>
                </a:solidFill>
              </a:rPr>
              <a:t>FILE</a:t>
            </a:r>
            <a:r>
              <a:rPr lang="en-US" altLang="ko-KR"/>
              <a:t>: a collection of pages, each containing a collection of records. Must support the following operations:</a:t>
            </a:r>
          </a:p>
          <a:p>
            <a:pPr lvl="1" eaLnBrk="1" hangingPunct="1">
              <a:lnSpc>
                <a:spcPct val="90000"/>
              </a:lnSpc>
            </a:pPr>
            <a:r>
              <a:rPr lang="en-US" altLang="ko-KR"/>
              <a:t>insert/delete/modify record</a:t>
            </a:r>
          </a:p>
          <a:p>
            <a:pPr lvl="1" eaLnBrk="1" hangingPunct="1">
              <a:lnSpc>
                <a:spcPct val="90000"/>
              </a:lnSpc>
            </a:pPr>
            <a:r>
              <a:rPr lang="en-US" altLang="ko-KR"/>
              <a:t>fetch a particular record (specified using </a:t>
            </a:r>
            <a:r>
              <a:rPr lang="en-US" altLang="ko-KR">
                <a:solidFill>
                  <a:srgbClr val="C00000"/>
                </a:solidFill>
              </a:rPr>
              <a:t>record id</a:t>
            </a:r>
            <a:r>
              <a:rPr lang="en-US" altLang="ko-KR"/>
              <a:t>)</a:t>
            </a:r>
          </a:p>
          <a:p>
            <a:pPr lvl="1" eaLnBrk="1" hangingPunct="1">
              <a:lnSpc>
                <a:spcPct val="90000"/>
              </a:lnSpc>
            </a:pPr>
            <a:r>
              <a:rPr lang="en-US" altLang="ko-KR"/>
              <a:t>scan all records (possibly with </a:t>
            </a:r>
            <a:r>
              <a:rPr lang="en-US" altLang="ko-KR">
                <a:solidFill>
                  <a:srgbClr val="063DE8"/>
                </a:solidFill>
              </a:rPr>
              <a:t>some conditions</a:t>
            </a:r>
            <a:r>
              <a:rPr lang="en-US" altLang="ko-KR"/>
              <a:t> on the records to be retrieved)</a:t>
            </a:r>
          </a:p>
        </p:txBody>
      </p:sp>
      <p:sp>
        <p:nvSpPr>
          <p:cNvPr id="2" name="화살표: 오른쪽 1">
            <a:extLst>
              <a:ext uri="{FF2B5EF4-FFF2-40B4-BE49-F238E27FC236}">
                <a16:creationId xmlns:a16="http://schemas.microsoft.com/office/drawing/2014/main" id="{024B41FC-99AE-4DCD-AED6-AAEEF7E7438B}"/>
              </a:ext>
            </a:extLst>
          </p:cNvPr>
          <p:cNvSpPr/>
          <p:nvPr/>
        </p:nvSpPr>
        <p:spPr bwMode="auto">
          <a:xfrm>
            <a:off x="-1404664" y="1412875"/>
            <a:ext cx="1152128" cy="503957"/>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
        <p:nvSpPr>
          <p:cNvPr id="3" name="화살표: 오른쪽 2">
            <a:extLst>
              <a:ext uri="{FF2B5EF4-FFF2-40B4-BE49-F238E27FC236}">
                <a16:creationId xmlns:a16="http://schemas.microsoft.com/office/drawing/2014/main" id="{5032BA0A-5C3E-47F5-B8F2-72C728085BC0}"/>
              </a:ext>
            </a:extLst>
          </p:cNvPr>
          <p:cNvSpPr/>
          <p:nvPr/>
        </p:nvSpPr>
        <p:spPr bwMode="auto">
          <a:xfrm>
            <a:off x="-1404664" y="3609020"/>
            <a:ext cx="1152128" cy="360040"/>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68612" name="Rectangle 2"/>
          <p:cNvSpPr>
            <a:spLocks noGrp="1" noChangeArrowheads="1"/>
          </p:cNvSpPr>
          <p:nvPr>
            <p:ph type="title"/>
          </p:nvPr>
        </p:nvSpPr>
        <p:spPr/>
        <p:txBody>
          <a:bodyPr/>
          <a:lstStyle/>
          <a:p>
            <a:pPr eaLnBrk="1" hangingPunct="1"/>
            <a:r>
              <a:rPr lang="en-US" altLang="ko-KR"/>
              <a:t>Unordered (</a:t>
            </a:r>
            <a:r>
              <a:rPr lang="en-US" altLang="ko-KR">
                <a:solidFill>
                  <a:srgbClr val="C00000"/>
                </a:solidFill>
              </a:rPr>
              <a:t>Heap</a:t>
            </a:r>
            <a:r>
              <a:rPr lang="en-US" altLang="ko-KR"/>
              <a:t>) Files</a:t>
            </a:r>
          </a:p>
        </p:txBody>
      </p:sp>
      <p:sp>
        <p:nvSpPr>
          <p:cNvPr id="68613" name="Rectangle 3"/>
          <p:cNvSpPr>
            <a:spLocks noGrp="1" noChangeArrowheads="1"/>
          </p:cNvSpPr>
          <p:nvPr>
            <p:ph type="body" idx="1"/>
          </p:nvPr>
        </p:nvSpPr>
        <p:spPr/>
        <p:txBody>
          <a:bodyPr/>
          <a:lstStyle/>
          <a:p>
            <a:pPr eaLnBrk="1" hangingPunct="1"/>
            <a:r>
              <a:rPr lang="en-US" altLang="ko-KR"/>
              <a:t>Simplest file structure contains records </a:t>
            </a:r>
            <a:r>
              <a:rPr lang="en-US" altLang="ko-KR">
                <a:solidFill>
                  <a:srgbClr val="063DE8"/>
                </a:solidFill>
              </a:rPr>
              <a:t>in no particular order</a:t>
            </a:r>
            <a:r>
              <a:rPr lang="en-US" altLang="ko-KR"/>
              <a:t>.</a:t>
            </a:r>
          </a:p>
          <a:p>
            <a:pPr lvl="1" eaLnBrk="1" hangingPunct="1"/>
            <a:r>
              <a:rPr lang="en-US" altLang="ko-KR"/>
              <a:t>as file grows and shrinks, disk pages are allocated and de-allocated.</a:t>
            </a:r>
          </a:p>
          <a:p>
            <a:pPr eaLnBrk="1" hangingPunct="1"/>
            <a:endParaRPr lang="en-US" altLang="ko-KR"/>
          </a:p>
          <a:p>
            <a:pPr eaLnBrk="1" hangingPunct="1"/>
            <a:r>
              <a:rPr lang="en-US" altLang="ko-KR"/>
              <a:t>To support record level operations, we must:</a:t>
            </a:r>
          </a:p>
          <a:p>
            <a:pPr lvl="1" eaLnBrk="1" hangingPunct="1"/>
            <a:r>
              <a:rPr lang="en-US" altLang="ko-KR"/>
              <a:t>keep track of the </a:t>
            </a:r>
            <a:r>
              <a:rPr lang="en-US" altLang="ko-KR">
                <a:solidFill>
                  <a:srgbClr val="063DE8"/>
                </a:solidFill>
              </a:rPr>
              <a:t>pages</a:t>
            </a:r>
            <a:r>
              <a:rPr lang="en-US" altLang="ko-KR"/>
              <a:t> in a file</a:t>
            </a:r>
          </a:p>
          <a:p>
            <a:pPr lvl="1" eaLnBrk="1" hangingPunct="1"/>
            <a:r>
              <a:rPr lang="en-US" altLang="ko-KR"/>
              <a:t>keep track of </a:t>
            </a:r>
            <a:r>
              <a:rPr lang="en-US" altLang="ko-KR">
                <a:solidFill>
                  <a:srgbClr val="063DE8"/>
                </a:solidFill>
              </a:rPr>
              <a:t>free space</a:t>
            </a:r>
            <a:r>
              <a:rPr lang="en-US" altLang="ko-KR" i="1"/>
              <a:t> </a:t>
            </a:r>
            <a:r>
              <a:rPr lang="en-US" altLang="ko-KR"/>
              <a:t>on pages</a:t>
            </a:r>
          </a:p>
          <a:p>
            <a:pPr lvl="1" eaLnBrk="1" hangingPunct="1"/>
            <a:r>
              <a:rPr lang="en-US" altLang="ko-KR"/>
              <a:t>keep track of the </a:t>
            </a:r>
            <a:r>
              <a:rPr lang="en-US" altLang="ko-KR">
                <a:solidFill>
                  <a:srgbClr val="063DE8"/>
                </a:solidFill>
              </a:rPr>
              <a:t>records</a:t>
            </a:r>
            <a:r>
              <a:rPr lang="en-US" altLang="ko-KR"/>
              <a:t> on a page</a:t>
            </a:r>
          </a:p>
          <a:p>
            <a:pPr eaLnBrk="1" hangingPunct="1"/>
            <a:endParaRPr lang="en-US" altLang="ko-KR"/>
          </a:p>
          <a:p>
            <a:pPr eaLnBrk="1" hangingPunct="1"/>
            <a:r>
              <a:rPr lang="en-US" altLang="ko-KR"/>
              <a:t>There are many alternatives for keeping track of this</a:t>
            </a:r>
          </a:p>
        </p:txBody>
      </p:sp>
      <p:sp>
        <p:nvSpPr>
          <p:cNvPr id="2" name="화살표: 오른쪽 1">
            <a:extLst>
              <a:ext uri="{FF2B5EF4-FFF2-40B4-BE49-F238E27FC236}">
                <a16:creationId xmlns:a16="http://schemas.microsoft.com/office/drawing/2014/main" id="{907B0069-16DA-4717-9A50-65A473C5CF64}"/>
              </a:ext>
            </a:extLst>
          </p:cNvPr>
          <p:cNvSpPr/>
          <p:nvPr/>
        </p:nvSpPr>
        <p:spPr bwMode="auto">
          <a:xfrm>
            <a:off x="-1332656" y="620688"/>
            <a:ext cx="1008112" cy="432048"/>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
        <p:nvSpPr>
          <p:cNvPr id="3" name="TextBox 2">
            <a:extLst>
              <a:ext uri="{FF2B5EF4-FFF2-40B4-BE49-F238E27FC236}">
                <a16:creationId xmlns:a16="http://schemas.microsoft.com/office/drawing/2014/main" id="{08486906-2316-4BD5-A780-AFAB60C84368}"/>
              </a:ext>
            </a:extLst>
          </p:cNvPr>
          <p:cNvSpPr txBox="1"/>
          <p:nvPr/>
        </p:nvSpPr>
        <p:spPr>
          <a:xfrm>
            <a:off x="-2340768" y="1484784"/>
            <a:ext cx="1800200" cy="738664"/>
          </a:xfrm>
          <a:prstGeom prst="rect">
            <a:avLst/>
          </a:prstGeom>
          <a:noFill/>
        </p:spPr>
        <p:txBody>
          <a:bodyPr wrap="square" rtlCol="0">
            <a:spAutoFit/>
          </a:bodyPr>
          <a:lstStyle/>
          <a:p>
            <a:r>
              <a:rPr lang="en-US" altLang="ko-KR" dirty="0" err="1"/>
              <a:t>Dbms</a:t>
            </a:r>
            <a:r>
              <a:rPr lang="ko-KR" altLang="en-US" dirty="0"/>
              <a:t>는 </a:t>
            </a:r>
            <a:r>
              <a:rPr lang="en-US" altLang="ko-KR" dirty="0"/>
              <a:t>tuple</a:t>
            </a:r>
            <a:r>
              <a:rPr lang="ko-KR" altLang="en-US" dirty="0"/>
              <a:t>의 순서를 </a:t>
            </a:r>
            <a:r>
              <a:rPr lang="ko-KR" altLang="en-US" dirty="0" err="1"/>
              <a:t>신경쓰지않는다</a:t>
            </a:r>
            <a:r>
              <a:rPr lang="en-US" altLang="ko-KR" dirty="0"/>
              <a:t>.</a:t>
            </a:r>
            <a:endParaRPr lang="ko-KR" altLang="en-US" dirty="0"/>
          </a:p>
        </p:txBody>
      </p:sp>
      <p:sp>
        <p:nvSpPr>
          <p:cNvPr id="6" name="TextBox 5">
            <a:extLst>
              <a:ext uri="{FF2B5EF4-FFF2-40B4-BE49-F238E27FC236}">
                <a16:creationId xmlns:a16="http://schemas.microsoft.com/office/drawing/2014/main" id="{78B6DB29-B1F9-4711-B9F8-B63DF23B6FCA}"/>
              </a:ext>
            </a:extLst>
          </p:cNvPr>
          <p:cNvSpPr txBox="1"/>
          <p:nvPr/>
        </p:nvSpPr>
        <p:spPr>
          <a:xfrm>
            <a:off x="-2340768" y="2996952"/>
            <a:ext cx="1944216" cy="1384995"/>
          </a:xfrm>
          <a:prstGeom prst="rect">
            <a:avLst/>
          </a:prstGeom>
          <a:noFill/>
        </p:spPr>
        <p:txBody>
          <a:bodyPr wrap="square" rtlCol="0">
            <a:spAutoFit/>
          </a:bodyPr>
          <a:lstStyle/>
          <a:p>
            <a:r>
              <a:rPr lang="ko-KR" altLang="en-US" dirty="0"/>
              <a:t>하지만</a:t>
            </a:r>
            <a:endParaRPr lang="en-US" altLang="ko-KR" dirty="0"/>
          </a:p>
          <a:p>
            <a:r>
              <a:rPr lang="en-US" altLang="ko-KR" dirty="0" err="1"/>
              <a:t>Dbms</a:t>
            </a:r>
            <a:r>
              <a:rPr lang="ko-KR" altLang="en-US" dirty="0"/>
              <a:t>는 </a:t>
            </a:r>
            <a:r>
              <a:rPr lang="en-US" altLang="ko-KR" dirty="0"/>
              <a:t>ordered file</a:t>
            </a:r>
            <a:r>
              <a:rPr lang="ko-KR" altLang="en-US" dirty="0"/>
              <a:t>도 지원한다</a:t>
            </a:r>
            <a:r>
              <a:rPr lang="en-US" altLang="ko-KR" dirty="0"/>
              <a:t>.</a:t>
            </a:r>
          </a:p>
          <a:p>
            <a:endParaRPr lang="en-US" altLang="ko-KR" dirty="0"/>
          </a:p>
          <a:p>
            <a:r>
              <a:rPr lang="ko-KR" altLang="en-US" dirty="0"/>
              <a:t>대게 </a:t>
            </a:r>
            <a:r>
              <a:rPr lang="en-US" altLang="ko-KR" dirty="0"/>
              <a:t>unordered file</a:t>
            </a:r>
            <a:r>
              <a:rPr lang="ko-KR" altLang="en-US" dirty="0"/>
              <a:t>을 사용한다</a:t>
            </a:r>
            <a:r>
              <a:rPr lang="en-US" altLang="ko-KR" dirty="0"/>
              <a:t>.</a:t>
            </a:r>
            <a:endParaRPr lang="ko-KR" altLang="en-US" dirty="0"/>
          </a:p>
        </p:txBody>
      </p:sp>
      <p:sp>
        <p:nvSpPr>
          <p:cNvPr id="7" name="TextBox 6">
            <a:extLst>
              <a:ext uri="{FF2B5EF4-FFF2-40B4-BE49-F238E27FC236}">
                <a16:creationId xmlns:a16="http://schemas.microsoft.com/office/drawing/2014/main" id="{B8BC41F8-3A9E-434D-92F4-4243893B75D5}"/>
              </a:ext>
            </a:extLst>
          </p:cNvPr>
          <p:cNvSpPr txBox="1"/>
          <p:nvPr/>
        </p:nvSpPr>
        <p:spPr>
          <a:xfrm>
            <a:off x="5940152" y="3429000"/>
            <a:ext cx="1512168" cy="738664"/>
          </a:xfrm>
          <a:prstGeom prst="rect">
            <a:avLst/>
          </a:prstGeom>
          <a:noFill/>
        </p:spPr>
        <p:txBody>
          <a:bodyPr wrap="square" rtlCol="0">
            <a:spAutoFit/>
          </a:bodyPr>
          <a:lstStyle/>
          <a:p>
            <a:r>
              <a:rPr lang="en-US" altLang="ko-KR" dirty="0" err="1"/>
              <a:t>Dbms</a:t>
            </a:r>
            <a:r>
              <a:rPr lang="ko-KR" altLang="en-US" dirty="0"/>
              <a:t>는 다음과 같은 역할을 할 수 있어야 한다</a:t>
            </a:r>
            <a:r>
              <a:rPr lang="en-US" altLang="ko-KR" dirty="0"/>
              <a:t>.</a:t>
            </a:r>
            <a:endParaRPr lang="ko-KR"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0" name="날짜 개체 틀 4"/>
          <p:cNvSpPr>
            <a:spLocks noGrp="1"/>
          </p:cNvSpPr>
          <p:nvPr>
            <p:ph type="dt" sz="quarter" idx="11"/>
          </p:nvPr>
        </p:nvSpPr>
        <p:spPr/>
        <p:txBody>
          <a:bodyPr/>
          <a:lstStyle/>
          <a:p>
            <a:pPr>
              <a:defRPr/>
            </a:pPr>
            <a:r>
              <a:rPr lang="en-US" altLang="ko-KR"/>
              <a:t>Ch 9. Storing Disk</a:t>
            </a:r>
          </a:p>
        </p:txBody>
      </p:sp>
      <p:sp>
        <p:nvSpPr>
          <p:cNvPr id="6963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3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38" name="Rectangle 4"/>
          <p:cNvSpPr>
            <a:spLocks noGrp="1" noChangeArrowheads="1"/>
          </p:cNvSpPr>
          <p:nvPr>
            <p:ph type="title"/>
          </p:nvPr>
        </p:nvSpPr>
        <p:spPr>
          <a:noFill/>
        </p:spPr>
        <p:txBody>
          <a:bodyPr lIns="92075" tIns="46038" rIns="92075" bIns="46038"/>
          <a:lstStyle/>
          <a:p>
            <a:pPr eaLnBrk="1" hangingPunct="1"/>
            <a:r>
              <a:rPr lang="en-US" altLang="ko-KR"/>
              <a:t>Heap File Implemented as a List </a:t>
            </a:r>
          </a:p>
        </p:txBody>
      </p:sp>
      <p:sp>
        <p:nvSpPr>
          <p:cNvPr id="69639" name="Rectangle 5"/>
          <p:cNvSpPr>
            <a:spLocks noGrp="1" noChangeArrowheads="1"/>
          </p:cNvSpPr>
          <p:nvPr>
            <p:ph type="body" idx="1"/>
          </p:nvPr>
        </p:nvSpPr>
        <p:spPr>
          <a:xfrm>
            <a:off x="538163" y="4221163"/>
            <a:ext cx="8148637" cy="2087562"/>
          </a:xfrm>
          <a:noFill/>
        </p:spPr>
        <p:txBody>
          <a:bodyPr lIns="92075" tIns="46038" rIns="92075" bIns="46038"/>
          <a:lstStyle/>
          <a:p>
            <a:pPr eaLnBrk="1" hangingPunct="1">
              <a:lnSpc>
                <a:spcPct val="90000"/>
              </a:lnSpc>
            </a:pPr>
            <a:r>
              <a:rPr lang="en-US" altLang="ko-KR"/>
              <a:t>The header page id and heap file name must be stored someplace: </a:t>
            </a:r>
            <a:r>
              <a:rPr lang="en-US" altLang="ko-KR">
                <a:solidFill>
                  <a:srgbClr val="063DE8"/>
                </a:solidFill>
              </a:rPr>
              <a:t>d</a:t>
            </a:r>
            <a:r>
              <a:rPr lang="en-US" altLang="ko-KR" sz="2400">
                <a:solidFill>
                  <a:srgbClr val="063DE8"/>
                </a:solidFill>
              </a:rPr>
              <a:t>atabase catalog</a:t>
            </a:r>
          </a:p>
          <a:p>
            <a:pPr eaLnBrk="1" hangingPunct="1">
              <a:lnSpc>
                <a:spcPct val="90000"/>
              </a:lnSpc>
            </a:pPr>
            <a:r>
              <a:rPr lang="en-US" altLang="ko-KR"/>
              <a:t>Each page contains 2 </a:t>
            </a:r>
            <a:r>
              <a:rPr lang="en-US" altLang="ko-KR">
                <a:latin typeface="Tahoma" panose="020B0604030504040204" pitchFamily="34" charset="0"/>
              </a:rPr>
              <a:t>‘</a:t>
            </a:r>
            <a:r>
              <a:rPr lang="en-US" altLang="ko-KR"/>
              <a:t>pointers</a:t>
            </a:r>
            <a:r>
              <a:rPr lang="en-US" altLang="ko-KR">
                <a:latin typeface="Tahoma" panose="020B0604030504040204" pitchFamily="34" charset="0"/>
              </a:rPr>
              <a:t>’</a:t>
            </a:r>
            <a:r>
              <a:rPr lang="en-US" altLang="ko-KR"/>
              <a:t> plus data.</a:t>
            </a:r>
          </a:p>
          <a:p>
            <a:pPr eaLnBrk="1" hangingPunct="1">
              <a:lnSpc>
                <a:spcPct val="90000"/>
              </a:lnSpc>
            </a:pPr>
            <a:r>
              <a:rPr lang="en-US" altLang="ko-KR">
                <a:solidFill>
                  <a:srgbClr val="FF0000"/>
                </a:solidFill>
              </a:rPr>
              <a:t>A critical problem</a:t>
            </a:r>
            <a:r>
              <a:rPr lang="en-US" altLang="ko-KR"/>
              <a:t>: inefficient to find a page for record insertion.</a:t>
            </a:r>
          </a:p>
        </p:txBody>
      </p:sp>
      <p:grpSp>
        <p:nvGrpSpPr>
          <p:cNvPr id="69640" name="Group 48"/>
          <p:cNvGrpSpPr>
            <a:grpSpLocks/>
          </p:cNvGrpSpPr>
          <p:nvPr/>
        </p:nvGrpSpPr>
        <p:grpSpPr bwMode="auto">
          <a:xfrm>
            <a:off x="844550" y="1268413"/>
            <a:ext cx="7518400" cy="2740025"/>
            <a:chOff x="532" y="1117"/>
            <a:chExt cx="4736" cy="1726"/>
          </a:xfrm>
        </p:grpSpPr>
        <p:sp>
          <p:nvSpPr>
            <p:cNvPr id="69641" name="Rectangle 6"/>
            <p:cNvSpPr>
              <a:spLocks noChangeArrowheads="1"/>
            </p:cNvSpPr>
            <p:nvPr/>
          </p:nvSpPr>
          <p:spPr bwMode="auto">
            <a:xfrm>
              <a:off x="1396" y="1264"/>
              <a:ext cx="760" cy="52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2" name="Rectangle 7"/>
            <p:cNvSpPr>
              <a:spLocks noChangeArrowheads="1"/>
            </p:cNvSpPr>
            <p:nvPr/>
          </p:nvSpPr>
          <p:spPr bwMode="auto">
            <a:xfrm>
              <a:off x="2308" y="1264"/>
              <a:ext cx="760" cy="52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3" name="Rectangle 8"/>
            <p:cNvSpPr>
              <a:spLocks noChangeArrowheads="1"/>
            </p:cNvSpPr>
            <p:nvPr/>
          </p:nvSpPr>
          <p:spPr bwMode="auto">
            <a:xfrm>
              <a:off x="3508" y="1264"/>
              <a:ext cx="760" cy="52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4" name="Rectangle 9"/>
            <p:cNvSpPr>
              <a:spLocks noChangeArrowheads="1"/>
            </p:cNvSpPr>
            <p:nvPr/>
          </p:nvSpPr>
          <p:spPr bwMode="auto">
            <a:xfrm>
              <a:off x="1396" y="2176"/>
              <a:ext cx="760" cy="52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5" name="Rectangle 10"/>
            <p:cNvSpPr>
              <a:spLocks noChangeArrowheads="1"/>
            </p:cNvSpPr>
            <p:nvPr/>
          </p:nvSpPr>
          <p:spPr bwMode="auto">
            <a:xfrm>
              <a:off x="2308" y="2176"/>
              <a:ext cx="760" cy="52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6" name="Rectangle 11"/>
            <p:cNvSpPr>
              <a:spLocks noChangeArrowheads="1"/>
            </p:cNvSpPr>
            <p:nvPr/>
          </p:nvSpPr>
          <p:spPr bwMode="auto">
            <a:xfrm>
              <a:off x="3508" y="2176"/>
              <a:ext cx="760" cy="52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7" name="Rectangle 12"/>
            <p:cNvSpPr>
              <a:spLocks noChangeArrowheads="1"/>
            </p:cNvSpPr>
            <p:nvPr/>
          </p:nvSpPr>
          <p:spPr bwMode="auto">
            <a:xfrm>
              <a:off x="532" y="1744"/>
              <a:ext cx="760" cy="52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69648" name="Rectangle 13"/>
            <p:cNvSpPr>
              <a:spLocks noChangeArrowheads="1"/>
            </p:cNvSpPr>
            <p:nvPr/>
          </p:nvSpPr>
          <p:spPr bwMode="auto">
            <a:xfrm>
              <a:off x="613" y="1774"/>
              <a:ext cx="5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kumimoji="0" lang="en-US" altLang="ko-KR" sz="1800" b="0">
                  <a:solidFill>
                    <a:schemeClr val="bg1"/>
                  </a:solidFill>
                  <a:latin typeface="Book Antiqua" panose="02040602050305030304" pitchFamily="18" charset="0"/>
                </a:rPr>
                <a:t>Header</a:t>
              </a:r>
            </a:p>
            <a:p>
              <a:pPr algn="ctr" latinLnBrk="0">
                <a:spcBef>
                  <a:spcPct val="0"/>
                </a:spcBef>
                <a:buClrTx/>
                <a:buSzTx/>
                <a:buFontTx/>
                <a:buNone/>
              </a:pPr>
              <a:r>
                <a:rPr kumimoji="0" lang="en-US" altLang="ko-KR" sz="1800" b="0">
                  <a:solidFill>
                    <a:schemeClr val="bg1"/>
                  </a:solidFill>
                  <a:latin typeface="Book Antiqua" panose="02040602050305030304" pitchFamily="18" charset="0"/>
                </a:rPr>
                <a:t>Page</a:t>
              </a:r>
            </a:p>
          </p:txBody>
        </p:sp>
        <p:sp>
          <p:nvSpPr>
            <p:cNvPr id="69649" name="Rectangle 14"/>
            <p:cNvSpPr>
              <a:spLocks noChangeArrowheads="1"/>
            </p:cNvSpPr>
            <p:nvPr/>
          </p:nvSpPr>
          <p:spPr bwMode="auto">
            <a:xfrm>
              <a:off x="1573" y="1342"/>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0" name="Rectangle 15"/>
            <p:cNvSpPr>
              <a:spLocks noChangeArrowheads="1"/>
            </p:cNvSpPr>
            <p:nvPr/>
          </p:nvSpPr>
          <p:spPr bwMode="auto">
            <a:xfrm>
              <a:off x="2485" y="1342"/>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1" name="Rectangle 16"/>
            <p:cNvSpPr>
              <a:spLocks noChangeArrowheads="1"/>
            </p:cNvSpPr>
            <p:nvPr/>
          </p:nvSpPr>
          <p:spPr bwMode="auto">
            <a:xfrm>
              <a:off x="3637" y="1341"/>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2" name="Rectangle 17"/>
            <p:cNvSpPr>
              <a:spLocks noChangeArrowheads="1"/>
            </p:cNvSpPr>
            <p:nvPr/>
          </p:nvSpPr>
          <p:spPr bwMode="auto">
            <a:xfrm>
              <a:off x="1526" y="2206"/>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3" name="Rectangle 18"/>
            <p:cNvSpPr>
              <a:spLocks noChangeArrowheads="1"/>
            </p:cNvSpPr>
            <p:nvPr/>
          </p:nvSpPr>
          <p:spPr bwMode="auto">
            <a:xfrm>
              <a:off x="2438" y="2206"/>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4" name="Rectangle 19"/>
            <p:cNvSpPr>
              <a:spLocks noChangeArrowheads="1"/>
            </p:cNvSpPr>
            <p:nvPr/>
          </p:nvSpPr>
          <p:spPr bwMode="auto">
            <a:xfrm>
              <a:off x="3686" y="2205"/>
              <a:ext cx="4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a:t>
              </a:r>
            </a:p>
          </p:txBody>
        </p:sp>
        <p:sp>
          <p:nvSpPr>
            <p:cNvPr id="69655" name="Arc 20"/>
            <p:cNvSpPr>
              <a:spLocks/>
            </p:cNvSpPr>
            <p:nvPr/>
          </p:nvSpPr>
          <p:spPr bwMode="auto">
            <a:xfrm>
              <a:off x="1009" y="1501"/>
              <a:ext cx="38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12700" cap="rnd">
              <a:solidFill>
                <a:srgbClr val="CF0E3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56" name="Arc 21"/>
            <p:cNvSpPr>
              <a:spLocks/>
            </p:cNvSpPr>
            <p:nvPr/>
          </p:nvSpPr>
          <p:spPr bwMode="auto">
            <a:xfrm rot="7560000">
              <a:off x="1344" y="1739"/>
              <a:ext cx="384" cy="24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4" y="0"/>
                    <a:pt x="21550" y="9615"/>
                    <a:pt x="21599" y="21510"/>
                  </a:cubicBezTo>
                </a:path>
                <a:path w="21600" h="21600" stroke="0" extrusionOk="0">
                  <a:moveTo>
                    <a:pt x="-1" y="0"/>
                  </a:moveTo>
                  <a:cubicBezTo>
                    <a:pt x="11894" y="0"/>
                    <a:pt x="21550" y="9615"/>
                    <a:pt x="21599" y="21510"/>
                  </a:cubicBezTo>
                  <a:lnTo>
                    <a:pt x="0" y="21600"/>
                  </a:lnTo>
                  <a:lnTo>
                    <a:pt x="-1" y="0"/>
                  </a:lnTo>
                  <a:close/>
                </a:path>
              </a:pathLst>
            </a:custGeom>
            <a:noFill/>
            <a:ln w="12700" cap="rnd">
              <a:solidFill>
                <a:schemeClr val="accent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57" name="Arc 22"/>
            <p:cNvSpPr>
              <a:spLocks/>
            </p:cNvSpPr>
            <p:nvPr/>
          </p:nvSpPr>
          <p:spPr bwMode="auto">
            <a:xfrm>
              <a:off x="1969" y="1117"/>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58" name="Arc 23"/>
            <p:cNvSpPr>
              <a:spLocks/>
            </p:cNvSpPr>
            <p:nvPr/>
          </p:nvSpPr>
          <p:spPr bwMode="auto">
            <a:xfrm>
              <a:off x="2017" y="1787"/>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chemeClr val="accent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59" name="Arc 24"/>
            <p:cNvSpPr>
              <a:spLocks/>
            </p:cNvSpPr>
            <p:nvPr/>
          </p:nvSpPr>
          <p:spPr bwMode="auto">
            <a:xfrm>
              <a:off x="2689" y="1117"/>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0" name="Arc 25"/>
            <p:cNvSpPr>
              <a:spLocks/>
            </p:cNvSpPr>
            <p:nvPr/>
          </p:nvSpPr>
          <p:spPr bwMode="auto">
            <a:xfrm>
              <a:off x="2737" y="1787"/>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chemeClr val="accent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1" name="Arc 26"/>
            <p:cNvSpPr>
              <a:spLocks/>
            </p:cNvSpPr>
            <p:nvPr/>
          </p:nvSpPr>
          <p:spPr bwMode="auto">
            <a:xfrm>
              <a:off x="3409" y="1117"/>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2" name="Arc 27"/>
            <p:cNvSpPr>
              <a:spLocks/>
            </p:cNvSpPr>
            <p:nvPr/>
          </p:nvSpPr>
          <p:spPr bwMode="auto">
            <a:xfrm>
              <a:off x="3457" y="1787"/>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chemeClr val="accent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3" name="Arc 28"/>
            <p:cNvSpPr>
              <a:spLocks/>
            </p:cNvSpPr>
            <p:nvPr/>
          </p:nvSpPr>
          <p:spPr bwMode="auto">
            <a:xfrm>
              <a:off x="1969" y="2029"/>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4" name="Arc 29"/>
            <p:cNvSpPr>
              <a:spLocks/>
            </p:cNvSpPr>
            <p:nvPr/>
          </p:nvSpPr>
          <p:spPr bwMode="auto">
            <a:xfrm>
              <a:off x="2017" y="2699"/>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5" name="Arc 30"/>
            <p:cNvSpPr>
              <a:spLocks/>
            </p:cNvSpPr>
            <p:nvPr/>
          </p:nvSpPr>
          <p:spPr bwMode="auto">
            <a:xfrm>
              <a:off x="2689" y="2029"/>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6" name="Arc 31"/>
            <p:cNvSpPr>
              <a:spLocks/>
            </p:cNvSpPr>
            <p:nvPr/>
          </p:nvSpPr>
          <p:spPr bwMode="auto">
            <a:xfrm>
              <a:off x="2737" y="2699"/>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7" name="Arc 32"/>
            <p:cNvSpPr>
              <a:spLocks/>
            </p:cNvSpPr>
            <p:nvPr/>
          </p:nvSpPr>
          <p:spPr bwMode="auto">
            <a:xfrm>
              <a:off x="3361" y="2029"/>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8" name="Arc 33"/>
            <p:cNvSpPr>
              <a:spLocks/>
            </p:cNvSpPr>
            <p:nvPr/>
          </p:nvSpPr>
          <p:spPr bwMode="auto">
            <a:xfrm>
              <a:off x="3409" y="2699"/>
              <a:ext cx="528" cy="144"/>
            </a:xfrm>
            <a:custGeom>
              <a:avLst/>
              <a:gdLst>
                <a:gd name="T0" fmla="*/ 0 w 43200"/>
                <a:gd name="T1" fmla="*/ 0 h 24465"/>
                <a:gd name="T2" fmla="*/ 0 w 43200"/>
                <a:gd name="T3" fmla="*/ 0 h 24465"/>
                <a:gd name="T4" fmla="*/ 0 w 43200"/>
                <a:gd name="T5" fmla="*/ 0 h 24465"/>
                <a:gd name="T6" fmla="*/ 0 60000 65536"/>
                <a:gd name="T7" fmla="*/ 0 60000 65536"/>
                <a:gd name="T8" fmla="*/ 0 60000 65536"/>
              </a:gdLst>
              <a:ahLst/>
              <a:cxnLst>
                <a:cxn ang="T6">
                  <a:pos x="T0" y="T1"/>
                </a:cxn>
                <a:cxn ang="T7">
                  <a:pos x="T2" y="T3"/>
                </a:cxn>
                <a:cxn ang="T8">
                  <a:pos x="T4" y="T5"/>
                </a:cxn>
              </a:cxnLst>
              <a:rect l="0" t="0" r="r" b="b"/>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69" name="Arc 34"/>
            <p:cNvSpPr>
              <a:spLocks/>
            </p:cNvSpPr>
            <p:nvPr/>
          </p:nvSpPr>
          <p:spPr bwMode="auto">
            <a:xfrm rot="3240000">
              <a:off x="1296" y="2026"/>
              <a:ext cx="384" cy="24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12700" cap="rnd">
              <a:solidFill>
                <a:schemeClr val="tx2"/>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70" name="Arc 35"/>
            <p:cNvSpPr>
              <a:spLocks/>
            </p:cNvSpPr>
            <p:nvPr/>
          </p:nvSpPr>
          <p:spPr bwMode="auto">
            <a:xfrm>
              <a:off x="1056" y="2268"/>
              <a:ext cx="38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063DE8"/>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71" name="Rectangle 36"/>
            <p:cNvSpPr>
              <a:spLocks noChangeArrowheads="1"/>
            </p:cNvSpPr>
            <p:nvPr/>
          </p:nvSpPr>
          <p:spPr bwMode="auto">
            <a:xfrm>
              <a:off x="4454" y="2301"/>
              <a:ext cx="8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Pages with</a:t>
              </a:r>
            </a:p>
            <a:p>
              <a:pPr latinLnBrk="0">
                <a:spcBef>
                  <a:spcPct val="0"/>
                </a:spcBef>
                <a:buClrTx/>
                <a:buSzTx/>
                <a:buFontTx/>
                <a:buNone/>
              </a:pPr>
              <a:r>
                <a:rPr kumimoji="0" lang="en-US" altLang="ko-KR" sz="1800" b="0">
                  <a:solidFill>
                    <a:schemeClr val="tx2"/>
                  </a:solidFill>
                  <a:latin typeface="Book Antiqua" panose="02040602050305030304" pitchFamily="18" charset="0"/>
                </a:rPr>
                <a:t>Free Space</a:t>
              </a:r>
            </a:p>
          </p:txBody>
        </p:sp>
        <p:sp>
          <p:nvSpPr>
            <p:cNvPr id="69672" name="Rectangle 37"/>
            <p:cNvSpPr>
              <a:spLocks noChangeArrowheads="1"/>
            </p:cNvSpPr>
            <p:nvPr/>
          </p:nvSpPr>
          <p:spPr bwMode="auto">
            <a:xfrm>
              <a:off x="4452" y="1390"/>
              <a:ext cx="77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Full Pages</a:t>
              </a:r>
            </a:p>
          </p:txBody>
        </p:sp>
        <p:sp>
          <p:nvSpPr>
            <p:cNvPr id="69673" name="Arc 38"/>
            <p:cNvSpPr>
              <a:spLocks/>
            </p:cNvSpPr>
            <p:nvPr/>
          </p:nvSpPr>
          <p:spPr bwMode="auto">
            <a:xfrm>
              <a:off x="4129" y="1117"/>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69674" name="Group 39"/>
            <p:cNvGrpSpPr>
              <a:grpSpLocks/>
            </p:cNvGrpSpPr>
            <p:nvPr/>
          </p:nvGrpSpPr>
          <p:grpSpPr bwMode="auto">
            <a:xfrm>
              <a:off x="4560" y="1260"/>
              <a:ext cx="144" cy="96"/>
              <a:chOff x="4560" y="1296"/>
              <a:chExt cx="144" cy="96"/>
            </a:xfrm>
          </p:grpSpPr>
          <p:sp>
            <p:nvSpPr>
              <p:cNvPr id="69680" name="Line 40"/>
              <p:cNvSpPr>
                <a:spLocks noChangeShapeType="1"/>
              </p:cNvSpPr>
              <p:nvPr/>
            </p:nvSpPr>
            <p:spPr bwMode="auto">
              <a:xfrm>
                <a:off x="4560" y="1296"/>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81" name="Line 41"/>
              <p:cNvSpPr>
                <a:spLocks noChangeShapeType="1"/>
              </p:cNvSpPr>
              <p:nvPr/>
            </p:nvSpPr>
            <p:spPr bwMode="auto">
              <a:xfrm>
                <a:off x="4584" y="1344"/>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82" name="Line 42"/>
              <p:cNvSpPr>
                <a:spLocks noChangeShapeType="1"/>
              </p:cNvSpPr>
              <p:nvPr/>
            </p:nvSpPr>
            <p:spPr bwMode="auto">
              <a:xfrm>
                <a:off x="4608" y="1392"/>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69675" name="Group 43"/>
            <p:cNvGrpSpPr>
              <a:grpSpLocks/>
            </p:cNvGrpSpPr>
            <p:nvPr/>
          </p:nvGrpSpPr>
          <p:grpSpPr bwMode="auto">
            <a:xfrm>
              <a:off x="4512" y="2172"/>
              <a:ext cx="144" cy="96"/>
              <a:chOff x="4512" y="2208"/>
              <a:chExt cx="144" cy="96"/>
            </a:xfrm>
          </p:grpSpPr>
          <p:sp>
            <p:nvSpPr>
              <p:cNvPr id="69677" name="Line 44"/>
              <p:cNvSpPr>
                <a:spLocks noChangeShapeType="1"/>
              </p:cNvSpPr>
              <p:nvPr/>
            </p:nvSpPr>
            <p:spPr bwMode="auto">
              <a:xfrm>
                <a:off x="4512" y="2208"/>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78" name="Line 45"/>
              <p:cNvSpPr>
                <a:spLocks noChangeShapeType="1"/>
              </p:cNvSpPr>
              <p:nvPr/>
            </p:nvSpPr>
            <p:spPr bwMode="auto">
              <a:xfrm>
                <a:off x="4536" y="2256"/>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679" name="Line 46"/>
              <p:cNvSpPr>
                <a:spLocks noChangeShapeType="1"/>
              </p:cNvSpPr>
              <p:nvPr/>
            </p:nvSpPr>
            <p:spPr bwMode="auto">
              <a:xfrm>
                <a:off x="4560" y="2304"/>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69676" name="Arc 47"/>
            <p:cNvSpPr>
              <a:spLocks/>
            </p:cNvSpPr>
            <p:nvPr/>
          </p:nvSpPr>
          <p:spPr bwMode="auto">
            <a:xfrm>
              <a:off x="4081" y="2029"/>
              <a:ext cx="528" cy="143"/>
            </a:xfrm>
            <a:custGeom>
              <a:avLst/>
              <a:gdLst>
                <a:gd name="T0" fmla="*/ 0 w 43199"/>
                <a:gd name="T1" fmla="*/ 0 h 24143"/>
                <a:gd name="T2" fmla="*/ 0 w 43199"/>
                <a:gd name="T3" fmla="*/ 0 h 24143"/>
                <a:gd name="T4" fmla="*/ 0 w 43199"/>
                <a:gd name="T5" fmla="*/ 0 h 24143"/>
                <a:gd name="T6" fmla="*/ 0 60000 65536"/>
                <a:gd name="T7" fmla="*/ 0 60000 65536"/>
                <a:gd name="T8" fmla="*/ 0 60000 65536"/>
              </a:gdLst>
              <a:ahLst/>
              <a:cxnLst>
                <a:cxn ang="T6">
                  <a:pos x="T0" y="T1"/>
                </a:cxn>
                <a:cxn ang="T7">
                  <a:pos x="T2" y="T3"/>
                </a:cxn>
                <a:cxn ang="T8">
                  <a:pos x="T4" y="T5"/>
                </a:cxn>
              </a:cxnLst>
              <a:rect l="0" t="0" r="r" b="b"/>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 name="TextBox 1">
            <a:extLst>
              <a:ext uri="{FF2B5EF4-FFF2-40B4-BE49-F238E27FC236}">
                <a16:creationId xmlns:a16="http://schemas.microsoft.com/office/drawing/2014/main" id="{F8542202-AF06-4EAE-BEC8-DA4351748DB7}"/>
              </a:ext>
            </a:extLst>
          </p:cNvPr>
          <p:cNvSpPr txBox="1"/>
          <p:nvPr/>
        </p:nvSpPr>
        <p:spPr>
          <a:xfrm>
            <a:off x="9756576" y="960983"/>
            <a:ext cx="1598812" cy="307777"/>
          </a:xfrm>
          <a:prstGeom prst="rect">
            <a:avLst/>
          </a:prstGeom>
          <a:noFill/>
        </p:spPr>
        <p:txBody>
          <a:bodyPr wrap="square" rtlCol="0">
            <a:spAutoFit/>
          </a:bodyPr>
          <a:lstStyle/>
          <a:p>
            <a:r>
              <a:rPr lang="ko-KR" altLang="en-US"/>
              <a:t>스킵</a:t>
            </a:r>
            <a:endParaRPr lang="ko-KR"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43" name="날짜 개체 틀 4"/>
          <p:cNvSpPr>
            <a:spLocks noGrp="1"/>
          </p:cNvSpPr>
          <p:nvPr>
            <p:ph type="dt" sz="quarter" idx="11"/>
          </p:nvPr>
        </p:nvSpPr>
        <p:spPr/>
        <p:txBody>
          <a:bodyPr/>
          <a:lstStyle/>
          <a:p>
            <a:pPr>
              <a:defRPr/>
            </a:pPr>
            <a:r>
              <a:rPr lang="en-US" altLang="ko-KR"/>
              <a:t>Ch 9. Storing Disk</a:t>
            </a:r>
          </a:p>
        </p:txBody>
      </p:sp>
      <p:sp>
        <p:nvSpPr>
          <p:cNvPr id="7168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68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686" name="Rectangle 4"/>
          <p:cNvSpPr>
            <a:spLocks noGrp="1" noChangeArrowheads="1"/>
          </p:cNvSpPr>
          <p:nvPr>
            <p:ph type="title"/>
          </p:nvPr>
        </p:nvSpPr>
        <p:spPr>
          <a:xfrm>
            <a:off x="838200" y="114300"/>
            <a:ext cx="7772400" cy="1104900"/>
          </a:xfrm>
          <a:noFill/>
        </p:spPr>
        <p:txBody>
          <a:bodyPr lIns="92075" tIns="46038" rIns="92075" bIns="46038"/>
          <a:lstStyle/>
          <a:p>
            <a:pPr eaLnBrk="1" hangingPunct="1"/>
            <a:r>
              <a:rPr lang="en-US" altLang="ko-KR"/>
              <a:t>Heap File Using a Page Directory</a:t>
            </a:r>
          </a:p>
        </p:txBody>
      </p:sp>
      <p:sp>
        <p:nvSpPr>
          <p:cNvPr id="71687" name="Rectangle 5"/>
          <p:cNvSpPr>
            <a:spLocks noGrp="1" noChangeArrowheads="1"/>
          </p:cNvSpPr>
          <p:nvPr>
            <p:ph type="body" idx="1"/>
          </p:nvPr>
        </p:nvSpPr>
        <p:spPr>
          <a:xfrm>
            <a:off x="323850" y="4267200"/>
            <a:ext cx="8569325" cy="2438400"/>
          </a:xfrm>
          <a:noFill/>
        </p:spPr>
        <p:txBody>
          <a:bodyPr lIns="92075" tIns="46038" rIns="92075" bIns="46038"/>
          <a:lstStyle/>
          <a:p>
            <a:pPr eaLnBrk="1" hangingPunct="1"/>
            <a:r>
              <a:rPr lang="en-US" altLang="ko-KR"/>
              <a:t>The entry for a page can include </a:t>
            </a:r>
            <a:r>
              <a:rPr lang="en-US" altLang="ko-KR">
                <a:solidFill>
                  <a:srgbClr val="063DE8"/>
                </a:solidFill>
              </a:rPr>
              <a:t># of free bytes</a:t>
            </a:r>
            <a:r>
              <a:rPr lang="en-US" altLang="ko-KR"/>
              <a:t> on the page.</a:t>
            </a:r>
          </a:p>
          <a:p>
            <a:pPr eaLnBrk="1" hangingPunct="1"/>
            <a:r>
              <a:rPr lang="en-US" altLang="ko-KR"/>
              <a:t>The directory is a collection of pages; linked list implementation is just one alternative.</a:t>
            </a:r>
          </a:p>
          <a:p>
            <a:pPr lvl="1" eaLnBrk="1" hangingPunct="1"/>
            <a:r>
              <a:rPr lang="en-US" altLang="ko-KR"/>
              <a:t>Much smaller than linked list of all HF pages!</a:t>
            </a:r>
          </a:p>
        </p:txBody>
      </p:sp>
      <p:grpSp>
        <p:nvGrpSpPr>
          <p:cNvPr id="71688" name="Group 7"/>
          <p:cNvGrpSpPr>
            <a:grpSpLocks/>
          </p:cNvGrpSpPr>
          <p:nvPr/>
        </p:nvGrpSpPr>
        <p:grpSpPr bwMode="auto">
          <a:xfrm>
            <a:off x="3282950" y="1447800"/>
            <a:ext cx="977900" cy="685800"/>
            <a:chOff x="2068" y="912"/>
            <a:chExt cx="616" cy="432"/>
          </a:xfrm>
        </p:grpSpPr>
        <p:sp>
          <p:nvSpPr>
            <p:cNvPr id="71718" name="Rectangle 8"/>
            <p:cNvSpPr>
              <a:spLocks noChangeArrowheads="1"/>
            </p:cNvSpPr>
            <p:nvPr/>
          </p:nvSpPr>
          <p:spPr bwMode="auto">
            <a:xfrm>
              <a:off x="2068" y="916"/>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9" name="Rectangle 9"/>
            <p:cNvSpPr>
              <a:spLocks noChangeArrowheads="1"/>
            </p:cNvSpPr>
            <p:nvPr/>
          </p:nvSpPr>
          <p:spPr bwMode="auto">
            <a:xfrm>
              <a:off x="2068" y="1024"/>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20" name="Rectangle 10"/>
            <p:cNvSpPr>
              <a:spLocks noChangeArrowheads="1"/>
            </p:cNvSpPr>
            <p:nvPr/>
          </p:nvSpPr>
          <p:spPr bwMode="auto">
            <a:xfrm>
              <a:off x="2068" y="1132"/>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21" name="Rectangle 11"/>
            <p:cNvSpPr>
              <a:spLocks noChangeArrowheads="1"/>
            </p:cNvSpPr>
            <p:nvPr/>
          </p:nvSpPr>
          <p:spPr bwMode="auto">
            <a:xfrm>
              <a:off x="2068" y="1240"/>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22" name="Line 12"/>
            <p:cNvSpPr>
              <a:spLocks noChangeShapeType="1"/>
            </p:cNvSpPr>
            <p:nvPr/>
          </p:nvSpPr>
          <p:spPr bwMode="auto">
            <a:xfrm>
              <a:off x="2259"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23" name="Line 13"/>
            <p:cNvSpPr>
              <a:spLocks noChangeShapeType="1"/>
            </p:cNvSpPr>
            <p:nvPr/>
          </p:nvSpPr>
          <p:spPr bwMode="auto">
            <a:xfrm>
              <a:off x="2493"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71689" name="Group 14"/>
          <p:cNvGrpSpPr>
            <a:grpSpLocks/>
          </p:cNvGrpSpPr>
          <p:nvPr/>
        </p:nvGrpSpPr>
        <p:grpSpPr bwMode="auto">
          <a:xfrm>
            <a:off x="3282950" y="2286000"/>
            <a:ext cx="977900" cy="685800"/>
            <a:chOff x="2068" y="1440"/>
            <a:chExt cx="616" cy="432"/>
          </a:xfrm>
        </p:grpSpPr>
        <p:sp>
          <p:nvSpPr>
            <p:cNvPr id="71712" name="Rectangle 15"/>
            <p:cNvSpPr>
              <a:spLocks noChangeArrowheads="1"/>
            </p:cNvSpPr>
            <p:nvPr/>
          </p:nvSpPr>
          <p:spPr bwMode="auto">
            <a:xfrm>
              <a:off x="2068" y="1444"/>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3" name="Rectangle 16"/>
            <p:cNvSpPr>
              <a:spLocks noChangeArrowheads="1"/>
            </p:cNvSpPr>
            <p:nvPr/>
          </p:nvSpPr>
          <p:spPr bwMode="auto">
            <a:xfrm>
              <a:off x="2068" y="1552"/>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4" name="Rectangle 17"/>
            <p:cNvSpPr>
              <a:spLocks noChangeArrowheads="1"/>
            </p:cNvSpPr>
            <p:nvPr/>
          </p:nvSpPr>
          <p:spPr bwMode="auto">
            <a:xfrm>
              <a:off x="2068" y="1660"/>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5" name="Rectangle 18"/>
            <p:cNvSpPr>
              <a:spLocks noChangeArrowheads="1"/>
            </p:cNvSpPr>
            <p:nvPr/>
          </p:nvSpPr>
          <p:spPr bwMode="auto">
            <a:xfrm>
              <a:off x="2068" y="1768"/>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6" name="Line 19"/>
            <p:cNvSpPr>
              <a:spLocks noChangeShapeType="1"/>
            </p:cNvSpPr>
            <p:nvPr/>
          </p:nvSpPr>
          <p:spPr bwMode="auto">
            <a:xfrm>
              <a:off x="2259"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17" name="Line 20"/>
            <p:cNvSpPr>
              <a:spLocks noChangeShapeType="1"/>
            </p:cNvSpPr>
            <p:nvPr/>
          </p:nvSpPr>
          <p:spPr bwMode="auto">
            <a:xfrm>
              <a:off x="2493"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71690" name="Group 21"/>
          <p:cNvGrpSpPr>
            <a:grpSpLocks/>
          </p:cNvGrpSpPr>
          <p:nvPr/>
        </p:nvGrpSpPr>
        <p:grpSpPr bwMode="auto">
          <a:xfrm>
            <a:off x="3282950" y="3124200"/>
            <a:ext cx="977900" cy="685800"/>
            <a:chOff x="2068" y="1968"/>
            <a:chExt cx="616" cy="432"/>
          </a:xfrm>
        </p:grpSpPr>
        <p:sp>
          <p:nvSpPr>
            <p:cNvPr id="71706" name="Rectangle 22"/>
            <p:cNvSpPr>
              <a:spLocks noChangeArrowheads="1"/>
            </p:cNvSpPr>
            <p:nvPr/>
          </p:nvSpPr>
          <p:spPr bwMode="auto">
            <a:xfrm>
              <a:off x="2068" y="1972"/>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07" name="Rectangle 23"/>
            <p:cNvSpPr>
              <a:spLocks noChangeArrowheads="1"/>
            </p:cNvSpPr>
            <p:nvPr/>
          </p:nvSpPr>
          <p:spPr bwMode="auto">
            <a:xfrm>
              <a:off x="2068" y="2080"/>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08" name="Rectangle 24"/>
            <p:cNvSpPr>
              <a:spLocks noChangeArrowheads="1"/>
            </p:cNvSpPr>
            <p:nvPr/>
          </p:nvSpPr>
          <p:spPr bwMode="auto">
            <a:xfrm>
              <a:off x="2068" y="2188"/>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09" name="Rectangle 25"/>
            <p:cNvSpPr>
              <a:spLocks noChangeArrowheads="1"/>
            </p:cNvSpPr>
            <p:nvPr/>
          </p:nvSpPr>
          <p:spPr bwMode="auto">
            <a:xfrm>
              <a:off x="2068" y="2296"/>
              <a:ext cx="616" cy="1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1710" name="Line 26"/>
            <p:cNvSpPr>
              <a:spLocks noChangeShapeType="1"/>
            </p:cNvSpPr>
            <p:nvPr/>
          </p:nvSpPr>
          <p:spPr bwMode="auto">
            <a:xfrm>
              <a:off x="2259"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11" name="Line 27"/>
            <p:cNvSpPr>
              <a:spLocks noChangeShapeType="1"/>
            </p:cNvSpPr>
            <p:nvPr/>
          </p:nvSpPr>
          <p:spPr bwMode="auto">
            <a:xfrm>
              <a:off x="2493"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71691" name="Rectangle 31"/>
          <p:cNvSpPr>
            <a:spLocks noChangeArrowheads="1"/>
          </p:cNvSpPr>
          <p:nvPr/>
        </p:nvSpPr>
        <p:spPr bwMode="auto">
          <a:xfrm>
            <a:off x="5545138" y="1195388"/>
            <a:ext cx="8540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 1</a:t>
            </a:r>
          </a:p>
        </p:txBody>
      </p:sp>
      <p:sp>
        <p:nvSpPr>
          <p:cNvPr id="71692" name="Rectangle 32"/>
          <p:cNvSpPr>
            <a:spLocks noChangeArrowheads="1"/>
          </p:cNvSpPr>
          <p:nvPr/>
        </p:nvSpPr>
        <p:spPr bwMode="auto">
          <a:xfrm>
            <a:off x="5545138" y="2109788"/>
            <a:ext cx="8540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 2</a:t>
            </a:r>
          </a:p>
        </p:txBody>
      </p:sp>
      <p:sp>
        <p:nvSpPr>
          <p:cNvPr id="71693" name="Rectangle 33"/>
          <p:cNvSpPr>
            <a:spLocks noChangeArrowheads="1"/>
          </p:cNvSpPr>
          <p:nvPr/>
        </p:nvSpPr>
        <p:spPr bwMode="auto">
          <a:xfrm>
            <a:off x="5546725" y="3481388"/>
            <a:ext cx="9302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chemeClr val="tx2"/>
                </a:solidFill>
                <a:latin typeface="Book Antiqua" panose="02040602050305030304" pitchFamily="18" charset="0"/>
              </a:rPr>
              <a:t>Data</a:t>
            </a:r>
          </a:p>
          <a:p>
            <a:pPr latinLnBrk="0">
              <a:spcBef>
                <a:spcPct val="0"/>
              </a:spcBef>
              <a:buClrTx/>
              <a:buSzTx/>
              <a:buFontTx/>
              <a:buNone/>
            </a:pPr>
            <a:r>
              <a:rPr kumimoji="0" lang="en-US" altLang="ko-KR" sz="1800" b="0">
                <a:solidFill>
                  <a:schemeClr val="tx2"/>
                </a:solidFill>
                <a:latin typeface="Book Antiqua" panose="02040602050305030304" pitchFamily="18" charset="0"/>
              </a:rPr>
              <a:t>Page N</a:t>
            </a:r>
          </a:p>
        </p:txBody>
      </p:sp>
      <p:sp>
        <p:nvSpPr>
          <p:cNvPr id="71694" name="Rectangle 34"/>
          <p:cNvSpPr>
            <a:spLocks noChangeArrowheads="1"/>
          </p:cNvSpPr>
          <p:nvPr/>
        </p:nvSpPr>
        <p:spPr bwMode="auto">
          <a:xfrm>
            <a:off x="2268538" y="1501775"/>
            <a:ext cx="93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800" b="0">
                <a:solidFill>
                  <a:srgbClr val="FF0000"/>
                </a:solidFill>
                <a:latin typeface="Arial" panose="020B0604020202020204" pitchFamily="34" charset="0"/>
              </a:rPr>
              <a:t>Header</a:t>
            </a:r>
          </a:p>
          <a:p>
            <a:pPr latinLnBrk="0">
              <a:spcBef>
                <a:spcPct val="0"/>
              </a:spcBef>
              <a:buClrTx/>
              <a:buSzTx/>
              <a:buFontTx/>
              <a:buNone/>
            </a:pPr>
            <a:r>
              <a:rPr kumimoji="0" lang="en-US" altLang="ko-KR" sz="1800" b="0">
                <a:solidFill>
                  <a:srgbClr val="FF0000"/>
                </a:solidFill>
                <a:latin typeface="Arial" panose="020B0604020202020204" pitchFamily="34" charset="0"/>
              </a:rPr>
              <a:t>Page</a:t>
            </a:r>
          </a:p>
        </p:txBody>
      </p:sp>
      <p:sp>
        <p:nvSpPr>
          <p:cNvPr id="71695" name="Rectangle 35"/>
          <p:cNvSpPr>
            <a:spLocks noChangeArrowheads="1"/>
          </p:cNvSpPr>
          <p:nvPr/>
        </p:nvSpPr>
        <p:spPr bwMode="auto">
          <a:xfrm>
            <a:off x="3182938" y="3863975"/>
            <a:ext cx="1231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400" b="0">
                <a:solidFill>
                  <a:srgbClr val="FF0000"/>
                </a:solidFill>
                <a:latin typeface="Arial" panose="020B0604020202020204" pitchFamily="34" charset="0"/>
              </a:rPr>
              <a:t>DIRECTORY</a:t>
            </a:r>
          </a:p>
        </p:txBody>
      </p:sp>
      <p:grpSp>
        <p:nvGrpSpPr>
          <p:cNvPr id="71696" name="Group 36"/>
          <p:cNvGrpSpPr>
            <a:grpSpLocks/>
          </p:cNvGrpSpPr>
          <p:nvPr/>
        </p:nvGrpSpPr>
        <p:grpSpPr bwMode="auto">
          <a:xfrm>
            <a:off x="2897188" y="2058988"/>
            <a:ext cx="381000" cy="303212"/>
            <a:chOff x="1825" y="1297"/>
            <a:chExt cx="240" cy="191"/>
          </a:xfrm>
        </p:grpSpPr>
        <p:sp>
          <p:nvSpPr>
            <p:cNvPr id="71704" name="Arc 37"/>
            <p:cNvSpPr>
              <a:spLocks/>
            </p:cNvSpPr>
            <p:nvPr/>
          </p:nvSpPr>
          <p:spPr bwMode="auto">
            <a:xfrm>
              <a:off x="1825" y="1297"/>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05" name="Arc 38"/>
            <p:cNvSpPr>
              <a:spLocks/>
            </p:cNvSpPr>
            <p:nvPr/>
          </p:nvSpPr>
          <p:spPr bwMode="auto">
            <a:xfrm>
              <a:off x="1825" y="1392"/>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71697" name="Group 39"/>
          <p:cNvGrpSpPr>
            <a:grpSpLocks/>
          </p:cNvGrpSpPr>
          <p:nvPr/>
        </p:nvGrpSpPr>
        <p:grpSpPr bwMode="auto">
          <a:xfrm>
            <a:off x="2897188" y="2897188"/>
            <a:ext cx="381000" cy="303212"/>
            <a:chOff x="1825" y="1825"/>
            <a:chExt cx="240" cy="191"/>
          </a:xfrm>
        </p:grpSpPr>
        <p:sp>
          <p:nvSpPr>
            <p:cNvPr id="71702" name="Arc 40"/>
            <p:cNvSpPr>
              <a:spLocks/>
            </p:cNvSpPr>
            <p:nvPr/>
          </p:nvSpPr>
          <p:spPr bwMode="auto">
            <a:xfrm>
              <a:off x="1825" y="1825"/>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03" name="Arc 41"/>
            <p:cNvSpPr>
              <a:spLocks/>
            </p:cNvSpPr>
            <p:nvPr/>
          </p:nvSpPr>
          <p:spPr bwMode="auto">
            <a:xfrm>
              <a:off x="1825" y="1920"/>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71698" name="Arc 42"/>
          <p:cNvSpPr>
            <a:spLocks/>
          </p:cNvSpPr>
          <p:nvPr/>
        </p:nvSpPr>
        <p:spPr bwMode="auto">
          <a:xfrm>
            <a:off x="3430588" y="1220788"/>
            <a:ext cx="2057400" cy="3048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lnTo>
                  <a:pt x="0" y="21600"/>
                </a:lnTo>
                <a:close/>
              </a:path>
            </a:pathLst>
          </a:cu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699" name="Arc 43"/>
          <p:cNvSpPr>
            <a:spLocks/>
          </p:cNvSpPr>
          <p:nvPr/>
        </p:nvSpPr>
        <p:spPr bwMode="auto">
          <a:xfrm>
            <a:off x="3735388" y="1524000"/>
            <a:ext cx="1752600" cy="6096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00" name="Arc 44"/>
          <p:cNvSpPr>
            <a:spLocks/>
          </p:cNvSpPr>
          <p:nvPr/>
        </p:nvSpPr>
        <p:spPr bwMode="auto">
          <a:xfrm>
            <a:off x="4116388" y="1524000"/>
            <a:ext cx="685800" cy="11430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01" name="Arc 45"/>
          <p:cNvSpPr>
            <a:spLocks/>
          </p:cNvSpPr>
          <p:nvPr/>
        </p:nvSpPr>
        <p:spPr bwMode="auto">
          <a:xfrm>
            <a:off x="4114800" y="3201988"/>
            <a:ext cx="1371600" cy="228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4"/>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5"/>
          <p:cNvSpPr>
            <a:spLocks noGrp="1"/>
          </p:cNvSpPr>
          <p:nvPr>
            <p:ph type="dt" sz="quarter" idx="11"/>
          </p:nvPr>
        </p:nvSpPr>
        <p:spPr/>
        <p:txBody>
          <a:bodyPr/>
          <a:lstStyle/>
          <a:p>
            <a:pPr>
              <a:defRPr/>
            </a:pPr>
            <a:r>
              <a:rPr lang="en-US" altLang="ko-KR"/>
              <a:t>Ch 9. Storing Disk</a:t>
            </a:r>
          </a:p>
        </p:txBody>
      </p:sp>
      <p:sp>
        <p:nvSpPr>
          <p:cNvPr id="73732" name="Rectangle 2"/>
          <p:cNvSpPr>
            <a:spLocks noGrp="1" noChangeArrowheads="1"/>
          </p:cNvSpPr>
          <p:nvPr>
            <p:ph type="title"/>
          </p:nvPr>
        </p:nvSpPr>
        <p:spPr/>
        <p:txBody>
          <a:bodyPr/>
          <a:lstStyle/>
          <a:p>
            <a:pPr eaLnBrk="1" hangingPunct="1"/>
            <a:r>
              <a:rPr lang="en-US" altLang="ko-KR" dirty="0"/>
              <a:t>Oracle: </a:t>
            </a:r>
            <a:r>
              <a:rPr lang="en-US" altLang="ko-KR" dirty="0" err="1"/>
              <a:t>Tablespace</a:t>
            </a:r>
            <a:r>
              <a:rPr lang="en-US" altLang="ko-KR" dirty="0"/>
              <a:t>, Segments, Extents, and Blocks</a:t>
            </a:r>
          </a:p>
        </p:txBody>
      </p:sp>
      <p:sp>
        <p:nvSpPr>
          <p:cNvPr id="73733" name="내용 개체 틀 1"/>
          <p:cNvSpPr>
            <a:spLocks noGrp="1"/>
          </p:cNvSpPr>
          <p:nvPr>
            <p:ph sz="half" idx="1"/>
          </p:nvPr>
        </p:nvSpPr>
        <p:spPr>
          <a:xfrm>
            <a:off x="34925" y="1412875"/>
            <a:ext cx="4691063" cy="4895850"/>
          </a:xfrm>
        </p:spPr>
        <p:txBody>
          <a:bodyPr/>
          <a:lstStyle/>
          <a:p>
            <a:r>
              <a:rPr lang="en-US" altLang="ko-KR" sz="2200" dirty="0" err="1">
                <a:solidFill>
                  <a:srgbClr val="C00000"/>
                </a:solidFill>
              </a:rPr>
              <a:t>Tablespace</a:t>
            </a:r>
            <a:r>
              <a:rPr lang="en-US" altLang="ko-KR" sz="2200" dirty="0"/>
              <a:t> as logical DBMS ‘file’ </a:t>
            </a:r>
          </a:p>
          <a:p>
            <a:pPr lvl="1"/>
            <a:r>
              <a:rPr lang="en-US" altLang="ko-KR" sz="1800" dirty="0"/>
              <a:t>Consist of several physical files in the file system, may span several disks </a:t>
            </a:r>
          </a:p>
          <a:p>
            <a:r>
              <a:rPr lang="en-US" altLang="ko-KR" sz="2200" dirty="0"/>
              <a:t>Separate  data </a:t>
            </a:r>
            <a:r>
              <a:rPr lang="en-US" altLang="ko-KR" sz="2200" dirty="0">
                <a:solidFill>
                  <a:srgbClr val="C00000"/>
                </a:solidFill>
              </a:rPr>
              <a:t>segments</a:t>
            </a:r>
            <a:r>
              <a:rPr lang="en-US" altLang="ko-KR" sz="2200" dirty="0"/>
              <a:t> for </a:t>
            </a:r>
          </a:p>
          <a:p>
            <a:pPr lvl="1"/>
            <a:r>
              <a:rPr lang="en-US" altLang="ko-KR" sz="1800" dirty="0"/>
              <a:t>each table, index,…</a:t>
            </a:r>
          </a:p>
          <a:p>
            <a:r>
              <a:rPr lang="en-US" altLang="ko-KR" sz="2200" dirty="0"/>
              <a:t>Data segments and hence </a:t>
            </a:r>
            <a:r>
              <a:rPr lang="en-US" altLang="ko-KR" sz="2200" dirty="0" err="1"/>
              <a:t>Tablespaces</a:t>
            </a:r>
            <a:r>
              <a:rPr lang="en-US" altLang="ko-KR" sz="2200" dirty="0"/>
              <a:t> can grow (by extents)) </a:t>
            </a:r>
          </a:p>
          <a:p>
            <a:r>
              <a:rPr lang="en-US" altLang="ko-KR" sz="2200" dirty="0"/>
              <a:t>An </a:t>
            </a:r>
            <a:r>
              <a:rPr lang="en-US" altLang="ko-KR" sz="2200" dirty="0">
                <a:solidFill>
                  <a:srgbClr val="C00000"/>
                </a:solidFill>
              </a:rPr>
              <a:t>extent</a:t>
            </a:r>
            <a:r>
              <a:rPr lang="en-US" altLang="ko-KR" sz="2200" dirty="0"/>
              <a:t> is the unit of  disk space allocation: a sequence of disk blocks </a:t>
            </a:r>
          </a:p>
          <a:p>
            <a:r>
              <a:rPr lang="en-US" altLang="ko-KR" sz="2200" dirty="0"/>
              <a:t>Rows are stored on  disk blocks (or pages) </a:t>
            </a:r>
            <a:endParaRPr lang="ko-KR" altLang="en-US" sz="2200"/>
          </a:p>
        </p:txBody>
      </p:sp>
      <p:pic>
        <p:nvPicPr>
          <p:cNvPr id="737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325" y="2708275"/>
            <a:ext cx="460375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화살표: 오른쪽 1">
            <a:extLst>
              <a:ext uri="{FF2B5EF4-FFF2-40B4-BE49-F238E27FC236}">
                <a16:creationId xmlns:a16="http://schemas.microsoft.com/office/drawing/2014/main" id="{5E4A8737-88AB-4137-B3BE-B81D119D81A4}"/>
              </a:ext>
            </a:extLst>
          </p:cNvPr>
          <p:cNvSpPr/>
          <p:nvPr/>
        </p:nvSpPr>
        <p:spPr bwMode="auto">
          <a:xfrm>
            <a:off x="-1548680" y="3140968"/>
            <a:ext cx="1152128" cy="360040"/>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
        <p:nvSpPr>
          <p:cNvPr id="3" name="TextBox 2">
            <a:extLst>
              <a:ext uri="{FF2B5EF4-FFF2-40B4-BE49-F238E27FC236}">
                <a16:creationId xmlns:a16="http://schemas.microsoft.com/office/drawing/2014/main" id="{987F7860-59D0-4104-96D0-4659887FB474}"/>
              </a:ext>
            </a:extLst>
          </p:cNvPr>
          <p:cNvSpPr txBox="1"/>
          <p:nvPr/>
        </p:nvSpPr>
        <p:spPr>
          <a:xfrm>
            <a:off x="9324528" y="2996952"/>
            <a:ext cx="1872208" cy="2031325"/>
          </a:xfrm>
          <a:prstGeom prst="rect">
            <a:avLst/>
          </a:prstGeom>
          <a:noFill/>
        </p:spPr>
        <p:txBody>
          <a:bodyPr wrap="square" rtlCol="0">
            <a:spAutoFit/>
          </a:bodyPr>
          <a:lstStyle/>
          <a:p>
            <a:r>
              <a:rPr lang="en-US" altLang="ko-KR" dirty="0"/>
              <a:t>Tablespace</a:t>
            </a:r>
            <a:r>
              <a:rPr lang="ko-KR" altLang="en-US" dirty="0"/>
              <a:t>는 </a:t>
            </a:r>
            <a:r>
              <a:rPr lang="en-US" altLang="ko-KR" dirty="0" err="1"/>
              <a:t>os</a:t>
            </a:r>
            <a:r>
              <a:rPr lang="en-US" altLang="ko-KR" dirty="0"/>
              <a:t> </a:t>
            </a:r>
            <a:r>
              <a:rPr lang="en-US" altLang="ko-KR" dirty="0" err="1"/>
              <a:t>concep</a:t>
            </a:r>
            <a:r>
              <a:rPr lang="ko-KR" altLang="en-US" dirty="0"/>
              <a:t>이다</a:t>
            </a:r>
            <a:r>
              <a:rPr lang="en-US" altLang="ko-KR" dirty="0"/>
              <a:t>.</a:t>
            </a:r>
          </a:p>
          <a:p>
            <a:endParaRPr lang="en-US" altLang="ko-KR" dirty="0"/>
          </a:p>
          <a:p>
            <a:r>
              <a:rPr lang="en-US" altLang="ko-KR" dirty="0"/>
              <a:t>Segments </a:t>
            </a:r>
            <a:r>
              <a:rPr lang="ko-KR" altLang="en-US" dirty="0"/>
              <a:t>는</a:t>
            </a:r>
            <a:endParaRPr lang="en-US" altLang="ko-KR" dirty="0"/>
          </a:p>
          <a:p>
            <a:r>
              <a:rPr lang="en-US" altLang="ko-KR" dirty="0"/>
              <a:t>Database concept</a:t>
            </a:r>
            <a:r>
              <a:rPr lang="ko-KR" altLang="en-US" dirty="0"/>
              <a:t>이다</a:t>
            </a:r>
            <a:r>
              <a:rPr lang="en-US" altLang="ko-KR" dirty="0"/>
              <a:t>.</a:t>
            </a:r>
          </a:p>
          <a:p>
            <a:endParaRPr lang="en-US" altLang="ko-KR" dirty="0"/>
          </a:p>
          <a:p>
            <a:endParaRPr lang="en-US" altLang="ko-KR" dirty="0"/>
          </a:p>
          <a:p>
            <a:endParaRPr lang="ko-KR" altLang="en-US" dirty="0"/>
          </a:p>
        </p:txBody>
      </p:sp>
      <p:sp>
        <p:nvSpPr>
          <p:cNvPr id="4" name="TextBox 3">
            <a:extLst>
              <a:ext uri="{FF2B5EF4-FFF2-40B4-BE49-F238E27FC236}">
                <a16:creationId xmlns:a16="http://schemas.microsoft.com/office/drawing/2014/main" id="{D5763B91-3839-46B8-8447-BE7A828AF976}"/>
              </a:ext>
            </a:extLst>
          </p:cNvPr>
          <p:cNvSpPr txBox="1"/>
          <p:nvPr/>
        </p:nvSpPr>
        <p:spPr>
          <a:xfrm>
            <a:off x="-2556792" y="4077072"/>
            <a:ext cx="2232248" cy="954107"/>
          </a:xfrm>
          <a:prstGeom prst="rect">
            <a:avLst/>
          </a:prstGeom>
          <a:noFill/>
        </p:spPr>
        <p:txBody>
          <a:bodyPr wrap="square" rtlCol="0">
            <a:spAutoFit/>
          </a:bodyPr>
          <a:lstStyle/>
          <a:p>
            <a:r>
              <a:rPr lang="en-US" altLang="ko-KR" dirty="0"/>
              <a:t>Extent</a:t>
            </a:r>
            <a:r>
              <a:rPr lang="ko-KR" altLang="en-US" dirty="0"/>
              <a:t>란</a:t>
            </a:r>
            <a:r>
              <a:rPr lang="en-US" altLang="ko-KR" dirty="0"/>
              <a:t>?</a:t>
            </a:r>
          </a:p>
          <a:p>
            <a:endParaRPr lang="en-US" altLang="ko-KR" dirty="0"/>
          </a:p>
          <a:p>
            <a:r>
              <a:rPr lang="en-US" altLang="ko-KR" dirty="0" err="1"/>
              <a:t>Contigious</a:t>
            </a:r>
            <a:r>
              <a:rPr lang="ko-KR" altLang="en-US" dirty="0"/>
              <a:t>한 단위다</a:t>
            </a:r>
            <a:r>
              <a:rPr lang="en-US" altLang="ko-KR" dirty="0"/>
              <a:t>.</a:t>
            </a:r>
          </a:p>
          <a:p>
            <a:endParaRPr lang="ko-KR"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4"/>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5"/>
          <p:cNvSpPr>
            <a:spLocks noGrp="1"/>
          </p:cNvSpPr>
          <p:nvPr>
            <p:ph type="dt" sz="quarter" idx="11"/>
          </p:nvPr>
        </p:nvSpPr>
        <p:spPr/>
        <p:txBody>
          <a:bodyPr/>
          <a:lstStyle/>
          <a:p>
            <a:pPr>
              <a:defRPr/>
            </a:pPr>
            <a:r>
              <a:rPr lang="en-US" altLang="ko-KR"/>
              <a:t>Ch 9. Storing Disk</a:t>
            </a:r>
          </a:p>
        </p:txBody>
      </p:sp>
      <p:sp>
        <p:nvSpPr>
          <p:cNvPr id="74756" name="Rectangle 2"/>
          <p:cNvSpPr>
            <a:spLocks noGrp="1" noChangeArrowheads="1"/>
          </p:cNvSpPr>
          <p:nvPr>
            <p:ph type="title"/>
          </p:nvPr>
        </p:nvSpPr>
        <p:spPr/>
        <p:txBody>
          <a:bodyPr/>
          <a:lstStyle/>
          <a:p>
            <a:pPr eaLnBrk="1" hangingPunct="1"/>
            <a:r>
              <a:rPr lang="en-US" altLang="ko-KR"/>
              <a:t>Oracle: Segments, Extents, and Blocks (2)</a:t>
            </a:r>
          </a:p>
        </p:txBody>
      </p:sp>
      <p:pic>
        <p:nvPicPr>
          <p:cNvPr id="74757" name="Picture 3" descr="Text description of cncpt027.gif follow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554163"/>
            <a:ext cx="6335713"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58" name="Picture 4" descr="Text description of cncpt037.gif follow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2924175"/>
            <a:ext cx="4038600" cy="2995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9" name="Line 5"/>
          <p:cNvSpPr>
            <a:spLocks noChangeShapeType="1"/>
          </p:cNvSpPr>
          <p:nvPr/>
        </p:nvSpPr>
        <p:spPr bwMode="auto">
          <a:xfrm flipH="1" flipV="1">
            <a:off x="2771775" y="1844675"/>
            <a:ext cx="3024188" cy="2232025"/>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a:p>
        </p:txBody>
      </p:sp>
      <p:sp>
        <p:nvSpPr>
          <p:cNvPr id="2" name="TextBox 1">
            <a:extLst>
              <a:ext uri="{FF2B5EF4-FFF2-40B4-BE49-F238E27FC236}">
                <a16:creationId xmlns:a16="http://schemas.microsoft.com/office/drawing/2014/main" id="{EAA118D3-9D49-4547-BB8A-1129AD4E78B8}"/>
              </a:ext>
            </a:extLst>
          </p:cNvPr>
          <p:cNvSpPr txBox="1"/>
          <p:nvPr/>
        </p:nvSpPr>
        <p:spPr>
          <a:xfrm>
            <a:off x="-2556792" y="548680"/>
            <a:ext cx="2945730" cy="3970318"/>
          </a:xfrm>
          <a:prstGeom prst="rect">
            <a:avLst/>
          </a:prstGeom>
          <a:noFill/>
        </p:spPr>
        <p:txBody>
          <a:bodyPr wrap="square" rtlCol="0">
            <a:spAutoFit/>
          </a:bodyPr>
          <a:lstStyle/>
          <a:p>
            <a:r>
              <a:rPr lang="en-US" altLang="ko-KR" dirty="0"/>
              <a:t>Ch9.example.sql</a:t>
            </a:r>
          </a:p>
          <a:p>
            <a:endParaRPr lang="en-US" altLang="ko-KR" dirty="0"/>
          </a:p>
          <a:p>
            <a:r>
              <a:rPr lang="en-US" altLang="ko-KR" dirty="0" err="1"/>
              <a:t>Pct_free</a:t>
            </a:r>
            <a:r>
              <a:rPr lang="en-US" altLang="ko-KR" dirty="0"/>
              <a:t> </a:t>
            </a:r>
            <a:r>
              <a:rPr lang="ko-KR" altLang="en-US" dirty="0"/>
              <a:t>의 의미</a:t>
            </a:r>
            <a:endParaRPr lang="en-US" altLang="ko-KR" dirty="0"/>
          </a:p>
          <a:p>
            <a:r>
              <a:rPr lang="ko-KR" altLang="en-US" dirty="0"/>
              <a:t>페이지의 </a:t>
            </a:r>
            <a:r>
              <a:rPr lang="en-US" altLang="ko-KR" dirty="0"/>
              <a:t>10%</a:t>
            </a:r>
            <a:r>
              <a:rPr lang="ko-KR" altLang="en-US" dirty="0"/>
              <a:t>의 여유공간을 남긴다</a:t>
            </a:r>
            <a:r>
              <a:rPr lang="en-US" altLang="ko-KR" dirty="0"/>
              <a:t>.</a:t>
            </a:r>
          </a:p>
          <a:p>
            <a:endParaRPr lang="en-US" altLang="ko-KR" dirty="0"/>
          </a:p>
          <a:p>
            <a:r>
              <a:rPr lang="en-US" altLang="ko-KR" dirty="0"/>
              <a:t>Select </a:t>
            </a:r>
            <a:r>
              <a:rPr lang="en-US" altLang="ko-KR" dirty="0" err="1"/>
              <a:t>table_name</a:t>
            </a:r>
            <a:r>
              <a:rPr lang="en-US" altLang="ko-KR" dirty="0"/>
              <a:t>, </a:t>
            </a:r>
            <a:r>
              <a:rPr lang="en-US" altLang="ko-KR" dirty="0" err="1"/>
              <a:t>tablespace_name</a:t>
            </a:r>
            <a:r>
              <a:rPr lang="en-US" altLang="ko-KR" dirty="0"/>
              <a:t>, blocks, </a:t>
            </a:r>
            <a:r>
              <a:rPr lang="en-US" altLang="ko-KR" dirty="0" err="1"/>
              <a:t>pct_free</a:t>
            </a:r>
            <a:r>
              <a:rPr lang="en-US" altLang="ko-KR" dirty="0"/>
              <a:t> …</a:t>
            </a:r>
          </a:p>
          <a:p>
            <a:r>
              <a:rPr lang="en-US" altLang="ko-KR" dirty="0"/>
              <a:t>From </a:t>
            </a:r>
            <a:r>
              <a:rPr lang="en-US" altLang="ko-KR" dirty="0" err="1"/>
              <a:t>user_tables</a:t>
            </a:r>
            <a:endParaRPr lang="en-US" altLang="ko-KR" dirty="0"/>
          </a:p>
          <a:p>
            <a:r>
              <a:rPr lang="en-US" altLang="ko-KR" dirty="0"/>
              <a:t>Where </a:t>
            </a:r>
            <a:r>
              <a:rPr lang="en-US" altLang="ko-KR" dirty="0" err="1"/>
              <a:t>table_name</a:t>
            </a:r>
            <a:r>
              <a:rPr lang="en-US" altLang="ko-KR" dirty="0"/>
              <a:t> = ‘test’;</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TextBox 2">
            <a:extLst>
              <a:ext uri="{FF2B5EF4-FFF2-40B4-BE49-F238E27FC236}">
                <a16:creationId xmlns:a16="http://schemas.microsoft.com/office/drawing/2014/main" id="{540A9216-D873-4BB9-99F2-543BF693D705}"/>
              </a:ext>
            </a:extLst>
          </p:cNvPr>
          <p:cNvSpPr txBox="1"/>
          <p:nvPr/>
        </p:nvSpPr>
        <p:spPr>
          <a:xfrm>
            <a:off x="-2484784" y="3717032"/>
            <a:ext cx="2304256" cy="2893100"/>
          </a:xfrm>
          <a:prstGeom prst="rect">
            <a:avLst/>
          </a:prstGeom>
          <a:noFill/>
        </p:spPr>
        <p:txBody>
          <a:bodyPr wrap="square" rtlCol="0">
            <a:spAutoFit/>
          </a:bodyPr>
          <a:lstStyle/>
          <a:p>
            <a:r>
              <a:rPr lang="en-US" altLang="ko-KR" dirty="0" err="1"/>
              <a:t>Pct_tree</a:t>
            </a:r>
            <a:r>
              <a:rPr lang="en-US" altLang="ko-KR" dirty="0"/>
              <a:t> 10 -&gt; 10</a:t>
            </a:r>
            <a:r>
              <a:rPr lang="ko-KR" altLang="en-US" dirty="0"/>
              <a:t>퍼센트 잔여 남기는 이유</a:t>
            </a:r>
            <a:endParaRPr lang="en-US" altLang="ko-KR" dirty="0"/>
          </a:p>
          <a:p>
            <a:endParaRPr lang="en-US" altLang="ko-KR" dirty="0"/>
          </a:p>
          <a:p>
            <a:endParaRPr lang="en-US" altLang="ko-KR" dirty="0"/>
          </a:p>
          <a:p>
            <a:r>
              <a:rPr lang="ko-KR" altLang="en-US" dirty="0"/>
              <a:t>이미 있는 </a:t>
            </a:r>
            <a:r>
              <a:rPr lang="ko-KR" altLang="en-US" dirty="0" err="1"/>
              <a:t>튜플이</a:t>
            </a:r>
            <a:r>
              <a:rPr lang="ko-KR" altLang="en-US" dirty="0"/>
              <a:t> 더 커질 수도 있으니</a:t>
            </a:r>
            <a:r>
              <a:rPr lang="en-US" altLang="ko-KR" dirty="0"/>
              <a:t>…</a:t>
            </a:r>
          </a:p>
          <a:p>
            <a:r>
              <a:rPr lang="en-US" altLang="ko-KR" dirty="0"/>
              <a:t>&gt;&gt;</a:t>
            </a:r>
            <a:r>
              <a:rPr lang="ko-KR" altLang="en-US" dirty="0" err="1"/>
              <a:t>꽉차있다면</a:t>
            </a:r>
            <a:endParaRPr lang="en-US" altLang="ko-KR" dirty="0"/>
          </a:p>
          <a:p>
            <a:endParaRPr lang="en-US" altLang="ko-KR" dirty="0"/>
          </a:p>
          <a:p>
            <a:r>
              <a:rPr lang="ko-KR" altLang="en-US" dirty="0"/>
              <a:t>그 페이지를 </a:t>
            </a:r>
            <a:r>
              <a:rPr lang="ko-KR" altLang="en-US" dirty="0" err="1"/>
              <a:t>반띵하는데</a:t>
            </a:r>
            <a:r>
              <a:rPr lang="ko-KR" altLang="en-US" dirty="0"/>
              <a:t> 그러면</a:t>
            </a:r>
            <a:endParaRPr lang="en-US" altLang="ko-KR" dirty="0"/>
          </a:p>
          <a:p>
            <a:r>
              <a:rPr lang="en-US" altLang="ko-KR" dirty="0"/>
              <a:t>2</a:t>
            </a:r>
            <a:r>
              <a:rPr lang="ko-KR" altLang="en-US" dirty="0"/>
              <a:t>페이지의 </a:t>
            </a:r>
            <a:r>
              <a:rPr lang="en-US" altLang="ko-KR" dirty="0"/>
              <a:t>50</a:t>
            </a:r>
            <a:r>
              <a:rPr lang="ko-KR" altLang="en-US" dirty="0" err="1"/>
              <a:t>퍼씪은</a:t>
            </a:r>
            <a:r>
              <a:rPr lang="ko-KR" altLang="en-US" dirty="0"/>
              <a:t> </a:t>
            </a:r>
            <a:r>
              <a:rPr lang="ko-KR" altLang="en-US" dirty="0" err="1"/>
              <a:t>안쓰이게</a:t>
            </a:r>
            <a:r>
              <a:rPr lang="ko-KR" altLang="en-US" dirty="0"/>
              <a:t> 되어 메모리 낭비</a:t>
            </a:r>
            <a:endParaRPr lang="en-US" altLang="ko-KR" dirty="0"/>
          </a:p>
          <a:p>
            <a:endParaRPr lang="ko-KR"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75780" name="Rectangle 2"/>
          <p:cNvSpPr>
            <a:spLocks noGrp="1" noChangeArrowheads="1"/>
          </p:cNvSpPr>
          <p:nvPr>
            <p:ph type="title"/>
          </p:nvPr>
        </p:nvSpPr>
        <p:spPr/>
        <p:txBody>
          <a:bodyPr/>
          <a:lstStyle/>
          <a:p>
            <a:pPr eaLnBrk="1" hangingPunct="1"/>
            <a:r>
              <a:rPr lang="en-US" altLang="ko-KR"/>
              <a:t> </a:t>
            </a:r>
          </a:p>
        </p:txBody>
      </p:sp>
      <p:sp>
        <p:nvSpPr>
          <p:cNvPr id="75781" name="Rectangle 4"/>
          <p:cNvSpPr>
            <a:spLocks noChangeArrowheads="1"/>
          </p:cNvSpPr>
          <p:nvPr/>
        </p:nvSpPr>
        <p:spPr bwMode="auto">
          <a:xfrm>
            <a:off x="468313" y="1484313"/>
            <a:ext cx="8351837" cy="1739900"/>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COLUMN table_name FORMAT a10</a:t>
            </a:r>
          </a:p>
          <a:p>
            <a:pPr latinLnBrk="0">
              <a:spcBef>
                <a:spcPct val="0"/>
              </a:spcBef>
              <a:buClrTx/>
              <a:buSzTx/>
              <a:buFontTx/>
              <a:buNone/>
            </a:pPr>
            <a:r>
              <a:rPr lang="en-US" altLang="ko-KR" sz="1800" b="0">
                <a:latin typeface="Arial" panose="020B0604020202020204" pitchFamily="34" charset="0"/>
              </a:rPr>
              <a:t>COLUMN tablespace_name FORMAT a10</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select table_name, tablespace_name, blocks, pct_free, avg_row_len, avg_space</a:t>
            </a:r>
          </a:p>
          <a:p>
            <a:pPr latinLnBrk="0">
              <a:spcBef>
                <a:spcPct val="0"/>
              </a:spcBef>
              <a:buClrTx/>
              <a:buSzTx/>
              <a:buFontTx/>
              <a:buNone/>
            </a:pPr>
            <a:r>
              <a:rPr lang="en-US" altLang="ko-KR" sz="1800" b="0">
                <a:latin typeface="Arial" panose="020B0604020202020204" pitchFamily="34" charset="0"/>
              </a:rPr>
              <a:t>from </a:t>
            </a:r>
            <a:r>
              <a:rPr lang="en-US" altLang="ko-KR" sz="1800" b="0">
                <a:solidFill>
                  <a:srgbClr val="FF0000"/>
                </a:solidFill>
                <a:latin typeface="Arial" panose="020B0604020202020204" pitchFamily="34" charset="0"/>
              </a:rPr>
              <a:t>user_tables</a:t>
            </a:r>
          </a:p>
          <a:p>
            <a:pPr latinLnBrk="0">
              <a:spcBef>
                <a:spcPct val="0"/>
              </a:spcBef>
              <a:buClrTx/>
              <a:buSzTx/>
              <a:buFontTx/>
              <a:buNone/>
            </a:pPr>
            <a:r>
              <a:rPr lang="en-US" altLang="ko-KR" sz="1800" b="0">
                <a:latin typeface="Arial" panose="020B0604020202020204" pitchFamily="34" charset="0"/>
              </a:rPr>
              <a:t>where table_name = 'TEST';</a:t>
            </a:r>
          </a:p>
        </p:txBody>
      </p:sp>
      <p:sp>
        <p:nvSpPr>
          <p:cNvPr id="75782" name="Text Box 5"/>
          <p:cNvSpPr txBox="1">
            <a:spLocks noChangeArrowheads="1"/>
          </p:cNvSpPr>
          <p:nvPr/>
        </p:nvSpPr>
        <p:spPr bwMode="auto">
          <a:xfrm>
            <a:off x="468313" y="3716338"/>
            <a:ext cx="82677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TABLE_NAME      TABLESPACE_NAME     BLOCKS   PCT_FREE AVG_ROW_LEN  AVG_SPACE</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 ---------- ---------- ----------- ----------</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1000         10         664       1410</a:t>
            </a:r>
          </a:p>
        </p:txBody>
      </p:sp>
      <p:sp>
        <p:nvSpPr>
          <p:cNvPr id="74759" name="Rectangle 6"/>
          <p:cNvSpPr>
            <a:spLocks noChangeArrowheads="1"/>
          </p:cNvSpPr>
          <p:nvPr/>
        </p:nvSpPr>
        <p:spPr bwMode="auto">
          <a:xfrm>
            <a:off x="673100" y="44450"/>
            <a:ext cx="82296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defRPr/>
            </a:pPr>
            <a:r>
              <a:rPr lang="en-US" altLang="ko-KR" sz="2800" dirty="0">
                <a:solidFill>
                  <a:srgbClr val="0000FF"/>
                </a:solidFill>
                <a:ea typeface="+mj-ea"/>
              </a:rPr>
              <a:t>Oracle: Segments, Extents, and Blocks (3)</a:t>
            </a:r>
          </a:p>
        </p:txBody>
      </p:sp>
      <p:sp>
        <p:nvSpPr>
          <p:cNvPr id="2" name="화살표: 오른쪽 1">
            <a:extLst>
              <a:ext uri="{FF2B5EF4-FFF2-40B4-BE49-F238E27FC236}">
                <a16:creationId xmlns:a16="http://schemas.microsoft.com/office/drawing/2014/main" id="{C51474F3-A48F-4159-809F-9AB36D26F2A4}"/>
              </a:ext>
            </a:extLst>
          </p:cNvPr>
          <p:cNvSpPr/>
          <p:nvPr/>
        </p:nvSpPr>
        <p:spPr bwMode="auto">
          <a:xfrm>
            <a:off x="-1332656" y="2636912"/>
            <a:ext cx="1080120" cy="360040"/>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날짜 개체 틀 4"/>
          <p:cNvSpPr>
            <a:spLocks noGrp="1"/>
          </p:cNvSpPr>
          <p:nvPr>
            <p:ph type="dt" sz="quarter" idx="11"/>
          </p:nvPr>
        </p:nvSpPr>
        <p:spPr/>
        <p:txBody>
          <a:bodyPr/>
          <a:lstStyle/>
          <a:p>
            <a:pPr>
              <a:defRPr/>
            </a:pPr>
            <a:r>
              <a:rPr lang="en-US" altLang="ko-KR"/>
              <a:t>Ch 9. Storing Disk</a:t>
            </a:r>
          </a:p>
        </p:txBody>
      </p:sp>
      <p:sp>
        <p:nvSpPr>
          <p:cNvPr id="76804" name="Rectangle 2"/>
          <p:cNvSpPr>
            <a:spLocks noGrp="1" noChangeArrowheads="1"/>
          </p:cNvSpPr>
          <p:nvPr>
            <p:ph type="title"/>
          </p:nvPr>
        </p:nvSpPr>
        <p:spPr/>
        <p:txBody>
          <a:bodyPr/>
          <a:lstStyle/>
          <a:p>
            <a:pPr eaLnBrk="1" hangingPunct="1"/>
            <a:r>
              <a:rPr lang="en-US" altLang="ko-KR"/>
              <a:t>Oracle: Segments, Extents, and Blocks (4)</a:t>
            </a:r>
          </a:p>
        </p:txBody>
      </p:sp>
      <p:sp>
        <p:nvSpPr>
          <p:cNvPr id="76805" name="Rectangle 3"/>
          <p:cNvSpPr>
            <a:spLocks noChangeArrowheads="1"/>
          </p:cNvSpPr>
          <p:nvPr/>
        </p:nvSpPr>
        <p:spPr bwMode="auto">
          <a:xfrm>
            <a:off x="395288" y="1484313"/>
            <a:ext cx="8424862" cy="2563812"/>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conn scott/tiger as sysdba</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COLUMN segment_name FORMAT a10</a:t>
            </a:r>
          </a:p>
          <a:p>
            <a:pPr latinLnBrk="0">
              <a:spcBef>
                <a:spcPct val="0"/>
              </a:spcBef>
              <a:buClrTx/>
              <a:buSzTx/>
              <a:buFontTx/>
              <a:buNone/>
            </a:pPr>
            <a:r>
              <a:rPr lang="en-US" altLang="ko-KR" sz="1800" b="0">
                <a:latin typeface="Arial" panose="020B0604020202020204" pitchFamily="34" charset="0"/>
              </a:rPr>
              <a:t>COLUMN segment_type FORMAT a10</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SELECT segment_name, segment_type, header_file, header_block,     </a:t>
            </a:r>
          </a:p>
          <a:p>
            <a:pPr latinLnBrk="0">
              <a:spcBef>
                <a:spcPct val="0"/>
              </a:spcBef>
              <a:buClrTx/>
              <a:buSzTx/>
              <a:buFontTx/>
              <a:buNone/>
            </a:pPr>
            <a:r>
              <a:rPr lang="en-US" altLang="ko-KR" sz="1800" b="0">
                <a:latin typeface="Arial" panose="020B0604020202020204" pitchFamily="34" charset="0"/>
              </a:rPr>
              <a:t>           	 blocks,extents, max_extents</a:t>
            </a:r>
          </a:p>
          <a:p>
            <a:pPr latinLnBrk="0">
              <a:spcBef>
                <a:spcPct val="0"/>
              </a:spcBef>
              <a:buClrTx/>
              <a:buSzTx/>
              <a:buFontTx/>
              <a:buNone/>
            </a:pPr>
            <a:r>
              <a:rPr lang="en-US" altLang="ko-KR" sz="1800" b="0">
                <a:latin typeface="Arial" panose="020B0604020202020204" pitchFamily="34" charset="0"/>
              </a:rPr>
              <a:t>FROM </a:t>
            </a:r>
            <a:r>
              <a:rPr lang="en-US" altLang="ko-KR" sz="1800" b="0">
                <a:solidFill>
                  <a:srgbClr val="FF0000"/>
                </a:solidFill>
                <a:latin typeface="Arial" panose="020B0604020202020204" pitchFamily="34" charset="0"/>
              </a:rPr>
              <a:t>dba_segments</a:t>
            </a:r>
          </a:p>
          <a:p>
            <a:pPr latinLnBrk="0">
              <a:spcBef>
                <a:spcPct val="0"/>
              </a:spcBef>
              <a:buClrTx/>
              <a:buSzTx/>
              <a:buFontTx/>
              <a:buNone/>
            </a:pPr>
            <a:r>
              <a:rPr lang="en-US" altLang="ko-KR" sz="1800" b="0">
                <a:latin typeface="Arial" panose="020B0604020202020204" pitchFamily="34" charset="0"/>
              </a:rPr>
              <a:t>WHERE segment_name = 'TEST';</a:t>
            </a:r>
          </a:p>
        </p:txBody>
      </p:sp>
      <p:sp>
        <p:nvSpPr>
          <p:cNvPr id="76806" name="Text Box 4"/>
          <p:cNvSpPr txBox="1">
            <a:spLocks noChangeArrowheads="1"/>
          </p:cNvSpPr>
          <p:nvPr/>
        </p:nvSpPr>
        <p:spPr bwMode="auto">
          <a:xfrm>
            <a:off x="411163" y="4859338"/>
            <a:ext cx="848201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SEGMENT_NAME SEGMENT_TYPE HEADER_FILE HEADER_BLOCK  BLOCKS EXTENTS MAX_EXTENTS</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 ----------- ------------ ------- ------- -----------</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TABLE                  4          363    1024      23  2147483645</a:t>
            </a:r>
          </a:p>
        </p:txBody>
      </p:sp>
      <p:sp>
        <p:nvSpPr>
          <p:cNvPr id="2" name="화살표: 오른쪽 1">
            <a:extLst>
              <a:ext uri="{FF2B5EF4-FFF2-40B4-BE49-F238E27FC236}">
                <a16:creationId xmlns:a16="http://schemas.microsoft.com/office/drawing/2014/main" id="{A87E70F0-C714-4E99-8679-F2F7DC85B9DA}"/>
              </a:ext>
            </a:extLst>
          </p:cNvPr>
          <p:cNvSpPr/>
          <p:nvPr/>
        </p:nvSpPr>
        <p:spPr bwMode="auto">
          <a:xfrm>
            <a:off x="-2196752" y="1844824"/>
            <a:ext cx="1656184" cy="648072"/>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a:t>Storage Device Metrics(2): HDD vs. Flash SSDs</a:t>
            </a:r>
            <a:endParaRPr lang="ko-KR" altLang="en-US"/>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a:xfrm>
            <a:off x="34925" y="6361113"/>
            <a:ext cx="1905000" cy="457200"/>
          </a:xfrm>
        </p:spPr>
        <p:txBody>
          <a:bodyPr/>
          <a:lstStyle/>
          <a:p>
            <a:pPr>
              <a:defRPr/>
            </a:pPr>
            <a:r>
              <a:rPr lang="en-US" altLang="ko-KR"/>
              <a:t>Ch 9. Storing Disk</a:t>
            </a:r>
          </a:p>
        </p:txBody>
      </p:sp>
      <p:sp>
        <p:nvSpPr>
          <p:cNvPr id="6" name="내용 개체 틀 2"/>
          <p:cNvSpPr txBox="1">
            <a:spLocks/>
          </p:cNvSpPr>
          <p:nvPr/>
        </p:nvSpPr>
        <p:spPr bwMode="auto">
          <a:xfrm>
            <a:off x="457200" y="1341438"/>
            <a:ext cx="8229600"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defRPr/>
            </a:pPr>
            <a:r>
              <a:rPr lang="en-US" altLang="ko-KR" b="0" dirty="0">
                <a:ea typeface="+mn-ea"/>
              </a:rPr>
              <a:t>Other Metrics: Weight/shock resistance/heat &amp; cooling, power(watt) , IOPS/watt, IOPS/$ ….</a:t>
            </a:r>
          </a:p>
          <a:p>
            <a:pPr lvl="1">
              <a:defRPr/>
            </a:pPr>
            <a:r>
              <a:rPr lang="en-US" altLang="ko-KR" sz="2200" b="0" dirty="0">
                <a:ea typeface="+mn-ea"/>
              </a:rPr>
              <a:t>Harddisk &lt;&lt; Flash SSD</a:t>
            </a:r>
          </a:p>
        </p:txBody>
      </p:sp>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2811463"/>
            <a:ext cx="7129463" cy="313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Text Box 5"/>
          <p:cNvSpPr txBox="1">
            <a:spLocks noChangeArrowheads="1"/>
          </p:cNvSpPr>
          <p:nvPr/>
        </p:nvSpPr>
        <p:spPr bwMode="auto">
          <a:xfrm>
            <a:off x="900113" y="6021388"/>
            <a:ext cx="532288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600" b="0" i="1" u="sng"/>
              <a:t>[Source: Rethinking Flash In the Data Center, IEEE Micro 2010]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날짜 개체 틀 4"/>
          <p:cNvSpPr>
            <a:spLocks noGrp="1"/>
          </p:cNvSpPr>
          <p:nvPr>
            <p:ph type="dt" sz="quarter" idx="11"/>
          </p:nvPr>
        </p:nvSpPr>
        <p:spPr/>
        <p:txBody>
          <a:bodyPr/>
          <a:lstStyle/>
          <a:p>
            <a:pPr>
              <a:defRPr/>
            </a:pPr>
            <a:r>
              <a:rPr lang="en-US" altLang="ko-KR"/>
              <a:t>Ch 9. Storing Disk</a:t>
            </a:r>
          </a:p>
        </p:txBody>
      </p:sp>
      <p:sp>
        <p:nvSpPr>
          <p:cNvPr id="77828" name="Rectangle 2"/>
          <p:cNvSpPr>
            <a:spLocks noGrp="1" noChangeArrowheads="1"/>
          </p:cNvSpPr>
          <p:nvPr>
            <p:ph type="title"/>
          </p:nvPr>
        </p:nvSpPr>
        <p:spPr/>
        <p:txBody>
          <a:bodyPr/>
          <a:lstStyle/>
          <a:p>
            <a:pPr eaLnBrk="1" hangingPunct="1"/>
            <a:r>
              <a:rPr lang="en-US" altLang="ko-KR"/>
              <a:t>Oracle: Segments, Extents, and Blocks (5)</a:t>
            </a:r>
          </a:p>
        </p:txBody>
      </p:sp>
      <p:sp>
        <p:nvSpPr>
          <p:cNvPr id="77829" name="Rectangle 3"/>
          <p:cNvSpPr>
            <a:spLocks noChangeArrowheads="1"/>
          </p:cNvSpPr>
          <p:nvPr/>
        </p:nvSpPr>
        <p:spPr bwMode="auto">
          <a:xfrm>
            <a:off x="323850" y="1196975"/>
            <a:ext cx="8280400" cy="1739900"/>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COLUMN segment_name FORMAT a10</a:t>
            </a:r>
          </a:p>
          <a:p>
            <a:pPr latinLnBrk="0">
              <a:spcBef>
                <a:spcPct val="0"/>
              </a:spcBef>
              <a:buClrTx/>
              <a:buSzTx/>
              <a:buFontTx/>
              <a:buNone/>
            </a:pPr>
            <a:r>
              <a:rPr lang="en-US" altLang="ko-KR" sz="1800" b="0">
                <a:latin typeface="Arial" panose="020B0604020202020204" pitchFamily="34" charset="0"/>
              </a:rPr>
              <a:t>COLUMN tablespace_name FORMAT a10</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SELECT  segment_name, tablespace_name, extent_id, file_id, block_id, blocks</a:t>
            </a:r>
          </a:p>
          <a:p>
            <a:pPr latinLnBrk="0">
              <a:spcBef>
                <a:spcPct val="0"/>
              </a:spcBef>
              <a:buClrTx/>
              <a:buSzTx/>
              <a:buFontTx/>
              <a:buNone/>
            </a:pPr>
            <a:r>
              <a:rPr lang="en-US" altLang="ko-KR" sz="1800" b="0">
                <a:latin typeface="Arial" panose="020B0604020202020204" pitchFamily="34" charset="0"/>
              </a:rPr>
              <a:t>FROM      </a:t>
            </a:r>
            <a:r>
              <a:rPr lang="en-US" altLang="ko-KR" sz="1800" b="0">
                <a:solidFill>
                  <a:srgbClr val="FF0000"/>
                </a:solidFill>
                <a:latin typeface="Arial" panose="020B0604020202020204" pitchFamily="34" charset="0"/>
              </a:rPr>
              <a:t>dba_extents</a:t>
            </a:r>
          </a:p>
          <a:p>
            <a:pPr latinLnBrk="0">
              <a:spcBef>
                <a:spcPct val="0"/>
              </a:spcBef>
              <a:buClrTx/>
              <a:buSzTx/>
              <a:buFontTx/>
              <a:buNone/>
            </a:pPr>
            <a:r>
              <a:rPr lang="en-US" altLang="ko-KR" sz="1800" b="0">
                <a:latin typeface="Arial" panose="020B0604020202020204" pitchFamily="34" charset="0"/>
              </a:rPr>
              <a:t>WHERE  segment_name = 'TEST';</a:t>
            </a:r>
          </a:p>
        </p:txBody>
      </p:sp>
      <p:sp>
        <p:nvSpPr>
          <p:cNvPr id="77830" name="Text Box 4"/>
          <p:cNvSpPr txBox="1">
            <a:spLocks noChangeArrowheads="1"/>
          </p:cNvSpPr>
          <p:nvPr/>
        </p:nvSpPr>
        <p:spPr bwMode="auto">
          <a:xfrm>
            <a:off x="900113" y="3235325"/>
            <a:ext cx="7097712"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SEGMENT_NA TABLESPACE  EXTENT_ID    FILE_ID   BLOCK_ID     BLOCKS</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 ---------- ---------- ---------- ----------</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0          4        361          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          4        369          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2          4        377          8</a:t>
            </a:r>
          </a:p>
          <a:p>
            <a:pPr algn="ctr" latinLnBrk="0">
              <a:spcBef>
                <a:spcPct val="0"/>
              </a:spcBef>
              <a:buClrTx/>
              <a:buSzTx/>
              <a:buFontTx/>
              <a:buNone/>
            </a:pPr>
            <a:r>
              <a:rPr lang="en-US" altLang="ko-KR" sz="1400">
                <a:solidFill>
                  <a:srgbClr val="063DE8"/>
                </a:solidFill>
                <a:latin typeface="Book Antiqua" panose="02040602050305030304" pitchFamily="18" charset="0"/>
                <a:ea typeface="한양해서" pitchFamily="18" charset="-127"/>
              </a:rPr>
              <a:t>…………………………….</a:t>
            </a:r>
            <a:endParaRPr lang="en-US" altLang="ko-KR" sz="1400">
              <a:solidFill>
                <a:srgbClr val="063DE8"/>
              </a:solidFill>
              <a:latin typeface="Courier New" panose="02070309020205020404" pitchFamily="49" charset="0"/>
              <a:ea typeface="돋움" panose="020B0600000101010101" pitchFamily="50" charset="-127"/>
            </a:endParaRP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14          4        473          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15          4        489          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16          4        521        128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17          4        649        128</a:t>
            </a:r>
          </a:p>
          <a:p>
            <a:pPr algn="ctr" latinLnBrk="0">
              <a:spcBef>
                <a:spcPct val="0"/>
              </a:spcBef>
              <a:buClrTx/>
              <a:buSzTx/>
              <a:buFontTx/>
              <a:buNone/>
            </a:pPr>
            <a:r>
              <a:rPr lang="en-US" altLang="ko-KR" sz="1400">
                <a:solidFill>
                  <a:srgbClr val="063DE8"/>
                </a:solidFill>
                <a:latin typeface="Book Antiqua" panose="02040602050305030304" pitchFamily="18" charset="0"/>
                <a:ea typeface="한양해서" pitchFamily="18" charset="-127"/>
              </a:rPr>
              <a:t>…………………………….</a:t>
            </a:r>
            <a:endParaRPr lang="en-US" altLang="ko-KR" sz="1400">
              <a:solidFill>
                <a:srgbClr val="063DE8"/>
              </a:solidFill>
              <a:latin typeface="Courier New" panose="02070309020205020404" pitchFamily="49" charset="0"/>
              <a:ea typeface="돋움" panose="020B0600000101010101" pitchFamily="50" charset="-127"/>
            </a:endParaRP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21          4       1161        128</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TEST       USERS              22          4       1289        128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7" name="날짜 개체 틀 4"/>
          <p:cNvSpPr>
            <a:spLocks noGrp="1"/>
          </p:cNvSpPr>
          <p:nvPr>
            <p:ph type="dt" sz="quarter" idx="11"/>
          </p:nvPr>
        </p:nvSpPr>
        <p:spPr/>
        <p:txBody>
          <a:bodyPr/>
          <a:lstStyle/>
          <a:p>
            <a:pPr>
              <a:defRPr/>
            </a:pPr>
            <a:r>
              <a:rPr lang="en-US" altLang="ko-KR"/>
              <a:t>Ch 9. Storing Disk</a:t>
            </a:r>
          </a:p>
        </p:txBody>
      </p:sp>
      <p:sp>
        <p:nvSpPr>
          <p:cNvPr id="7885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4" name="Rectangle 4"/>
          <p:cNvSpPr>
            <a:spLocks noGrp="1" noChangeArrowheads="1"/>
          </p:cNvSpPr>
          <p:nvPr>
            <p:ph type="title"/>
          </p:nvPr>
        </p:nvSpPr>
        <p:spPr>
          <a:noFill/>
        </p:spPr>
        <p:txBody>
          <a:bodyPr lIns="90488" tIns="44450" rIns="90488" bIns="44450"/>
          <a:lstStyle/>
          <a:p>
            <a:pPr eaLnBrk="1" hangingPunct="1"/>
            <a:r>
              <a:rPr lang="en-US" altLang="ko-KR"/>
              <a:t>9.6 Page Formats: Fixed Length Records</a:t>
            </a:r>
          </a:p>
        </p:txBody>
      </p:sp>
      <p:sp>
        <p:nvSpPr>
          <p:cNvPr id="78855" name="Rectangle 6"/>
          <p:cNvSpPr>
            <a:spLocks noChangeArrowheads="1"/>
          </p:cNvSpPr>
          <p:nvPr/>
        </p:nvSpPr>
        <p:spPr bwMode="auto">
          <a:xfrm>
            <a:off x="1841500" y="14414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6" name="Rectangle 7"/>
          <p:cNvSpPr>
            <a:spLocks noChangeArrowheads="1"/>
          </p:cNvSpPr>
          <p:nvPr/>
        </p:nvSpPr>
        <p:spPr bwMode="auto">
          <a:xfrm>
            <a:off x="1841500" y="16700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7" name="Rectangle 8"/>
          <p:cNvSpPr>
            <a:spLocks noChangeArrowheads="1"/>
          </p:cNvSpPr>
          <p:nvPr/>
        </p:nvSpPr>
        <p:spPr bwMode="auto">
          <a:xfrm>
            <a:off x="1841500" y="18986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8" name="Rectangle 9"/>
          <p:cNvSpPr>
            <a:spLocks noChangeArrowheads="1"/>
          </p:cNvSpPr>
          <p:nvPr/>
        </p:nvSpPr>
        <p:spPr bwMode="auto">
          <a:xfrm>
            <a:off x="1841500" y="21272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59" name="Rectangle 10"/>
          <p:cNvSpPr>
            <a:spLocks noChangeArrowheads="1"/>
          </p:cNvSpPr>
          <p:nvPr/>
        </p:nvSpPr>
        <p:spPr bwMode="auto">
          <a:xfrm>
            <a:off x="1841500" y="26606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0" name="Rectangle 11"/>
          <p:cNvSpPr>
            <a:spLocks noChangeArrowheads="1"/>
          </p:cNvSpPr>
          <p:nvPr/>
        </p:nvSpPr>
        <p:spPr bwMode="auto">
          <a:xfrm>
            <a:off x="1841500" y="2889250"/>
            <a:ext cx="1739900" cy="5207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1" name="Rectangle 12"/>
          <p:cNvSpPr>
            <a:spLocks noChangeArrowheads="1"/>
          </p:cNvSpPr>
          <p:nvPr/>
        </p:nvSpPr>
        <p:spPr bwMode="auto">
          <a:xfrm>
            <a:off x="1841500" y="34226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2" name="Line 13"/>
          <p:cNvSpPr>
            <a:spLocks noChangeShapeType="1"/>
          </p:cNvSpPr>
          <p:nvPr/>
        </p:nvSpPr>
        <p:spPr bwMode="auto">
          <a:xfrm>
            <a:off x="30543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63" name="Rectangle 14"/>
          <p:cNvSpPr>
            <a:spLocks noChangeArrowheads="1"/>
          </p:cNvSpPr>
          <p:nvPr/>
        </p:nvSpPr>
        <p:spPr bwMode="auto">
          <a:xfrm>
            <a:off x="5499100" y="14414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4" name="Rectangle 15"/>
          <p:cNvSpPr>
            <a:spLocks noChangeArrowheads="1"/>
          </p:cNvSpPr>
          <p:nvPr/>
        </p:nvSpPr>
        <p:spPr bwMode="auto">
          <a:xfrm>
            <a:off x="5499100" y="16700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5" name="Rectangle 16"/>
          <p:cNvSpPr>
            <a:spLocks noChangeArrowheads="1"/>
          </p:cNvSpPr>
          <p:nvPr/>
        </p:nvSpPr>
        <p:spPr bwMode="auto">
          <a:xfrm>
            <a:off x="5499100" y="18986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6" name="Rectangle 17"/>
          <p:cNvSpPr>
            <a:spLocks noChangeArrowheads="1"/>
          </p:cNvSpPr>
          <p:nvPr/>
        </p:nvSpPr>
        <p:spPr bwMode="auto">
          <a:xfrm>
            <a:off x="5499100" y="21272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7" name="Rectangle 18"/>
          <p:cNvSpPr>
            <a:spLocks noChangeArrowheads="1"/>
          </p:cNvSpPr>
          <p:nvPr/>
        </p:nvSpPr>
        <p:spPr bwMode="auto">
          <a:xfrm>
            <a:off x="5499100" y="26606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8" name="Rectangle 19"/>
          <p:cNvSpPr>
            <a:spLocks noChangeArrowheads="1"/>
          </p:cNvSpPr>
          <p:nvPr/>
        </p:nvSpPr>
        <p:spPr bwMode="auto">
          <a:xfrm>
            <a:off x="5499100" y="2889250"/>
            <a:ext cx="1739900" cy="2921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69" name="Rectangle 20"/>
          <p:cNvSpPr>
            <a:spLocks noChangeArrowheads="1"/>
          </p:cNvSpPr>
          <p:nvPr/>
        </p:nvSpPr>
        <p:spPr bwMode="auto">
          <a:xfrm>
            <a:off x="5499100" y="34226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70" name="Line 21"/>
          <p:cNvSpPr>
            <a:spLocks noChangeShapeType="1"/>
          </p:cNvSpPr>
          <p:nvPr/>
        </p:nvSpPr>
        <p:spPr bwMode="auto">
          <a:xfrm>
            <a:off x="67881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1" name="Line 22"/>
          <p:cNvSpPr>
            <a:spLocks noChangeShapeType="1"/>
          </p:cNvSpPr>
          <p:nvPr/>
        </p:nvSpPr>
        <p:spPr bwMode="auto">
          <a:xfrm>
            <a:off x="70167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2" name="Line 23"/>
          <p:cNvSpPr>
            <a:spLocks noChangeShapeType="1"/>
          </p:cNvSpPr>
          <p:nvPr/>
        </p:nvSpPr>
        <p:spPr bwMode="auto">
          <a:xfrm>
            <a:off x="65595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3" name="Line 24"/>
          <p:cNvSpPr>
            <a:spLocks noChangeShapeType="1"/>
          </p:cNvSpPr>
          <p:nvPr/>
        </p:nvSpPr>
        <p:spPr bwMode="auto">
          <a:xfrm>
            <a:off x="63309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4" name="Line 25"/>
          <p:cNvSpPr>
            <a:spLocks noChangeShapeType="1"/>
          </p:cNvSpPr>
          <p:nvPr/>
        </p:nvSpPr>
        <p:spPr bwMode="auto">
          <a:xfrm>
            <a:off x="58737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5" name="Line 26"/>
          <p:cNvSpPr>
            <a:spLocks noChangeShapeType="1"/>
          </p:cNvSpPr>
          <p:nvPr/>
        </p:nvSpPr>
        <p:spPr bwMode="auto">
          <a:xfrm>
            <a:off x="5645150" y="34163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76" name="Rectangle 27"/>
          <p:cNvSpPr>
            <a:spLocks noChangeArrowheads="1"/>
          </p:cNvSpPr>
          <p:nvPr/>
        </p:nvSpPr>
        <p:spPr bwMode="auto">
          <a:xfrm>
            <a:off x="752475" y="14128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1</a:t>
            </a:r>
          </a:p>
        </p:txBody>
      </p:sp>
      <p:sp>
        <p:nvSpPr>
          <p:cNvPr id="78877" name="Rectangle 28"/>
          <p:cNvSpPr>
            <a:spLocks noChangeArrowheads="1"/>
          </p:cNvSpPr>
          <p:nvPr/>
        </p:nvSpPr>
        <p:spPr bwMode="auto">
          <a:xfrm>
            <a:off x="752475" y="16414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2</a:t>
            </a:r>
          </a:p>
        </p:txBody>
      </p:sp>
      <p:sp>
        <p:nvSpPr>
          <p:cNvPr id="78878" name="Rectangle 29"/>
          <p:cNvSpPr>
            <a:spLocks noChangeArrowheads="1"/>
          </p:cNvSpPr>
          <p:nvPr/>
        </p:nvSpPr>
        <p:spPr bwMode="auto">
          <a:xfrm>
            <a:off x="752475" y="26320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N</a:t>
            </a:r>
          </a:p>
        </p:txBody>
      </p:sp>
      <p:sp>
        <p:nvSpPr>
          <p:cNvPr id="78879" name="Rectangle 30"/>
          <p:cNvSpPr>
            <a:spLocks noChangeArrowheads="1"/>
          </p:cNvSpPr>
          <p:nvPr/>
        </p:nvSpPr>
        <p:spPr bwMode="auto">
          <a:xfrm>
            <a:off x="2428875" y="20605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800">
                <a:solidFill>
                  <a:schemeClr val="tx2"/>
                </a:solidFill>
                <a:latin typeface="Book Antiqua" panose="02040602050305030304" pitchFamily="18" charset="0"/>
              </a:rPr>
              <a:t>. . .</a:t>
            </a:r>
          </a:p>
        </p:txBody>
      </p:sp>
      <p:sp>
        <p:nvSpPr>
          <p:cNvPr id="78880" name="Rectangle 31"/>
          <p:cNvSpPr>
            <a:spLocks noChangeArrowheads="1"/>
          </p:cNvSpPr>
          <p:nvPr/>
        </p:nvSpPr>
        <p:spPr bwMode="auto">
          <a:xfrm>
            <a:off x="6010275" y="20605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800">
                <a:solidFill>
                  <a:schemeClr val="tx2"/>
                </a:solidFill>
                <a:latin typeface="Book Antiqua" panose="02040602050305030304" pitchFamily="18" charset="0"/>
              </a:rPr>
              <a:t>. . .</a:t>
            </a:r>
          </a:p>
        </p:txBody>
      </p:sp>
      <p:sp>
        <p:nvSpPr>
          <p:cNvPr id="78881" name="Rectangle 32"/>
          <p:cNvSpPr>
            <a:spLocks noChangeArrowheads="1"/>
          </p:cNvSpPr>
          <p:nvPr/>
        </p:nvSpPr>
        <p:spPr bwMode="auto">
          <a:xfrm>
            <a:off x="3114675" y="3546475"/>
            <a:ext cx="371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N</a:t>
            </a:r>
          </a:p>
        </p:txBody>
      </p:sp>
      <p:sp>
        <p:nvSpPr>
          <p:cNvPr id="78882" name="Rectangle 33"/>
          <p:cNvSpPr>
            <a:spLocks noChangeArrowheads="1"/>
          </p:cNvSpPr>
          <p:nvPr/>
        </p:nvSpPr>
        <p:spPr bwMode="auto">
          <a:xfrm>
            <a:off x="6924675" y="354806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M</a:t>
            </a:r>
          </a:p>
        </p:txBody>
      </p:sp>
      <p:sp>
        <p:nvSpPr>
          <p:cNvPr id="78883" name="Rectangle 34"/>
          <p:cNvSpPr>
            <a:spLocks noChangeArrowheads="1"/>
          </p:cNvSpPr>
          <p:nvPr/>
        </p:nvSpPr>
        <p:spPr bwMode="auto">
          <a:xfrm>
            <a:off x="6772275" y="35480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1</a:t>
            </a:r>
          </a:p>
        </p:txBody>
      </p:sp>
      <p:sp>
        <p:nvSpPr>
          <p:cNvPr id="78884" name="Rectangle 35"/>
          <p:cNvSpPr>
            <a:spLocks noChangeArrowheads="1"/>
          </p:cNvSpPr>
          <p:nvPr/>
        </p:nvSpPr>
        <p:spPr bwMode="auto">
          <a:xfrm>
            <a:off x="6315075" y="3549650"/>
            <a:ext cx="295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0</a:t>
            </a:r>
          </a:p>
        </p:txBody>
      </p:sp>
      <p:sp>
        <p:nvSpPr>
          <p:cNvPr id="78885" name="Rectangle 36"/>
          <p:cNvSpPr>
            <a:spLocks noChangeArrowheads="1"/>
          </p:cNvSpPr>
          <p:nvPr/>
        </p:nvSpPr>
        <p:spPr bwMode="auto">
          <a:xfrm>
            <a:off x="5857875" y="3546475"/>
            <a:ext cx="466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 . .</a:t>
            </a:r>
          </a:p>
        </p:txBody>
      </p:sp>
      <p:sp>
        <p:nvSpPr>
          <p:cNvPr id="78886" name="Rectangle 37"/>
          <p:cNvSpPr>
            <a:spLocks noChangeArrowheads="1"/>
          </p:cNvSpPr>
          <p:nvPr/>
        </p:nvSpPr>
        <p:spPr bwMode="auto">
          <a:xfrm>
            <a:off x="5553075" y="3929063"/>
            <a:ext cx="1482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M  ...    3  2  1</a:t>
            </a:r>
          </a:p>
        </p:txBody>
      </p:sp>
      <p:sp>
        <p:nvSpPr>
          <p:cNvPr id="78887" name="Rectangle 38"/>
          <p:cNvSpPr>
            <a:spLocks noChangeArrowheads="1"/>
          </p:cNvSpPr>
          <p:nvPr/>
        </p:nvSpPr>
        <p:spPr bwMode="auto">
          <a:xfrm>
            <a:off x="2047875" y="4232275"/>
            <a:ext cx="1141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PACKED</a:t>
            </a:r>
          </a:p>
        </p:txBody>
      </p:sp>
      <p:sp>
        <p:nvSpPr>
          <p:cNvPr id="78888" name="Rectangle 39"/>
          <p:cNvSpPr>
            <a:spLocks noChangeArrowheads="1"/>
          </p:cNvSpPr>
          <p:nvPr/>
        </p:nvSpPr>
        <p:spPr bwMode="auto">
          <a:xfrm>
            <a:off x="5172075" y="4308475"/>
            <a:ext cx="25130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UNPACKED, BITMAP</a:t>
            </a:r>
          </a:p>
        </p:txBody>
      </p:sp>
      <p:sp>
        <p:nvSpPr>
          <p:cNvPr id="78889" name="Rectangle 40"/>
          <p:cNvSpPr>
            <a:spLocks noChangeArrowheads="1"/>
          </p:cNvSpPr>
          <p:nvPr/>
        </p:nvSpPr>
        <p:spPr bwMode="auto">
          <a:xfrm>
            <a:off x="4638675" y="14128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1</a:t>
            </a:r>
          </a:p>
        </p:txBody>
      </p:sp>
      <p:sp>
        <p:nvSpPr>
          <p:cNvPr id="78890" name="Rectangle 41"/>
          <p:cNvSpPr>
            <a:spLocks noChangeArrowheads="1"/>
          </p:cNvSpPr>
          <p:nvPr/>
        </p:nvSpPr>
        <p:spPr bwMode="auto">
          <a:xfrm>
            <a:off x="4638675" y="16414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2</a:t>
            </a:r>
          </a:p>
        </p:txBody>
      </p:sp>
      <p:sp>
        <p:nvSpPr>
          <p:cNvPr id="78891" name="Rectangle 42"/>
          <p:cNvSpPr>
            <a:spLocks noChangeArrowheads="1"/>
          </p:cNvSpPr>
          <p:nvPr/>
        </p:nvSpPr>
        <p:spPr bwMode="auto">
          <a:xfrm>
            <a:off x="4638675" y="26320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N</a:t>
            </a:r>
          </a:p>
        </p:txBody>
      </p:sp>
      <p:sp>
        <p:nvSpPr>
          <p:cNvPr id="78892" name="Rectangle 43"/>
          <p:cNvSpPr>
            <a:spLocks noChangeArrowheads="1"/>
          </p:cNvSpPr>
          <p:nvPr/>
        </p:nvSpPr>
        <p:spPr bwMode="auto">
          <a:xfrm>
            <a:off x="5499100" y="1898650"/>
            <a:ext cx="1739900" cy="2159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93" name="Rectangle 44"/>
          <p:cNvSpPr>
            <a:spLocks noChangeArrowheads="1"/>
          </p:cNvSpPr>
          <p:nvPr/>
        </p:nvSpPr>
        <p:spPr bwMode="auto">
          <a:xfrm>
            <a:off x="3802063" y="2022475"/>
            <a:ext cx="7635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Book Antiqua" panose="02040602050305030304" pitchFamily="18" charset="0"/>
              </a:rPr>
              <a:t>Free</a:t>
            </a:r>
          </a:p>
          <a:p>
            <a:pPr latinLnBrk="0">
              <a:spcBef>
                <a:spcPct val="0"/>
              </a:spcBef>
              <a:buClrTx/>
              <a:buSzTx/>
              <a:buFontTx/>
              <a:buNone/>
            </a:pPr>
            <a:r>
              <a:rPr lang="en-US" altLang="ko-KR" sz="1800" b="0">
                <a:latin typeface="Book Antiqua" panose="02040602050305030304" pitchFamily="18" charset="0"/>
              </a:rPr>
              <a:t>Space</a:t>
            </a:r>
          </a:p>
        </p:txBody>
      </p:sp>
      <p:sp>
        <p:nvSpPr>
          <p:cNvPr id="78894" name="Freeform 45"/>
          <p:cNvSpPr>
            <a:spLocks/>
          </p:cNvSpPr>
          <p:nvPr/>
        </p:nvSpPr>
        <p:spPr bwMode="auto">
          <a:xfrm>
            <a:off x="4425950" y="2120900"/>
            <a:ext cx="1068388" cy="131763"/>
          </a:xfrm>
          <a:custGeom>
            <a:avLst/>
            <a:gdLst>
              <a:gd name="T0" fmla="*/ 0 w 673"/>
              <a:gd name="T1" fmla="*/ 2147483646 h 83"/>
              <a:gd name="T2" fmla="*/ 2147483646 w 673"/>
              <a:gd name="T3" fmla="*/ 2147483646 h 83"/>
              <a:gd name="T4" fmla="*/ 2147483646 w 673"/>
              <a:gd name="T5" fmla="*/ 2147483646 h 83"/>
              <a:gd name="T6" fmla="*/ 2147483646 w 673"/>
              <a:gd name="T7" fmla="*/ 2147483646 h 83"/>
              <a:gd name="T8" fmla="*/ 2147483646 w 673"/>
              <a:gd name="T9" fmla="*/ 2147483646 h 83"/>
              <a:gd name="T10" fmla="*/ 2147483646 w 673"/>
              <a:gd name="T11" fmla="*/ 2147483646 h 83"/>
              <a:gd name="T12" fmla="*/ 2147483646 w 673"/>
              <a:gd name="T13" fmla="*/ 2147483646 h 83"/>
              <a:gd name="T14" fmla="*/ 2147483646 w 673"/>
              <a:gd name="T15" fmla="*/ 2147483646 h 83"/>
              <a:gd name="T16" fmla="*/ 2147483646 w 673"/>
              <a:gd name="T17" fmla="*/ 2147483646 h 83"/>
              <a:gd name="T18" fmla="*/ 2147483646 w 673"/>
              <a:gd name="T19" fmla="*/ 2147483646 h 83"/>
              <a:gd name="T20" fmla="*/ 2147483646 w 673"/>
              <a:gd name="T21" fmla="*/ 2147483646 h 83"/>
              <a:gd name="T22" fmla="*/ 2147483646 w 673"/>
              <a:gd name="T23" fmla="*/ 2147483646 h 83"/>
              <a:gd name="T24" fmla="*/ 2147483646 w 673"/>
              <a:gd name="T25" fmla="*/ 2147483646 h 83"/>
              <a:gd name="T26" fmla="*/ 2147483646 w 673"/>
              <a:gd name="T27" fmla="*/ 2147483646 h 83"/>
              <a:gd name="T28" fmla="*/ 2147483646 w 673"/>
              <a:gd name="T29" fmla="*/ 2147483646 h 83"/>
              <a:gd name="T30" fmla="*/ 2147483646 w 673"/>
              <a:gd name="T31" fmla="*/ 2147483646 h 83"/>
              <a:gd name="T32" fmla="*/ 2147483646 w 673"/>
              <a:gd name="T33" fmla="*/ 2147483646 h 83"/>
              <a:gd name="T34" fmla="*/ 2147483646 w 673"/>
              <a:gd name="T35" fmla="*/ 2147483646 h 83"/>
              <a:gd name="T36" fmla="*/ 2147483646 w 673"/>
              <a:gd name="T37" fmla="*/ 0 h 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3" h="83">
                <a:moveTo>
                  <a:pt x="0" y="48"/>
                </a:moveTo>
                <a:lnTo>
                  <a:pt x="59" y="20"/>
                </a:lnTo>
                <a:lnTo>
                  <a:pt x="96" y="7"/>
                </a:lnTo>
                <a:lnTo>
                  <a:pt x="134" y="7"/>
                </a:lnTo>
                <a:lnTo>
                  <a:pt x="171" y="20"/>
                </a:lnTo>
                <a:lnTo>
                  <a:pt x="209" y="45"/>
                </a:lnTo>
                <a:lnTo>
                  <a:pt x="246" y="57"/>
                </a:lnTo>
                <a:lnTo>
                  <a:pt x="296" y="82"/>
                </a:lnTo>
                <a:lnTo>
                  <a:pt x="334" y="82"/>
                </a:lnTo>
                <a:lnTo>
                  <a:pt x="371" y="82"/>
                </a:lnTo>
                <a:lnTo>
                  <a:pt x="397" y="82"/>
                </a:lnTo>
                <a:lnTo>
                  <a:pt x="434" y="82"/>
                </a:lnTo>
                <a:lnTo>
                  <a:pt x="472" y="82"/>
                </a:lnTo>
                <a:lnTo>
                  <a:pt x="522" y="70"/>
                </a:lnTo>
                <a:lnTo>
                  <a:pt x="559" y="70"/>
                </a:lnTo>
                <a:lnTo>
                  <a:pt x="597" y="57"/>
                </a:lnTo>
                <a:lnTo>
                  <a:pt x="634" y="32"/>
                </a:lnTo>
                <a:lnTo>
                  <a:pt x="672" y="7"/>
                </a:lnTo>
                <a:lnTo>
                  <a:pt x="672"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95" name="Freeform 46"/>
          <p:cNvSpPr>
            <a:spLocks/>
          </p:cNvSpPr>
          <p:nvPr/>
        </p:nvSpPr>
        <p:spPr bwMode="auto">
          <a:xfrm>
            <a:off x="4349750" y="2578100"/>
            <a:ext cx="1144588" cy="458788"/>
          </a:xfrm>
          <a:custGeom>
            <a:avLst/>
            <a:gdLst>
              <a:gd name="T0" fmla="*/ 0 w 721"/>
              <a:gd name="T1" fmla="*/ 0 h 289"/>
              <a:gd name="T2" fmla="*/ 2147483646 w 721"/>
              <a:gd name="T3" fmla="*/ 2147483646 h 289"/>
              <a:gd name="T4" fmla="*/ 2147483646 w 721"/>
              <a:gd name="T5" fmla="*/ 2147483646 h 289"/>
              <a:gd name="T6" fmla="*/ 2147483646 w 721"/>
              <a:gd name="T7" fmla="*/ 2147483646 h 289"/>
              <a:gd name="T8" fmla="*/ 2147483646 w 721"/>
              <a:gd name="T9" fmla="*/ 2147483646 h 289"/>
              <a:gd name="T10" fmla="*/ 2147483646 w 721"/>
              <a:gd name="T11" fmla="*/ 2147483646 h 289"/>
              <a:gd name="T12" fmla="*/ 2147483646 w 721"/>
              <a:gd name="T13" fmla="*/ 2147483646 h 289"/>
              <a:gd name="T14" fmla="*/ 2147483646 w 721"/>
              <a:gd name="T15" fmla="*/ 2147483646 h 289"/>
              <a:gd name="T16" fmla="*/ 2147483646 w 721"/>
              <a:gd name="T17" fmla="*/ 2147483646 h 289"/>
              <a:gd name="T18" fmla="*/ 2147483646 w 721"/>
              <a:gd name="T19" fmla="*/ 2147483646 h 289"/>
              <a:gd name="T20" fmla="*/ 2147483646 w 721"/>
              <a:gd name="T21" fmla="*/ 2147483646 h 289"/>
              <a:gd name="T22" fmla="*/ 2147483646 w 721"/>
              <a:gd name="T23" fmla="*/ 2147483646 h 289"/>
              <a:gd name="T24" fmla="*/ 2147483646 w 721"/>
              <a:gd name="T25" fmla="*/ 2147483646 h 289"/>
              <a:gd name="T26" fmla="*/ 2147483646 w 721"/>
              <a:gd name="T27" fmla="*/ 2147483646 h 289"/>
              <a:gd name="T28" fmla="*/ 2147483646 w 721"/>
              <a:gd name="T29" fmla="*/ 2147483646 h 289"/>
              <a:gd name="T30" fmla="*/ 2147483646 w 721"/>
              <a:gd name="T31" fmla="*/ 2147483646 h 289"/>
              <a:gd name="T32" fmla="*/ 2147483646 w 721"/>
              <a:gd name="T33" fmla="*/ 2147483646 h 289"/>
              <a:gd name="T34" fmla="*/ 2147483646 w 721"/>
              <a:gd name="T35" fmla="*/ 2147483646 h 289"/>
              <a:gd name="T36" fmla="*/ 2147483646 w 721"/>
              <a:gd name="T37" fmla="*/ 2147483646 h 289"/>
              <a:gd name="T38" fmla="*/ 2147483646 w 721"/>
              <a:gd name="T39" fmla="*/ 2147483646 h 289"/>
              <a:gd name="T40" fmla="*/ 2147483646 w 721"/>
              <a:gd name="T41" fmla="*/ 2147483646 h 289"/>
              <a:gd name="T42" fmla="*/ 2147483646 w 721"/>
              <a:gd name="T43" fmla="*/ 2147483646 h 289"/>
              <a:gd name="T44" fmla="*/ 2147483646 w 721"/>
              <a:gd name="T45" fmla="*/ 2147483646 h 289"/>
              <a:gd name="T46" fmla="*/ 2147483646 w 721"/>
              <a:gd name="T47" fmla="*/ 2147483646 h 289"/>
              <a:gd name="T48" fmla="*/ 2147483646 w 721"/>
              <a:gd name="T49" fmla="*/ 2147483646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21" h="289">
                <a:moveTo>
                  <a:pt x="0" y="0"/>
                </a:moveTo>
                <a:lnTo>
                  <a:pt x="7" y="38"/>
                </a:lnTo>
                <a:lnTo>
                  <a:pt x="19" y="62"/>
                </a:lnTo>
                <a:lnTo>
                  <a:pt x="44" y="88"/>
                </a:lnTo>
                <a:lnTo>
                  <a:pt x="57" y="112"/>
                </a:lnTo>
                <a:lnTo>
                  <a:pt x="69" y="137"/>
                </a:lnTo>
                <a:lnTo>
                  <a:pt x="82" y="162"/>
                </a:lnTo>
                <a:lnTo>
                  <a:pt x="107" y="187"/>
                </a:lnTo>
                <a:lnTo>
                  <a:pt x="144" y="212"/>
                </a:lnTo>
                <a:lnTo>
                  <a:pt x="182" y="220"/>
                </a:lnTo>
                <a:lnTo>
                  <a:pt x="219" y="237"/>
                </a:lnTo>
                <a:lnTo>
                  <a:pt x="257" y="246"/>
                </a:lnTo>
                <a:lnTo>
                  <a:pt x="294" y="246"/>
                </a:lnTo>
                <a:lnTo>
                  <a:pt x="332" y="254"/>
                </a:lnTo>
                <a:lnTo>
                  <a:pt x="369" y="254"/>
                </a:lnTo>
                <a:lnTo>
                  <a:pt x="407" y="254"/>
                </a:lnTo>
                <a:lnTo>
                  <a:pt x="445" y="254"/>
                </a:lnTo>
                <a:lnTo>
                  <a:pt x="482" y="254"/>
                </a:lnTo>
                <a:lnTo>
                  <a:pt x="520" y="262"/>
                </a:lnTo>
                <a:lnTo>
                  <a:pt x="557" y="262"/>
                </a:lnTo>
                <a:lnTo>
                  <a:pt x="595" y="270"/>
                </a:lnTo>
                <a:lnTo>
                  <a:pt x="632" y="279"/>
                </a:lnTo>
                <a:lnTo>
                  <a:pt x="670" y="279"/>
                </a:lnTo>
                <a:lnTo>
                  <a:pt x="707" y="279"/>
                </a:lnTo>
                <a:lnTo>
                  <a:pt x="72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96" name="Freeform 47"/>
          <p:cNvSpPr>
            <a:spLocks/>
          </p:cNvSpPr>
          <p:nvPr/>
        </p:nvSpPr>
        <p:spPr bwMode="auto">
          <a:xfrm>
            <a:off x="3587750" y="2654300"/>
            <a:ext cx="458788" cy="471488"/>
          </a:xfrm>
          <a:custGeom>
            <a:avLst/>
            <a:gdLst>
              <a:gd name="T0" fmla="*/ 2147483646 w 289"/>
              <a:gd name="T1" fmla="*/ 0 h 297"/>
              <a:gd name="T2" fmla="*/ 2147483646 w 289"/>
              <a:gd name="T3" fmla="*/ 2147483646 h 297"/>
              <a:gd name="T4" fmla="*/ 2147483646 w 289"/>
              <a:gd name="T5" fmla="*/ 2147483646 h 297"/>
              <a:gd name="T6" fmla="*/ 2147483646 w 289"/>
              <a:gd name="T7" fmla="*/ 2147483646 h 297"/>
              <a:gd name="T8" fmla="*/ 2147483646 w 289"/>
              <a:gd name="T9" fmla="*/ 2147483646 h 297"/>
              <a:gd name="T10" fmla="*/ 2147483646 w 289"/>
              <a:gd name="T11" fmla="*/ 2147483646 h 297"/>
              <a:gd name="T12" fmla="*/ 2147483646 w 289"/>
              <a:gd name="T13" fmla="*/ 2147483646 h 297"/>
              <a:gd name="T14" fmla="*/ 2147483646 w 289"/>
              <a:gd name="T15" fmla="*/ 2147483646 h 297"/>
              <a:gd name="T16" fmla="*/ 2147483646 w 289"/>
              <a:gd name="T17" fmla="*/ 2147483646 h 297"/>
              <a:gd name="T18" fmla="*/ 2147483646 w 289"/>
              <a:gd name="T19" fmla="*/ 2147483646 h 297"/>
              <a:gd name="T20" fmla="*/ 2147483646 w 289"/>
              <a:gd name="T21" fmla="*/ 2147483646 h 297"/>
              <a:gd name="T22" fmla="*/ 0 w 289"/>
              <a:gd name="T23" fmla="*/ 2147483646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 h="297">
                <a:moveTo>
                  <a:pt x="288" y="0"/>
                </a:moveTo>
                <a:lnTo>
                  <a:pt x="262" y="71"/>
                </a:lnTo>
                <a:lnTo>
                  <a:pt x="249" y="108"/>
                </a:lnTo>
                <a:lnTo>
                  <a:pt x="237" y="146"/>
                </a:lnTo>
                <a:lnTo>
                  <a:pt x="224" y="183"/>
                </a:lnTo>
                <a:lnTo>
                  <a:pt x="199" y="221"/>
                </a:lnTo>
                <a:lnTo>
                  <a:pt x="162" y="246"/>
                </a:lnTo>
                <a:lnTo>
                  <a:pt x="124" y="271"/>
                </a:lnTo>
                <a:lnTo>
                  <a:pt x="87" y="283"/>
                </a:lnTo>
                <a:lnTo>
                  <a:pt x="49" y="296"/>
                </a:lnTo>
                <a:lnTo>
                  <a:pt x="12" y="296"/>
                </a:lnTo>
                <a:lnTo>
                  <a:pt x="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897" name="Rectangle 48"/>
          <p:cNvSpPr>
            <a:spLocks noChangeArrowheads="1"/>
          </p:cNvSpPr>
          <p:nvPr/>
        </p:nvSpPr>
        <p:spPr bwMode="auto">
          <a:xfrm>
            <a:off x="5499100" y="31940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78898" name="Rectangle 49"/>
          <p:cNvSpPr>
            <a:spLocks noChangeArrowheads="1"/>
          </p:cNvSpPr>
          <p:nvPr/>
        </p:nvSpPr>
        <p:spPr bwMode="auto">
          <a:xfrm>
            <a:off x="4638675" y="3165475"/>
            <a:ext cx="8397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Slot M</a:t>
            </a:r>
          </a:p>
        </p:txBody>
      </p:sp>
      <p:sp>
        <p:nvSpPr>
          <p:cNvPr id="78899" name="Rectangle 50"/>
          <p:cNvSpPr>
            <a:spLocks noChangeArrowheads="1"/>
          </p:cNvSpPr>
          <p:nvPr/>
        </p:nvSpPr>
        <p:spPr bwMode="auto">
          <a:xfrm>
            <a:off x="6543675" y="35480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1</a:t>
            </a:r>
          </a:p>
        </p:txBody>
      </p:sp>
      <p:sp>
        <p:nvSpPr>
          <p:cNvPr id="78900" name="Rectangle 51"/>
          <p:cNvSpPr>
            <a:spLocks noChangeArrowheads="1"/>
          </p:cNvSpPr>
          <p:nvPr/>
        </p:nvSpPr>
        <p:spPr bwMode="auto">
          <a:xfrm>
            <a:off x="5629275" y="35480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1</a:t>
            </a:r>
          </a:p>
        </p:txBody>
      </p:sp>
      <p:sp>
        <p:nvSpPr>
          <p:cNvPr id="78901" name="Rectangle 52"/>
          <p:cNvSpPr>
            <a:spLocks noChangeArrowheads="1"/>
          </p:cNvSpPr>
          <p:nvPr/>
        </p:nvSpPr>
        <p:spPr bwMode="auto">
          <a:xfrm>
            <a:off x="3497263" y="4003675"/>
            <a:ext cx="11922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0000FF"/>
                </a:solidFill>
                <a:latin typeface="Book Antiqua" panose="02040602050305030304" pitchFamily="18" charset="0"/>
              </a:rPr>
              <a:t>number </a:t>
            </a:r>
          </a:p>
          <a:p>
            <a:pPr latinLnBrk="0">
              <a:spcBef>
                <a:spcPct val="0"/>
              </a:spcBef>
              <a:buClrTx/>
              <a:buSzTx/>
              <a:buFontTx/>
              <a:buNone/>
            </a:pPr>
            <a:r>
              <a:rPr lang="en-US" altLang="ko-KR" sz="1800" b="0">
                <a:solidFill>
                  <a:srgbClr val="0000FF"/>
                </a:solidFill>
                <a:latin typeface="Book Antiqua" panose="02040602050305030304" pitchFamily="18" charset="0"/>
              </a:rPr>
              <a:t>of records</a:t>
            </a:r>
          </a:p>
        </p:txBody>
      </p:sp>
      <p:sp>
        <p:nvSpPr>
          <p:cNvPr id="78902" name="Freeform 53"/>
          <p:cNvSpPr>
            <a:spLocks/>
          </p:cNvSpPr>
          <p:nvPr/>
        </p:nvSpPr>
        <p:spPr bwMode="auto">
          <a:xfrm>
            <a:off x="3435350" y="3644900"/>
            <a:ext cx="396875" cy="458788"/>
          </a:xfrm>
          <a:custGeom>
            <a:avLst/>
            <a:gdLst>
              <a:gd name="T0" fmla="*/ 2147483646 w 250"/>
              <a:gd name="T1" fmla="*/ 2147483646 h 289"/>
              <a:gd name="T2" fmla="*/ 2147483646 w 250"/>
              <a:gd name="T3" fmla="*/ 2147483646 h 289"/>
              <a:gd name="T4" fmla="*/ 2147483646 w 250"/>
              <a:gd name="T5" fmla="*/ 2147483646 h 289"/>
              <a:gd name="T6" fmla="*/ 2147483646 w 250"/>
              <a:gd name="T7" fmla="*/ 2147483646 h 289"/>
              <a:gd name="T8" fmla="*/ 2147483646 w 250"/>
              <a:gd name="T9" fmla="*/ 2147483646 h 289"/>
              <a:gd name="T10" fmla="*/ 2147483646 w 250"/>
              <a:gd name="T11" fmla="*/ 2147483646 h 289"/>
              <a:gd name="T12" fmla="*/ 2147483646 w 250"/>
              <a:gd name="T13" fmla="*/ 2147483646 h 289"/>
              <a:gd name="T14" fmla="*/ 2147483646 w 250"/>
              <a:gd name="T15" fmla="*/ 2147483646 h 289"/>
              <a:gd name="T16" fmla="*/ 2147483646 w 250"/>
              <a:gd name="T17" fmla="*/ 2147483646 h 289"/>
              <a:gd name="T18" fmla="*/ 2147483646 w 250"/>
              <a:gd name="T19" fmla="*/ 2147483646 h 289"/>
              <a:gd name="T20" fmla="*/ 2147483646 w 250"/>
              <a:gd name="T21" fmla="*/ 2147483646 h 289"/>
              <a:gd name="T22" fmla="*/ 0 w 250"/>
              <a:gd name="T23" fmla="*/ 0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0" h="289">
                <a:moveTo>
                  <a:pt x="240" y="288"/>
                </a:moveTo>
                <a:lnTo>
                  <a:pt x="249" y="234"/>
                </a:lnTo>
                <a:lnTo>
                  <a:pt x="249" y="197"/>
                </a:lnTo>
                <a:lnTo>
                  <a:pt x="249" y="147"/>
                </a:lnTo>
                <a:lnTo>
                  <a:pt x="237" y="109"/>
                </a:lnTo>
                <a:lnTo>
                  <a:pt x="199" y="84"/>
                </a:lnTo>
                <a:lnTo>
                  <a:pt x="162" y="59"/>
                </a:lnTo>
                <a:lnTo>
                  <a:pt x="124" y="47"/>
                </a:lnTo>
                <a:lnTo>
                  <a:pt x="87" y="34"/>
                </a:lnTo>
                <a:lnTo>
                  <a:pt x="49" y="34"/>
                </a:lnTo>
                <a:lnTo>
                  <a:pt x="12" y="34"/>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903" name="Rectangle 54"/>
          <p:cNvSpPr>
            <a:spLocks noChangeArrowheads="1"/>
          </p:cNvSpPr>
          <p:nvPr/>
        </p:nvSpPr>
        <p:spPr bwMode="auto">
          <a:xfrm>
            <a:off x="7840663" y="4003675"/>
            <a:ext cx="9794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0000FF"/>
                </a:solidFill>
                <a:latin typeface="Book Antiqua" panose="02040602050305030304" pitchFamily="18" charset="0"/>
              </a:rPr>
              <a:t>number</a:t>
            </a:r>
          </a:p>
          <a:p>
            <a:pPr latinLnBrk="0">
              <a:spcBef>
                <a:spcPct val="0"/>
              </a:spcBef>
              <a:buClrTx/>
              <a:buSzTx/>
              <a:buFontTx/>
              <a:buNone/>
            </a:pPr>
            <a:r>
              <a:rPr lang="en-US" altLang="ko-KR" sz="1800" b="0">
                <a:solidFill>
                  <a:srgbClr val="0000FF"/>
                </a:solidFill>
                <a:latin typeface="Book Antiqua" panose="02040602050305030304" pitchFamily="18" charset="0"/>
              </a:rPr>
              <a:t>of slots</a:t>
            </a:r>
          </a:p>
        </p:txBody>
      </p:sp>
      <p:sp>
        <p:nvSpPr>
          <p:cNvPr id="78904" name="Freeform 55"/>
          <p:cNvSpPr>
            <a:spLocks/>
          </p:cNvSpPr>
          <p:nvPr/>
        </p:nvSpPr>
        <p:spPr bwMode="auto">
          <a:xfrm>
            <a:off x="7245350" y="3721100"/>
            <a:ext cx="687388" cy="382588"/>
          </a:xfrm>
          <a:custGeom>
            <a:avLst/>
            <a:gdLst>
              <a:gd name="T0" fmla="*/ 2147483646 w 433"/>
              <a:gd name="T1" fmla="*/ 2147483646 h 241"/>
              <a:gd name="T2" fmla="*/ 2147483646 w 433"/>
              <a:gd name="T3" fmla="*/ 2147483646 h 241"/>
              <a:gd name="T4" fmla="*/ 2147483646 w 433"/>
              <a:gd name="T5" fmla="*/ 2147483646 h 241"/>
              <a:gd name="T6" fmla="*/ 2147483646 w 433"/>
              <a:gd name="T7" fmla="*/ 2147483646 h 241"/>
              <a:gd name="T8" fmla="*/ 2147483646 w 433"/>
              <a:gd name="T9" fmla="*/ 2147483646 h 241"/>
              <a:gd name="T10" fmla="*/ 2147483646 w 433"/>
              <a:gd name="T11" fmla="*/ 2147483646 h 241"/>
              <a:gd name="T12" fmla="*/ 2147483646 w 433"/>
              <a:gd name="T13" fmla="*/ 2147483646 h 241"/>
              <a:gd name="T14" fmla="*/ 2147483646 w 433"/>
              <a:gd name="T15" fmla="*/ 2147483646 h 241"/>
              <a:gd name="T16" fmla="*/ 2147483646 w 433"/>
              <a:gd name="T17" fmla="*/ 2147483646 h 241"/>
              <a:gd name="T18" fmla="*/ 2147483646 w 433"/>
              <a:gd name="T19" fmla="*/ 2147483646 h 241"/>
              <a:gd name="T20" fmla="*/ 2147483646 w 433"/>
              <a:gd name="T21" fmla="*/ 2147483646 h 241"/>
              <a:gd name="T22" fmla="*/ 2147483646 w 433"/>
              <a:gd name="T23" fmla="*/ 2147483646 h 241"/>
              <a:gd name="T24" fmla="*/ 0 w 433"/>
              <a:gd name="T25" fmla="*/ 0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3" h="241">
                <a:moveTo>
                  <a:pt x="432" y="240"/>
                </a:moveTo>
                <a:lnTo>
                  <a:pt x="409" y="186"/>
                </a:lnTo>
                <a:lnTo>
                  <a:pt x="371" y="149"/>
                </a:lnTo>
                <a:lnTo>
                  <a:pt x="333" y="111"/>
                </a:lnTo>
                <a:lnTo>
                  <a:pt x="296" y="86"/>
                </a:lnTo>
                <a:lnTo>
                  <a:pt x="258" y="61"/>
                </a:lnTo>
                <a:lnTo>
                  <a:pt x="221" y="49"/>
                </a:lnTo>
                <a:lnTo>
                  <a:pt x="183" y="36"/>
                </a:lnTo>
                <a:lnTo>
                  <a:pt x="146" y="24"/>
                </a:lnTo>
                <a:lnTo>
                  <a:pt x="108" y="24"/>
                </a:lnTo>
                <a:lnTo>
                  <a:pt x="71" y="11"/>
                </a:lnTo>
                <a:lnTo>
                  <a:pt x="33" y="11"/>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8905" name="Rectangle 56"/>
          <p:cNvSpPr>
            <a:spLocks noChangeArrowheads="1"/>
          </p:cNvSpPr>
          <p:nvPr/>
        </p:nvSpPr>
        <p:spPr bwMode="auto">
          <a:xfrm>
            <a:off x="179388" y="4724400"/>
            <a:ext cx="87137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r>
              <a:rPr lang="en-US" altLang="ko-KR" b="0" u="sng" dirty="0">
                <a:solidFill>
                  <a:srgbClr val="C00000"/>
                </a:solidFill>
                <a:latin typeface="Arial" panose="020B0604020202020204" pitchFamily="34" charset="0"/>
              </a:rPr>
              <a:t>record id </a:t>
            </a:r>
            <a:r>
              <a:rPr lang="en-US" altLang="ko-KR" b="0" dirty="0">
                <a:solidFill>
                  <a:srgbClr val="C00000"/>
                </a:solidFill>
                <a:latin typeface="Arial" panose="020B0604020202020204" pitchFamily="34" charset="0"/>
              </a:rPr>
              <a:t>= </a:t>
            </a:r>
            <a:r>
              <a:rPr lang="en-US" altLang="ko-KR" b="0" dirty="0">
                <a:solidFill>
                  <a:srgbClr val="063DE8"/>
                </a:solidFill>
                <a:latin typeface="Arial" panose="020B0604020202020204" pitchFamily="34" charset="0"/>
              </a:rPr>
              <a:t>&lt;page id, slot #&gt;</a:t>
            </a:r>
          </a:p>
          <a:p>
            <a:pPr lvl="1" eaLnBrk="1" hangingPunct="1"/>
            <a:r>
              <a:rPr lang="en-US" altLang="ko-KR" b="0" dirty="0">
                <a:latin typeface="Arial" panose="020B0604020202020204" pitchFamily="34" charset="0"/>
              </a:rPr>
              <a:t>In first alternative (that is, left figure), moving records for free space management changes rid; may not be </a:t>
            </a:r>
            <a:r>
              <a:rPr lang="en-US" altLang="ko-KR" b="0" dirty="0">
                <a:solidFill>
                  <a:srgbClr val="C00000"/>
                </a:solidFill>
                <a:latin typeface="Arial" panose="020B0604020202020204" pitchFamily="34" charset="0"/>
              </a:rPr>
              <a:t>acceptable</a:t>
            </a:r>
          </a:p>
          <a:p>
            <a:pPr lvl="2" eaLnBrk="1" hangingPunct="1"/>
            <a:r>
              <a:rPr lang="en-US" altLang="ko-KR" b="0" dirty="0">
                <a:latin typeface="Arial" panose="020B0604020202020204" pitchFamily="34" charset="0"/>
              </a:rPr>
              <a:t>why? external references</a:t>
            </a:r>
          </a:p>
        </p:txBody>
      </p:sp>
      <p:sp>
        <p:nvSpPr>
          <p:cNvPr id="2" name="TextBox 1">
            <a:extLst>
              <a:ext uri="{FF2B5EF4-FFF2-40B4-BE49-F238E27FC236}">
                <a16:creationId xmlns:a16="http://schemas.microsoft.com/office/drawing/2014/main" id="{5F6204EE-BF56-4C3A-8616-6F72FF4DEF45}"/>
              </a:ext>
            </a:extLst>
          </p:cNvPr>
          <p:cNvSpPr txBox="1"/>
          <p:nvPr/>
        </p:nvSpPr>
        <p:spPr>
          <a:xfrm>
            <a:off x="-2484784" y="332656"/>
            <a:ext cx="1728192" cy="1815882"/>
          </a:xfrm>
          <a:prstGeom prst="rect">
            <a:avLst/>
          </a:prstGeom>
          <a:noFill/>
        </p:spPr>
        <p:txBody>
          <a:bodyPr wrap="square" rtlCol="0">
            <a:spAutoFit/>
          </a:bodyPr>
          <a:lstStyle/>
          <a:p>
            <a:r>
              <a:rPr lang="en-US" altLang="ko-KR" dirty="0"/>
              <a:t>Varchar2(100)</a:t>
            </a:r>
          </a:p>
          <a:p>
            <a:pPr marL="285750" indent="-285750">
              <a:buFontTx/>
              <a:buChar char="-"/>
            </a:pPr>
            <a:r>
              <a:rPr lang="ko-KR" altLang="en-US" dirty="0"/>
              <a:t>고정크기 </a:t>
            </a:r>
            <a:r>
              <a:rPr lang="en-US" altLang="ko-KR" dirty="0"/>
              <a:t>x</a:t>
            </a:r>
          </a:p>
          <a:p>
            <a:pPr marL="285750" indent="-285750">
              <a:buFontTx/>
              <a:buChar char="-"/>
            </a:pPr>
            <a:r>
              <a:rPr lang="ko-KR" altLang="en-US" dirty="0"/>
              <a:t>할당된 만큼</a:t>
            </a:r>
            <a:endParaRPr lang="en-US" altLang="ko-KR" dirty="0"/>
          </a:p>
          <a:p>
            <a:pPr marL="285750" indent="-285750">
              <a:buFontTx/>
              <a:buChar char="-"/>
            </a:pPr>
            <a:r>
              <a:rPr lang="en-US" altLang="ko-KR" dirty="0"/>
              <a:t>Variable char</a:t>
            </a:r>
            <a:r>
              <a:rPr lang="ko-KR" altLang="en-US" dirty="0"/>
              <a:t>의 약자</a:t>
            </a:r>
            <a:endParaRPr lang="en-US" altLang="ko-KR" dirty="0"/>
          </a:p>
          <a:p>
            <a:pPr marL="285750" indent="-285750">
              <a:buFontTx/>
              <a:buChar char="-"/>
            </a:pPr>
            <a:endParaRPr lang="en-US" altLang="ko-KR" dirty="0"/>
          </a:p>
          <a:p>
            <a:pPr marL="285750" indent="-285750">
              <a:buFontTx/>
              <a:buChar char="-"/>
            </a:pPr>
            <a:endParaRPr lang="en-US" altLang="ko-KR" dirty="0"/>
          </a:p>
          <a:p>
            <a:pPr marL="285750" indent="-285750">
              <a:buFontTx/>
              <a:buChar char="-"/>
            </a:pPr>
            <a:endParaRPr lang="ko-KR" altLang="en-US" dirty="0"/>
          </a:p>
        </p:txBody>
      </p:sp>
      <p:sp>
        <p:nvSpPr>
          <p:cNvPr id="3" name="화살표: 오른쪽 2">
            <a:extLst>
              <a:ext uri="{FF2B5EF4-FFF2-40B4-BE49-F238E27FC236}">
                <a16:creationId xmlns:a16="http://schemas.microsoft.com/office/drawing/2014/main" id="{4E7F0BDF-16EC-4AAB-B153-8AD78782E424}"/>
              </a:ext>
            </a:extLst>
          </p:cNvPr>
          <p:cNvSpPr/>
          <p:nvPr/>
        </p:nvSpPr>
        <p:spPr bwMode="auto">
          <a:xfrm>
            <a:off x="-1332656" y="4869160"/>
            <a:ext cx="648072" cy="216024"/>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44" name="날짜 개체 틀 4"/>
          <p:cNvSpPr>
            <a:spLocks noGrp="1"/>
          </p:cNvSpPr>
          <p:nvPr>
            <p:ph type="dt" sz="quarter" idx="11"/>
          </p:nvPr>
        </p:nvSpPr>
        <p:spPr/>
        <p:txBody>
          <a:bodyPr/>
          <a:lstStyle/>
          <a:p>
            <a:pPr>
              <a:defRPr/>
            </a:pPr>
            <a:r>
              <a:rPr lang="en-US" altLang="ko-KR"/>
              <a:t>Ch 9. Storing Disk</a:t>
            </a:r>
          </a:p>
        </p:txBody>
      </p:sp>
      <p:sp>
        <p:nvSpPr>
          <p:cNvPr id="8090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0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02" name="Rectangle 4"/>
          <p:cNvSpPr>
            <a:spLocks noGrp="1" noChangeArrowheads="1"/>
          </p:cNvSpPr>
          <p:nvPr>
            <p:ph type="title"/>
          </p:nvPr>
        </p:nvSpPr>
        <p:spPr>
          <a:noFill/>
        </p:spPr>
        <p:txBody>
          <a:bodyPr lIns="90488" tIns="44450" rIns="90488" bIns="44450"/>
          <a:lstStyle/>
          <a:p>
            <a:pPr eaLnBrk="1" hangingPunct="1"/>
            <a:r>
              <a:rPr lang="en-US" altLang="ko-KR"/>
              <a:t>Page Formats: Variable Length Records</a:t>
            </a:r>
          </a:p>
        </p:txBody>
      </p:sp>
      <p:sp>
        <p:nvSpPr>
          <p:cNvPr id="80903" name="Rectangle 5"/>
          <p:cNvSpPr>
            <a:spLocks noGrp="1" noChangeArrowheads="1"/>
          </p:cNvSpPr>
          <p:nvPr>
            <p:ph type="body" idx="1"/>
          </p:nvPr>
        </p:nvSpPr>
        <p:spPr>
          <a:xfrm>
            <a:off x="179388" y="4797425"/>
            <a:ext cx="8713787" cy="1512888"/>
          </a:xfrm>
          <a:noFill/>
        </p:spPr>
        <p:txBody>
          <a:bodyPr lIns="90488" tIns="44450" rIns="90488" bIns="44450"/>
          <a:lstStyle/>
          <a:p>
            <a:pPr eaLnBrk="1" hangingPunct="1"/>
            <a:r>
              <a:rPr lang="en-US" altLang="ko-KR" sz="2000"/>
              <a:t>Can move records on page without changing rid; so, attractive for fixed-length records too.</a:t>
            </a:r>
          </a:p>
          <a:p>
            <a:pPr lvl="1" eaLnBrk="1" hangingPunct="1"/>
            <a:r>
              <a:rPr lang="en-US" altLang="ko-KR" sz="1800"/>
              <a:t>each slot entry = </a:t>
            </a:r>
            <a:r>
              <a:rPr lang="en-US" altLang="ko-KR" sz="1800">
                <a:solidFill>
                  <a:srgbClr val="063DE8"/>
                </a:solidFill>
              </a:rPr>
              <a:t>&lt;record offset, length&gt;</a:t>
            </a:r>
          </a:p>
          <a:p>
            <a:pPr eaLnBrk="1" hangingPunct="1"/>
            <a:r>
              <a:rPr lang="en-US" altLang="ko-KR" sz="2000"/>
              <a:t>Page is </a:t>
            </a:r>
            <a:r>
              <a:rPr lang="en-US" altLang="ko-KR" sz="2000">
                <a:solidFill>
                  <a:srgbClr val="063DE8"/>
                </a:solidFill>
              </a:rPr>
              <a:t>full</a:t>
            </a:r>
            <a:r>
              <a:rPr lang="en-US" altLang="ko-KR" sz="2000"/>
              <a:t> when data space and slot array </a:t>
            </a:r>
            <a:r>
              <a:rPr lang="en-US" altLang="ko-KR" sz="2000">
                <a:solidFill>
                  <a:srgbClr val="063DE8"/>
                </a:solidFill>
              </a:rPr>
              <a:t>meet</a:t>
            </a:r>
            <a:r>
              <a:rPr lang="en-US" altLang="ko-KR" sz="2000"/>
              <a:t>.</a:t>
            </a:r>
          </a:p>
        </p:txBody>
      </p:sp>
      <p:grpSp>
        <p:nvGrpSpPr>
          <p:cNvPr id="80904" name="Group 43"/>
          <p:cNvGrpSpPr>
            <a:grpSpLocks/>
          </p:cNvGrpSpPr>
          <p:nvPr/>
        </p:nvGrpSpPr>
        <p:grpSpPr bwMode="auto">
          <a:xfrm>
            <a:off x="36513" y="1052513"/>
            <a:ext cx="8858249" cy="3680784"/>
            <a:chOff x="23" y="569"/>
            <a:chExt cx="5580" cy="2896"/>
          </a:xfrm>
        </p:grpSpPr>
        <p:sp>
          <p:nvSpPr>
            <p:cNvPr id="80905" name="Rectangle 6"/>
            <p:cNvSpPr>
              <a:spLocks noChangeArrowheads="1"/>
            </p:cNvSpPr>
            <p:nvPr/>
          </p:nvSpPr>
          <p:spPr bwMode="auto">
            <a:xfrm>
              <a:off x="632" y="911"/>
              <a:ext cx="4448" cy="1906"/>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06" name="Rectangle 7"/>
            <p:cNvSpPr>
              <a:spLocks noChangeArrowheads="1"/>
            </p:cNvSpPr>
            <p:nvPr/>
          </p:nvSpPr>
          <p:spPr bwMode="auto">
            <a:xfrm>
              <a:off x="4166" y="1019"/>
              <a:ext cx="5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Page i</a:t>
              </a:r>
            </a:p>
          </p:txBody>
        </p:sp>
        <p:sp>
          <p:nvSpPr>
            <p:cNvPr id="80907" name="Rectangle 8"/>
            <p:cNvSpPr>
              <a:spLocks noChangeArrowheads="1"/>
            </p:cNvSpPr>
            <p:nvPr/>
          </p:nvSpPr>
          <p:spPr bwMode="auto">
            <a:xfrm>
              <a:off x="868" y="1078"/>
              <a:ext cx="1240" cy="16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08" name="Rectangle 9"/>
            <p:cNvSpPr>
              <a:spLocks noChangeArrowheads="1"/>
            </p:cNvSpPr>
            <p:nvPr/>
          </p:nvSpPr>
          <p:spPr bwMode="auto">
            <a:xfrm>
              <a:off x="2260" y="1505"/>
              <a:ext cx="1048" cy="16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09" name="Rectangle 10"/>
            <p:cNvSpPr>
              <a:spLocks noChangeArrowheads="1"/>
            </p:cNvSpPr>
            <p:nvPr/>
          </p:nvSpPr>
          <p:spPr bwMode="auto">
            <a:xfrm>
              <a:off x="3172" y="1804"/>
              <a:ext cx="1576" cy="16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10" name="Rectangle 11"/>
            <p:cNvSpPr>
              <a:spLocks noChangeArrowheads="1"/>
            </p:cNvSpPr>
            <p:nvPr/>
          </p:nvSpPr>
          <p:spPr bwMode="auto">
            <a:xfrm>
              <a:off x="628" y="2018"/>
              <a:ext cx="4456" cy="803"/>
            </a:xfrm>
            <a:prstGeom prst="rect">
              <a:avLst/>
            </a:prstGeom>
            <a:solidFill>
              <a:srgbClr val="DDDDDD"/>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11" name="Rectangle 12"/>
            <p:cNvSpPr>
              <a:spLocks noChangeArrowheads="1"/>
            </p:cNvSpPr>
            <p:nvPr/>
          </p:nvSpPr>
          <p:spPr bwMode="auto">
            <a:xfrm>
              <a:off x="806" y="891"/>
              <a:ext cx="79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Rid = (i,N)</a:t>
              </a:r>
            </a:p>
          </p:txBody>
        </p:sp>
        <p:sp>
          <p:nvSpPr>
            <p:cNvPr id="80912" name="Rectangle 13"/>
            <p:cNvSpPr>
              <a:spLocks noChangeArrowheads="1"/>
            </p:cNvSpPr>
            <p:nvPr/>
          </p:nvSpPr>
          <p:spPr bwMode="auto">
            <a:xfrm>
              <a:off x="2198" y="1318"/>
              <a:ext cx="74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Rid = (i,2)</a:t>
              </a:r>
            </a:p>
          </p:txBody>
        </p:sp>
        <p:sp>
          <p:nvSpPr>
            <p:cNvPr id="80913" name="Rectangle 14"/>
            <p:cNvSpPr>
              <a:spLocks noChangeArrowheads="1"/>
            </p:cNvSpPr>
            <p:nvPr/>
          </p:nvSpPr>
          <p:spPr bwMode="auto">
            <a:xfrm>
              <a:off x="3302" y="1617"/>
              <a:ext cx="74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Rid = (i,1)</a:t>
              </a:r>
            </a:p>
          </p:txBody>
        </p:sp>
        <p:sp useBgFill="1">
          <p:nvSpPr>
            <p:cNvPr id="80914" name="Rectangle 15"/>
            <p:cNvSpPr>
              <a:spLocks noChangeArrowheads="1"/>
            </p:cNvSpPr>
            <p:nvPr/>
          </p:nvSpPr>
          <p:spPr bwMode="auto">
            <a:xfrm>
              <a:off x="4756" y="2573"/>
              <a:ext cx="328"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useBgFill="1">
          <p:nvSpPr>
            <p:cNvPr id="80915" name="Rectangle 16"/>
            <p:cNvSpPr>
              <a:spLocks noChangeArrowheads="1"/>
            </p:cNvSpPr>
            <p:nvPr/>
          </p:nvSpPr>
          <p:spPr bwMode="auto">
            <a:xfrm>
              <a:off x="4036" y="2573"/>
              <a:ext cx="376"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useBgFill="1">
          <p:nvSpPr>
            <p:cNvPr id="80916" name="Rectangle 17"/>
            <p:cNvSpPr>
              <a:spLocks noChangeArrowheads="1"/>
            </p:cNvSpPr>
            <p:nvPr/>
          </p:nvSpPr>
          <p:spPr bwMode="auto">
            <a:xfrm>
              <a:off x="4420" y="2573"/>
              <a:ext cx="328"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useBgFill="1">
          <p:nvSpPr>
            <p:cNvPr id="80917" name="Rectangle 18"/>
            <p:cNvSpPr>
              <a:spLocks noChangeArrowheads="1"/>
            </p:cNvSpPr>
            <p:nvPr/>
          </p:nvSpPr>
          <p:spPr bwMode="auto">
            <a:xfrm>
              <a:off x="3652" y="2573"/>
              <a:ext cx="376"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useBgFill="1">
          <p:nvSpPr>
            <p:cNvPr id="80918" name="Rectangle 19"/>
            <p:cNvSpPr>
              <a:spLocks noChangeArrowheads="1"/>
            </p:cNvSpPr>
            <p:nvPr/>
          </p:nvSpPr>
          <p:spPr bwMode="auto">
            <a:xfrm>
              <a:off x="2932" y="2573"/>
              <a:ext cx="712"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useBgFill="1">
          <p:nvSpPr>
            <p:cNvPr id="80919" name="Rectangle 20"/>
            <p:cNvSpPr>
              <a:spLocks noChangeArrowheads="1"/>
            </p:cNvSpPr>
            <p:nvPr/>
          </p:nvSpPr>
          <p:spPr bwMode="auto">
            <a:xfrm>
              <a:off x="2548" y="2573"/>
              <a:ext cx="376" cy="248"/>
            </a:xfrm>
            <a:prstGeom prst="rect">
              <a:avLst/>
            </a:prstGeom>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20" name="Rectangle 21"/>
            <p:cNvSpPr>
              <a:spLocks noChangeArrowheads="1"/>
            </p:cNvSpPr>
            <p:nvPr/>
          </p:nvSpPr>
          <p:spPr bwMode="auto">
            <a:xfrm>
              <a:off x="5079" y="2619"/>
              <a:ext cx="524" cy="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600" b="0" dirty="0">
                  <a:solidFill>
                    <a:srgbClr val="C00000"/>
                  </a:solidFill>
                  <a:latin typeface="Arial" panose="020B0604020202020204" pitchFamily="34" charset="0"/>
                </a:rPr>
                <a:t>Pointer</a:t>
              </a:r>
            </a:p>
            <a:p>
              <a:pPr latinLnBrk="0">
                <a:spcBef>
                  <a:spcPct val="0"/>
                </a:spcBef>
                <a:buClrTx/>
                <a:buSzTx/>
                <a:buFontTx/>
                <a:buNone/>
              </a:pPr>
              <a:r>
                <a:rPr lang="en-US" altLang="ko-KR" sz="1600" b="0" dirty="0">
                  <a:solidFill>
                    <a:srgbClr val="C00000"/>
                  </a:solidFill>
                  <a:latin typeface="Arial" panose="020B0604020202020204" pitchFamily="34" charset="0"/>
                </a:rPr>
                <a:t>to start</a:t>
              </a:r>
            </a:p>
            <a:p>
              <a:pPr latinLnBrk="0">
                <a:spcBef>
                  <a:spcPct val="0"/>
                </a:spcBef>
                <a:buClrTx/>
                <a:buSzTx/>
                <a:buFontTx/>
                <a:buNone/>
              </a:pPr>
              <a:r>
                <a:rPr lang="en-US" altLang="ko-KR" sz="1600" b="0" dirty="0">
                  <a:solidFill>
                    <a:srgbClr val="C00000"/>
                  </a:solidFill>
                  <a:latin typeface="Arial" panose="020B0604020202020204" pitchFamily="34" charset="0"/>
                </a:rPr>
                <a:t>of free</a:t>
              </a:r>
            </a:p>
            <a:p>
              <a:pPr latinLnBrk="0">
                <a:spcBef>
                  <a:spcPct val="0"/>
                </a:spcBef>
                <a:buClrTx/>
                <a:buSzTx/>
                <a:buFontTx/>
                <a:buNone/>
              </a:pPr>
              <a:r>
                <a:rPr lang="en-US" altLang="ko-KR" sz="1600" b="0" dirty="0">
                  <a:solidFill>
                    <a:srgbClr val="C00000"/>
                  </a:solidFill>
                  <a:latin typeface="Arial" panose="020B0604020202020204" pitchFamily="34" charset="0"/>
                </a:rPr>
                <a:t>space</a:t>
              </a:r>
            </a:p>
          </p:txBody>
        </p:sp>
        <p:sp>
          <p:nvSpPr>
            <p:cNvPr id="80921" name="Rectangle 22"/>
            <p:cNvSpPr>
              <a:spLocks noChangeArrowheads="1"/>
            </p:cNvSpPr>
            <p:nvPr/>
          </p:nvSpPr>
          <p:spPr bwMode="auto">
            <a:xfrm>
              <a:off x="2918" y="3196"/>
              <a:ext cx="109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b="0" dirty="0">
                  <a:solidFill>
                    <a:srgbClr val="C00000"/>
                  </a:solidFill>
                  <a:latin typeface="Book Antiqua" panose="02040602050305030304" pitchFamily="18" charset="0"/>
                </a:rPr>
                <a:t>SLOT DIRECTORY</a:t>
              </a:r>
            </a:p>
          </p:txBody>
        </p:sp>
        <p:grpSp>
          <p:nvGrpSpPr>
            <p:cNvPr id="80922" name="Group 26"/>
            <p:cNvGrpSpPr>
              <a:grpSpLocks/>
            </p:cNvGrpSpPr>
            <p:nvPr/>
          </p:nvGrpSpPr>
          <p:grpSpPr bwMode="auto">
            <a:xfrm>
              <a:off x="2544" y="2969"/>
              <a:ext cx="1824" cy="192"/>
              <a:chOff x="2544" y="3024"/>
              <a:chExt cx="1824" cy="192"/>
            </a:xfrm>
          </p:grpSpPr>
          <p:sp>
            <p:nvSpPr>
              <p:cNvPr id="80938" name="Line 23"/>
              <p:cNvSpPr>
                <a:spLocks noChangeShapeType="1"/>
              </p:cNvSpPr>
              <p:nvPr/>
            </p:nvSpPr>
            <p:spPr bwMode="auto">
              <a:xfrm>
                <a:off x="2544" y="3024"/>
                <a:ext cx="384" cy="192"/>
              </a:xfrm>
              <a:prstGeom prst="line">
                <a:avLst/>
              </a:prstGeom>
              <a:noFill/>
              <a:ln w="12700">
                <a:solidFill>
                  <a:srgbClr val="CF0E3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39" name="Line 24"/>
              <p:cNvSpPr>
                <a:spLocks noChangeShapeType="1"/>
              </p:cNvSpPr>
              <p:nvPr/>
            </p:nvSpPr>
            <p:spPr bwMode="auto">
              <a:xfrm>
                <a:off x="2928" y="3216"/>
                <a:ext cx="1104" cy="0"/>
              </a:xfrm>
              <a:prstGeom prst="line">
                <a:avLst/>
              </a:prstGeom>
              <a:noFill/>
              <a:ln w="12700">
                <a:solidFill>
                  <a:srgbClr val="CF0E3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40" name="Line 25"/>
              <p:cNvSpPr>
                <a:spLocks noChangeShapeType="1"/>
              </p:cNvSpPr>
              <p:nvPr/>
            </p:nvSpPr>
            <p:spPr bwMode="auto">
              <a:xfrm flipH="1">
                <a:off x="4032" y="3024"/>
                <a:ext cx="336" cy="192"/>
              </a:xfrm>
              <a:prstGeom prst="line">
                <a:avLst/>
              </a:prstGeom>
              <a:noFill/>
              <a:ln w="12700">
                <a:solidFill>
                  <a:srgbClr val="CF0E3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80923" name="Rectangle 27"/>
            <p:cNvSpPr>
              <a:spLocks noChangeArrowheads="1"/>
            </p:cNvSpPr>
            <p:nvPr/>
          </p:nvSpPr>
          <p:spPr bwMode="auto">
            <a:xfrm>
              <a:off x="2631" y="2812"/>
              <a:ext cx="17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accent2"/>
                  </a:solidFill>
                  <a:latin typeface="Book Antiqua" panose="02040602050305030304" pitchFamily="18" charset="0"/>
                </a:rPr>
                <a:t>N</a:t>
              </a:r>
              <a:r>
                <a:rPr lang="en-US" altLang="ko-KR" sz="1800" b="0">
                  <a:solidFill>
                    <a:schemeClr val="tx2"/>
                  </a:solidFill>
                  <a:latin typeface="Book Antiqua" panose="02040602050305030304" pitchFamily="18" charset="0"/>
                </a:rPr>
                <a:t>           . . .            2         1</a:t>
              </a:r>
            </a:p>
          </p:txBody>
        </p:sp>
        <p:sp>
          <p:nvSpPr>
            <p:cNvPr id="80924" name="Freeform 28"/>
            <p:cNvSpPr>
              <a:spLocks/>
            </p:cNvSpPr>
            <p:nvPr/>
          </p:nvSpPr>
          <p:spPr bwMode="auto">
            <a:xfrm>
              <a:off x="3093" y="1913"/>
              <a:ext cx="988" cy="769"/>
            </a:xfrm>
            <a:custGeom>
              <a:avLst/>
              <a:gdLst>
                <a:gd name="T0" fmla="*/ 987 w 988"/>
                <a:gd name="T1" fmla="*/ 768 h 769"/>
                <a:gd name="T2" fmla="*/ 970 w 988"/>
                <a:gd name="T3" fmla="*/ 709 h 769"/>
                <a:gd name="T4" fmla="*/ 948 w 988"/>
                <a:gd name="T5" fmla="*/ 662 h 769"/>
                <a:gd name="T6" fmla="*/ 916 w 988"/>
                <a:gd name="T7" fmla="*/ 627 h 769"/>
                <a:gd name="T8" fmla="*/ 883 w 988"/>
                <a:gd name="T9" fmla="*/ 604 h 769"/>
                <a:gd name="T10" fmla="*/ 850 w 988"/>
                <a:gd name="T11" fmla="*/ 592 h 769"/>
                <a:gd name="T12" fmla="*/ 817 w 988"/>
                <a:gd name="T13" fmla="*/ 580 h 769"/>
                <a:gd name="T14" fmla="*/ 785 w 988"/>
                <a:gd name="T15" fmla="*/ 568 h 769"/>
                <a:gd name="T16" fmla="*/ 741 w 988"/>
                <a:gd name="T17" fmla="*/ 568 h 769"/>
                <a:gd name="T18" fmla="*/ 686 w 988"/>
                <a:gd name="T19" fmla="*/ 557 h 769"/>
                <a:gd name="T20" fmla="*/ 654 w 988"/>
                <a:gd name="T21" fmla="*/ 544 h 769"/>
                <a:gd name="T22" fmla="*/ 599 w 988"/>
                <a:gd name="T23" fmla="*/ 521 h 769"/>
                <a:gd name="T24" fmla="*/ 555 w 988"/>
                <a:gd name="T25" fmla="*/ 510 h 769"/>
                <a:gd name="T26" fmla="*/ 501 w 988"/>
                <a:gd name="T27" fmla="*/ 486 h 769"/>
                <a:gd name="T28" fmla="*/ 436 w 988"/>
                <a:gd name="T29" fmla="*/ 450 h 769"/>
                <a:gd name="T30" fmla="*/ 392 w 988"/>
                <a:gd name="T31" fmla="*/ 427 h 769"/>
                <a:gd name="T32" fmla="*/ 349 w 988"/>
                <a:gd name="T33" fmla="*/ 416 h 769"/>
                <a:gd name="T34" fmla="*/ 305 w 988"/>
                <a:gd name="T35" fmla="*/ 392 h 769"/>
                <a:gd name="T36" fmla="*/ 261 w 988"/>
                <a:gd name="T37" fmla="*/ 368 h 769"/>
                <a:gd name="T38" fmla="*/ 218 w 988"/>
                <a:gd name="T39" fmla="*/ 333 h 769"/>
                <a:gd name="T40" fmla="*/ 185 w 988"/>
                <a:gd name="T41" fmla="*/ 309 h 769"/>
                <a:gd name="T42" fmla="*/ 152 w 988"/>
                <a:gd name="T43" fmla="*/ 286 h 769"/>
                <a:gd name="T44" fmla="*/ 119 w 988"/>
                <a:gd name="T45" fmla="*/ 274 h 769"/>
                <a:gd name="T46" fmla="*/ 87 w 988"/>
                <a:gd name="T47" fmla="*/ 251 h 769"/>
                <a:gd name="T48" fmla="*/ 54 w 988"/>
                <a:gd name="T49" fmla="*/ 239 h 769"/>
                <a:gd name="T50" fmla="*/ 21 w 988"/>
                <a:gd name="T51" fmla="*/ 204 h 769"/>
                <a:gd name="T52" fmla="*/ 0 w 988"/>
                <a:gd name="T53" fmla="*/ 169 h 769"/>
                <a:gd name="T54" fmla="*/ 0 w 988"/>
                <a:gd name="T55" fmla="*/ 133 h 769"/>
                <a:gd name="T56" fmla="*/ 0 w 988"/>
                <a:gd name="T57" fmla="*/ 98 h 769"/>
                <a:gd name="T58" fmla="*/ 10 w 988"/>
                <a:gd name="T59" fmla="*/ 63 h 769"/>
                <a:gd name="T60" fmla="*/ 32 w 988"/>
                <a:gd name="T61" fmla="*/ 28 h 769"/>
                <a:gd name="T62" fmla="*/ 65 w 988"/>
                <a:gd name="T63" fmla="*/ 0 h 7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88" h="769">
                  <a:moveTo>
                    <a:pt x="987" y="768"/>
                  </a:moveTo>
                  <a:lnTo>
                    <a:pt x="970" y="709"/>
                  </a:lnTo>
                  <a:lnTo>
                    <a:pt x="948" y="662"/>
                  </a:lnTo>
                  <a:lnTo>
                    <a:pt x="916" y="627"/>
                  </a:lnTo>
                  <a:lnTo>
                    <a:pt x="883" y="604"/>
                  </a:lnTo>
                  <a:lnTo>
                    <a:pt x="850" y="592"/>
                  </a:lnTo>
                  <a:lnTo>
                    <a:pt x="817" y="580"/>
                  </a:lnTo>
                  <a:lnTo>
                    <a:pt x="785" y="568"/>
                  </a:lnTo>
                  <a:lnTo>
                    <a:pt x="741" y="568"/>
                  </a:lnTo>
                  <a:lnTo>
                    <a:pt x="686" y="557"/>
                  </a:lnTo>
                  <a:lnTo>
                    <a:pt x="654" y="544"/>
                  </a:lnTo>
                  <a:lnTo>
                    <a:pt x="599" y="521"/>
                  </a:lnTo>
                  <a:lnTo>
                    <a:pt x="555" y="510"/>
                  </a:lnTo>
                  <a:lnTo>
                    <a:pt x="501" y="486"/>
                  </a:lnTo>
                  <a:lnTo>
                    <a:pt x="436" y="450"/>
                  </a:lnTo>
                  <a:lnTo>
                    <a:pt x="392" y="427"/>
                  </a:lnTo>
                  <a:lnTo>
                    <a:pt x="349" y="416"/>
                  </a:lnTo>
                  <a:lnTo>
                    <a:pt x="305" y="392"/>
                  </a:lnTo>
                  <a:lnTo>
                    <a:pt x="261" y="368"/>
                  </a:lnTo>
                  <a:lnTo>
                    <a:pt x="218" y="333"/>
                  </a:lnTo>
                  <a:lnTo>
                    <a:pt x="185" y="309"/>
                  </a:lnTo>
                  <a:lnTo>
                    <a:pt x="152" y="286"/>
                  </a:lnTo>
                  <a:lnTo>
                    <a:pt x="119" y="274"/>
                  </a:lnTo>
                  <a:lnTo>
                    <a:pt x="87" y="251"/>
                  </a:lnTo>
                  <a:lnTo>
                    <a:pt x="54" y="239"/>
                  </a:lnTo>
                  <a:lnTo>
                    <a:pt x="21" y="204"/>
                  </a:lnTo>
                  <a:lnTo>
                    <a:pt x="0" y="169"/>
                  </a:lnTo>
                  <a:lnTo>
                    <a:pt x="0" y="133"/>
                  </a:lnTo>
                  <a:lnTo>
                    <a:pt x="0" y="98"/>
                  </a:lnTo>
                  <a:lnTo>
                    <a:pt x="10" y="63"/>
                  </a:lnTo>
                  <a:lnTo>
                    <a:pt x="32" y="28"/>
                  </a:lnTo>
                  <a:lnTo>
                    <a:pt x="65" y="0"/>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25" name="Freeform 29"/>
            <p:cNvSpPr>
              <a:spLocks/>
            </p:cNvSpPr>
            <p:nvPr/>
          </p:nvSpPr>
          <p:spPr bwMode="auto">
            <a:xfrm>
              <a:off x="2117" y="1625"/>
              <a:ext cx="1580" cy="1057"/>
            </a:xfrm>
            <a:custGeom>
              <a:avLst/>
              <a:gdLst>
                <a:gd name="T0" fmla="*/ 1579 w 1580"/>
                <a:gd name="T1" fmla="*/ 1056 h 1057"/>
                <a:gd name="T2" fmla="*/ 1524 w 1580"/>
                <a:gd name="T3" fmla="*/ 1009 h 1057"/>
                <a:gd name="T4" fmla="*/ 1490 w 1580"/>
                <a:gd name="T5" fmla="*/ 972 h 1057"/>
                <a:gd name="T6" fmla="*/ 1455 w 1580"/>
                <a:gd name="T7" fmla="*/ 948 h 1057"/>
                <a:gd name="T8" fmla="*/ 1421 w 1580"/>
                <a:gd name="T9" fmla="*/ 913 h 1057"/>
                <a:gd name="T10" fmla="*/ 1375 w 1580"/>
                <a:gd name="T11" fmla="*/ 889 h 1057"/>
                <a:gd name="T12" fmla="*/ 1329 w 1580"/>
                <a:gd name="T13" fmla="*/ 865 h 1057"/>
                <a:gd name="T14" fmla="*/ 1294 w 1580"/>
                <a:gd name="T15" fmla="*/ 865 h 1057"/>
                <a:gd name="T16" fmla="*/ 1261 w 1580"/>
                <a:gd name="T17" fmla="*/ 853 h 1057"/>
                <a:gd name="T18" fmla="*/ 1226 w 1580"/>
                <a:gd name="T19" fmla="*/ 841 h 1057"/>
                <a:gd name="T20" fmla="*/ 1192 w 1580"/>
                <a:gd name="T21" fmla="*/ 829 h 1057"/>
                <a:gd name="T22" fmla="*/ 1157 w 1580"/>
                <a:gd name="T23" fmla="*/ 829 h 1057"/>
                <a:gd name="T24" fmla="*/ 1123 w 1580"/>
                <a:gd name="T25" fmla="*/ 817 h 1057"/>
                <a:gd name="T26" fmla="*/ 1077 w 1580"/>
                <a:gd name="T27" fmla="*/ 793 h 1057"/>
                <a:gd name="T28" fmla="*/ 1042 w 1580"/>
                <a:gd name="T29" fmla="*/ 781 h 1057"/>
                <a:gd name="T30" fmla="*/ 986 w 1580"/>
                <a:gd name="T31" fmla="*/ 757 h 1057"/>
                <a:gd name="T32" fmla="*/ 940 w 1580"/>
                <a:gd name="T33" fmla="*/ 746 h 1057"/>
                <a:gd name="T34" fmla="*/ 894 w 1580"/>
                <a:gd name="T35" fmla="*/ 722 h 1057"/>
                <a:gd name="T36" fmla="*/ 859 w 1580"/>
                <a:gd name="T37" fmla="*/ 698 h 1057"/>
                <a:gd name="T38" fmla="*/ 802 w 1580"/>
                <a:gd name="T39" fmla="*/ 674 h 1057"/>
                <a:gd name="T40" fmla="*/ 745 w 1580"/>
                <a:gd name="T41" fmla="*/ 638 h 1057"/>
                <a:gd name="T42" fmla="*/ 711 w 1580"/>
                <a:gd name="T43" fmla="*/ 626 h 1057"/>
                <a:gd name="T44" fmla="*/ 687 w 1580"/>
                <a:gd name="T45" fmla="*/ 614 h 1057"/>
                <a:gd name="T46" fmla="*/ 630 w 1580"/>
                <a:gd name="T47" fmla="*/ 590 h 1057"/>
                <a:gd name="T48" fmla="*/ 595 w 1580"/>
                <a:gd name="T49" fmla="*/ 566 h 1057"/>
                <a:gd name="T50" fmla="*/ 561 w 1580"/>
                <a:gd name="T51" fmla="*/ 554 h 1057"/>
                <a:gd name="T52" fmla="*/ 526 w 1580"/>
                <a:gd name="T53" fmla="*/ 530 h 1057"/>
                <a:gd name="T54" fmla="*/ 470 w 1580"/>
                <a:gd name="T55" fmla="*/ 506 h 1057"/>
                <a:gd name="T56" fmla="*/ 424 w 1580"/>
                <a:gd name="T57" fmla="*/ 494 h 1057"/>
                <a:gd name="T58" fmla="*/ 389 w 1580"/>
                <a:gd name="T59" fmla="*/ 483 h 1057"/>
                <a:gd name="T60" fmla="*/ 343 w 1580"/>
                <a:gd name="T61" fmla="*/ 459 h 1057"/>
                <a:gd name="T62" fmla="*/ 309 w 1580"/>
                <a:gd name="T63" fmla="*/ 447 h 1057"/>
                <a:gd name="T64" fmla="*/ 274 w 1580"/>
                <a:gd name="T65" fmla="*/ 423 h 1057"/>
                <a:gd name="T66" fmla="*/ 229 w 1580"/>
                <a:gd name="T67" fmla="*/ 411 h 1057"/>
                <a:gd name="T68" fmla="*/ 195 w 1580"/>
                <a:gd name="T69" fmla="*/ 387 h 1057"/>
                <a:gd name="T70" fmla="*/ 160 w 1580"/>
                <a:gd name="T71" fmla="*/ 375 h 1057"/>
                <a:gd name="T72" fmla="*/ 126 w 1580"/>
                <a:gd name="T73" fmla="*/ 352 h 1057"/>
                <a:gd name="T74" fmla="*/ 80 w 1580"/>
                <a:gd name="T75" fmla="*/ 304 h 1057"/>
                <a:gd name="T76" fmla="*/ 45 w 1580"/>
                <a:gd name="T77" fmla="*/ 291 h 1057"/>
                <a:gd name="T78" fmla="*/ 22 w 1580"/>
                <a:gd name="T79" fmla="*/ 256 h 1057"/>
                <a:gd name="T80" fmla="*/ 11 w 1580"/>
                <a:gd name="T81" fmla="*/ 220 h 1057"/>
                <a:gd name="T82" fmla="*/ 0 w 1580"/>
                <a:gd name="T83" fmla="*/ 184 h 1057"/>
                <a:gd name="T84" fmla="*/ 0 w 1580"/>
                <a:gd name="T85" fmla="*/ 148 h 1057"/>
                <a:gd name="T86" fmla="*/ 11 w 1580"/>
                <a:gd name="T87" fmla="*/ 112 h 1057"/>
                <a:gd name="T88" fmla="*/ 22 w 1580"/>
                <a:gd name="T89" fmla="*/ 76 h 1057"/>
                <a:gd name="T90" fmla="*/ 57 w 1580"/>
                <a:gd name="T91" fmla="*/ 52 h 1057"/>
                <a:gd name="T92" fmla="*/ 91 w 1580"/>
                <a:gd name="T93" fmla="*/ 28 h 1057"/>
                <a:gd name="T94" fmla="*/ 126 w 1580"/>
                <a:gd name="T95" fmla="*/ 4 h 1057"/>
                <a:gd name="T96" fmla="*/ 127 w 1580"/>
                <a:gd name="T97" fmla="*/ 0 h 10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80" h="1057">
                  <a:moveTo>
                    <a:pt x="1579" y="1056"/>
                  </a:moveTo>
                  <a:lnTo>
                    <a:pt x="1524" y="1009"/>
                  </a:lnTo>
                  <a:lnTo>
                    <a:pt x="1490" y="972"/>
                  </a:lnTo>
                  <a:lnTo>
                    <a:pt x="1455" y="948"/>
                  </a:lnTo>
                  <a:lnTo>
                    <a:pt x="1421" y="913"/>
                  </a:lnTo>
                  <a:lnTo>
                    <a:pt x="1375" y="889"/>
                  </a:lnTo>
                  <a:lnTo>
                    <a:pt x="1329" y="865"/>
                  </a:lnTo>
                  <a:lnTo>
                    <a:pt x="1294" y="865"/>
                  </a:lnTo>
                  <a:lnTo>
                    <a:pt x="1261" y="853"/>
                  </a:lnTo>
                  <a:lnTo>
                    <a:pt x="1226" y="841"/>
                  </a:lnTo>
                  <a:lnTo>
                    <a:pt x="1192" y="829"/>
                  </a:lnTo>
                  <a:lnTo>
                    <a:pt x="1157" y="829"/>
                  </a:lnTo>
                  <a:lnTo>
                    <a:pt x="1123" y="817"/>
                  </a:lnTo>
                  <a:lnTo>
                    <a:pt x="1077" y="793"/>
                  </a:lnTo>
                  <a:lnTo>
                    <a:pt x="1042" y="781"/>
                  </a:lnTo>
                  <a:lnTo>
                    <a:pt x="986" y="757"/>
                  </a:lnTo>
                  <a:lnTo>
                    <a:pt x="940" y="746"/>
                  </a:lnTo>
                  <a:lnTo>
                    <a:pt x="894" y="722"/>
                  </a:lnTo>
                  <a:lnTo>
                    <a:pt x="859" y="698"/>
                  </a:lnTo>
                  <a:lnTo>
                    <a:pt x="802" y="674"/>
                  </a:lnTo>
                  <a:lnTo>
                    <a:pt x="745" y="638"/>
                  </a:lnTo>
                  <a:lnTo>
                    <a:pt x="711" y="626"/>
                  </a:lnTo>
                  <a:lnTo>
                    <a:pt x="687" y="614"/>
                  </a:lnTo>
                  <a:lnTo>
                    <a:pt x="630" y="590"/>
                  </a:lnTo>
                  <a:lnTo>
                    <a:pt x="595" y="566"/>
                  </a:lnTo>
                  <a:lnTo>
                    <a:pt x="561" y="554"/>
                  </a:lnTo>
                  <a:lnTo>
                    <a:pt x="526" y="530"/>
                  </a:lnTo>
                  <a:lnTo>
                    <a:pt x="470" y="506"/>
                  </a:lnTo>
                  <a:lnTo>
                    <a:pt x="424" y="494"/>
                  </a:lnTo>
                  <a:lnTo>
                    <a:pt x="389" y="483"/>
                  </a:lnTo>
                  <a:lnTo>
                    <a:pt x="343" y="459"/>
                  </a:lnTo>
                  <a:lnTo>
                    <a:pt x="309" y="447"/>
                  </a:lnTo>
                  <a:lnTo>
                    <a:pt x="274" y="423"/>
                  </a:lnTo>
                  <a:lnTo>
                    <a:pt x="229" y="411"/>
                  </a:lnTo>
                  <a:lnTo>
                    <a:pt x="195" y="387"/>
                  </a:lnTo>
                  <a:lnTo>
                    <a:pt x="160" y="375"/>
                  </a:lnTo>
                  <a:lnTo>
                    <a:pt x="126" y="352"/>
                  </a:lnTo>
                  <a:lnTo>
                    <a:pt x="80" y="304"/>
                  </a:lnTo>
                  <a:lnTo>
                    <a:pt x="45" y="291"/>
                  </a:lnTo>
                  <a:lnTo>
                    <a:pt x="22" y="256"/>
                  </a:lnTo>
                  <a:lnTo>
                    <a:pt x="11" y="220"/>
                  </a:lnTo>
                  <a:lnTo>
                    <a:pt x="0" y="184"/>
                  </a:lnTo>
                  <a:lnTo>
                    <a:pt x="0" y="148"/>
                  </a:lnTo>
                  <a:lnTo>
                    <a:pt x="11" y="112"/>
                  </a:lnTo>
                  <a:lnTo>
                    <a:pt x="22" y="76"/>
                  </a:lnTo>
                  <a:lnTo>
                    <a:pt x="57" y="52"/>
                  </a:lnTo>
                  <a:lnTo>
                    <a:pt x="91" y="28"/>
                  </a:lnTo>
                  <a:lnTo>
                    <a:pt x="126" y="4"/>
                  </a:lnTo>
                  <a:lnTo>
                    <a:pt x="127" y="0"/>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26" name="Freeform 30"/>
            <p:cNvSpPr>
              <a:spLocks/>
            </p:cNvSpPr>
            <p:nvPr/>
          </p:nvSpPr>
          <p:spPr bwMode="auto">
            <a:xfrm>
              <a:off x="754" y="1218"/>
              <a:ext cx="1839" cy="1464"/>
            </a:xfrm>
            <a:custGeom>
              <a:avLst/>
              <a:gdLst>
                <a:gd name="T0" fmla="*/ 1838 w 1839"/>
                <a:gd name="T1" fmla="*/ 1463 h 1464"/>
                <a:gd name="T2" fmla="*/ 1809 w 1839"/>
                <a:gd name="T3" fmla="*/ 1399 h 1464"/>
                <a:gd name="T4" fmla="*/ 1774 w 1839"/>
                <a:gd name="T5" fmla="*/ 1349 h 1464"/>
                <a:gd name="T6" fmla="*/ 1739 w 1839"/>
                <a:gd name="T7" fmla="*/ 1324 h 1464"/>
                <a:gd name="T8" fmla="*/ 1716 w 1839"/>
                <a:gd name="T9" fmla="*/ 1287 h 1464"/>
                <a:gd name="T10" fmla="*/ 1646 w 1839"/>
                <a:gd name="T11" fmla="*/ 1237 h 1464"/>
                <a:gd name="T12" fmla="*/ 1611 w 1839"/>
                <a:gd name="T13" fmla="*/ 1212 h 1464"/>
                <a:gd name="T14" fmla="*/ 1565 w 1839"/>
                <a:gd name="T15" fmla="*/ 1187 h 1464"/>
                <a:gd name="T16" fmla="*/ 1531 w 1839"/>
                <a:gd name="T17" fmla="*/ 1162 h 1464"/>
                <a:gd name="T18" fmla="*/ 1495 w 1839"/>
                <a:gd name="T19" fmla="*/ 1137 h 1464"/>
                <a:gd name="T20" fmla="*/ 1461 w 1839"/>
                <a:gd name="T21" fmla="*/ 1124 h 1464"/>
                <a:gd name="T22" fmla="*/ 1426 w 1839"/>
                <a:gd name="T23" fmla="*/ 1099 h 1464"/>
                <a:gd name="T24" fmla="*/ 1391 w 1839"/>
                <a:gd name="T25" fmla="*/ 1087 h 1464"/>
                <a:gd name="T26" fmla="*/ 1345 w 1839"/>
                <a:gd name="T27" fmla="*/ 1074 h 1464"/>
                <a:gd name="T28" fmla="*/ 1310 w 1839"/>
                <a:gd name="T29" fmla="*/ 1062 h 1464"/>
                <a:gd name="T30" fmla="*/ 1263 w 1839"/>
                <a:gd name="T31" fmla="*/ 1037 h 1464"/>
                <a:gd name="T32" fmla="*/ 1217 w 1839"/>
                <a:gd name="T33" fmla="*/ 1024 h 1464"/>
                <a:gd name="T34" fmla="*/ 1183 w 1839"/>
                <a:gd name="T35" fmla="*/ 1012 h 1464"/>
                <a:gd name="T36" fmla="*/ 1136 w 1839"/>
                <a:gd name="T37" fmla="*/ 987 h 1464"/>
                <a:gd name="T38" fmla="*/ 1090 w 1839"/>
                <a:gd name="T39" fmla="*/ 962 h 1464"/>
                <a:gd name="T40" fmla="*/ 1055 w 1839"/>
                <a:gd name="T41" fmla="*/ 949 h 1464"/>
                <a:gd name="T42" fmla="*/ 1021 w 1839"/>
                <a:gd name="T43" fmla="*/ 924 h 1464"/>
                <a:gd name="T44" fmla="*/ 985 w 1839"/>
                <a:gd name="T45" fmla="*/ 912 h 1464"/>
                <a:gd name="T46" fmla="*/ 939 w 1839"/>
                <a:gd name="T47" fmla="*/ 899 h 1464"/>
                <a:gd name="T48" fmla="*/ 893 w 1839"/>
                <a:gd name="T49" fmla="*/ 875 h 1464"/>
                <a:gd name="T50" fmla="*/ 846 w 1839"/>
                <a:gd name="T51" fmla="*/ 837 h 1464"/>
                <a:gd name="T52" fmla="*/ 800 w 1839"/>
                <a:gd name="T53" fmla="*/ 812 h 1464"/>
                <a:gd name="T54" fmla="*/ 753 w 1839"/>
                <a:gd name="T55" fmla="*/ 787 h 1464"/>
                <a:gd name="T56" fmla="*/ 719 w 1839"/>
                <a:gd name="T57" fmla="*/ 775 h 1464"/>
                <a:gd name="T58" fmla="*/ 661 w 1839"/>
                <a:gd name="T59" fmla="*/ 737 h 1464"/>
                <a:gd name="T60" fmla="*/ 626 w 1839"/>
                <a:gd name="T61" fmla="*/ 712 h 1464"/>
                <a:gd name="T62" fmla="*/ 580 w 1839"/>
                <a:gd name="T63" fmla="*/ 687 h 1464"/>
                <a:gd name="T64" fmla="*/ 534 w 1839"/>
                <a:gd name="T65" fmla="*/ 662 h 1464"/>
                <a:gd name="T66" fmla="*/ 498 w 1839"/>
                <a:gd name="T67" fmla="*/ 637 h 1464"/>
                <a:gd name="T68" fmla="*/ 452 w 1839"/>
                <a:gd name="T69" fmla="*/ 612 h 1464"/>
                <a:gd name="T70" fmla="*/ 406 w 1839"/>
                <a:gd name="T71" fmla="*/ 575 h 1464"/>
                <a:gd name="T72" fmla="*/ 359 w 1839"/>
                <a:gd name="T73" fmla="*/ 537 h 1464"/>
                <a:gd name="T74" fmla="*/ 313 w 1839"/>
                <a:gd name="T75" fmla="*/ 512 h 1464"/>
                <a:gd name="T76" fmla="*/ 255 w 1839"/>
                <a:gd name="T77" fmla="*/ 462 h 1464"/>
                <a:gd name="T78" fmla="*/ 208 w 1839"/>
                <a:gd name="T79" fmla="*/ 425 h 1464"/>
                <a:gd name="T80" fmla="*/ 174 w 1839"/>
                <a:gd name="T81" fmla="*/ 375 h 1464"/>
                <a:gd name="T82" fmla="*/ 127 w 1839"/>
                <a:gd name="T83" fmla="*/ 325 h 1464"/>
                <a:gd name="T84" fmla="*/ 92 w 1839"/>
                <a:gd name="T85" fmla="*/ 275 h 1464"/>
                <a:gd name="T86" fmla="*/ 58 w 1839"/>
                <a:gd name="T87" fmla="*/ 225 h 1464"/>
                <a:gd name="T88" fmla="*/ 35 w 1839"/>
                <a:gd name="T89" fmla="*/ 187 h 1464"/>
                <a:gd name="T90" fmla="*/ 12 w 1839"/>
                <a:gd name="T91" fmla="*/ 137 h 1464"/>
                <a:gd name="T92" fmla="*/ 0 w 1839"/>
                <a:gd name="T93" fmla="*/ 100 h 1464"/>
                <a:gd name="T94" fmla="*/ 0 w 1839"/>
                <a:gd name="T95" fmla="*/ 62 h 1464"/>
                <a:gd name="T96" fmla="*/ 35 w 1839"/>
                <a:gd name="T97" fmla="*/ 37 h 1464"/>
                <a:gd name="T98" fmla="*/ 69 w 1839"/>
                <a:gd name="T99" fmla="*/ 25 h 1464"/>
                <a:gd name="T100" fmla="*/ 104 w 1839"/>
                <a:gd name="T101" fmla="*/ 0 h 1464"/>
                <a:gd name="T102" fmla="*/ 102 w 1839"/>
                <a:gd name="T103" fmla="*/ 23 h 14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39" h="1464">
                  <a:moveTo>
                    <a:pt x="1838" y="1463"/>
                  </a:moveTo>
                  <a:lnTo>
                    <a:pt x="1809" y="1399"/>
                  </a:lnTo>
                  <a:lnTo>
                    <a:pt x="1774" y="1349"/>
                  </a:lnTo>
                  <a:lnTo>
                    <a:pt x="1739" y="1324"/>
                  </a:lnTo>
                  <a:lnTo>
                    <a:pt x="1716" y="1287"/>
                  </a:lnTo>
                  <a:lnTo>
                    <a:pt x="1646" y="1237"/>
                  </a:lnTo>
                  <a:lnTo>
                    <a:pt x="1611" y="1212"/>
                  </a:lnTo>
                  <a:lnTo>
                    <a:pt x="1565" y="1187"/>
                  </a:lnTo>
                  <a:lnTo>
                    <a:pt x="1531" y="1162"/>
                  </a:lnTo>
                  <a:lnTo>
                    <a:pt x="1495" y="1137"/>
                  </a:lnTo>
                  <a:lnTo>
                    <a:pt x="1461" y="1124"/>
                  </a:lnTo>
                  <a:lnTo>
                    <a:pt x="1426" y="1099"/>
                  </a:lnTo>
                  <a:lnTo>
                    <a:pt x="1391" y="1087"/>
                  </a:lnTo>
                  <a:lnTo>
                    <a:pt x="1345" y="1074"/>
                  </a:lnTo>
                  <a:lnTo>
                    <a:pt x="1310" y="1062"/>
                  </a:lnTo>
                  <a:lnTo>
                    <a:pt x="1263" y="1037"/>
                  </a:lnTo>
                  <a:lnTo>
                    <a:pt x="1217" y="1024"/>
                  </a:lnTo>
                  <a:lnTo>
                    <a:pt x="1183" y="1012"/>
                  </a:lnTo>
                  <a:lnTo>
                    <a:pt x="1136" y="987"/>
                  </a:lnTo>
                  <a:lnTo>
                    <a:pt x="1090" y="962"/>
                  </a:lnTo>
                  <a:lnTo>
                    <a:pt x="1055" y="949"/>
                  </a:lnTo>
                  <a:lnTo>
                    <a:pt x="1021" y="924"/>
                  </a:lnTo>
                  <a:lnTo>
                    <a:pt x="985" y="912"/>
                  </a:lnTo>
                  <a:lnTo>
                    <a:pt x="939" y="899"/>
                  </a:lnTo>
                  <a:lnTo>
                    <a:pt x="893" y="875"/>
                  </a:lnTo>
                  <a:lnTo>
                    <a:pt x="846" y="837"/>
                  </a:lnTo>
                  <a:lnTo>
                    <a:pt x="800" y="812"/>
                  </a:lnTo>
                  <a:lnTo>
                    <a:pt x="753" y="787"/>
                  </a:lnTo>
                  <a:lnTo>
                    <a:pt x="719" y="775"/>
                  </a:lnTo>
                  <a:lnTo>
                    <a:pt x="661" y="737"/>
                  </a:lnTo>
                  <a:lnTo>
                    <a:pt x="626" y="712"/>
                  </a:lnTo>
                  <a:lnTo>
                    <a:pt x="580" y="687"/>
                  </a:lnTo>
                  <a:lnTo>
                    <a:pt x="534" y="662"/>
                  </a:lnTo>
                  <a:lnTo>
                    <a:pt x="498" y="637"/>
                  </a:lnTo>
                  <a:lnTo>
                    <a:pt x="452" y="612"/>
                  </a:lnTo>
                  <a:lnTo>
                    <a:pt x="406" y="575"/>
                  </a:lnTo>
                  <a:lnTo>
                    <a:pt x="359" y="537"/>
                  </a:lnTo>
                  <a:lnTo>
                    <a:pt x="313" y="512"/>
                  </a:lnTo>
                  <a:lnTo>
                    <a:pt x="255" y="462"/>
                  </a:lnTo>
                  <a:lnTo>
                    <a:pt x="208" y="425"/>
                  </a:lnTo>
                  <a:lnTo>
                    <a:pt x="174" y="375"/>
                  </a:lnTo>
                  <a:lnTo>
                    <a:pt x="127" y="325"/>
                  </a:lnTo>
                  <a:lnTo>
                    <a:pt x="92" y="275"/>
                  </a:lnTo>
                  <a:lnTo>
                    <a:pt x="58" y="225"/>
                  </a:lnTo>
                  <a:lnTo>
                    <a:pt x="35" y="187"/>
                  </a:lnTo>
                  <a:lnTo>
                    <a:pt x="12" y="137"/>
                  </a:lnTo>
                  <a:lnTo>
                    <a:pt x="0" y="100"/>
                  </a:lnTo>
                  <a:lnTo>
                    <a:pt x="0" y="62"/>
                  </a:lnTo>
                  <a:lnTo>
                    <a:pt x="35" y="37"/>
                  </a:lnTo>
                  <a:lnTo>
                    <a:pt x="69" y="25"/>
                  </a:lnTo>
                  <a:lnTo>
                    <a:pt x="104" y="0"/>
                  </a:lnTo>
                  <a:lnTo>
                    <a:pt x="102" y="23"/>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27" name="Rectangle 31"/>
            <p:cNvSpPr>
              <a:spLocks noChangeArrowheads="1"/>
            </p:cNvSpPr>
            <p:nvPr/>
          </p:nvSpPr>
          <p:spPr bwMode="auto">
            <a:xfrm>
              <a:off x="2583" y="2619"/>
              <a:ext cx="25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20</a:t>
              </a:r>
            </a:p>
          </p:txBody>
        </p:sp>
        <p:sp>
          <p:nvSpPr>
            <p:cNvPr id="80928" name="Rectangle 32"/>
            <p:cNvSpPr>
              <a:spLocks noChangeArrowheads="1"/>
            </p:cNvSpPr>
            <p:nvPr/>
          </p:nvSpPr>
          <p:spPr bwMode="auto">
            <a:xfrm>
              <a:off x="3687" y="2619"/>
              <a:ext cx="25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16</a:t>
              </a:r>
            </a:p>
          </p:txBody>
        </p:sp>
        <p:sp>
          <p:nvSpPr>
            <p:cNvPr id="80929" name="Rectangle 33"/>
            <p:cNvSpPr>
              <a:spLocks noChangeArrowheads="1"/>
            </p:cNvSpPr>
            <p:nvPr/>
          </p:nvSpPr>
          <p:spPr bwMode="auto">
            <a:xfrm>
              <a:off x="4071" y="2619"/>
              <a:ext cx="25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24</a:t>
              </a:r>
            </a:p>
          </p:txBody>
        </p:sp>
        <p:sp>
          <p:nvSpPr>
            <p:cNvPr id="80930" name="Arc 34"/>
            <p:cNvSpPr>
              <a:spLocks/>
            </p:cNvSpPr>
            <p:nvPr/>
          </p:nvSpPr>
          <p:spPr bwMode="auto">
            <a:xfrm>
              <a:off x="434" y="2011"/>
              <a:ext cx="192" cy="192"/>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21262"/>
                  </a:moveTo>
                  <a:cubicBezTo>
                    <a:pt x="183" y="9510"/>
                    <a:pt x="9730" y="61"/>
                    <a:pt x="21485" y="0"/>
                  </a:cubicBezTo>
                </a:path>
                <a:path w="21597" h="21600" stroke="0" extrusionOk="0">
                  <a:moveTo>
                    <a:pt x="-1" y="21262"/>
                  </a:moveTo>
                  <a:cubicBezTo>
                    <a:pt x="183" y="9510"/>
                    <a:pt x="9730" y="61"/>
                    <a:pt x="21485" y="0"/>
                  </a:cubicBezTo>
                  <a:lnTo>
                    <a:pt x="21597" y="21600"/>
                  </a:lnTo>
                  <a:lnTo>
                    <a:pt x="-1" y="21262"/>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31" name="Arc 35"/>
            <p:cNvSpPr>
              <a:spLocks/>
            </p:cNvSpPr>
            <p:nvPr/>
          </p:nvSpPr>
          <p:spPr bwMode="auto">
            <a:xfrm>
              <a:off x="432" y="2203"/>
              <a:ext cx="4464"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8" y="0"/>
                  </a:moveTo>
                  <a:cubicBezTo>
                    <a:pt x="11940" y="10"/>
                    <a:pt x="21600" y="9678"/>
                    <a:pt x="21600" y="21600"/>
                  </a:cubicBezTo>
                </a:path>
                <a:path w="21600" h="21600" stroke="0" extrusionOk="0">
                  <a:moveTo>
                    <a:pt x="18" y="0"/>
                  </a:moveTo>
                  <a:cubicBezTo>
                    <a:pt x="11940" y="10"/>
                    <a:pt x="21600" y="9678"/>
                    <a:pt x="21600" y="21600"/>
                  </a:cubicBezTo>
                  <a:lnTo>
                    <a:pt x="0" y="21600"/>
                  </a:lnTo>
                  <a:lnTo>
                    <a:pt x="18" y="0"/>
                  </a:lnTo>
                  <a:close/>
                </a:path>
              </a:pathLst>
            </a:custGeom>
            <a:noFill/>
            <a:ln w="12700" cap="rnd">
              <a:solidFill>
                <a:srgbClr val="063DE8"/>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0932" name="Rectangle 36"/>
            <p:cNvSpPr>
              <a:spLocks noChangeArrowheads="1"/>
            </p:cNvSpPr>
            <p:nvPr/>
          </p:nvSpPr>
          <p:spPr bwMode="auto">
            <a:xfrm>
              <a:off x="4455" y="2605"/>
              <a:ext cx="24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000" b="0">
                  <a:solidFill>
                    <a:srgbClr val="FF0000"/>
                  </a:solidFill>
                  <a:latin typeface="Book Antiqua" panose="02040602050305030304" pitchFamily="18" charset="0"/>
                </a:rPr>
                <a:t>N</a:t>
              </a:r>
            </a:p>
          </p:txBody>
        </p:sp>
        <p:sp>
          <p:nvSpPr>
            <p:cNvPr id="80933" name="Rectangle 37"/>
            <p:cNvSpPr>
              <a:spLocks noChangeArrowheads="1"/>
            </p:cNvSpPr>
            <p:nvPr/>
          </p:nvSpPr>
          <p:spPr bwMode="auto">
            <a:xfrm>
              <a:off x="4359" y="2845"/>
              <a:ext cx="57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000" b="0" dirty="0">
                  <a:solidFill>
                    <a:srgbClr val="C00000"/>
                  </a:solidFill>
                  <a:latin typeface="Book Antiqua" panose="02040602050305030304" pitchFamily="18" charset="0"/>
                </a:rPr>
                <a:t># slots</a:t>
              </a:r>
            </a:p>
          </p:txBody>
        </p:sp>
        <p:sp>
          <p:nvSpPr>
            <p:cNvPr id="80934" name="AutoShape 39"/>
            <p:cNvSpPr>
              <a:spLocks noChangeArrowheads="1"/>
            </p:cNvSpPr>
            <p:nvPr/>
          </p:nvSpPr>
          <p:spPr bwMode="auto">
            <a:xfrm>
              <a:off x="167" y="905"/>
              <a:ext cx="240" cy="768"/>
            </a:xfrm>
            <a:prstGeom prst="downArrow">
              <a:avLst>
                <a:gd name="adj1" fmla="val 50000"/>
                <a:gd name="adj2" fmla="val 8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35" name="AutoShape 40"/>
            <p:cNvSpPr>
              <a:spLocks noChangeArrowheads="1"/>
            </p:cNvSpPr>
            <p:nvPr/>
          </p:nvSpPr>
          <p:spPr bwMode="auto">
            <a:xfrm flipV="1">
              <a:off x="167" y="1817"/>
              <a:ext cx="240" cy="768"/>
            </a:xfrm>
            <a:prstGeom prst="downArrow">
              <a:avLst>
                <a:gd name="adj1" fmla="val 50000"/>
                <a:gd name="adj2" fmla="val 8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0936" name="Text Box 41"/>
            <p:cNvSpPr txBox="1">
              <a:spLocks noChangeArrowheads="1"/>
            </p:cNvSpPr>
            <p:nvPr/>
          </p:nvSpPr>
          <p:spPr bwMode="auto">
            <a:xfrm>
              <a:off x="71" y="2632"/>
              <a:ext cx="586"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000" b="0" dirty="0">
                  <a:solidFill>
                    <a:srgbClr val="C00000"/>
                  </a:solidFill>
                  <a:latin typeface="Arial" panose="020B0604020202020204" pitchFamily="34" charset="0"/>
                </a:rPr>
                <a:t>Slot Array</a:t>
              </a:r>
            </a:p>
          </p:txBody>
        </p:sp>
        <p:sp>
          <p:nvSpPr>
            <p:cNvPr id="80937" name="Text Box 42"/>
            <p:cNvSpPr txBox="1">
              <a:spLocks noChangeArrowheads="1"/>
            </p:cNvSpPr>
            <p:nvPr/>
          </p:nvSpPr>
          <p:spPr bwMode="auto">
            <a:xfrm>
              <a:off x="23" y="569"/>
              <a:ext cx="58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2000" b="0" dirty="0">
                  <a:solidFill>
                    <a:srgbClr val="C00000"/>
                  </a:solidFill>
                  <a:latin typeface="Arial" panose="020B0604020202020204" pitchFamily="34" charset="0"/>
                </a:rPr>
                <a:t>Data</a:t>
              </a:r>
            </a:p>
          </p:txBody>
        </p:sp>
      </p:gr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7" name="날짜 개체 틀 4"/>
          <p:cNvSpPr>
            <a:spLocks noGrp="1"/>
          </p:cNvSpPr>
          <p:nvPr>
            <p:ph type="dt" sz="quarter" idx="11"/>
          </p:nvPr>
        </p:nvSpPr>
        <p:spPr/>
        <p:txBody>
          <a:bodyPr/>
          <a:lstStyle/>
          <a:p>
            <a:pPr>
              <a:defRPr/>
            </a:pPr>
            <a:r>
              <a:rPr lang="en-US" altLang="ko-KR"/>
              <a:t>Ch 9. Storing Disk</a:t>
            </a:r>
          </a:p>
        </p:txBody>
      </p:sp>
      <p:sp>
        <p:nvSpPr>
          <p:cNvPr id="82948" name="Rectangle 2"/>
          <p:cNvSpPr>
            <a:spLocks noGrp="1" noChangeArrowheads="1"/>
          </p:cNvSpPr>
          <p:nvPr>
            <p:ph type="title"/>
          </p:nvPr>
        </p:nvSpPr>
        <p:spPr/>
        <p:txBody>
          <a:bodyPr/>
          <a:lstStyle/>
          <a:p>
            <a:pPr eaLnBrk="1" hangingPunct="1"/>
            <a:r>
              <a:rPr lang="en-US" altLang="ko-KR"/>
              <a:t>Block Dump in Oracle</a:t>
            </a:r>
          </a:p>
        </p:txBody>
      </p:sp>
      <p:sp>
        <p:nvSpPr>
          <p:cNvPr id="82949" name="Rectangle 3"/>
          <p:cNvSpPr>
            <a:spLocks noChangeArrowheads="1"/>
          </p:cNvSpPr>
          <p:nvPr/>
        </p:nvSpPr>
        <p:spPr bwMode="auto">
          <a:xfrm>
            <a:off x="900113" y="1484313"/>
            <a:ext cx="7920037" cy="1465262"/>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conn scott/tiger as sysdba</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select header_file, header_block, bytes, blocks</a:t>
            </a:r>
          </a:p>
          <a:p>
            <a:pPr latinLnBrk="0">
              <a:spcBef>
                <a:spcPct val="0"/>
              </a:spcBef>
              <a:buClrTx/>
              <a:buSzTx/>
              <a:buFontTx/>
              <a:buNone/>
            </a:pPr>
            <a:r>
              <a:rPr lang="en-US" altLang="ko-KR" sz="1800" b="0">
                <a:latin typeface="Arial" panose="020B0604020202020204" pitchFamily="34" charset="0"/>
              </a:rPr>
              <a:t>from </a:t>
            </a:r>
            <a:r>
              <a:rPr lang="en-US" altLang="ko-KR" sz="1800" b="0">
                <a:solidFill>
                  <a:srgbClr val="FF0000"/>
                </a:solidFill>
                <a:latin typeface="Arial" panose="020B0604020202020204" pitchFamily="34" charset="0"/>
              </a:rPr>
              <a:t>dba_segments</a:t>
            </a:r>
            <a:r>
              <a:rPr lang="en-US" altLang="ko-KR" sz="1800" b="0">
                <a:latin typeface="Arial" panose="020B0604020202020204" pitchFamily="34" charset="0"/>
              </a:rPr>
              <a:t> </a:t>
            </a:r>
          </a:p>
          <a:p>
            <a:pPr latinLnBrk="0">
              <a:spcBef>
                <a:spcPct val="0"/>
              </a:spcBef>
              <a:buClrTx/>
              <a:buSzTx/>
              <a:buFontTx/>
              <a:buNone/>
            </a:pPr>
            <a:r>
              <a:rPr lang="en-US" altLang="ko-KR" sz="1800" b="0">
                <a:latin typeface="Arial" panose="020B0604020202020204" pitchFamily="34" charset="0"/>
              </a:rPr>
              <a:t>where segment_name =  ‘EMP';</a:t>
            </a:r>
          </a:p>
        </p:txBody>
      </p:sp>
      <p:sp>
        <p:nvSpPr>
          <p:cNvPr id="82950" name="Text Box 4"/>
          <p:cNvSpPr txBox="1">
            <a:spLocks noChangeArrowheads="1"/>
          </p:cNvSpPr>
          <p:nvPr/>
        </p:nvSpPr>
        <p:spPr bwMode="auto">
          <a:xfrm>
            <a:off x="2051050" y="3203575"/>
            <a:ext cx="50768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HEADER_FILE HEADER_BLOCK      BYTES     BLOCKS</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 ---------- ----------</a:t>
            </a:r>
          </a:p>
          <a:p>
            <a:pPr algn="ct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4           27      65536          8</a:t>
            </a:r>
          </a:p>
        </p:txBody>
      </p:sp>
      <p:sp>
        <p:nvSpPr>
          <p:cNvPr id="82951" name="Rectangle 5"/>
          <p:cNvSpPr>
            <a:spLocks noChangeArrowheads="1"/>
          </p:cNvSpPr>
          <p:nvPr/>
        </p:nvSpPr>
        <p:spPr bwMode="auto">
          <a:xfrm>
            <a:off x="973138" y="4587875"/>
            <a:ext cx="7920037" cy="641350"/>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alter system dump datafile 4 block min 27 block max 30;</a:t>
            </a:r>
          </a:p>
          <a:p>
            <a:pPr latinLnBrk="0">
              <a:spcBef>
                <a:spcPct val="0"/>
              </a:spcBef>
              <a:buClrTx/>
              <a:buSzTx/>
              <a:buFontTx/>
              <a:buNone/>
            </a:pPr>
            <a:r>
              <a:rPr lang="en-US" altLang="ko-KR" sz="1800" b="0">
                <a:latin typeface="Arial" panose="020B0604020202020204" pitchFamily="34" charset="0"/>
              </a:rPr>
              <a:t>          --- Check the trace file in admin/udump/xxx.trc file.</a:t>
            </a:r>
          </a:p>
        </p:txBody>
      </p:sp>
      <p:sp>
        <p:nvSpPr>
          <p:cNvPr id="2" name="화살표: 오른쪽 1">
            <a:extLst>
              <a:ext uri="{FF2B5EF4-FFF2-40B4-BE49-F238E27FC236}">
                <a16:creationId xmlns:a16="http://schemas.microsoft.com/office/drawing/2014/main" id="{C331420F-33E8-4661-B1AC-642037BE833F}"/>
              </a:ext>
            </a:extLst>
          </p:cNvPr>
          <p:cNvSpPr/>
          <p:nvPr/>
        </p:nvSpPr>
        <p:spPr bwMode="auto">
          <a:xfrm>
            <a:off x="-1332656" y="1916832"/>
            <a:ext cx="936104" cy="288032"/>
          </a:xfrm>
          <a:prstGeom prst="rightArrow">
            <a:avLst/>
          </a:pr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1" lang="ko-KR" altLang="en-US" sz="1400" b="1" i="0" u="none" strike="noStrike" cap="none" normalizeH="0" baseline="0">
              <a:ln>
                <a:noFill/>
              </a:ln>
              <a:solidFill>
                <a:schemeClr val="accent2"/>
              </a:solidFill>
              <a:effectLst/>
              <a:latin typeface="Book Antiqua" pitchFamily="18" charset="0"/>
              <a:ea typeface="한양해서" pitchFamily="18" charset="-127"/>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17" name="날짜 개체 틀 4"/>
          <p:cNvSpPr>
            <a:spLocks noGrp="1"/>
          </p:cNvSpPr>
          <p:nvPr>
            <p:ph type="dt" sz="quarter" idx="11"/>
          </p:nvPr>
        </p:nvSpPr>
        <p:spPr/>
        <p:txBody>
          <a:bodyPr/>
          <a:lstStyle/>
          <a:p>
            <a:pPr>
              <a:defRPr/>
            </a:pPr>
            <a:r>
              <a:rPr lang="en-US" altLang="ko-KR"/>
              <a:t>Ch 9. Storing Disk</a:t>
            </a:r>
          </a:p>
        </p:txBody>
      </p:sp>
      <p:sp>
        <p:nvSpPr>
          <p:cNvPr id="83972" name="Rectangle 2"/>
          <p:cNvSpPr>
            <a:spLocks noChangeArrowheads="1"/>
          </p:cNvSpPr>
          <p:nvPr/>
        </p:nvSpPr>
        <p:spPr bwMode="auto">
          <a:xfrm>
            <a:off x="3463925" y="6583363"/>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3973" name="Rectangle 3"/>
          <p:cNvSpPr>
            <a:spLocks noChangeArrowheads="1"/>
          </p:cNvSpPr>
          <p:nvPr/>
        </p:nvSpPr>
        <p:spPr bwMode="auto">
          <a:xfrm>
            <a:off x="3463925" y="6430963"/>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3974" name="Text Box 4"/>
          <p:cNvSpPr txBox="1">
            <a:spLocks noChangeArrowheads="1"/>
          </p:cNvSpPr>
          <p:nvPr/>
        </p:nvSpPr>
        <p:spPr bwMode="auto">
          <a:xfrm>
            <a:off x="34925" y="476250"/>
            <a:ext cx="4438650"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FF0000"/>
                </a:solidFill>
                <a:latin typeface="Courier New" panose="02070309020205020404" pitchFamily="49" charset="0"/>
                <a:ea typeface="돋움" panose="020B0600000101010101" pitchFamily="50" charset="-127"/>
              </a:rPr>
              <a:t>data_block_dump</a:t>
            </a:r>
            <a:r>
              <a:rPr lang="en-US" altLang="ko-KR" sz="1400">
                <a:latin typeface="Courier New" panose="02070309020205020404" pitchFamily="49" charset="0"/>
                <a:ea typeface="돋움" panose="020B0600000101010101" pitchFamily="50" charset="-127"/>
              </a:rPr>
              <a:t>,data header at 0x3041074</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tsiz: 0x1f88</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hsiz: 0x2e</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pbl: 0x03041074</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bdba: 0x0040c652</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     76543210</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flag=--------</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ntab=1</a:t>
            </a:r>
          </a:p>
          <a:p>
            <a:pPr latinLnBrk="0">
              <a:spcBef>
                <a:spcPct val="0"/>
              </a:spcBef>
              <a:buClrTx/>
              <a:buSzTx/>
              <a:buFontTx/>
              <a:buNone/>
            </a:pPr>
            <a:r>
              <a:rPr lang="en-US" altLang="ko-KR" sz="1400" u="sng">
                <a:solidFill>
                  <a:srgbClr val="0000CC"/>
                </a:solidFill>
                <a:latin typeface="Courier New" panose="02070309020205020404" pitchFamily="49" charset="0"/>
                <a:ea typeface="돋움" panose="020B0600000101010101" pitchFamily="50" charset="-127"/>
              </a:rPr>
              <a:t>nrow=14</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frre=-1</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fsbo=0x2e</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fseo=0x1d51</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avsp=0x1d23</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tosp=0x1d23</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0xe:pti[0]	nrow=</a:t>
            </a:r>
            <a:r>
              <a:rPr lang="en-US" altLang="ko-KR" sz="1400">
                <a:solidFill>
                  <a:srgbClr val="0000FF"/>
                </a:solidFill>
                <a:latin typeface="Courier New" panose="02070309020205020404" pitchFamily="49" charset="0"/>
                <a:ea typeface="돋움" panose="020B0600000101010101" pitchFamily="50" charset="-127"/>
              </a:rPr>
              <a:t>14</a:t>
            </a:r>
            <a:r>
              <a:rPr lang="en-US" altLang="ko-KR" sz="1400">
                <a:latin typeface="Courier New" panose="02070309020205020404" pitchFamily="49" charset="0"/>
                <a:ea typeface="돋움" panose="020B0600000101010101" pitchFamily="50" charset="-127"/>
              </a:rPr>
              <a:t>	offs=0</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0x12:pri[0]	offs=0x1f62</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0x14:pri[1]	offs=0x1f37</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0x16:pri[2]	offs=0x1f0c</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0x18:pri[3]	offs=0x1ee3</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 . . . . </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0x22:pri[8]	offs=0x1e16</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0x24:pri[9]	offs=0x1deb</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0x26:pri[10]	offs=0x1dc5</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0x28:pri[11]	offs=0x1d9f</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0x2a:pri[12]	offs=0x1d78</a:t>
            </a:r>
          </a:p>
          <a:p>
            <a:pPr latinLnBrk="0">
              <a:spcBef>
                <a:spcPct val="0"/>
              </a:spcBef>
              <a:buClrTx/>
              <a:buSzTx/>
              <a:buFontTx/>
              <a:buNone/>
            </a:pPr>
            <a:r>
              <a:rPr lang="en-US" altLang="ko-KR" sz="1400">
                <a:solidFill>
                  <a:srgbClr val="0000CC"/>
                </a:solidFill>
                <a:latin typeface="Courier New" panose="02070309020205020404" pitchFamily="49" charset="0"/>
                <a:ea typeface="돋움" panose="020B0600000101010101" pitchFamily="50" charset="-127"/>
              </a:rPr>
              <a:t>0x2c:pri[13]	offs=0x1d51</a:t>
            </a:r>
          </a:p>
        </p:txBody>
      </p:sp>
      <p:sp>
        <p:nvSpPr>
          <p:cNvPr id="83975" name="Rectangle 5"/>
          <p:cNvSpPr>
            <a:spLocks noGrp="1" noChangeArrowheads="1"/>
          </p:cNvSpPr>
          <p:nvPr>
            <p:ph type="title"/>
          </p:nvPr>
        </p:nvSpPr>
        <p:spPr>
          <a:xfrm>
            <a:off x="457200" y="63500"/>
            <a:ext cx="8229600" cy="557213"/>
          </a:xfrm>
          <a:noFill/>
        </p:spPr>
        <p:txBody>
          <a:bodyPr/>
          <a:lstStyle/>
          <a:p>
            <a:pPr eaLnBrk="1" hangingPunct="1"/>
            <a:r>
              <a:rPr lang="en-US" altLang="ko-KR"/>
              <a:t>Oracle Formatted Block Dumps</a:t>
            </a:r>
          </a:p>
        </p:txBody>
      </p:sp>
      <p:sp>
        <p:nvSpPr>
          <p:cNvPr id="83976" name="Text Box 6"/>
          <p:cNvSpPr txBox="1">
            <a:spLocks noChangeArrowheads="1"/>
          </p:cNvSpPr>
          <p:nvPr/>
        </p:nvSpPr>
        <p:spPr bwMode="auto">
          <a:xfrm>
            <a:off x="4849813" y="476250"/>
            <a:ext cx="4259262" cy="562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FF0000"/>
                </a:solidFill>
                <a:latin typeface="Courier New" panose="02070309020205020404" pitchFamily="49" charset="0"/>
                <a:ea typeface="돋움" panose="020B0600000101010101" pitchFamily="50" charset="-127"/>
              </a:rPr>
              <a:t>block_row_dump</a:t>
            </a:r>
            <a:r>
              <a:rPr lang="en-US" altLang="ko-KR" sz="1400">
                <a:latin typeface="Courier New" panose="02070309020205020404" pitchFamily="49" charset="0"/>
                <a:ea typeface="돋움" panose="020B0600000101010101" pitchFamily="50" charset="-127"/>
              </a:rPr>
              <a:t>:</a:t>
            </a:r>
          </a:p>
          <a:p>
            <a:pPr latinLnBrk="0">
              <a:spcBef>
                <a:spcPct val="0"/>
              </a:spcBef>
              <a:buClrTx/>
              <a:buSzTx/>
              <a:buFontTx/>
              <a:buNone/>
            </a:pPr>
            <a:r>
              <a:rPr lang="en-US" altLang="ko-KR" sz="1400" u="sng">
                <a:latin typeface="Courier New" panose="02070309020205020404" pitchFamily="49" charset="0"/>
                <a:ea typeface="돋움" panose="020B0600000101010101" pitchFamily="50" charset="-127"/>
              </a:rPr>
              <a:t>tab 0, row 0, </a:t>
            </a:r>
            <a:r>
              <a:rPr lang="en-US" altLang="ko-KR" sz="1400" u="sng">
                <a:solidFill>
                  <a:srgbClr val="063DE8"/>
                </a:solidFill>
                <a:latin typeface="Courier New" panose="02070309020205020404" pitchFamily="49" charset="0"/>
                <a:ea typeface="돋움" panose="020B0600000101010101" pitchFamily="50" charset="-127"/>
              </a:rPr>
              <a:t>@0x1f62</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tl: 38 fb: --H-FL-- lb: 0x0  cc: 8</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0: [ 3]  c2 4a 46</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1: [ 5]  53 4d 49 54 48</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2: [ 5]  43 4c 45 52 4b</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3: [ 3]  c2 50 03</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4: [ 7]  77 b4 0c 11 01 01 01</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5: [ 2]  c2 09</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6: *NULL*</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7: [ 2]  c1 15</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 . . . .</a:t>
            </a:r>
          </a:p>
          <a:p>
            <a:pPr latinLnBrk="0">
              <a:spcBef>
                <a:spcPct val="0"/>
              </a:spcBef>
              <a:buClrTx/>
              <a:buSzTx/>
              <a:buFontTx/>
              <a:buNone/>
            </a:pPr>
            <a:r>
              <a:rPr lang="en-US" altLang="ko-KR" sz="1400" u="sng">
                <a:latin typeface="Courier New" panose="02070309020205020404" pitchFamily="49" charset="0"/>
                <a:ea typeface="돋움" panose="020B0600000101010101" pitchFamily="50" charset="-127"/>
              </a:rPr>
              <a:t>tab 0, row 13, </a:t>
            </a:r>
            <a:r>
              <a:rPr lang="en-US" altLang="ko-KR" sz="1400" u="sng">
                <a:solidFill>
                  <a:srgbClr val="063DE8"/>
                </a:solidFill>
                <a:latin typeface="Courier New" panose="02070309020205020404" pitchFamily="49" charset="0"/>
                <a:ea typeface="돋움" panose="020B0600000101010101" pitchFamily="50" charset="-127"/>
              </a:rPr>
              <a:t>@0x1d51</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tl: 39 fb: --H-FL-- lb: 0x0  cc: 8</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0: [ 3]  c2 50 23</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1: [ 6]  4d 49 4c 4c 45 52</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2: [ 5]  43 4c 45 52 4b</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3: [ 3]  c2 4e 53</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4: [ 7]  77 b6 01 17 01 01 01</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5: [ 2]  c2 0e</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6: *NULL*</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col  7: [ 2]  c1 0b</a:t>
            </a:r>
          </a:p>
          <a:p>
            <a:pPr latinLnBrk="0">
              <a:spcBef>
                <a:spcPct val="0"/>
              </a:spcBef>
              <a:buClrTx/>
              <a:buSzTx/>
              <a:buFontTx/>
              <a:buNone/>
            </a:pPr>
            <a:endParaRPr lang="en-US" altLang="ko-KR" sz="1400">
              <a:latin typeface="Courier New" panose="02070309020205020404" pitchFamily="49" charset="0"/>
              <a:ea typeface="돋움" panose="020B0600000101010101" pitchFamily="50" charset="-127"/>
            </a:endParaRP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end_of_block_dump</a:t>
            </a:r>
          </a:p>
          <a:p>
            <a:pPr latinLnBrk="0">
              <a:spcBef>
                <a:spcPct val="0"/>
              </a:spcBef>
              <a:buClrTx/>
              <a:buSzTx/>
              <a:buFontTx/>
              <a:buNone/>
            </a:pPr>
            <a:r>
              <a:rPr lang="en-US" altLang="ko-KR" sz="1400">
                <a:latin typeface="Courier New" panose="02070309020205020404" pitchFamily="49" charset="0"/>
                <a:ea typeface="돋움" panose="020B0600000101010101" pitchFamily="50" charset="-127"/>
              </a:rPr>
              <a:t>End dump data blocks tsn: 0 file#: 1 minblk 50769 maxblk 50770</a:t>
            </a:r>
          </a:p>
        </p:txBody>
      </p:sp>
      <p:sp>
        <p:nvSpPr>
          <p:cNvPr id="83977" name="AutoShape 7"/>
          <p:cNvSpPr>
            <a:spLocks/>
          </p:cNvSpPr>
          <p:nvPr/>
        </p:nvSpPr>
        <p:spPr bwMode="auto">
          <a:xfrm flipH="1">
            <a:off x="2195513" y="908050"/>
            <a:ext cx="287337" cy="2736850"/>
          </a:xfrm>
          <a:prstGeom prst="leftBrace">
            <a:avLst>
              <a:gd name="adj1" fmla="val 79374"/>
              <a:gd name="adj2" fmla="val 50000"/>
            </a:avLst>
          </a:prstGeom>
          <a:noFill/>
          <a:ln w="9525">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3978" name="AutoShape 8"/>
          <p:cNvSpPr>
            <a:spLocks/>
          </p:cNvSpPr>
          <p:nvPr/>
        </p:nvSpPr>
        <p:spPr bwMode="auto">
          <a:xfrm flipH="1">
            <a:off x="3203575" y="3933825"/>
            <a:ext cx="287338" cy="2376488"/>
          </a:xfrm>
          <a:prstGeom prst="leftBrace">
            <a:avLst>
              <a:gd name="adj1" fmla="val 68923"/>
              <a:gd name="adj2" fmla="val 50000"/>
            </a:avLst>
          </a:prstGeom>
          <a:noFill/>
          <a:ln w="9525">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3979" name="AutoShape 9"/>
          <p:cNvSpPr>
            <a:spLocks/>
          </p:cNvSpPr>
          <p:nvPr/>
        </p:nvSpPr>
        <p:spPr bwMode="auto">
          <a:xfrm flipH="1">
            <a:off x="3492500" y="3644900"/>
            <a:ext cx="71438" cy="288925"/>
          </a:xfrm>
          <a:prstGeom prst="leftBrace">
            <a:avLst>
              <a:gd name="adj1" fmla="val 33703"/>
              <a:gd name="adj2" fmla="val 50000"/>
            </a:avLst>
          </a:prstGeom>
          <a:noFill/>
          <a:ln w="9525">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3980" name="Text Box 10"/>
          <p:cNvSpPr txBox="1">
            <a:spLocks noChangeArrowheads="1"/>
          </p:cNvSpPr>
          <p:nvPr/>
        </p:nvSpPr>
        <p:spPr bwMode="auto">
          <a:xfrm>
            <a:off x="2633663" y="1798638"/>
            <a:ext cx="1204912" cy="5175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Data Header</a:t>
            </a:r>
          </a:p>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(14 Bytes)</a:t>
            </a:r>
          </a:p>
        </p:txBody>
      </p:sp>
      <p:sp>
        <p:nvSpPr>
          <p:cNvPr id="83981" name="Text Box 11"/>
          <p:cNvSpPr txBox="1">
            <a:spLocks noChangeArrowheads="1"/>
          </p:cNvSpPr>
          <p:nvPr/>
        </p:nvSpPr>
        <p:spPr bwMode="auto">
          <a:xfrm>
            <a:off x="3563938" y="3559175"/>
            <a:ext cx="954087" cy="5175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Table</a:t>
            </a:r>
          </a:p>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Directory</a:t>
            </a:r>
          </a:p>
        </p:txBody>
      </p:sp>
      <p:sp>
        <p:nvSpPr>
          <p:cNvPr id="83982" name="Text Box 12"/>
          <p:cNvSpPr txBox="1">
            <a:spLocks noChangeArrowheads="1"/>
          </p:cNvSpPr>
          <p:nvPr/>
        </p:nvSpPr>
        <p:spPr bwMode="auto">
          <a:xfrm>
            <a:off x="3563938" y="4856163"/>
            <a:ext cx="954087" cy="5175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Row</a:t>
            </a:r>
          </a:p>
          <a:p>
            <a:pPr latinLnBrk="0">
              <a:spcBef>
                <a:spcPct val="0"/>
              </a:spcBef>
              <a:buClrTx/>
              <a:buSzTx/>
              <a:buFontTx/>
              <a:buNone/>
            </a:pPr>
            <a:r>
              <a:rPr lang="en-US" altLang="ko-KR" sz="1400">
                <a:solidFill>
                  <a:srgbClr val="0000FF"/>
                </a:solidFill>
                <a:latin typeface="Book Antiqua" panose="02040602050305030304" pitchFamily="18" charset="0"/>
                <a:ea typeface="돋움" panose="020B0600000101010101" pitchFamily="50" charset="-127"/>
              </a:rPr>
              <a:t>Directory</a:t>
            </a:r>
          </a:p>
        </p:txBody>
      </p:sp>
      <p:sp>
        <p:nvSpPr>
          <p:cNvPr id="83983" name="Line 13"/>
          <p:cNvSpPr>
            <a:spLocks noChangeShapeType="1"/>
          </p:cNvSpPr>
          <p:nvPr/>
        </p:nvSpPr>
        <p:spPr bwMode="auto">
          <a:xfrm>
            <a:off x="4500563" y="549275"/>
            <a:ext cx="0" cy="5616575"/>
          </a:xfrm>
          <a:prstGeom prst="line">
            <a:avLst/>
          </a:prstGeom>
          <a:noFill/>
          <a:ln w="9525">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a:p>
        </p:txBody>
      </p:sp>
      <p:sp>
        <p:nvSpPr>
          <p:cNvPr id="83984" name="Line 14"/>
          <p:cNvSpPr>
            <a:spLocks noChangeShapeType="1"/>
          </p:cNvSpPr>
          <p:nvPr/>
        </p:nvSpPr>
        <p:spPr bwMode="auto">
          <a:xfrm flipH="1">
            <a:off x="2460625" y="3351213"/>
            <a:ext cx="1008063" cy="36036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a:p>
        </p:txBody>
      </p:sp>
      <p:sp>
        <p:nvSpPr>
          <p:cNvPr id="83985" name="Text Box 15"/>
          <p:cNvSpPr txBox="1">
            <a:spLocks noChangeArrowheads="1"/>
          </p:cNvSpPr>
          <p:nvPr/>
        </p:nvSpPr>
        <p:spPr bwMode="auto">
          <a:xfrm>
            <a:off x="3132138" y="3068638"/>
            <a:ext cx="1041400" cy="2746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r>
              <a:rPr lang="en-US" altLang="ko-KR" sz="1200">
                <a:solidFill>
                  <a:srgbClr val="0000FF"/>
                </a:solidFill>
                <a:latin typeface="Book Antiqua" panose="02040602050305030304" pitchFamily="18" charset="0"/>
                <a:ea typeface="돋움" panose="020B0600000101010101" pitchFamily="50" charset="-127"/>
              </a:rPr>
              <a:t>Each 4 bytes</a:t>
            </a: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제목 1"/>
          <p:cNvSpPr>
            <a:spLocks noGrp="1"/>
          </p:cNvSpPr>
          <p:nvPr>
            <p:ph type="title"/>
          </p:nvPr>
        </p:nvSpPr>
        <p:spPr/>
        <p:txBody>
          <a:bodyPr/>
          <a:lstStyle/>
          <a:p>
            <a:r>
              <a:rPr lang="en-US" altLang="ko-KR"/>
              <a:t>Page Size</a:t>
            </a:r>
            <a:endParaRPr lang="ko-KR" altLang="en-US"/>
          </a:p>
        </p:txBody>
      </p:sp>
      <p:sp>
        <p:nvSpPr>
          <p:cNvPr id="86019" name="내용 개체 틀 2"/>
          <p:cNvSpPr>
            <a:spLocks noGrp="1"/>
          </p:cNvSpPr>
          <p:nvPr>
            <p:ph idx="1"/>
          </p:nvPr>
        </p:nvSpPr>
        <p:spPr>
          <a:xfrm>
            <a:off x="457200" y="1412875"/>
            <a:ext cx="8229600" cy="1584325"/>
          </a:xfrm>
        </p:spPr>
        <p:txBody>
          <a:bodyPr/>
          <a:lstStyle/>
          <a:p>
            <a:r>
              <a:rPr lang="en-US" altLang="ko-KR" sz="1800"/>
              <a:t>Oracle </a:t>
            </a:r>
          </a:p>
          <a:p>
            <a:pPr lvl="1"/>
            <a:r>
              <a:rPr lang="en-US" altLang="ko-KR" sz="1600"/>
              <a:t>“Oracle recommends smaller Oracle Database block sizes (2 KB or 4 KB) for online transaction processing or mixed workload environments and larger block sizes (8 KB,16 KB, or 32 KB) for decision support system workload environment</a:t>
            </a:r>
            <a:r>
              <a:rPr lang="en-US" altLang="ko-KR" sz="1800"/>
              <a:t>s.” (</a:t>
            </a:r>
            <a:r>
              <a:rPr lang="en-US" altLang="ko-KR" sz="1600"/>
              <a:t>see chapter “IO Config. And Design” in “Database Performance Tuning Guide” book )</a:t>
            </a:r>
          </a:p>
          <a:p>
            <a:pPr lvl="1"/>
            <a:endParaRPr lang="en-US" altLang="ko-KR" sz="1600"/>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86022"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005138"/>
            <a:ext cx="5832475"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08D0B77-654F-4809-8170-BE55FE6435A8}"/>
              </a:ext>
            </a:extLst>
          </p:cNvPr>
          <p:cNvSpPr txBox="1"/>
          <p:nvPr/>
        </p:nvSpPr>
        <p:spPr>
          <a:xfrm>
            <a:off x="-2340768" y="620688"/>
            <a:ext cx="1872208" cy="738664"/>
          </a:xfrm>
          <a:prstGeom prst="rect">
            <a:avLst/>
          </a:prstGeom>
          <a:noFill/>
        </p:spPr>
        <p:txBody>
          <a:bodyPr wrap="square" rtlCol="0">
            <a:spAutoFit/>
          </a:bodyPr>
          <a:lstStyle/>
          <a:p>
            <a:r>
              <a:rPr lang="en-US" altLang="ko-KR" dirty="0"/>
              <a:t>Page size</a:t>
            </a:r>
            <a:r>
              <a:rPr lang="ko-KR" altLang="en-US" dirty="0"/>
              <a:t>가 크고 작음에 따른 </a:t>
            </a:r>
            <a:endParaRPr lang="en-US" altLang="ko-KR" dirty="0"/>
          </a:p>
          <a:p>
            <a:r>
              <a:rPr lang="en-US" altLang="ko-KR" dirty="0"/>
              <a:t>Pros, cons </a:t>
            </a:r>
            <a:r>
              <a:rPr lang="ko-KR" altLang="en-US" dirty="0"/>
              <a:t>생각</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87044" name="Rectangle 5"/>
          <p:cNvSpPr>
            <a:spLocks noGrp="1" noChangeArrowheads="1"/>
          </p:cNvSpPr>
          <p:nvPr>
            <p:ph type="title"/>
          </p:nvPr>
        </p:nvSpPr>
        <p:spPr/>
        <p:txBody>
          <a:bodyPr/>
          <a:lstStyle/>
          <a:p>
            <a:pPr eaLnBrk="1" hangingPunct="1"/>
            <a:r>
              <a:rPr lang="en-US" altLang="ko-KR"/>
              <a:t>“Classical” Data Layout on Disk Page: Row-Store</a:t>
            </a:r>
          </a:p>
        </p:txBody>
      </p:sp>
      <p:pic>
        <p:nvPicPr>
          <p:cNvPr id="8704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531938"/>
            <a:ext cx="7489825" cy="4776787"/>
          </a:xfrm>
          <a:noFill/>
          <a:extLst>
            <a:ext uri="{91240B29-F687-4F45-9708-019B960494DF}">
              <a14:hiddenLine xmlns:a14="http://schemas.microsoft.com/office/drawing/2010/main" w="9525" cap="flat" cmpd="sng" algn="ctr">
                <a:solidFill>
                  <a:schemeClr val="tx1"/>
                </a:solidFill>
                <a:prstDash val="solid"/>
                <a:miter lim="800000"/>
                <a:headEnd type="none" w="sm" len="sm"/>
                <a:tailEnd type="none" w="sm" len="sm"/>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제목 1"/>
          <p:cNvSpPr>
            <a:spLocks noGrp="1"/>
          </p:cNvSpPr>
          <p:nvPr>
            <p:ph type="title"/>
          </p:nvPr>
        </p:nvSpPr>
        <p:spPr/>
        <p:txBody>
          <a:bodyPr/>
          <a:lstStyle/>
          <a:p>
            <a:r>
              <a:rPr lang="en-US" altLang="ko-KR"/>
              <a:t>Other Layouts: C-Store and Pax</a:t>
            </a:r>
            <a:endParaRPr lang="ko-KR" altLang="en-US"/>
          </a:p>
        </p:txBody>
      </p:sp>
      <p:sp>
        <p:nvSpPr>
          <p:cNvPr id="88067" name="내용 개체 틀 2"/>
          <p:cNvSpPr>
            <a:spLocks noGrp="1"/>
          </p:cNvSpPr>
          <p:nvPr>
            <p:ph idx="1"/>
          </p:nvPr>
        </p:nvSpPr>
        <p:spPr/>
        <p:txBody>
          <a:bodyPr/>
          <a:lstStyle/>
          <a:p>
            <a:r>
              <a:rPr lang="en-US" altLang="ko-KR"/>
              <a:t>C-Store(DSM) and Pax(Hybrid)</a:t>
            </a:r>
          </a:p>
        </p:txBody>
      </p:sp>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pic>
        <p:nvPicPr>
          <p:cNvPr id="88070" name="그림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05038"/>
            <a:ext cx="8240712"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직사각형 9"/>
          <p:cNvSpPr>
            <a:spLocks noChangeArrowheads="1"/>
          </p:cNvSpPr>
          <p:nvPr/>
        </p:nvSpPr>
        <p:spPr bwMode="auto">
          <a:xfrm>
            <a:off x="2051050" y="6000750"/>
            <a:ext cx="6565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vl="1" latinLnBrk="0">
              <a:spcBef>
                <a:spcPct val="0"/>
              </a:spcBef>
              <a:buClrTx/>
              <a:buSzTx/>
              <a:buFontTx/>
              <a:buNone/>
            </a:pPr>
            <a:r>
              <a:rPr kumimoji="0" lang="en-US" altLang="ko-KR" sz="1400" b="0" i="1" u="sng">
                <a:solidFill>
                  <a:schemeClr val="accent2"/>
                </a:solidFill>
                <a:latin typeface="Book Antiqua" panose="02040602050305030304" pitchFamily="18" charset="0"/>
                <a:ea typeface="한양해서" pitchFamily="18" charset="-127"/>
              </a:rPr>
              <a:t>[Source: Weaving Relations for Cache Performance, Ailamaki et. al., VLDB 2001]</a:t>
            </a:r>
            <a:endParaRPr kumimoji="0" lang="ko-KR" altLang="en-US" sz="1400" b="0" i="1" u="sng">
              <a:solidFill>
                <a:schemeClr val="accent2"/>
              </a:solidFill>
              <a:latin typeface="Book Antiqua" panose="02040602050305030304" pitchFamily="18" charset="0"/>
              <a:ea typeface="한양해서" pitchFamily="18" charset="-127"/>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6" name="날짜 개체 틀 4"/>
          <p:cNvSpPr>
            <a:spLocks noGrp="1"/>
          </p:cNvSpPr>
          <p:nvPr>
            <p:ph type="dt" sz="quarter" idx="11"/>
          </p:nvPr>
        </p:nvSpPr>
        <p:spPr/>
        <p:txBody>
          <a:bodyPr/>
          <a:lstStyle/>
          <a:p>
            <a:pPr>
              <a:defRPr/>
            </a:pPr>
            <a:r>
              <a:rPr lang="en-US" altLang="ko-KR"/>
              <a:t>Ch 9. Storing Disk</a:t>
            </a:r>
          </a:p>
        </p:txBody>
      </p:sp>
      <p:sp>
        <p:nvSpPr>
          <p:cNvPr id="8909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909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9094" name="Rectangle 4"/>
          <p:cNvSpPr>
            <a:spLocks noGrp="1" noChangeArrowheads="1"/>
          </p:cNvSpPr>
          <p:nvPr>
            <p:ph type="title"/>
          </p:nvPr>
        </p:nvSpPr>
        <p:spPr>
          <a:noFill/>
        </p:spPr>
        <p:txBody>
          <a:bodyPr lIns="90488" tIns="44450" rIns="90488" bIns="44450"/>
          <a:lstStyle/>
          <a:p>
            <a:pPr eaLnBrk="1" hangingPunct="1"/>
            <a:r>
              <a:rPr lang="en-US" altLang="ko-KR"/>
              <a:t>9.7 Record Formats:  Fixed Length</a:t>
            </a:r>
          </a:p>
        </p:txBody>
      </p:sp>
      <p:sp>
        <p:nvSpPr>
          <p:cNvPr id="89095" name="Rectangle 5"/>
          <p:cNvSpPr>
            <a:spLocks noGrp="1" noChangeArrowheads="1"/>
          </p:cNvSpPr>
          <p:nvPr>
            <p:ph type="body" idx="1"/>
          </p:nvPr>
        </p:nvSpPr>
        <p:spPr>
          <a:xfrm>
            <a:off x="762000" y="4724400"/>
            <a:ext cx="7315200" cy="1081088"/>
          </a:xfrm>
          <a:noFill/>
        </p:spPr>
        <p:txBody>
          <a:bodyPr lIns="90488" tIns="44450" rIns="90488" bIns="44450"/>
          <a:lstStyle/>
          <a:p>
            <a:pPr eaLnBrk="1" hangingPunct="1"/>
            <a:r>
              <a:rPr lang="en-US" altLang="ko-KR"/>
              <a:t>Information about field types same for all records in a file; stored in system catalogs.</a:t>
            </a:r>
          </a:p>
        </p:txBody>
      </p:sp>
      <p:grpSp>
        <p:nvGrpSpPr>
          <p:cNvPr id="89096" name="Group 10"/>
          <p:cNvGrpSpPr>
            <a:grpSpLocks/>
          </p:cNvGrpSpPr>
          <p:nvPr/>
        </p:nvGrpSpPr>
        <p:grpSpPr bwMode="auto">
          <a:xfrm>
            <a:off x="1835150" y="2520950"/>
            <a:ext cx="5245100" cy="749300"/>
            <a:chOff x="1156" y="1588"/>
            <a:chExt cx="3304" cy="472"/>
          </a:xfrm>
        </p:grpSpPr>
        <p:sp>
          <p:nvSpPr>
            <p:cNvPr id="89111" name="Rectangle 6"/>
            <p:cNvSpPr>
              <a:spLocks noChangeArrowheads="1"/>
            </p:cNvSpPr>
            <p:nvPr/>
          </p:nvSpPr>
          <p:spPr bwMode="auto">
            <a:xfrm>
              <a:off x="1156"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9112" name="Rectangle 7"/>
            <p:cNvSpPr>
              <a:spLocks noChangeArrowheads="1"/>
            </p:cNvSpPr>
            <p:nvPr/>
          </p:nvSpPr>
          <p:spPr bwMode="auto">
            <a:xfrm>
              <a:off x="2020"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9113" name="Rectangle 8"/>
            <p:cNvSpPr>
              <a:spLocks noChangeArrowheads="1"/>
            </p:cNvSpPr>
            <p:nvPr/>
          </p:nvSpPr>
          <p:spPr bwMode="auto">
            <a:xfrm>
              <a:off x="2884" y="1588"/>
              <a:ext cx="109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89114" name="Rectangle 9"/>
            <p:cNvSpPr>
              <a:spLocks noChangeArrowheads="1"/>
            </p:cNvSpPr>
            <p:nvPr/>
          </p:nvSpPr>
          <p:spPr bwMode="auto">
            <a:xfrm>
              <a:off x="3988" y="1588"/>
              <a:ext cx="472"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89097" name="Line 11"/>
          <p:cNvSpPr>
            <a:spLocks noChangeShapeType="1"/>
          </p:cNvSpPr>
          <p:nvPr/>
        </p:nvSpPr>
        <p:spPr bwMode="auto">
          <a:xfrm flipH="1" flipV="1">
            <a:off x="18288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solidFill>
                <a:srgbClr val="C00000"/>
              </a:solidFill>
            </a:endParaRPr>
          </a:p>
        </p:txBody>
      </p:sp>
      <p:sp>
        <p:nvSpPr>
          <p:cNvPr id="89098" name="Rectangle 12"/>
          <p:cNvSpPr>
            <a:spLocks noChangeArrowheads="1"/>
          </p:cNvSpPr>
          <p:nvPr/>
        </p:nvSpPr>
        <p:spPr bwMode="auto">
          <a:xfrm>
            <a:off x="1431925" y="3863975"/>
            <a:ext cx="196528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C00000"/>
                </a:solidFill>
                <a:latin typeface="Arial" panose="020B0604020202020204" pitchFamily="34" charset="0"/>
              </a:rPr>
              <a:t>Base address (B)</a:t>
            </a:r>
          </a:p>
        </p:txBody>
      </p:sp>
      <p:sp>
        <p:nvSpPr>
          <p:cNvPr id="89099" name="Rectangle 13"/>
          <p:cNvSpPr>
            <a:spLocks noChangeArrowheads="1"/>
          </p:cNvSpPr>
          <p:nvPr/>
        </p:nvSpPr>
        <p:spPr bwMode="auto">
          <a:xfrm>
            <a:off x="22701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L1</a:t>
            </a:r>
          </a:p>
        </p:txBody>
      </p:sp>
      <p:sp>
        <p:nvSpPr>
          <p:cNvPr id="89100" name="Line 14"/>
          <p:cNvSpPr>
            <a:spLocks noChangeShapeType="1"/>
          </p:cNvSpPr>
          <p:nvPr/>
        </p:nvSpPr>
        <p:spPr bwMode="auto">
          <a:xfrm flipH="1">
            <a:off x="18288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9101" name="Line 15"/>
          <p:cNvSpPr>
            <a:spLocks noChangeShapeType="1"/>
          </p:cNvSpPr>
          <p:nvPr/>
        </p:nvSpPr>
        <p:spPr bwMode="auto">
          <a:xfrm>
            <a:off x="27432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9102" name="Rectangle 16"/>
          <p:cNvSpPr>
            <a:spLocks noChangeArrowheads="1"/>
          </p:cNvSpPr>
          <p:nvPr/>
        </p:nvSpPr>
        <p:spPr bwMode="auto">
          <a:xfrm>
            <a:off x="3565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L2</a:t>
            </a:r>
          </a:p>
        </p:txBody>
      </p:sp>
      <p:sp>
        <p:nvSpPr>
          <p:cNvPr id="89103" name="Rectangle 17"/>
          <p:cNvSpPr>
            <a:spLocks noChangeArrowheads="1"/>
          </p:cNvSpPr>
          <p:nvPr/>
        </p:nvSpPr>
        <p:spPr bwMode="auto">
          <a:xfrm>
            <a:off x="5089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L3</a:t>
            </a:r>
          </a:p>
        </p:txBody>
      </p:sp>
      <p:sp>
        <p:nvSpPr>
          <p:cNvPr id="89104" name="Rectangle 18"/>
          <p:cNvSpPr>
            <a:spLocks noChangeArrowheads="1"/>
          </p:cNvSpPr>
          <p:nvPr/>
        </p:nvSpPr>
        <p:spPr bwMode="auto">
          <a:xfrm>
            <a:off x="63849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L4</a:t>
            </a:r>
          </a:p>
        </p:txBody>
      </p:sp>
      <p:sp>
        <p:nvSpPr>
          <p:cNvPr id="89105" name="Rectangle 19"/>
          <p:cNvSpPr>
            <a:spLocks noChangeArrowheads="1"/>
          </p:cNvSpPr>
          <p:nvPr/>
        </p:nvSpPr>
        <p:spPr bwMode="auto">
          <a:xfrm>
            <a:off x="23463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F1</a:t>
            </a:r>
          </a:p>
        </p:txBody>
      </p:sp>
      <p:sp>
        <p:nvSpPr>
          <p:cNvPr id="89106" name="Rectangle 20"/>
          <p:cNvSpPr>
            <a:spLocks noChangeArrowheads="1"/>
          </p:cNvSpPr>
          <p:nvPr/>
        </p:nvSpPr>
        <p:spPr bwMode="auto">
          <a:xfrm>
            <a:off x="3565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F2</a:t>
            </a:r>
          </a:p>
        </p:txBody>
      </p:sp>
      <p:sp>
        <p:nvSpPr>
          <p:cNvPr id="89107" name="Rectangle 21"/>
          <p:cNvSpPr>
            <a:spLocks noChangeArrowheads="1"/>
          </p:cNvSpPr>
          <p:nvPr/>
        </p:nvSpPr>
        <p:spPr bwMode="auto">
          <a:xfrm>
            <a:off x="5089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F3</a:t>
            </a:r>
          </a:p>
        </p:txBody>
      </p:sp>
      <p:sp>
        <p:nvSpPr>
          <p:cNvPr id="89108" name="Rectangle 22"/>
          <p:cNvSpPr>
            <a:spLocks noChangeArrowheads="1"/>
          </p:cNvSpPr>
          <p:nvPr/>
        </p:nvSpPr>
        <p:spPr bwMode="auto">
          <a:xfrm>
            <a:off x="63849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Courier New" panose="02070309020205020404" pitchFamily="49" charset="0"/>
              </a:rPr>
              <a:t>F4</a:t>
            </a:r>
          </a:p>
        </p:txBody>
      </p:sp>
      <p:sp>
        <p:nvSpPr>
          <p:cNvPr id="89109" name="Line 23"/>
          <p:cNvSpPr>
            <a:spLocks noChangeShapeType="1"/>
          </p:cNvSpPr>
          <p:nvPr/>
        </p:nvSpPr>
        <p:spPr bwMode="auto">
          <a:xfrm flipH="1" flipV="1">
            <a:off x="45720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solidFill>
                <a:srgbClr val="C00000"/>
              </a:solidFill>
            </a:endParaRPr>
          </a:p>
        </p:txBody>
      </p:sp>
      <p:sp>
        <p:nvSpPr>
          <p:cNvPr id="89110" name="Rectangle 24"/>
          <p:cNvSpPr>
            <a:spLocks noChangeArrowheads="1"/>
          </p:cNvSpPr>
          <p:nvPr/>
        </p:nvSpPr>
        <p:spPr bwMode="auto">
          <a:xfrm>
            <a:off x="4022725" y="3863975"/>
            <a:ext cx="221695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rgbClr val="C00000"/>
                </a:solidFill>
                <a:latin typeface="Arial" panose="020B0604020202020204" pitchFamily="34" charset="0"/>
              </a:rPr>
              <a:t>Address</a:t>
            </a:r>
            <a:r>
              <a:rPr lang="en-US" altLang="ko-KR" sz="1800" b="0">
                <a:solidFill>
                  <a:srgbClr val="C00000"/>
                </a:solidFill>
                <a:latin typeface="Book Antiqua" panose="02040602050305030304" pitchFamily="18" charset="0"/>
              </a:rPr>
              <a:t> = B+L1+L2</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48" name="날짜 개체 틀 4"/>
          <p:cNvSpPr>
            <a:spLocks noGrp="1"/>
          </p:cNvSpPr>
          <p:nvPr>
            <p:ph type="dt" sz="quarter" idx="11"/>
          </p:nvPr>
        </p:nvSpPr>
        <p:spPr/>
        <p:txBody>
          <a:bodyPr/>
          <a:lstStyle/>
          <a:p>
            <a:pPr>
              <a:defRPr/>
            </a:pPr>
            <a:r>
              <a:rPr lang="en-US" altLang="ko-KR"/>
              <a:t>Ch 9. Storing Disk</a:t>
            </a:r>
          </a:p>
        </p:txBody>
      </p:sp>
      <p:sp>
        <p:nvSpPr>
          <p:cNvPr id="9114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4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42" name="Rectangle 4"/>
          <p:cNvSpPr>
            <a:spLocks noGrp="1" noChangeArrowheads="1"/>
          </p:cNvSpPr>
          <p:nvPr>
            <p:ph type="title"/>
          </p:nvPr>
        </p:nvSpPr>
        <p:spPr>
          <a:noFill/>
        </p:spPr>
        <p:txBody>
          <a:bodyPr lIns="90488" tIns="44450" rIns="90488" bIns="44450"/>
          <a:lstStyle/>
          <a:p>
            <a:pPr eaLnBrk="1" hangingPunct="1"/>
            <a:r>
              <a:rPr lang="en-US" altLang="ko-KR"/>
              <a:t>Record Formats: Variable Length</a:t>
            </a:r>
          </a:p>
        </p:txBody>
      </p:sp>
      <p:sp>
        <p:nvSpPr>
          <p:cNvPr id="91143" name="Rectangle 5"/>
          <p:cNvSpPr>
            <a:spLocks noGrp="1" noChangeArrowheads="1"/>
          </p:cNvSpPr>
          <p:nvPr>
            <p:ph type="body" idx="1"/>
          </p:nvPr>
        </p:nvSpPr>
        <p:spPr>
          <a:xfrm>
            <a:off x="762000" y="1268413"/>
            <a:ext cx="7543800" cy="685800"/>
          </a:xfrm>
          <a:noFill/>
        </p:spPr>
        <p:txBody>
          <a:bodyPr lIns="90488" tIns="44450" rIns="90488" bIns="44450"/>
          <a:lstStyle/>
          <a:p>
            <a:pPr eaLnBrk="1" hangingPunct="1"/>
            <a:r>
              <a:rPr lang="en-US" altLang="ko-KR"/>
              <a:t>Two alternative formats (# fields is fixed):</a:t>
            </a:r>
          </a:p>
        </p:txBody>
      </p:sp>
      <p:grpSp>
        <p:nvGrpSpPr>
          <p:cNvPr id="91144" name="Group 24"/>
          <p:cNvGrpSpPr>
            <a:grpSpLocks/>
          </p:cNvGrpSpPr>
          <p:nvPr/>
        </p:nvGrpSpPr>
        <p:grpSpPr bwMode="auto">
          <a:xfrm>
            <a:off x="1203325" y="2176463"/>
            <a:ext cx="5895975" cy="596900"/>
            <a:chOff x="758" y="1492"/>
            <a:chExt cx="3714" cy="376"/>
          </a:xfrm>
        </p:grpSpPr>
        <p:grpSp>
          <p:nvGrpSpPr>
            <p:cNvPr id="91168" name="Group 9"/>
            <p:cNvGrpSpPr>
              <a:grpSpLocks/>
            </p:cNvGrpSpPr>
            <p:nvPr/>
          </p:nvGrpSpPr>
          <p:grpSpPr bwMode="auto">
            <a:xfrm>
              <a:off x="772" y="1492"/>
              <a:ext cx="856" cy="376"/>
              <a:chOff x="772" y="1492"/>
              <a:chExt cx="856" cy="376"/>
            </a:xfrm>
          </p:grpSpPr>
          <p:sp>
            <p:nvSpPr>
              <p:cNvPr id="91183" name="Rectangle 7"/>
              <p:cNvSpPr>
                <a:spLocks noChangeArrowheads="1"/>
              </p:cNvSpPr>
              <p:nvPr/>
            </p:nvSpPr>
            <p:spPr bwMode="auto">
              <a:xfrm>
                <a:off x="772"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84" name="Rectangle 8"/>
              <p:cNvSpPr>
                <a:spLocks noChangeArrowheads="1"/>
              </p:cNvSpPr>
              <p:nvPr/>
            </p:nvSpPr>
            <p:spPr bwMode="auto">
              <a:xfrm>
                <a:off x="1012"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91169" name="Rectangle 10"/>
            <p:cNvSpPr>
              <a:spLocks noChangeArrowheads="1"/>
            </p:cNvSpPr>
            <p:nvPr/>
          </p:nvSpPr>
          <p:spPr bwMode="auto">
            <a:xfrm>
              <a:off x="1636"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70" name="Rectangle 11"/>
            <p:cNvSpPr>
              <a:spLocks noChangeArrowheads="1"/>
            </p:cNvSpPr>
            <p:nvPr/>
          </p:nvSpPr>
          <p:spPr bwMode="auto">
            <a:xfrm>
              <a:off x="1876"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nvGrpSpPr>
            <p:cNvPr id="91171" name="Group 14"/>
            <p:cNvGrpSpPr>
              <a:grpSpLocks/>
            </p:cNvGrpSpPr>
            <p:nvPr/>
          </p:nvGrpSpPr>
          <p:grpSpPr bwMode="auto">
            <a:xfrm>
              <a:off x="2500" y="1492"/>
              <a:ext cx="856" cy="376"/>
              <a:chOff x="2500" y="1492"/>
              <a:chExt cx="856" cy="376"/>
            </a:xfrm>
          </p:grpSpPr>
          <p:sp>
            <p:nvSpPr>
              <p:cNvPr id="91181" name="Rectangle 12"/>
              <p:cNvSpPr>
                <a:spLocks noChangeArrowheads="1"/>
              </p:cNvSpPr>
              <p:nvPr/>
            </p:nvSpPr>
            <p:spPr bwMode="auto">
              <a:xfrm>
                <a:off x="2500"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82" name="Rectangle 13"/>
              <p:cNvSpPr>
                <a:spLocks noChangeArrowheads="1"/>
              </p:cNvSpPr>
              <p:nvPr/>
            </p:nvSpPr>
            <p:spPr bwMode="auto">
              <a:xfrm>
                <a:off x="2740"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grpSp>
          <p:nvGrpSpPr>
            <p:cNvPr id="91172" name="Group 17"/>
            <p:cNvGrpSpPr>
              <a:grpSpLocks/>
            </p:cNvGrpSpPr>
            <p:nvPr/>
          </p:nvGrpSpPr>
          <p:grpSpPr bwMode="auto">
            <a:xfrm>
              <a:off x="3364" y="1492"/>
              <a:ext cx="856" cy="376"/>
              <a:chOff x="3364" y="1492"/>
              <a:chExt cx="856" cy="376"/>
            </a:xfrm>
          </p:grpSpPr>
          <p:sp>
            <p:nvSpPr>
              <p:cNvPr id="91179" name="Rectangle 15"/>
              <p:cNvSpPr>
                <a:spLocks noChangeArrowheads="1"/>
              </p:cNvSpPr>
              <p:nvPr/>
            </p:nvSpPr>
            <p:spPr bwMode="auto">
              <a:xfrm>
                <a:off x="3364"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80" name="Rectangle 16"/>
              <p:cNvSpPr>
                <a:spLocks noChangeArrowheads="1"/>
              </p:cNvSpPr>
              <p:nvPr/>
            </p:nvSpPr>
            <p:spPr bwMode="auto">
              <a:xfrm>
                <a:off x="3604"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sp>
          <p:nvSpPr>
            <p:cNvPr id="91173" name="Rectangle 18"/>
            <p:cNvSpPr>
              <a:spLocks noChangeArrowheads="1"/>
            </p:cNvSpPr>
            <p:nvPr/>
          </p:nvSpPr>
          <p:spPr bwMode="auto">
            <a:xfrm>
              <a:off x="758" y="1557"/>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Book Antiqua" panose="02040602050305030304" pitchFamily="18" charset="0"/>
                </a:rPr>
                <a:t>4</a:t>
              </a:r>
            </a:p>
          </p:txBody>
        </p:sp>
        <p:sp>
          <p:nvSpPr>
            <p:cNvPr id="91174" name="Rectangle 19"/>
            <p:cNvSpPr>
              <a:spLocks noChangeArrowheads="1"/>
            </p:cNvSpPr>
            <p:nvPr/>
          </p:nvSpPr>
          <p:spPr bwMode="auto">
            <a:xfrm>
              <a:off x="1670" y="1557"/>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Book Antiqua" panose="02040602050305030304" pitchFamily="18" charset="0"/>
                </a:rPr>
                <a:t>$</a:t>
              </a:r>
            </a:p>
          </p:txBody>
        </p:sp>
        <p:sp>
          <p:nvSpPr>
            <p:cNvPr id="91175" name="Rectangle 20"/>
            <p:cNvSpPr>
              <a:spLocks noChangeArrowheads="1"/>
            </p:cNvSpPr>
            <p:nvPr/>
          </p:nvSpPr>
          <p:spPr bwMode="auto">
            <a:xfrm>
              <a:off x="2534" y="1557"/>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Book Antiqua" panose="02040602050305030304" pitchFamily="18" charset="0"/>
                </a:rPr>
                <a:t>$</a:t>
              </a:r>
            </a:p>
          </p:txBody>
        </p:sp>
        <p:sp>
          <p:nvSpPr>
            <p:cNvPr id="91176" name="Rectangle 21"/>
            <p:cNvSpPr>
              <a:spLocks noChangeArrowheads="1"/>
            </p:cNvSpPr>
            <p:nvPr/>
          </p:nvSpPr>
          <p:spPr bwMode="auto">
            <a:xfrm>
              <a:off x="3398" y="1557"/>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Book Antiqua" panose="02040602050305030304" pitchFamily="18" charset="0"/>
                </a:rPr>
                <a:t>$</a:t>
              </a:r>
            </a:p>
          </p:txBody>
        </p:sp>
        <p:sp>
          <p:nvSpPr>
            <p:cNvPr id="91177" name="Rectangle 22"/>
            <p:cNvSpPr>
              <a:spLocks noChangeArrowheads="1"/>
            </p:cNvSpPr>
            <p:nvPr/>
          </p:nvSpPr>
          <p:spPr bwMode="auto">
            <a:xfrm>
              <a:off x="4228"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78" name="Rectangle 23"/>
            <p:cNvSpPr>
              <a:spLocks noChangeArrowheads="1"/>
            </p:cNvSpPr>
            <p:nvPr/>
          </p:nvSpPr>
          <p:spPr bwMode="auto">
            <a:xfrm>
              <a:off x="4262" y="1557"/>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400" b="0">
                  <a:solidFill>
                    <a:schemeClr val="tx2"/>
                  </a:solidFill>
                  <a:latin typeface="Book Antiqua" panose="02040602050305030304" pitchFamily="18" charset="0"/>
                </a:rPr>
                <a:t>$</a:t>
              </a:r>
            </a:p>
          </p:txBody>
        </p:sp>
      </p:grpSp>
      <p:sp>
        <p:nvSpPr>
          <p:cNvPr id="91145" name="Line 25"/>
          <p:cNvSpPr>
            <a:spLocks noChangeShapeType="1"/>
          </p:cNvSpPr>
          <p:nvPr/>
        </p:nvSpPr>
        <p:spPr bwMode="auto">
          <a:xfrm flipV="1">
            <a:off x="1042988" y="2779713"/>
            <a:ext cx="331787" cy="288925"/>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146" name="Rectangle 26"/>
          <p:cNvSpPr>
            <a:spLocks noChangeArrowheads="1"/>
          </p:cNvSpPr>
          <p:nvPr/>
        </p:nvSpPr>
        <p:spPr bwMode="auto">
          <a:xfrm>
            <a:off x="468313" y="2862263"/>
            <a:ext cx="790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Arial" panose="020B0604020202020204" pitchFamily="34" charset="0"/>
              </a:rPr>
              <a:t>Field</a:t>
            </a:r>
          </a:p>
          <a:p>
            <a:pPr latinLnBrk="0">
              <a:spcBef>
                <a:spcPct val="0"/>
              </a:spcBef>
              <a:buClrTx/>
              <a:buSzTx/>
              <a:buFontTx/>
              <a:buNone/>
            </a:pPr>
            <a:r>
              <a:rPr lang="en-US" altLang="ko-KR" sz="1800" b="0">
                <a:solidFill>
                  <a:schemeClr val="tx2"/>
                </a:solidFill>
                <a:latin typeface="Arial" panose="020B0604020202020204" pitchFamily="34" charset="0"/>
              </a:rPr>
              <a:t>Count</a:t>
            </a:r>
          </a:p>
        </p:txBody>
      </p:sp>
      <p:sp>
        <p:nvSpPr>
          <p:cNvPr id="91147" name="Rectangle 27"/>
          <p:cNvSpPr>
            <a:spLocks noChangeArrowheads="1"/>
          </p:cNvSpPr>
          <p:nvPr/>
        </p:nvSpPr>
        <p:spPr bwMode="auto">
          <a:xfrm>
            <a:off x="2117725" y="2765425"/>
            <a:ext cx="46863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b="0">
                <a:solidFill>
                  <a:schemeClr val="tx2"/>
                </a:solidFill>
                <a:latin typeface="Arial" panose="020B0604020202020204" pitchFamily="34" charset="0"/>
              </a:rPr>
              <a:t>Fields Delimited by Special Symbols</a:t>
            </a:r>
          </a:p>
        </p:txBody>
      </p:sp>
      <p:sp>
        <p:nvSpPr>
          <p:cNvPr id="91148" name="Rectangle 28"/>
          <p:cNvSpPr>
            <a:spLocks noChangeArrowheads="1"/>
          </p:cNvSpPr>
          <p:nvPr/>
        </p:nvSpPr>
        <p:spPr bwMode="auto">
          <a:xfrm>
            <a:off x="1814513" y="1844675"/>
            <a:ext cx="4518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F1                    F2                   F3                    F4</a:t>
            </a:r>
          </a:p>
        </p:txBody>
      </p:sp>
      <p:sp>
        <p:nvSpPr>
          <p:cNvPr id="91149" name="Rectangle 29"/>
          <p:cNvSpPr>
            <a:spLocks noChangeArrowheads="1"/>
          </p:cNvSpPr>
          <p:nvPr/>
        </p:nvSpPr>
        <p:spPr bwMode="auto">
          <a:xfrm>
            <a:off x="3413125" y="3444875"/>
            <a:ext cx="337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solidFill>
                  <a:schemeClr val="tx2"/>
                </a:solidFill>
                <a:latin typeface="Book Antiqua" panose="02040602050305030304" pitchFamily="18" charset="0"/>
              </a:rPr>
              <a:t>F1             F2             F3             F4</a:t>
            </a:r>
          </a:p>
        </p:txBody>
      </p:sp>
      <p:grpSp>
        <p:nvGrpSpPr>
          <p:cNvPr id="91150" name="Group 39"/>
          <p:cNvGrpSpPr>
            <a:grpSpLocks/>
          </p:cNvGrpSpPr>
          <p:nvPr/>
        </p:nvGrpSpPr>
        <p:grpSpPr bwMode="auto">
          <a:xfrm>
            <a:off x="1225550" y="3776663"/>
            <a:ext cx="5854700" cy="596900"/>
            <a:chOff x="772" y="2500"/>
            <a:chExt cx="3688" cy="376"/>
          </a:xfrm>
        </p:grpSpPr>
        <p:sp>
          <p:nvSpPr>
            <p:cNvPr id="91159" name="Rectangle 30"/>
            <p:cNvSpPr>
              <a:spLocks noChangeArrowheads="1"/>
            </p:cNvSpPr>
            <p:nvPr/>
          </p:nvSpPr>
          <p:spPr bwMode="auto">
            <a:xfrm>
              <a:off x="772" y="2500"/>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0" name="Rectangle 31"/>
            <p:cNvSpPr>
              <a:spLocks noChangeArrowheads="1"/>
            </p:cNvSpPr>
            <p:nvPr/>
          </p:nvSpPr>
          <p:spPr bwMode="auto">
            <a:xfrm>
              <a:off x="1012" y="2500"/>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1" name="Rectangle 32"/>
            <p:cNvSpPr>
              <a:spLocks noChangeArrowheads="1"/>
            </p:cNvSpPr>
            <p:nvPr/>
          </p:nvSpPr>
          <p:spPr bwMode="auto">
            <a:xfrm>
              <a:off x="1252" y="2500"/>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2" name="Rectangle 33"/>
            <p:cNvSpPr>
              <a:spLocks noChangeArrowheads="1"/>
            </p:cNvSpPr>
            <p:nvPr/>
          </p:nvSpPr>
          <p:spPr bwMode="auto">
            <a:xfrm>
              <a:off x="1492" y="2500"/>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3" name="Rectangle 34"/>
            <p:cNvSpPr>
              <a:spLocks noChangeArrowheads="1"/>
            </p:cNvSpPr>
            <p:nvPr/>
          </p:nvSpPr>
          <p:spPr bwMode="auto">
            <a:xfrm>
              <a:off x="1732" y="2500"/>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4" name="Rectangle 35"/>
            <p:cNvSpPr>
              <a:spLocks noChangeArrowheads="1"/>
            </p:cNvSpPr>
            <p:nvPr/>
          </p:nvSpPr>
          <p:spPr bwMode="auto">
            <a:xfrm>
              <a:off x="1972" y="2500"/>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5" name="Rectangle 36"/>
            <p:cNvSpPr>
              <a:spLocks noChangeArrowheads="1"/>
            </p:cNvSpPr>
            <p:nvPr/>
          </p:nvSpPr>
          <p:spPr bwMode="auto">
            <a:xfrm>
              <a:off x="2596" y="2500"/>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6" name="Rectangle 37"/>
            <p:cNvSpPr>
              <a:spLocks noChangeArrowheads="1"/>
            </p:cNvSpPr>
            <p:nvPr/>
          </p:nvSpPr>
          <p:spPr bwMode="auto">
            <a:xfrm>
              <a:off x="3220" y="2500"/>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1167" name="Rectangle 38"/>
            <p:cNvSpPr>
              <a:spLocks noChangeArrowheads="1"/>
            </p:cNvSpPr>
            <p:nvPr/>
          </p:nvSpPr>
          <p:spPr bwMode="auto">
            <a:xfrm>
              <a:off x="3844" y="2500"/>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grpSp>
      <p:grpSp>
        <p:nvGrpSpPr>
          <p:cNvPr id="91151" name="Group 45"/>
          <p:cNvGrpSpPr>
            <a:grpSpLocks/>
          </p:cNvGrpSpPr>
          <p:nvPr/>
        </p:nvGrpSpPr>
        <p:grpSpPr bwMode="auto">
          <a:xfrm>
            <a:off x="1371600" y="4303713"/>
            <a:ext cx="5716588" cy="700087"/>
            <a:chOff x="864" y="2832"/>
            <a:chExt cx="3601" cy="441"/>
          </a:xfrm>
        </p:grpSpPr>
        <p:sp>
          <p:nvSpPr>
            <p:cNvPr id="91154" name="Freeform 40"/>
            <p:cNvSpPr>
              <a:spLocks/>
            </p:cNvSpPr>
            <p:nvPr/>
          </p:nvSpPr>
          <p:spPr bwMode="auto">
            <a:xfrm>
              <a:off x="864" y="2832"/>
              <a:ext cx="1105" cy="303"/>
            </a:xfrm>
            <a:custGeom>
              <a:avLst/>
              <a:gdLst>
                <a:gd name="T0" fmla="*/ 0 w 1105"/>
                <a:gd name="T1" fmla="*/ 0 h 303"/>
                <a:gd name="T2" fmla="*/ 15 w 1105"/>
                <a:gd name="T3" fmla="*/ 65 h 303"/>
                <a:gd name="T4" fmla="*/ 28 w 1105"/>
                <a:gd name="T5" fmla="*/ 115 h 303"/>
                <a:gd name="T6" fmla="*/ 40 w 1105"/>
                <a:gd name="T7" fmla="*/ 152 h 303"/>
                <a:gd name="T8" fmla="*/ 78 w 1105"/>
                <a:gd name="T9" fmla="*/ 190 h 303"/>
                <a:gd name="T10" fmla="*/ 115 w 1105"/>
                <a:gd name="T11" fmla="*/ 215 h 303"/>
                <a:gd name="T12" fmla="*/ 153 w 1105"/>
                <a:gd name="T13" fmla="*/ 227 h 303"/>
                <a:gd name="T14" fmla="*/ 190 w 1105"/>
                <a:gd name="T15" fmla="*/ 240 h 303"/>
                <a:gd name="T16" fmla="*/ 240 w 1105"/>
                <a:gd name="T17" fmla="*/ 240 h 303"/>
                <a:gd name="T18" fmla="*/ 278 w 1105"/>
                <a:gd name="T19" fmla="*/ 252 h 303"/>
                <a:gd name="T20" fmla="*/ 316 w 1105"/>
                <a:gd name="T21" fmla="*/ 265 h 303"/>
                <a:gd name="T22" fmla="*/ 353 w 1105"/>
                <a:gd name="T23" fmla="*/ 265 h 303"/>
                <a:gd name="T24" fmla="*/ 391 w 1105"/>
                <a:gd name="T25" fmla="*/ 277 h 303"/>
                <a:gd name="T26" fmla="*/ 441 w 1105"/>
                <a:gd name="T27" fmla="*/ 290 h 303"/>
                <a:gd name="T28" fmla="*/ 478 w 1105"/>
                <a:gd name="T29" fmla="*/ 290 h 303"/>
                <a:gd name="T30" fmla="*/ 516 w 1105"/>
                <a:gd name="T31" fmla="*/ 290 h 303"/>
                <a:gd name="T32" fmla="*/ 566 w 1105"/>
                <a:gd name="T33" fmla="*/ 302 h 303"/>
                <a:gd name="T34" fmla="*/ 603 w 1105"/>
                <a:gd name="T35" fmla="*/ 302 h 303"/>
                <a:gd name="T36" fmla="*/ 641 w 1105"/>
                <a:gd name="T37" fmla="*/ 302 h 303"/>
                <a:gd name="T38" fmla="*/ 678 w 1105"/>
                <a:gd name="T39" fmla="*/ 302 h 303"/>
                <a:gd name="T40" fmla="*/ 716 w 1105"/>
                <a:gd name="T41" fmla="*/ 302 h 303"/>
                <a:gd name="T42" fmla="*/ 753 w 1105"/>
                <a:gd name="T43" fmla="*/ 302 h 303"/>
                <a:gd name="T44" fmla="*/ 803 w 1105"/>
                <a:gd name="T45" fmla="*/ 290 h 303"/>
                <a:gd name="T46" fmla="*/ 841 w 1105"/>
                <a:gd name="T47" fmla="*/ 290 h 303"/>
                <a:gd name="T48" fmla="*/ 878 w 1105"/>
                <a:gd name="T49" fmla="*/ 277 h 303"/>
                <a:gd name="T50" fmla="*/ 916 w 1105"/>
                <a:gd name="T51" fmla="*/ 265 h 303"/>
                <a:gd name="T52" fmla="*/ 953 w 1105"/>
                <a:gd name="T53" fmla="*/ 252 h 303"/>
                <a:gd name="T54" fmla="*/ 991 w 1105"/>
                <a:gd name="T55" fmla="*/ 227 h 303"/>
                <a:gd name="T56" fmla="*/ 1028 w 1105"/>
                <a:gd name="T57" fmla="*/ 202 h 303"/>
                <a:gd name="T58" fmla="*/ 1053 w 1105"/>
                <a:gd name="T59" fmla="*/ 165 h 303"/>
                <a:gd name="T60" fmla="*/ 1078 w 1105"/>
                <a:gd name="T61" fmla="*/ 127 h 303"/>
                <a:gd name="T62" fmla="*/ 1103 w 1105"/>
                <a:gd name="T63" fmla="*/ 90 h 303"/>
                <a:gd name="T64" fmla="*/ 1104 w 1105"/>
                <a:gd name="T65" fmla="*/ 48 h 3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05" h="303">
                  <a:moveTo>
                    <a:pt x="0" y="0"/>
                  </a:moveTo>
                  <a:lnTo>
                    <a:pt x="15" y="65"/>
                  </a:lnTo>
                  <a:lnTo>
                    <a:pt x="28" y="115"/>
                  </a:lnTo>
                  <a:lnTo>
                    <a:pt x="40" y="152"/>
                  </a:lnTo>
                  <a:lnTo>
                    <a:pt x="78" y="190"/>
                  </a:lnTo>
                  <a:lnTo>
                    <a:pt x="115" y="215"/>
                  </a:lnTo>
                  <a:lnTo>
                    <a:pt x="153" y="227"/>
                  </a:lnTo>
                  <a:lnTo>
                    <a:pt x="190" y="240"/>
                  </a:lnTo>
                  <a:lnTo>
                    <a:pt x="240" y="240"/>
                  </a:lnTo>
                  <a:lnTo>
                    <a:pt x="278" y="252"/>
                  </a:lnTo>
                  <a:lnTo>
                    <a:pt x="316" y="265"/>
                  </a:lnTo>
                  <a:lnTo>
                    <a:pt x="353" y="265"/>
                  </a:lnTo>
                  <a:lnTo>
                    <a:pt x="391" y="277"/>
                  </a:lnTo>
                  <a:lnTo>
                    <a:pt x="441" y="290"/>
                  </a:lnTo>
                  <a:lnTo>
                    <a:pt x="478" y="290"/>
                  </a:lnTo>
                  <a:lnTo>
                    <a:pt x="516" y="290"/>
                  </a:lnTo>
                  <a:lnTo>
                    <a:pt x="566" y="302"/>
                  </a:lnTo>
                  <a:lnTo>
                    <a:pt x="603" y="302"/>
                  </a:lnTo>
                  <a:lnTo>
                    <a:pt x="641" y="302"/>
                  </a:lnTo>
                  <a:lnTo>
                    <a:pt x="678" y="302"/>
                  </a:lnTo>
                  <a:lnTo>
                    <a:pt x="716" y="302"/>
                  </a:lnTo>
                  <a:lnTo>
                    <a:pt x="753" y="302"/>
                  </a:lnTo>
                  <a:lnTo>
                    <a:pt x="803" y="290"/>
                  </a:lnTo>
                  <a:lnTo>
                    <a:pt x="841" y="290"/>
                  </a:lnTo>
                  <a:lnTo>
                    <a:pt x="878" y="277"/>
                  </a:lnTo>
                  <a:lnTo>
                    <a:pt x="916" y="265"/>
                  </a:lnTo>
                  <a:lnTo>
                    <a:pt x="953" y="252"/>
                  </a:lnTo>
                  <a:lnTo>
                    <a:pt x="991" y="227"/>
                  </a:lnTo>
                  <a:lnTo>
                    <a:pt x="1028" y="202"/>
                  </a:lnTo>
                  <a:lnTo>
                    <a:pt x="1053" y="165"/>
                  </a:lnTo>
                  <a:lnTo>
                    <a:pt x="1078" y="127"/>
                  </a:lnTo>
                  <a:lnTo>
                    <a:pt x="1103" y="90"/>
                  </a:lnTo>
                  <a:lnTo>
                    <a:pt x="1104" y="48"/>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155" name="Freeform 41"/>
            <p:cNvSpPr>
              <a:spLocks/>
            </p:cNvSpPr>
            <p:nvPr/>
          </p:nvSpPr>
          <p:spPr bwMode="auto">
            <a:xfrm>
              <a:off x="1152" y="2832"/>
              <a:ext cx="1441" cy="341"/>
            </a:xfrm>
            <a:custGeom>
              <a:avLst/>
              <a:gdLst>
                <a:gd name="T0" fmla="*/ 0 w 1441"/>
                <a:gd name="T1" fmla="*/ 0 h 341"/>
                <a:gd name="T2" fmla="*/ 28 w 1441"/>
                <a:gd name="T3" fmla="*/ 65 h 341"/>
                <a:gd name="T4" fmla="*/ 53 w 1441"/>
                <a:gd name="T5" fmla="*/ 102 h 341"/>
                <a:gd name="T6" fmla="*/ 90 w 1441"/>
                <a:gd name="T7" fmla="*/ 127 h 341"/>
                <a:gd name="T8" fmla="*/ 128 w 1441"/>
                <a:gd name="T9" fmla="*/ 152 h 341"/>
                <a:gd name="T10" fmla="*/ 165 w 1441"/>
                <a:gd name="T11" fmla="*/ 177 h 341"/>
                <a:gd name="T12" fmla="*/ 228 w 1441"/>
                <a:gd name="T13" fmla="*/ 202 h 341"/>
                <a:gd name="T14" fmla="*/ 265 w 1441"/>
                <a:gd name="T15" fmla="*/ 227 h 341"/>
                <a:gd name="T16" fmla="*/ 315 w 1441"/>
                <a:gd name="T17" fmla="*/ 240 h 341"/>
                <a:gd name="T18" fmla="*/ 365 w 1441"/>
                <a:gd name="T19" fmla="*/ 265 h 341"/>
                <a:gd name="T20" fmla="*/ 415 w 1441"/>
                <a:gd name="T21" fmla="*/ 277 h 341"/>
                <a:gd name="T22" fmla="*/ 453 w 1441"/>
                <a:gd name="T23" fmla="*/ 302 h 341"/>
                <a:gd name="T24" fmla="*/ 503 w 1441"/>
                <a:gd name="T25" fmla="*/ 315 h 341"/>
                <a:gd name="T26" fmla="*/ 553 w 1441"/>
                <a:gd name="T27" fmla="*/ 327 h 341"/>
                <a:gd name="T28" fmla="*/ 603 w 1441"/>
                <a:gd name="T29" fmla="*/ 340 h 341"/>
                <a:gd name="T30" fmla="*/ 653 w 1441"/>
                <a:gd name="T31" fmla="*/ 340 h 341"/>
                <a:gd name="T32" fmla="*/ 690 w 1441"/>
                <a:gd name="T33" fmla="*/ 340 h 341"/>
                <a:gd name="T34" fmla="*/ 728 w 1441"/>
                <a:gd name="T35" fmla="*/ 340 h 341"/>
                <a:gd name="T36" fmla="*/ 778 w 1441"/>
                <a:gd name="T37" fmla="*/ 340 h 341"/>
                <a:gd name="T38" fmla="*/ 815 w 1441"/>
                <a:gd name="T39" fmla="*/ 340 h 341"/>
                <a:gd name="T40" fmla="*/ 865 w 1441"/>
                <a:gd name="T41" fmla="*/ 340 h 341"/>
                <a:gd name="T42" fmla="*/ 903 w 1441"/>
                <a:gd name="T43" fmla="*/ 340 h 341"/>
                <a:gd name="T44" fmla="*/ 940 w 1441"/>
                <a:gd name="T45" fmla="*/ 327 h 341"/>
                <a:gd name="T46" fmla="*/ 978 w 1441"/>
                <a:gd name="T47" fmla="*/ 315 h 341"/>
                <a:gd name="T48" fmla="*/ 1015 w 1441"/>
                <a:gd name="T49" fmla="*/ 302 h 341"/>
                <a:gd name="T50" fmla="*/ 1053 w 1441"/>
                <a:gd name="T51" fmla="*/ 290 h 341"/>
                <a:gd name="T52" fmla="*/ 1090 w 1441"/>
                <a:gd name="T53" fmla="*/ 277 h 341"/>
                <a:gd name="T54" fmla="*/ 1128 w 1441"/>
                <a:gd name="T55" fmla="*/ 265 h 341"/>
                <a:gd name="T56" fmla="*/ 1165 w 1441"/>
                <a:gd name="T57" fmla="*/ 252 h 341"/>
                <a:gd name="T58" fmla="*/ 1203 w 1441"/>
                <a:gd name="T59" fmla="*/ 227 h 341"/>
                <a:gd name="T60" fmla="*/ 1240 w 1441"/>
                <a:gd name="T61" fmla="*/ 215 h 341"/>
                <a:gd name="T62" fmla="*/ 1303 w 1441"/>
                <a:gd name="T63" fmla="*/ 190 h 341"/>
                <a:gd name="T64" fmla="*/ 1365 w 1441"/>
                <a:gd name="T65" fmla="*/ 177 h 341"/>
                <a:gd name="T66" fmla="*/ 1403 w 1441"/>
                <a:gd name="T67" fmla="*/ 165 h 341"/>
                <a:gd name="T68" fmla="*/ 1415 w 1441"/>
                <a:gd name="T69" fmla="*/ 127 h 341"/>
                <a:gd name="T70" fmla="*/ 1428 w 1441"/>
                <a:gd name="T71" fmla="*/ 90 h 341"/>
                <a:gd name="T72" fmla="*/ 1440 w 1441"/>
                <a:gd name="T73" fmla="*/ 48 h 3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41" h="341">
                  <a:moveTo>
                    <a:pt x="0" y="0"/>
                  </a:moveTo>
                  <a:lnTo>
                    <a:pt x="28" y="65"/>
                  </a:lnTo>
                  <a:lnTo>
                    <a:pt x="53" y="102"/>
                  </a:lnTo>
                  <a:lnTo>
                    <a:pt x="90" y="127"/>
                  </a:lnTo>
                  <a:lnTo>
                    <a:pt x="128" y="152"/>
                  </a:lnTo>
                  <a:lnTo>
                    <a:pt x="165" y="177"/>
                  </a:lnTo>
                  <a:lnTo>
                    <a:pt x="228" y="202"/>
                  </a:lnTo>
                  <a:lnTo>
                    <a:pt x="265" y="227"/>
                  </a:lnTo>
                  <a:lnTo>
                    <a:pt x="315" y="240"/>
                  </a:lnTo>
                  <a:lnTo>
                    <a:pt x="365" y="265"/>
                  </a:lnTo>
                  <a:lnTo>
                    <a:pt x="415" y="277"/>
                  </a:lnTo>
                  <a:lnTo>
                    <a:pt x="453" y="302"/>
                  </a:lnTo>
                  <a:lnTo>
                    <a:pt x="503" y="315"/>
                  </a:lnTo>
                  <a:lnTo>
                    <a:pt x="553" y="327"/>
                  </a:lnTo>
                  <a:lnTo>
                    <a:pt x="603" y="340"/>
                  </a:lnTo>
                  <a:lnTo>
                    <a:pt x="653" y="340"/>
                  </a:lnTo>
                  <a:lnTo>
                    <a:pt x="690" y="340"/>
                  </a:lnTo>
                  <a:lnTo>
                    <a:pt x="728" y="340"/>
                  </a:lnTo>
                  <a:lnTo>
                    <a:pt x="778" y="340"/>
                  </a:lnTo>
                  <a:lnTo>
                    <a:pt x="815" y="340"/>
                  </a:lnTo>
                  <a:lnTo>
                    <a:pt x="865" y="340"/>
                  </a:lnTo>
                  <a:lnTo>
                    <a:pt x="903" y="340"/>
                  </a:lnTo>
                  <a:lnTo>
                    <a:pt x="940" y="327"/>
                  </a:lnTo>
                  <a:lnTo>
                    <a:pt x="978" y="315"/>
                  </a:lnTo>
                  <a:lnTo>
                    <a:pt x="1015" y="302"/>
                  </a:lnTo>
                  <a:lnTo>
                    <a:pt x="1053" y="290"/>
                  </a:lnTo>
                  <a:lnTo>
                    <a:pt x="1090" y="277"/>
                  </a:lnTo>
                  <a:lnTo>
                    <a:pt x="1128" y="265"/>
                  </a:lnTo>
                  <a:lnTo>
                    <a:pt x="1165" y="252"/>
                  </a:lnTo>
                  <a:lnTo>
                    <a:pt x="1203" y="227"/>
                  </a:lnTo>
                  <a:lnTo>
                    <a:pt x="1240" y="215"/>
                  </a:lnTo>
                  <a:lnTo>
                    <a:pt x="1303" y="190"/>
                  </a:lnTo>
                  <a:lnTo>
                    <a:pt x="1365" y="177"/>
                  </a:lnTo>
                  <a:lnTo>
                    <a:pt x="1403" y="165"/>
                  </a:lnTo>
                  <a:lnTo>
                    <a:pt x="1415" y="127"/>
                  </a:lnTo>
                  <a:lnTo>
                    <a:pt x="1428" y="90"/>
                  </a:lnTo>
                  <a:lnTo>
                    <a:pt x="1440" y="48"/>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156" name="Freeform 42"/>
            <p:cNvSpPr>
              <a:spLocks/>
            </p:cNvSpPr>
            <p:nvPr/>
          </p:nvSpPr>
          <p:spPr bwMode="auto">
            <a:xfrm>
              <a:off x="1344" y="2832"/>
              <a:ext cx="1873" cy="441"/>
            </a:xfrm>
            <a:custGeom>
              <a:avLst/>
              <a:gdLst>
                <a:gd name="T0" fmla="*/ 0 w 1873"/>
                <a:gd name="T1" fmla="*/ 0 h 441"/>
                <a:gd name="T2" fmla="*/ 61 w 1873"/>
                <a:gd name="T3" fmla="*/ 15 h 441"/>
                <a:gd name="T4" fmla="*/ 111 w 1873"/>
                <a:gd name="T5" fmla="*/ 52 h 441"/>
                <a:gd name="T6" fmla="*/ 148 w 1873"/>
                <a:gd name="T7" fmla="*/ 77 h 441"/>
                <a:gd name="T8" fmla="*/ 186 w 1873"/>
                <a:gd name="T9" fmla="*/ 115 h 441"/>
                <a:gd name="T10" fmla="*/ 223 w 1873"/>
                <a:gd name="T11" fmla="*/ 152 h 441"/>
                <a:gd name="T12" fmla="*/ 261 w 1873"/>
                <a:gd name="T13" fmla="*/ 190 h 441"/>
                <a:gd name="T14" fmla="*/ 311 w 1873"/>
                <a:gd name="T15" fmla="*/ 240 h 441"/>
                <a:gd name="T16" fmla="*/ 348 w 1873"/>
                <a:gd name="T17" fmla="*/ 265 h 441"/>
                <a:gd name="T18" fmla="*/ 398 w 1873"/>
                <a:gd name="T19" fmla="*/ 302 h 441"/>
                <a:gd name="T20" fmla="*/ 436 w 1873"/>
                <a:gd name="T21" fmla="*/ 327 h 441"/>
                <a:gd name="T22" fmla="*/ 473 w 1873"/>
                <a:gd name="T23" fmla="*/ 352 h 441"/>
                <a:gd name="T24" fmla="*/ 511 w 1873"/>
                <a:gd name="T25" fmla="*/ 365 h 441"/>
                <a:gd name="T26" fmla="*/ 561 w 1873"/>
                <a:gd name="T27" fmla="*/ 390 h 441"/>
                <a:gd name="T28" fmla="*/ 611 w 1873"/>
                <a:gd name="T29" fmla="*/ 402 h 441"/>
                <a:gd name="T30" fmla="*/ 648 w 1873"/>
                <a:gd name="T31" fmla="*/ 415 h 441"/>
                <a:gd name="T32" fmla="*/ 686 w 1873"/>
                <a:gd name="T33" fmla="*/ 427 h 441"/>
                <a:gd name="T34" fmla="*/ 736 w 1873"/>
                <a:gd name="T35" fmla="*/ 440 h 441"/>
                <a:gd name="T36" fmla="*/ 786 w 1873"/>
                <a:gd name="T37" fmla="*/ 440 h 441"/>
                <a:gd name="T38" fmla="*/ 836 w 1873"/>
                <a:gd name="T39" fmla="*/ 440 h 441"/>
                <a:gd name="T40" fmla="*/ 886 w 1873"/>
                <a:gd name="T41" fmla="*/ 440 h 441"/>
                <a:gd name="T42" fmla="*/ 923 w 1873"/>
                <a:gd name="T43" fmla="*/ 440 h 441"/>
                <a:gd name="T44" fmla="*/ 961 w 1873"/>
                <a:gd name="T45" fmla="*/ 440 h 441"/>
                <a:gd name="T46" fmla="*/ 998 w 1873"/>
                <a:gd name="T47" fmla="*/ 440 h 441"/>
                <a:gd name="T48" fmla="*/ 1048 w 1873"/>
                <a:gd name="T49" fmla="*/ 427 h 441"/>
                <a:gd name="T50" fmla="*/ 1098 w 1873"/>
                <a:gd name="T51" fmla="*/ 427 h 441"/>
                <a:gd name="T52" fmla="*/ 1136 w 1873"/>
                <a:gd name="T53" fmla="*/ 427 h 441"/>
                <a:gd name="T54" fmla="*/ 1198 w 1873"/>
                <a:gd name="T55" fmla="*/ 415 h 441"/>
                <a:gd name="T56" fmla="*/ 1236 w 1873"/>
                <a:gd name="T57" fmla="*/ 415 h 441"/>
                <a:gd name="T58" fmla="*/ 1273 w 1873"/>
                <a:gd name="T59" fmla="*/ 415 h 441"/>
                <a:gd name="T60" fmla="*/ 1311 w 1873"/>
                <a:gd name="T61" fmla="*/ 402 h 441"/>
                <a:gd name="T62" fmla="*/ 1348 w 1873"/>
                <a:gd name="T63" fmla="*/ 402 h 441"/>
                <a:gd name="T64" fmla="*/ 1386 w 1873"/>
                <a:gd name="T65" fmla="*/ 402 h 441"/>
                <a:gd name="T66" fmla="*/ 1436 w 1873"/>
                <a:gd name="T67" fmla="*/ 390 h 441"/>
                <a:gd name="T68" fmla="*/ 1473 w 1873"/>
                <a:gd name="T69" fmla="*/ 377 h 441"/>
                <a:gd name="T70" fmla="*/ 1511 w 1873"/>
                <a:gd name="T71" fmla="*/ 365 h 441"/>
                <a:gd name="T72" fmla="*/ 1549 w 1873"/>
                <a:gd name="T73" fmla="*/ 352 h 441"/>
                <a:gd name="T74" fmla="*/ 1586 w 1873"/>
                <a:gd name="T75" fmla="*/ 340 h 441"/>
                <a:gd name="T76" fmla="*/ 1624 w 1873"/>
                <a:gd name="T77" fmla="*/ 315 h 441"/>
                <a:gd name="T78" fmla="*/ 1661 w 1873"/>
                <a:gd name="T79" fmla="*/ 302 h 441"/>
                <a:gd name="T80" fmla="*/ 1699 w 1873"/>
                <a:gd name="T81" fmla="*/ 265 h 441"/>
                <a:gd name="T82" fmla="*/ 1736 w 1873"/>
                <a:gd name="T83" fmla="*/ 240 h 441"/>
                <a:gd name="T84" fmla="*/ 1774 w 1873"/>
                <a:gd name="T85" fmla="*/ 215 h 441"/>
                <a:gd name="T86" fmla="*/ 1811 w 1873"/>
                <a:gd name="T87" fmla="*/ 190 h 441"/>
                <a:gd name="T88" fmla="*/ 1836 w 1873"/>
                <a:gd name="T89" fmla="*/ 152 h 441"/>
                <a:gd name="T90" fmla="*/ 1849 w 1873"/>
                <a:gd name="T91" fmla="*/ 115 h 441"/>
                <a:gd name="T92" fmla="*/ 1861 w 1873"/>
                <a:gd name="T93" fmla="*/ 77 h 441"/>
                <a:gd name="T94" fmla="*/ 1872 w 1873"/>
                <a:gd name="T95" fmla="*/ 48 h 4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73" h="441">
                  <a:moveTo>
                    <a:pt x="0" y="0"/>
                  </a:moveTo>
                  <a:lnTo>
                    <a:pt x="61" y="15"/>
                  </a:lnTo>
                  <a:lnTo>
                    <a:pt x="111" y="52"/>
                  </a:lnTo>
                  <a:lnTo>
                    <a:pt x="148" y="77"/>
                  </a:lnTo>
                  <a:lnTo>
                    <a:pt x="186" y="115"/>
                  </a:lnTo>
                  <a:lnTo>
                    <a:pt x="223" y="152"/>
                  </a:lnTo>
                  <a:lnTo>
                    <a:pt x="261" y="190"/>
                  </a:lnTo>
                  <a:lnTo>
                    <a:pt x="311" y="240"/>
                  </a:lnTo>
                  <a:lnTo>
                    <a:pt x="348" y="265"/>
                  </a:lnTo>
                  <a:lnTo>
                    <a:pt x="398" y="302"/>
                  </a:lnTo>
                  <a:lnTo>
                    <a:pt x="436" y="327"/>
                  </a:lnTo>
                  <a:lnTo>
                    <a:pt x="473" y="352"/>
                  </a:lnTo>
                  <a:lnTo>
                    <a:pt x="511" y="365"/>
                  </a:lnTo>
                  <a:lnTo>
                    <a:pt x="561" y="390"/>
                  </a:lnTo>
                  <a:lnTo>
                    <a:pt x="611" y="402"/>
                  </a:lnTo>
                  <a:lnTo>
                    <a:pt x="648" y="415"/>
                  </a:lnTo>
                  <a:lnTo>
                    <a:pt x="686" y="427"/>
                  </a:lnTo>
                  <a:lnTo>
                    <a:pt x="736" y="440"/>
                  </a:lnTo>
                  <a:lnTo>
                    <a:pt x="786" y="440"/>
                  </a:lnTo>
                  <a:lnTo>
                    <a:pt x="836" y="440"/>
                  </a:lnTo>
                  <a:lnTo>
                    <a:pt x="886" y="440"/>
                  </a:lnTo>
                  <a:lnTo>
                    <a:pt x="923" y="440"/>
                  </a:lnTo>
                  <a:lnTo>
                    <a:pt x="961" y="440"/>
                  </a:lnTo>
                  <a:lnTo>
                    <a:pt x="998" y="440"/>
                  </a:lnTo>
                  <a:lnTo>
                    <a:pt x="1048" y="427"/>
                  </a:lnTo>
                  <a:lnTo>
                    <a:pt x="1098" y="427"/>
                  </a:lnTo>
                  <a:lnTo>
                    <a:pt x="1136" y="427"/>
                  </a:lnTo>
                  <a:lnTo>
                    <a:pt x="1198" y="415"/>
                  </a:lnTo>
                  <a:lnTo>
                    <a:pt x="1236" y="415"/>
                  </a:lnTo>
                  <a:lnTo>
                    <a:pt x="1273" y="415"/>
                  </a:lnTo>
                  <a:lnTo>
                    <a:pt x="1311" y="402"/>
                  </a:lnTo>
                  <a:lnTo>
                    <a:pt x="1348" y="402"/>
                  </a:lnTo>
                  <a:lnTo>
                    <a:pt x="1386" y="402"/>
                  </a:lnTo>
                  <a:lnTo>
                    <a:pt x="1436" y="390"/>
                  </a:lnTo>
                  <a:lnTo>
                    <a:pt x="1473" y="377"/>
                  </a:lnTo>
                  <a:lnTo>
                    <a:pt x="1511" y="365"/>
                  </a:lnTo>
                  <a:lnTo>
                    <a:pt x="1549" y="352"/>
                  </a:lnTo>
                  <a:lnTo>
                    <a:pt x="1586" y="340"/>
                  </a:lnTo>
                  <a:lnTo>
                    <a:pt x="1624" y="315"/>
                  </a:lnTo>
                  <a:lnTo>
                    <a:pt x="1661" y="302"/>
                  </a:lnTo>
                  <a:lnTo>
                    <a:pt x="1699" y="265"/>
                  </a:lnTo>
                  <a:lnTo>
                    <a:pt x="1736" y="240"/>
                  </a:lnTo>
                  <a:lnTo>
                    <a:pt x="1774" y="215"/>
                  </a:lnTo>
                  <a:lnTo>
                    <a:pt x="1811" y="190"/>
                  </a:lnTo>
                  <a:lnTo>
                    <a:pt x="1836" y="152"/>
                  </a:lnTo>
                  <a:lnTo>
                    <a:pt x="1849" y="115"/>
                  </a:lnTo>
                  <a:lnTo>
                    <a:pt x="1861" y="77"/>
                  </a:lnTo>
                  <a:lnTo>
                    <a:pt x="1872" y="48"/>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157" name="Freeform 43"/>
            <p:cNvSpPr>
              <a:spLocks/>
            </p:cNvSpPr>
            <p:nvPr/>
          </p:nvSpPr>
          <p:spPr bwMode="auto">
            <a:xfrm>
              <a:off x="1632" y="2832"/>
              <a:ext cx="2209" cy="403"/>
            </a:xfrm>
            <a:custGeom>
              <a:avLst/>
              <a:gdLst>
                <a:gd name="T0" fmla="*/ 0 w 2209"/>
                <a:gd name="T1" fmla="*/ 0 h 403"/>
                <a:gd name="T2" fmla="*/ 10 w 2209"/>
                <a:gd name="T3" fmla="*/ 52 h 403"/>
                <a:gd name="T4" fmla="*/ 23 w 2209"/>
                <a:gd name="T5" fmla="*/ 90 h 403"/>
                <a:gd name="T6" fmla="*/ 35 w 2209"/>
                <a:gd name="T7" fmla="*/ 127 h 403"/>
                <a:gd name="T8" fmla="*/ 60 w 2209"/>
                <a:gd name="T9" fmla="*/ 165 h 403"/>
                <a:gd name="T10" fmla="*/ 98 w 2209"/>
                <a:gd name="T11" fmla="*/ 202 h 403"/>
                <a:gd name="T12" fmla="*/ 135 w 2209"/>
                <a:gd name="T13" fmla="*/ 227 h 403"/>
                <a:gd name="T14" fmla="*/ 173 w 2209"/>
                <a:gd name="T15" fmla="*/ 265 h 403"/>
                <a:gd name="T16" fmla="*/ 210 w 2209"/>
                <a:gd name="T17" fmla="*/ 290 h 403"/>
                <a:gd name="T18" fmla="*/ 248 w 2209"/>
                <a:gd name="T19" fmla="*/ 302 h 403"/>
                <a:gd name="T20" fmla="*/ 285 w 2209"/>
                <a:gd name="T21" fmla="*/ 327 h 403"/>
                <a:gd name="T22" fmla="*/ 323 w 2209"/>
                <a:gd name="T23" fmla="*/ 352 h 403"/>
                <a:gd name="T24" fmla="*/ 360 w 2209"/>
                <a:gd name="T25" fmla="*/ 365 h 403"/>
                <a:gd name="T26" fmla="*/ 398 w 2209"/>
                <a:gd name="T27" fmla="*/ 377 h 403"/>
                <a:gd name="T28" fmla="*/ 448 w 2209"/>
                <a:gd name="T29" fmla="*/ 377 h 403"/>
                <a:gd name="T30" fmla="*/ 485 w 2209"/>
                <a:gd name="T31" fmla="*/ 390 h 403"/>
                <a:gd name="T32" fmla="*/ 523 w 2209"/>
                <a:gd name="T33" fmla="*/ 390 h 403"/>
                <a:gd name="T34" fmla="*/ 585 w 2209"/>
                <a:gd name="T35" fmla="*/ 390 h 403"/>
                <a:gd name="T36" fmla="*/ 623 w 2209"/>
                <a:gd name="T37" fmla="*/ 390 h 403"/>
                <a:gd name="T38" fmla="*/ 673 w 2209"/>
                <a:gd name="T39" fmla="*/ 390 h 403"/>
                <a:gd name="T40" fmla="*/ 723 w 2209"/>
                <a:gd name="T41" fmla="*/ 402 h 403"/>
                <a:gd name="T42" fmla="*/ 760 w 2209"/>
                <a:gd name="T43" fmla="*/ 402 h 403"/>
                <a:gd name="T44" fmla="*/ 798 w 2209"/>
                <a:gd name="T45" fmla="*/ 402 h 403"/>
                <a:gd name="T46" fmla="*/ 835 w 2209"/>
                <a:gd name="T47" fmla="*/ 402 h 403"/>
                <a:gd name="T48" fmla="*/ 873 w 2209"/>
                <a:gd name="T49" fmla="*/ 402 h 403"/>
                <a:gd name="T50" fmla="*/ 910 w 2209"/>
                <a:gd name="T51" fmla="*/ 402 h 403"/>
                <a:gd name="T52" fmla="*/ 948 w 2209"/>
                <a:gd name="T53" fmla="*/ 402 h 403"/>
                <a:gd name="T54" fmla="*/ 985 w 2209"/>
                <a:gd name="T55" fmla="*/ 402 h 403"/>
                <a:gd name="T56" fmla="*/ 1035 w 2209"/>
                <a:gd name="T57" fmla="*/ 402 h 403"/>
                <a:gd name="T58" fmla="*/ 1085 w 2209"/>
                <a:gd name="T59" fmla="*/ 402 h 403"/>
                <a:gd name="T60" fmla="*/ 1123 w 2209"/>
                <a:gd name="T61" fmla="*/ 402 h 403"/>
                <a:gd name="T62" fmla="*/ 1160 w 2209"/>
                <a:gd name="T63" fmla="*/ 402 h 403"/>
                <a:gd name="T64" fmla="*/ 1210 w 2209"/>
                <a:gd name="T65" fmla="*/ 402 h 403"/>
                <a:gd name="T66" fmla="*/ 1261 w 2209"/>
                <a:gd name="T67" fmla="*/ 402 h 403"/>
                <a:gd name="T68" fmla="*/ 1298 w 2209"/>
                <a:gd name="T69" fmla="*/ 402 h 403"/>
                <a:gd name="T70" fmla="*/ 1336 w 2209"/>
                <a:gd name="T71" fmla="*/ 402 h 403"/>
                <a:gd name="T72" fmla="*/ 1373 w 2209"/>
                <a:gd name="T73" fmla="*/ 402 h 403"/>
                <a:gd name="T74" fmla="*/ 1423 w 2209"/>
                <a:gd name="T75" fmla="*/ 390 h 403"/>
                <a:gd name="T76" fmla="*/ 1473 w 2209"/>
                <a:gd name="T77" fmla="*/ 390 h 403"/>
                <a:gd name="T78" fmla="*/ 1511 w 2209"/>
                <a:gd name="T79" fmla="*/ 390 h 403"/>
                <a:gd name="T80" fmla="*/ 1561 w 2209"/>
                <a:gd name="T81" fmla="*/ 390 h 403"/>
                <a:gd name="T82" fmla="*/ 1598 w 2209"/>
                <a:gd name="T83" fmla="*/ 377 h 403"/>
                <a:gd name="T84" fmla="*/ 1648 w 2209"/>
                <a:gd name="T85" fmla="*/ 377 h 403"/>
                <a:gd name="T86" fmla="*/ 1686 w 2209"/>
                <a:gd name="T87" fmla="*/ 365 h 403"/>
                <a:gd name="T88" fmla="*/ 1723 w 2209"/>
                <a:gd name="T89" fmla="*/ 365 h 403"/>
                <a:gd name="T90" fmla="*/ 1761 w 2209"/>
                <a:gd name="T91" fmla="*/ 352 h 403"/>
                <a:gd name="T92" fmla="*/ 1811 w 2209"/>
                <a:gd name="T93" fmla="*/ 340 h 403"/>
                <a:gd name="T94" fmla="*/ 1861 w 2209"/>
                <a:gd name="T95" fmla="*/ 327 h 403"/>
                <a:gd name="T96" fmla="*/ 1898 w 2209"/>
                <a:gd name="T97" fmla="*/ 315 h 403"/>
                <a:gd name="T98" fmla="*/ 1936 w 2209"/>
                <a:gd name="T99" fmla="*/ 290 h 403"/>
                <a:gd name="T100" fmla="*/ 1973 w 2209"/>
                <a:gd name="T101" fmla="*/ 265 h 403"/>
                <a:gd name="T102" fmla="*/ 2011 w 2209"/>
                <a:gd name="T103" fmla="*/ 240 h 403"/>
                <a:gd name="T104" fmla="*/ 2048 w 2209"/>
                <a:gd name="T105" fmla="*/ 215 h 403"/>
                <a:gd name="T106" fmla="*/ 2086 w 2209"/>
                <a:gd name="T107" fmla="*/ 190 h 403"/>
                <a:gd name="T108" fmla="*/ 2123 w 2209"/>
                <a:gd name="T109" fmla="*/ 165 h 403"/>
                <a:gd name="T110" fmla="*/ 2161 w 2209"/>
                <a:gd name="T111" fmla="*/ 140 h 403"/>
                <a:gd name="T112" fmla="*/ 2186 w 2209"/>
                <a:gd name="T113" fmla="*/ 102 h 403"/>
                <a:gd name="T114" fmla="*/ 2198 w 2209"/>
                <a:gd name="T115" fmla="*/ 65 h 403"/>
                <a:gd name="T116" fmla="*/ 2208 w 2209"/>
                <a:gd name="T117" fmla="*/ 48 h 4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9" h="403">
                  <a:moveTo>
                    <a:pt x="0" y="0"/>
                  </a:moveTo>
                  <a:lnTo>
                    <a:pt x="10" y="52"/>
                  </a:lnTo>
                  <a:lnTo>
                    <a:pt x="23" y="90"/>
                  </a:lnTo>
                  <a:lnTo>
                    <a:pt x="35" y="127"/>
                  </a:lnTo>
                  <a:lnTo>
                    <a:pt x="60" y="165"/>
                  </a:lnTo>
                  <a:lnTo>
                    <a:pt x="98" y="202"/>
                  </a:lnTo>
                  <a:lnTo>
                    <a:pt x="135" y="227"/>
                  </a:lnTo>
                  <a:lnTo>
                    <a:pt x="173" y="265"/>
                  </a:lnTo>
                  <a:lnTo>
                    <a:pt x="210" y="290"/>
                  </a:lnTo>
                  <a:lnTo>
                    <a:pt x="248" y="302"/>
                  </a:lnTo>
                  <a:lnTo>
                    <a:pt x="285" y="327"/>
                  </a:lnTo>
                  <a:lnTo>
                    <a:pt x="323" y="352"/>
                  </a:lnTo>
                  <a:lnTo>
                    <a:pt x="360" y="365"/>
                  </a:lnTo>
                  <a:lnTo>
                    <a:pt x="398" y="377"/>
                  </a:lnTo>
                  <a:lnTo>
                    <a:pt x="448" y="377"/>
                  </a:lnTo>
                  <a:lnTo>
                    <a:pt x="485" y="390"/>
                  </a:lnTo>
                  <a:lnTo>
                    <a:pt x="523" y="390"/>
                  </a:lnTo>
                  <a:lnTo>
                    <a:pt x="585" y="390"/>
                  </a:lnTo>
                  <a:lnTo>
                    <a:pt x="623" y="390"/>
                  </a:lnTo>
                  <a:lnTo>
                    <a:pt x="673" y="390"/>
                  </a:lnTo>
                  <a:lnTo>
                    <a:pt x="723" y="402"/>
                  </a:lnTo>
                  <a:lnTo>
                    <a:pt x="760" y="402"/>
                  </a:lnTo>
                  <a:lnTo>
                    <a:pt x="798" y="402"/>
                  </a:lnTo>
                  <a:lnTo>
                    <a:pt x="835" y="402"/>
                  </a:lnTo>
                  <a:lnTo>
                    <a:pt x="873" y="402"/>
                  </a:lnTo>
                  <a:lnTo>
                    <a:pt x="910" y="402"/>
                  </a:lnTo>
                  <a:lnTo>
                    <a:pt x="948" y="402"/>
                  </a:lnTo>
                  <a:lnTo>
                    <a:pt x="985" y="402"/>
                  </a:lnTo>
                  <a:lnTo>
                    <a:pt x="1035" y="402"/>
                  </a:lnTo>
                  <a:lnTo>
                    <a:pt x="1085" y="402"/>
                  </a:lnTo>
                  <a:lnTo>
                    <a:pt x="1123" y="402"/>
                  </a:lnTo>
                  <a:lnTo>
                    <a:pt x="1160" y="402"/>
                  </a:lnTo>
                  <a:lnTo>
                    <a:pt x="1210" y="402"/>
                  </a:lnTo>
                  <a:lnTo>
                    <a:pt x="1261" y="402"/>
                  </a:lnTo>
                  <a:lnTo>
                    <a:pt x="1298" y="402"/>
                  </a:lnTo>
                  <a:lnTo>
                    <a:pt x="1336" y="402"/>
                  </a:lnTo>
                  <a:lnTo>
                    <a:pt x="1373" y="402"/>
                  </a:lnTo>
                  <a:lnTo>
                    <a:pt x="1423" y="390"/>
                  </a:lnTo>
                  <a:lnTo>
                    <a:pt x="1473" y="390"/>
                  </a:lnTo>
                  <a:lnTo>
                    <a:pt x="1511" y="390"/>
                  </a:lnTo>
                  <a:lnTo>
                    <a:pt x="1561" y="390"/>
                  </a:lnTo>
                  <a:lnTo>
                    <a:pt x="1598" y="377"/>
                  </a:lnTo>
                  <a:lnTo>
                    <a:pt x="1648" y="377"/>
                  </a:lnTo>
                  <a:lnTo>
                    <a:pt x="1686" y="365"/>
                  </a:lnTo>
                  <a:lnTo>
                    <a:pt x="1723" y="365"/>
                  </a:lnTo>
                  <a:lnTo>
                    <a:pt x="1761" y="352"/>
                  </a:lnTo>
                  <a:lnTo>
                    <a:pt x="1811" y="340"/>
                  </a:lnTo>
                  <a:lnTo>
                    <a:pt x="1861" y="327"/>
                  </a:lnTo>
                  <a:lnTo>
                    <a:pt x="1898" y="315"/>
                  </a:lnTo>
                  <a:lnTo>
                    <a:pt x="1936" y="290"/>
                  </a:lnTo>
                  <a:lnTo>
                    <a:pt x="1973" y="265"/>
                  </a:lnTo>
                  <a:lnTo>
                    <a:pt x="2011" y="240"/>
                  </a:lnTo>
                  <a:lnTo>
                    <a:pt x="2048" y="215"/>
                  </a:lnTo>
                  <a:lnTo>
                    <a:pt x="2086" y="190"/>
                  </a:lnTo>
                  <a:lnTo>
                    <a:pt x="2123" y="165"/>
                  </a:lnTo>
                  <a:lnTo>
                    <a:pt x="2161" y="140"/>
                  </a:lnTo>
                  <a:lnTo>
                    <a:pt x="2186" y="102"/>
                  </a:lnTo>
                  <a:lnTo>
                    <a:pt x="2198" y="65"/>
                  </a:lnTo>
                  <a:lnTo>
                    <a:pt x="2208" y="48"/>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1158" name="Freeform 44"/>
            <p:cNvSpPr>
              <a:spLocks/>
            </p:cNvSpPr>
            <p:nvPr/>
          </p:nvSpPr>
          <p:spPr bwMode="auto">
            <a:xfrm>
              <a:off x="1824" y="2832"/>
              <a:ext cx="2641" cy="403"/>
            </a:xfrm>
            <a:custGeom>
              <a:avLst/>
              <a:gdLst>
                <a:gd name="T0" fmla="*/ 31 w 2641"/>
                <a:gd name="T1" fmla="*/ 52 h 403"/>
                <a:gd name="T2" fmla="*/ 81 w 2641"/>
                <a:gd name="T3" fmla="*/ 115 h 403"/>
                <a:gd name="T4" fmla="*/ 156 w 2641"/>
                <a:gd name="T5" fmla="*/ 152 h 403"/>
                <a:gd name="T6" fmla="*/ 231 w 2641"/>
                <a:gd name="T7" fmla="*/ 202 h 403"/>
                <a:gd name="T8" fmla="*/ 318 w 2641"/>
                <a:gd name="T9" fmla="*/ 240 h 403"/>
                <a:gd name="T10" fmla="*/ 393 w 2641"/>
                <a:gd name="T11" fmla="*/ 277 h 403"/>
                <a:gd name="T12" fmla="*/ 481 w 2641"/>
                <a:gd name="T13" fmla="*/ 315 h 403"/>
                <a:gd name="T14" fmla="*/ 568 w 2641"/>
                <a:gd name="T15" fmla="*/ 340 h 403"/>
                <a:gd name="T16" fmla="*/ 668 w 2641"/>
                <a:gd name="T17" fmla="*/ 365 h 403"/>
                <a:gd name="T18" fmla="*/ 756 w 2641"/>
                <a:gd name="T19" fmla="*/ 390 h 403"/>
                <a:gd name="T20" fmla="*/ 831 w 2641"/>
                <a:gd name="T21" fmla="*/ 390 h 403"/>
                <a:gd name="T22" fmla="*/ 906 w 2641"/>
                <a:gd name="T23" fmla="*/ 390 h 403"/>
                <a:gd name="T24" fmla="*/ 1006 w 2641"/>
                <a:gd name="T25" fmla="*/ 402 h 403"/>
                <a:gd name="T26" fmla="*/ 1094 w 2641"/>
                <a:gd name="T27" fmla="*/ 402 h 403"/>
                <a:gd name="T28" fmla="*/ 1194 w 2641"/>
                <a:gd name="T29" fmla="*/ 402 h 403"/>
                <a:gd name="T30" fmla="*/ 1269 w 2641"/>
                <a:gd name="T31" fmla="*/ 402 h 403"/>
                <a:gd name="T32" fmla="*/ 1356 w 2641"/>
                <a:gd name="T33" fmla="*/ 402 h 403"/>
                <a:gd name="T34" fmla="*/ 1444 w 2641"/>
                <a:gd name="T35" fmla="*/ 402 h 403"/>
                <a:gd name="T36" fmla="*/ 1531 w 2641"/>
                <a:gd name="T37" fmla="*/ 402 h 403"/>
                <a:gd name="T38" fmla="*/ 1619 w 2641"/>
                <a:gd name="T39" fmla="*/ 402 h 403"/>
                <a:gd name="T40" fmla="*/ 1706 w 2641"/>
                <a:gd name="T41" fmla="*/ 402 h 403"/>
                <a:gd name="T42" fmla="*/ 1781 w 2641"/>
                <a:gd name="T43" fmla="*/ 390 h 403"/>
                <a:gd name="T44" fmla="*/ 1856 w 2641"/>
                <a:gd name="T45" fmla="*/ 377 h 403"/>
                <a:gd name="T46" fmla="*/ 1944 w 2641"/>
                <a:gd name="T47" fmla="*/ 377 h 403"/>
                <a:gd name="T48" fmla="*/ 2031 w 2641"/>
                <a:gd name="T49" fmla="*/ 365 h 403"/>
                <a:gd name="T50" fmla="*/ 2106 w 2641"/>
                <a:gd name="T51" fmla="*/ 365 h 403"/>
                <a:gd name="T52" fmla="*/ 2181 w 2641"/>
                <a:gd name="T53" fmla="*/ 340 h 403"/>
                <a:gd name="T54" fmla="*/ 2269 w 2641"/>
                <a:gd name="T55" fmla="*/ 315 h 403"/>
                <a:gd name="T56" fmla="*/ 2344 w 2641"/>
                <a:gd name="T57" fmla="*/ 277 h 403"/>
                <a:gd name="T58" fmla="*/ 2419 w 2641"/>
                <a:gd name="T59" fmla="*/ 240 h 403"/>
                <a:gd name="T60" fmla="*/ 2494 w 2641"/>
                <a:gd name="T61" fmla="*/ 190 h 403"/>
                <a:gd name="T62" fmla="*/ 2569 w 2641"/>
                <a:gd name="T63" fmla="*/ 140 h 403"/>
                <a:gd name="T64" fmla="*/ 2631 w 2641"/>
                <a:gd name="T65" fmla="*/ 65 h 4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41" h="403">
                  <a:moveTo>
                    <a:pt x="0" y="0"/>
                  </a:moveTo>
                  <a:lnTo>
                    <a:pt x="31" y="52"/>
                  </a:lnTo>
                  <a:lnTo>
                    <a:pt x="43" y="90"/>
                  </a:lnTo>
                  <a:lnTo>
                    <a:pt x="81" y="115"/>
                  </a:lnTo>
                  <a:lnTo>
                    <a:pt x="118" y="140"/>
                  </a:lnTo>
                  <a:lnTo>
                    <a:pt x="156" y="152"/>
                  </a:lnTo>
                  <a:lnTo>
                    <a:pt x="193" y="177"/>
                  </a:lnTo>
                  <a:lnTo>
                    <a:pt x="231" y="202"/>
                  </a:lnTo>
                  <a:lnTo>
                    <a:pt x="281" y="227"/>
                  </a:lnTo>
                  <a:lnTo>
                    <a:pt x="318" y="240"/>
                  </a:lnTo>
                  <a:lnTo>
                    <a:pt x="356" y="252"/>
                  </a:lnTo>
                  <a:lnTo>
                    <a:pt x="393" y="277"/>
                  </a:lnTo>
                  <a:lnTo>
                    <a:pt x="443" y="302"/>
                  </a:lnTo>
                  <a:lnTo>
                    <a:pt x="481" y="315"/>
                  </a:lnTo>
                  <a:lnTo>
                    <a:pt x="518" y="327"/>
                  </a:lnTo>
                  <a:lnTo>
                    <a:pt x="568" y="340"/>
                  </a:lnTo>
                  <a:lnTo>
                    <a:pt x="618" y="352"/>
                  </a:lnTo>
                  <a:lnTo>
                    <a:pt x="668" y="365"/>
                  </a:lnTo>
                  <a:lnTo>
                    <a:pt x="718" y="377"/>
                  </a:lnTo>
                  <a:lnTo>
                    <a:pt x="756" y="390"/>
                  </a:lnTo>
                  <a:lnTo>
                    <a:pt x="793" y="390"/>
                  </a:lnTo>
                  <a:lnTo>
                    <a:pt x="831" y="390"/>
                  </a:lnTo>
                  <a:lnTo>
                    <a:pt x="868" y="390"/>
                  </a:lnTo>
                  <a:lnTo>
                    <a:pt x="906" y="390"/>
                  </a:lnTo>
                  <a:lnTo>
                    <a:pt x="956" y="402"/>
                  </a:lnTo>
                  <a:lnTo>
                    <a:pt x="1006" y="402"/>
                  </a:lnTo>
                  <a:lnTo>
                    <a:pt x="1056" y="402"/>
                  </a:lnTo>
                  <a:lnTo>
                    <a:pt x="1094" y="402"/>
                  </a:lnTo>
                  <a:lnTo>
                    <a:pt x="1144" y="402"/>
                  </a:lnTo>
                  <a:lnTo>
                    <a:pt x="1194" y="402"/>
                  </a:lnTo>
                  <a:lnTo>
                    <a:pt x="1231" y="402"/>
                  </a:lnTo>
                  <a:lnTo>
                    <a:pt x="1269" y="402"/>
                  </a:lnTo>
                  <a:lnTo>
                    <a:pt x="1319" y="402"/>
                  </a:lnTo>
                  <a:lnTo>
                    <a:pt x="1356" y="402"/>
                  </a:lnTo>
                  <a:lnTo>
                    <a:pt x="1394" y="402"/>
                  </a:lnTo>
                  <a:lnTo>
                    <a:pt x="1444" y="402"/>
                  </a:lnTo>
                  <a:lnTo>
                    <a:pt x="1481" y="402"/>
                  </a:lnTo>
                  <a:lnTo>
                    <a:pt x="1531" y="402"/>
                  </a:lnTo>
                  <a:lnTo>
                    <a:pt x="1581" y="402"/>
                  </a:lnTo>
                  <a:lnTo>
                    <a:pt x="1619" y="402"/>
                  </a:lnTo>
                  <a:lnTo>
                    <a:pt x="1656" y="402"/>
                  </a:lnTo>
                  <a:lnTo>
                    <a:pt x="1706" y="402"/>
                  </a:lnTo>
                  <a:lnTo>
                    <a:pt x="1744" y="390"/>
                  </a:lnTo>
                  <a:lnTo>
                    <a:pt x="1781" y="390"/>
                  </a:lnTo>
                  <a:lnTo>
                    <a:pt x="1819" y="390"/>
                  </a:lnTo>
                  <a:lnTo>
                    <a:pt x="1856" y="377"/>
                  </a:lnTo>
                  <a:lnTo>
                    <a:pt x="1894" y="377"/>
                  </a:lnTo>
                  <a:lnTo>
                    <a:pt x="1944" y="377"/>
                  </a:lnTo>
                  <a:lnTo>
                    <a:pt x="1994" y="377"/>
                  </a:lnTo>
                  <a:lnTo>
                    <a:pt x="2031" y="365"/>
                  </a:lnTo>
                  <a:lnTo>
                    <a:pt x="2069" y="365"/>
                  </a:lnTo>
                  <a:lnTo>
                    <a:pt x="2106" y="365"/>
                  </a:lnTo>
                  <a:lnTo>
                    <a:pt x="2144" y="352"/>
                  </a:lnTo>
                  <a:lnTo>
                    <a:pt x="2181" y="340"/>
                  </a:lnTo>
                  <a:lnTo>
                    <a:pt x="2219" y="327"/>
                  </a:lnTo>
                  <a:lnTo>
                    <a:pt x="2269" y="315"/>
                  </a:lnTo>
                  <a:lnTo>
                    <a:pt x="2306" y="302"/>
                  </a:lnTo>
                  <a:lnTo>
                    <a:pt x="2344" y="277"/>
                  </a:lnTo>
                  <a:lnTo>
                    <a:pt x="2381" y="252"/>
                  </a:lnTo>
                  <a:lnTo>
                    <a:pt x="2419" y="240"/>
                  </a:lnTo>
                  <a:lnTo>
                    <a:pt x="2456" y="227"/>
                  </a:lnTo>
                  <a:lnTo>
                    <a:pt x="2494" y="190"/>
                  </a:lnTo>
                  <a:lnTo>
                    <a:pt x="2531" y="165"/>
                  </a:lnTo>
                  <a:lnTo>
                    <a:pt x="2569" y="140"/>
                  </a:lnTo>
                  <a:lnTo>
                    <a:pt x="2606" y="102"/>
                  </a:lnTo>
                  <a:lnTo>
                    <a:pt x="2631" y="65"/>
                  </a:lnTo>
                  <a:lnTo>
                    <a:pt x="2640" y="48"/>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1152" name="Rectangle 46"/>
          <p:cNvSpPr>
            <a:spLocks noChangeArrowheads="1"/>
          </p:cNvSpPr>
          <p:nvPr/>
        </p:nvSpPr>
        <p:spPr bwMode="auto">
          <a:xfrm>
            <a:off x="2574925" y="5013325"/>
            <a:ext cx="25622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2000" b="0">
                <a:solidFill>
                  <a:schemeClr val="tx2"/>
                </a:solidFill>
                <a:latin typeface="Arial" panose="020B0604020202020204" pitchFamily="34" charset="0"/>
              </a:rPr>
              <a:t>Array of Field Offsets</a:t>
            </a:r>
          </a:p>
        </p:txBody>
      </p:sp>
      <p:sp>
        <p:nvSpPr>
          <p:cNvPr id="91153" name="Rectangle 47"/>
          <p:cNvSpPr>
            <a:spLocks noChangeArrowheads="1"/>
          </p:cNvSpPr>
          <p:nvPr/>
        </p:nvSpPr>
        <p:spPr bwMode="auto">
          <a:xfrm>
            <a:off x="828675" y="5478463"/>
            <a:ext cx="80645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r>
              <a:rPr lang="en-US" altLang="ko-KR" sz="2000" b="0">
                <a:latin typeface="Arial" panose="020B0604020202020204" pitchFamily="34" charset="0"/>
              </a:rPr>
              <a:t>Second offers direct access to i’th field, efficient storage of </a:t>
            </a:r>
            <a:r>
              <a:rPr lang="en-US" altLang="ko-KR" sz="2000" b="0" u="sng">
                <a:solidFill>
                  <a:srgbClr val="063DE8"/>
                </a:solidFill>
                <a:latin typeface="Arial" panose="020B0604020202020204" pitchFamily="34" charset="0"/>
              </a:rPr>
              <a:t>nulls</a:t>
            </a:r>
            <a:r>
              <a:rPr lang="en-US" altLang="ko-KR" sz="2000" b="0">
                <a:solidFill>
                  <a:srgbClr val="063DE8"/>
                </a:solidFill>
                <a:latin typeface="Arial" panose="020B0604020202020204" pitchFamily="34" charset="0"/>
              </a:rPr>
              <a:t>;</a:t>
            </a:r>
          </a:p>
          <a:p>
            <a:pPr lvl="1" eaLnBrk="1" hangingPunct="1"/>
            <a:r>
              <a:rPr lang="en-US" altLang="ko-KR" sz="1800" b="0">
                <a:latin typeface="Arial" panose="020B0604020202020204" pitchFamily="34" charset="0"/>
              </a:rPr>
              <a:t>small directory overhead.</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9" name="날짜 개체 틀 4"/>
          <p:cNvSpPr>
            <a:spLocks noGrp="1"/>
          </p:cNvSpPr>
          <p:nvPr>
            <p:ph type="dt" sz="quarter" idx="11"/>
          </p:nvPr>
        </p:nvSpPr>
        <p:spPr/>
        <p:txBody>
          <a:bodyPr/>
          <a:lstStyle/>
          <a:p>
            <a:pPr>
              <a:defRPr/>
            </a:pPr>
            <a:r>
              <a:rPr lang="en-US" altLang="ko-KR"/>
              <a:t>Ch 9. Storing Disk</a:t>
            </a:r>
          </a:p>
        </p:txBody>
      </p:sp>
      <p:sp>
        <p:nvSpPr>
          <p:cNvPr id="13316" name="Rectangle 2"/>
          <p:cNvSpPr>
            <a:spLocks noGrp="1" noChangeArrowheads="1"/>
          </p:cNvSpPr>
          <p:nvPr>
            <p:ph type="title"/>
          </p:nvPr>
        </p:nvSpPr>
        <p:spPr/>
        <p:txBody>
          <a:bodyPr/>
          <a:lstStyle/>
          <a:p>
            <a:pPr eaLnBrk="1" hangingPunct="1"/>
            <a:r>
              <a:rPr lang="en-US" altLang="ko-KR"/>
              <a:t>9.1 Memory Hierarchy</a:t>
            </a:r>
          </a:p>
        </p:txBody>
      </p:sp>
      <p:pic>
        <p:nvPicPr>
          <p:cNvPr id="13317" name="Picture 3" descr="30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695450"/>
            <a:ext cx="6335713" cy="2525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8" name="AutoShape 4"/>
          <p:cNvSpPr>
            <a:spLocks noChangeArrowheads="1"/>
          </p:cNvSpPr>
          <p:nvPr/>
        </p:nvSpPr>
        <p:spPr bwMode="auto">
          <a:xfrm>
            <a:off x="7904163" y="1524000"/>
            <a:ext cx="381000" cy="2849563"/>
          </a:xfrm>
          <a:prstGeom prst="upArrow">
            <a:avLst>
              <a:gd name="adj1" fmla="val 50000"/>
              <a:gd name="adj2" fmla="val 186979"/>
            </a:avLst>
          </a:prstGeom>
          <a:solidFill>
            <a:srgbClr val="063DE8"/>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13319" name="Text Box 5"/>
          <p:cNvSpPr txBox="1">
            <a:spLocks noChangeArrowheads="1"/>
          </p:cNvSpPr>
          <p:nvPr/>
        </p:nvSpPr>
        <p:spPr bwMode="auto">
          <a:xfrm>
            <a:off x="7146925" y="908050"/>
            <a:ext cx="19034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600" b="0">
                <a:solidFill>
                  <a:srgbClr val="C00000"/>
                </a:solidFill>
                <a:latin typeface="Arial" panose="020B0604020202020204" pitchFamily="34" charset="0"/>
              </a:rPr>
              <a:t>Smaller, Faster,</a:t>
            </a:r>
          </a:p>
          <a:p>
            <a:pPr latinLnBrk="0">
              <a:spcBef>
                <a:spcPct val="0"/>
              </a:spcBef>
              <a:buClrTx/>
              <a:buSzTx/>
              <a:buFontTx/>
              <a:buNone/>
            </a:pPr>
            <a:r>
              <a:rPr kumimoji="0" lang="en-US" altLang="ko-KR" sz="1600" b="0">
                <a:solidFill>
                  <a:srgbClr val="C00000"/>
                </a:solidFill>
                <a:latin typeface="Arial" panose="020B0604020202020204" pitchFamily="34" charset="0"/>
              </a:rPr>
              <a:t>Expensive, Volatile</a:t>
            </a:r>
          </a:p>
        </p:txBody>
      </p:sp>
      <p:sp>
        <p:nvSpPr>
          <p:cNvPr id="13320" name="Text Box 6"/>
          <p:cNvSpPr txBox="1">
            <a:spLocks noChangeArrowheads="1"/>
          </p:cNvSpPr>
          <p:nvPr/>
        </p:nvSpPr>
        <p:spPr bwMode="auto">
          <a:xfrm>
            <a:off x="6931025" y="4446588"/>
            <a:ext cx="2178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600" b="0">
                <a:solidFill>
                  <a:srgbClr val="C00000"/>
                </a:solidFill>
                <a:latin typeface="Arial" panose="020B0604020202020204" pitchFamily="34" charset="0"/>
              </a:rPr>
              <a:t>Bigger, Slower,</a:t>
            </a:r>
          </a:p>
          <a:p>
            <a:pPr latinLnBrk="0">
              <a:spcBef>
                <a:spcPct val="0"/>
              </a:spcBef>
              <a:buClrTx/>
              <a:buSzTx/>
              <a:buFontTx/>
              <a:buNone/>
            </a:pPr>
            <a:r>
              <a:rPr kumimoji="0" lang="en-US" altLang="ko-KR" sz="1600" b="0">
                <a:solidFill>
                  <a:srgbClr val="C00000"/>
                </a:solidFill>
                <a:latin typeface="Arial" panose="020B0604020202020204" pitchFamily="34" charset="0"/>
              </a:rPr>
              <a:t>Cheaper, Non-Volatile</a:t>
            </a:r>
          </a:p>
        </p:txBody>
      </p:sp>
      <p:sp>
        <p:nvSpPr>
          <p:cNvPr id="13321" name="Rectangle 7"/>
          <p:cNvSpPr>
            <a:spLocks noChangeArrowheads="1"/>
          </p:cNvSpPr>
          <p:nvPr/>
        </p:nvSpPr>
        <p:spPr bwMode="auto">
          <a:xfrm>
            <a:off x="457200" y="4532313"/>
            <a:ext cx="8229600"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30000"/>
              </a:spcBef>
            </a:pPr>
            <a:r>
              <a:rPr kumimoji="0" lang="en-US" altLang="ko-KR" sz="1800" b="0"/>
              <a:t>Main memory (RAM) for currently used data.</a:t>
            </a:r>
          </a:p>
          <a:p>
            <a:pPr eaLnBrk="1" hangingPunct="1">
              <a:spcBef>
                <a:spcPct val="30000"/>
              </a:spcBef>
            </a:pPr>
            <a:r>
              <a:rPr kumimoji="0" lang="en-US" altLang="ko-KR" sz="1800" b="0"/>
              <a:t>Disk for the main database (secondary storage).</a:t>
            </a:r>
          </a:p>
          <a:p>
            <a:pPr eaLnBrk="1" hangingPunct="1">
              <a:spcBef>
                <a:spcPct val="30000"/>
              </a:spcBef>
            </a:pPr>
            <a:r>
              <a:rPr kumimoji="0" lang="en-US" altLang="ko-KR" sz="1800" b="0"/>
              <a:t>Tapes for archiving older versions of the data (tertiary storage)</a:t>
            </a:r>
          </a:p>
          <a:p>
            <a:pPr eaLnBrk="1" hangingPunct="1">
              <a:spcBef>
                <a:spcPct val="30000"/>
              </a:spcBef>
            </a:pPr>
            <a:r>
              <a:rPr kumimoji="0" lang="en-US" altLang="ko-KR" sz="1800" b="0">
                <a:solidFill>
                  <a:srgbClr val="063DE8"/>
                </a:solidFill>
              </a:rPr>
              <a:t>WHY MEMORY HIERARCHY?</a:t>
            </a:r>
          </a:p>
          <a:p>
            <a:pPr eaLnBrk="1" hangingPunct="1">
              <a:spcBef>
                <a:spcPct val="30000"/>
              </a:spcBef>
            </a:pPr>
            <a:r>
              <a:rPr kumimoji="0" lang="en-US" altLang="ko-KR" sz="1800" b="0">
                <a:solidFill>
                  <a:srgbClr val="063DE8"/>
                </a:solidFill>
              </a:rPr>
              <a:t>What if ideal storage appear? Fast, cheap, large, NV..: PCM, MRAM, FeRAM?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바닥글 개체 틀 2"/>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1" name="날짜 개체 틀 3"/>
          <p:cNvSpPr>
            <a:spLocks noGrp="1"/>
          </p:cNvSpPr>
          <p:nvPr>
            <p:ph type="dt" sz="quarter" idx="11"/>
          </p:nvPr>
        </p:nvSpPr>
        <p:spPr/>
        <p:txBody>
          <a:bodyPr/>
          <a:lstStyle/>
          <a:p>
            <a:pPr>
              <a:defRPr/>
            </a:pPr>
            <a:r>
              <a:rPr lang="en-US" altLang="ko-KR"/>
              <a:t>Ch 9. Storing Disk</a:t>
            </a:r>
          </a:p>
        </p:txBody>
      </p:sp>
      <p:sp>
        <p:nvSpPr>
          <p:cNvPr id="93188"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ko-KR"/>
              <a:t>Row Layout in Oracle </a:t>
            </a:r>
          </a:p>
        </p:txBody>
      </p:sp>
      <p:pic>
        <p:nvPicPr>
          <p:cNvPr id="931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146175"/>
            <a:ext cx="78041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바닥글 개체 틀 2"/>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21" name="날짜 개체 틀 3"/>
          <p:cNvSpPr>
            <a:spLocks noGrp="1"/>
          </p:cNvSpPr>
          <p:nvPr>
            <p:ph type="dt" sz="quarter" idx="11"/>
          </p:nvPr>
        </p:nvSpPr>
        <p:spPr/>
        <p:txBody>
          <a:bodyPr/>
          <a:lstStyle/>
          <a:p>
            <a:pPr>
              <a:defRPr/>
            </a:pPr>
            <a:r>
              <a:rPr lang="en-US" altLang="ko-KR"/>
              <a:t>Ch 9. Storing Disk</a:t>
            </a:r>
          </a:p>
        </p:txBody>
      </p:sp>
      <p:sp>
        <p:nvSpPr>
          <p:cNvPr id="9523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ko-KR"/>
              <a:t>Row Layout in Oracle (2) </a:t>
            </a:r>
          </a:p>
        </p:txBody>
      </p:sp>
      <p:sp>
        <p:nvSpPr>
          <p:cNvPr id="95237" name="Line 3"/>
          <p:cNvSpPr>
            <a:spLocks noChangeShapeType="1"/>
          </p:cNvSpPr>
          <p:nvPr/>
        </p:nvSpPr>
        <p:spPr bwMode="blackWhite">
          <a:xfrm>
            <a:off x="889000" y="2713038"/>
            <a:ext cx="2209800" cy="0"/>
          </a:xfrm>
          <a:prstGeom prst="line">
            <a:avLst/>
          </a:prstGeom>
          <a:noFill/>
          <a:ln w="25400">
            <a:solidFill>
              <a:schemeClr va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5238" name="Rectangle 4"/>
          <p:cNvSpPr>
            <a:spLocks noChangeArrowheads="1"/>
          </p:cNvSpPr>
          <p:nvPr/>
        </p:nvSpPr>
        <p:spPr bwMode="auto">
          <a:xfrm>
            <a:off x="1131888" y="2809875"/>
            <a:ext cx="1352550" cy="3048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a:solidFill>
                  <a:srgbClr val="FF0000"/>
                </a:solidFill>
                <a:latin typeface="Book Antiqua" panose="02040602050305030304" pitchFamily="18" charset="0"/>
                <a:ea typeface="돋움" panose="020B0600000101010101" pitchFamily="50" charset="-127"/>
              </a:rPr>
              <a:t>Row overhead</a:t>
            </a:r>
          </a:p>
        </p:txBody>
      </p:sp>
      <p:sp>
        <p:nvSpPr>
          <p:cNvPr id="259077" name="Rectangle 5"/>
          <p:cNvSpPr>
            <a:spLocks noChangeArrowheads="1"/>
          </p:cNvSpPr>
          <p:nvPr/>
        </p:nvSpPr>
        <p:spPr bwMode="blackWhite">
          <a:xfrm>
            <a:off x="895350" y="1423988"/>
            <a:ext cx="673100" cy="977900"/>
          </a:xfrm>
          <a:prstGeom prst="rect">
            <a:avLst/>
          </a:prstGeom>
          <a:gradFill rotWithShape="0">
            <a:gsLst>
              <a:gs pos="0">
                <a:schemeClr val="folHlink">
                  <a:gamma/>
                  <a:shade val="69804"/>
                  <a:invGamma/>
                </a:schemeClr>
              </a:gs>
              <a:gs pos="50000">
                <a:schemeClr val="folHlink"/>
              </a:gs>
              <a:gs pos="100000">
                <a:schemeClr val="folHlink">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Row</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flag</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(1)</a:t>
            </a:r>
          </a:p>
        </p:txBody>
      </p:sp>
      <p:sp>
        <p:nvSpPr>
          <p:cNvPr id="259078" name="Rectangle 6"/>
          <p:cNvSpPr>
            <a:spLocks noChangeArrowheads="1"/>
          </p:cNvSpPr>
          <p:nvPr/>
        </p:nvSpPr>
        <p:spPr bwMode="blackWhite">
          <a:xfrm>
            <a:off x="1657350" y="1423988"/>
            <a:ext cx="673100" cy="977900"/>
          </a:xfrm>
          <a:prstGeom prst="rect">
            <a:avLst/>
          </a:prstGeom>
          <a:gradFill rotWithShape="0">
            <a:gsLst>
              <a:gs pos="0">
                <a:schemeClr val="folHlink">
                  <a:gamma/>
                  <a:shade val="69804"/>
                  <a:invGamma/>
                </a:schemeClr>
              </a:gs>
              <a:gs pos="50000">
                <a:schemeClr val="folHlink"/>
              </a:gs>
              <a:gs pos="100000">
                <a:schemeClr val="folHlink">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Lock</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byte</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(1)</a:t>
            </a:r>
          </a:p>
        </p:txBody>
      </p:sp>
      <p:sp>
        <p:nvSpPr>
          <p:cNvPr id="259079" name="Rectangle 7"/>
          <p:cNvSpPr>
            <a:spLocks noChangeArrowheads="1"/>
          </p:cNvSpPr>
          <p:nvPr/>
        </p:nvSpPr>
        <p:spPr bwMode="blackWhite">
          <a:xfrm>
            <a:off x="2419350" y="1423988"/>
            <a:ext cx="673100" cy="977900"/>
          </a:xfrm>
          <a:prstGeom prst="rect">
            <a:avLst/>
          </a:prstGeom>
          <a:gradFill rotWithShape="0">
            <a:gsLst>
              <a:gs pos="0">
                <a:schemeClr val="folHlink">
                  <a:gamma/>
                  <a:shade val="69804"/>
                  <a:invGamma/>
                </a:schemeClr>
              </a:gs>
              <a:gs pos="50000">
                <a:schemeClr val="folHlink"/>
              </a:gs>
              <a:gs pos="100000">
                <a:schemeClr val="folHlink">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 of</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cols</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(1)</a:t>
            </a:r>
          </a:p>
        </p:txBody>
      </p:sp>
      <p:sp>
        <p:nvSpPr>
          <p:cNvPr id="95242" name="Rectangle 8"/>
          <p:cNvSpPr>
            <a:spLocks noChangeArrowheads="1"/>
          </p:cNvSpPr>
          <p:nvPr/>
        </p:nvSpPr>
        <p:spPr bwMode="blackWhite">
          <a:xfrm>
            <a:off x="3143250" y="1423988"/>
            <a:ext cx="825500" cy="977900"/>
          </a:xfrm>
          <a:prstGeom prst="rect">
            <a:avLst/>
          </a:prstGeom>
          <a:gradFill rotWithShape="0">
            <a:gsLst>
              <a:gs pos="0">
                <a:srgbClr val="00B28E"/>
              </a:gs>
              <a:gs pos="50000">
                <a:srgbClr val="00FFCC"/>
              </a:gs>
              <a:gs pos="100000">
                <a:srgbClr val="00B28E"/>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822325"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822325"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buClrTx/>
              <a:buSzTx/>
              <a:buFontTx/>
              <a:buNone/>
            </a:pPr>
            <a:r>
              <a:rPr lang="en-US" altLang="ko-KR" sz="1800">
                <a:solidFill>
                  <a:srgbClr val="0000FF"/>
                </a:solidFill>
                <a:latin typeface="Arial" panose="020B0604020202020204" pitchFamily="34" charset="0"/>
              </a:rPr>
              <a:t>Cluster</a:t>
            </a:r>
            <a:br>
              <a:rPr lang="en-US" altLang="ko-KR" sz="1800">
                <a:solidFill>
                  <a:srgbClr val="0000FF"/>
                </a:solidFill>
                <a:latin typeface="Arial" panose="020B0604020202020204" pitchFamily="34" charset="0"/>
              </a:rPr>
            </a:br>
            <a:r>
              <a:rPr lang="en-US" altLang="ko-KR" sz="1800">
                <a:solidFill>
                  <a:srgbClr val="0000FF"/>
                </a:solidFill>
                <a:latin typeface="Arial" panose="020B0604020202020204" pitchFamily="34" charset="0"/>
              </a:rPr>
              <a:t>key idx</a:t>
            </a:r>
            <a:br>
              <a:rPr lang="en-US" altLang="ko-KR" sz="1800">
                <a:solidFill>
                  <a:srgbClr val="0000FF"/>
                </a:solidFill>
                <a:latin typeface="Arial" panose="020B0604020202020204" pitchFamily="34" charset="0"/>
              </a:rPr>
            </a:br>
            <a:r>
              <a:rPr lang="en-US" altLang="ko-KR" sz="1800">
                <a:solidFill>
                  <a:srgbClr val="0000FF"/>
                </a:solidFill>
                <a:latin typeface="Arial" panose="020B0604020202020204" pitchFamily="34" charset="0"/>
              </a:rPr>
              <a:t>(1)</a:t>
            </a:r>
          </a:p>
        </p:txBody>
      </p:sp>
      <p:sp>
        <p:nvSpPr>
          <p:cNvPr id="259081" name="Rectangle 9"/>
          <p:cNvSpPr>
            <a:spLocks noChangeArrowheads="1"/>
          </p:cNvSpPr>
          <p:nvPr/>
        </p:nvSpPr>
        <p:spPr bwMode="blackWhite">
          <a:xfrm>
            <a:off x="4146550" y="1423988"/>
            <a:ext cx="901700" cy="977900"/>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Column</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length</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(1 or 3)</a:t>
            </a:r>
          </a:p>
        </p:txBody>
      </p:sp>
      <p:sp>
        <p:nvSpPr>
          <p:cNvPr id="95244" name="Rectangle 10"/>
          <p:cNvSpPr>
            <a:spLocks noChangeArrowheads="1"/>
          </p:cNvSpPr>
          <p:nvPr/>
        </p:nvSpPr>
        <p:spPr bwMode="blackWhite">
          <a:xfrm>
            <a:off x="5111750" y="1423988"/>
            <a:ext cx="2679700" cy="977900"/>
          </a:xfrm>
          <a:prstGeom prst="rect">
            <a:avLst/>
          </a:prstGeom>
          <a:gradFill rotWithShape="0">
            <a:gsLst>
              <a:gs pos="0">
                <a:srgbClr val="B26B6B"/>
              </a:gs>
              <a:gs pos="50000">
                <a:srgbClr val="FF9999"/>
              </a:gs>
              <a:gs pos="100000">
                <a:srgbClr val="B26B6B"/>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822325"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822325"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buClrTx/>
              <a:buSzTx/>
              <a:buFontTx/>
              <a:buNone/>
            </a:pPr>
            <a:r>
              <a:rPr lang="en-US" altLang="ko-KR" sz="1800">
                <a:solidFill>
                  <a:srgbClr val="0000FF"/>
                </a:solidFill>
                <a:latin typeface="Arial" panose="020B0604020202020204" pitchFamily="34" charset="0"/>
              </a:rPr>
              <a:t>Column</a:t>
            </a:r>
            <a:br>
              <a:rPr lang="en-US" altLang="ko-KR" sz="1800">
                <a:solidFill>
                  <a:srgbClr val="0000FF"/>
                </a:solidFill>
                <a:latin typeface="Arial" panose="020B0604020202020204" pitchFamily="34" charset="0"/>
              </a:rPr>
            </a:br>
            <a:r>
              <a:rPr lang="en-US" altLang="ko-KR" sz="1800">
                <a:solidFill>
                  <a:srgbClr val="0000FF"/>
                </a:solidFill>
                <a:latin typeface="Arial" panose="020B0604020202020204" pitchFamily="34" charset="0"/>
              </a:rPr>
              <a:t>data</a:t>
            </a:r>
          </a:p>
        </p:txBody>
      </p:sp>
      <p:sp>
        <p:nvSpPr>
          <p:cNvPr id="95245" name="Freeform 11"/>
          <p:cNvSpPr>
            <a:spLocks/>
          </p:cNvSpPr>
          <p:nvPr/>
        </p:nvSpPr>
        <p:spPr bwMode="blackWhite">
          <a:xfrm>
            <a:off x="4064000" y="1341438"/>
            <a:ext cx="153988" cy="1220787"/>
          </a:xfrm>
          <a:custGeom>
            <a:avLst/>
            <a:gdLst>
              <a:gd name="T0" fmla="*/ 2147483646 w 97"/>
              <a:gd name="T1" fmla="*/ 0 h 769"/>
              <a:gd name="T2" fmla="*/ 2147483646 w 97"/>
              <a:gd name="T3" fmla="*/ 0 h 769"/>
              <a:gd name="T4" fmla="*/ 2147483646 w 97"/>
              <a:gd name="T5" fmla="*/ 0 h 769"/>
              <a:gd name="T6" fmla="*/ 2147483646 w 97"/>
              <a:gd name="T7" fmla="*/ 0 h 769"/>
              <a:gd name="T8" fmla="*/ 2147483646 w 97"/>
              <a:gd name="T9" fmla="*/ 0 h 769"/>
              <a:gd name="T10" fmla="*/ 2147483646 w 97"/>
              <a:gd name="T11" fmla="*/ 0 h 769"/>
              <a:gd name="T12" fmla="*/ 2147483646 w 97"/>
              <a:gd name="T13" fmla="*/ 0 h 769"/>
              <a:gd name="T14" fmla="*/ 2147483646 w 97"/>
              <a:gd name="T15" fmla="*/ 0 h 769"/>
              <a:gd name="T16" fmla="*/ 2147483646 w 97"/>
              <a:gd name="T17" fmla="*/ 0 h 769"/>
              <a:gd name="T18" fmla="*/ 0 w 97"/>
              <a:gd name="T19" fmla="*/ 0 h 769"/>
              <a:gd name="T20" fmla="*/ 0 w 97"/>
              <a:gd name="T21" fmla="*/ 2147483646 h 769"/>
              <a:gd name="T22" fmla="*/ 2147483646 w 97"/>
              <a:gd name="T23" fmla="*/ 2147483646 h 7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 h="769">
                <a:moveTo>
                  <a:pt x="96" y="0"/>
                </a:moveTo>
                <a:lnTo>
                  <a:pt x="83" y="0"/>
                </a:lnTo>
                <a:lnTo>
                  <a:pt x="71" y="0"/>
                </a:lnTo>
                <a:lnTo>
                  <a:pt x="58" y="0"/>
                </a:lnTo>
                <a:lnTo>
                  <a:pt x="49" y="0"/>
                </a:lnTo>
                <a:lnTo>
                  <a:pt x="40" y="0"/>
                </a:lnTo>
                <a:lnTo>
                  <a:pt x="27" y="0"/>
                </a:lnTo>
                <a:lnTo>
                  <a:pt x="18" y="0"/>
                </a:lnTo>
                <a:lnTo>
                  <a:pt x="9" y="0"/>
                </a:lnTo>
                <a:lnTo>
                  <a:pt x="0" y="0"/>
                </a:lnTo>
                <a:lnTo>
                  <a:pt x="0" y="768"/>
                </a:lnTo>
                <a:lnTo>
                  <a:pt x="96" y="76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5246" name="Freeform 12"/>
          <p:cNvSpPr>
            <a:spLocks/>
          </p:cNvSpPr>
          <p:nvPr/>
        </p:nvSpPr>
        <p:spPr bwMode="blackWhite">
          <a:xfrm>
            <a:off x="7750175" y="1341438"/>
            <a:ext cx="149225" cy="1220787"/>
          </a:xfrm>
          <a:custGeom>
            <a:avLst/>
            <a:gdLst>
              <a:gd name="T0" fmla="*/ 0 w 94"/>
              <a:gd name="T1" fmla="*/ 0 h 769"/>
              <a:gd name="T2" fmla="*/ 2147483646 w 94"/>
              <a:gd name="T3" fmla="*/ 0 h 769"/>
              <a:gd name="T4" fmla="*/ 2147483646 w 94"/>
              <a:gd name="T5" fmla="*/ 0 h 769"/>
              <a:gd name="T6" fmla="*/ 2147483646 w 94"/>
              <a:gd name="T7" fmla="*/ 0 h 769"/>
              <a:gd name="T8" fmla="*/ 2147483646 w 94"/>
              <a:gd name="T9" fmla="*/ 0 h 769"/>
              <a:gd name="T10" fmla="*/ 2147483646 w 94"/>
              <a:gd name="T11" fmla="*/ 0 h 769"/>
              <a:gd name="T12" fmla="*/ 2147483646 w 94"/>
              <a:gd name="T13" fmla="*/ 0 h 769"/>
              <a:gd name="T14" fmla="*/ 2147483646 w 94"/>
              <a:gd name="T15" fmla="*/ 0 h 769"/>
              <a:gd name="T16" fmla="*/ 2147483646 w 94"/>
              <a:gd name="T17" fmla="*/ 0 h 769"/>
              <a:gd name="T18" fmla="*/ 2147483646 w 94"/>
              <a:gd name="T19" fmla="*/ 0 h 769"/>
              <a:gd name="T20" fmla="*/ 2147483646 w 94"/>
              <a:gd name="T21" fmla="*/ 2147483646 h 769"/>
              <a:gd name="T22" fmla="*/ 0 w 94"/>
              <a:gd name="T23" fmla="*/ 2147483646 h 7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4" h="769">
                <a:moveTo>
                  <a:pt x="0" y="0"/>
                </a:moveTo>
                <a:lnTo>
                  <a:pt x="12" y="0"/>
                </a:lnTo>
                <a:lnTo>
                  <a:pt x="24" y="0"/>
                </a:lnTo>
                <a:lnTo>
                  <a:pt x="36" y="0"/>
                </a:lnTo>
                <a:lnTo>
                  <a:pt x="45" y="0"/>
                </a:lnTo>
                <a:lnTo>
                  <a:pt x="54" y="0"/>
                </a:lnTo>
                <a:lnTo>
                  <a:pt x="66" y="0"/>
                </a:lnTo>
                <a:lnTo>
                  <a:pt x="75" y="0"/>
                </a:lnTo>
                <a:lnTo>
                  <a:pt x="84" y="0"/>
                </a:lnTo>
                <a:lnTo>
                  <a:pt x="93" y="0"/>
                </a:lnTo>
                <a:lnTo>
                  <a:pt x="93" y="768"/>
                </a:lnTo>
                <a:lnTo>
                  <a:pt x="0" y="76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5247" name="Rectangle 13"/>
          <p:cNvSpPr>
            <a:spLocks noChangeArrowheads="1"/>
          </p:cNvSpPr>
          <p:nvPr/>
        </p:nvSpPr>
        <p:spPr bwMode="blackWhite">
          <a:xfrm>
            <a:off x="7864475" y="1571625"/>
            <a:ext cx="48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defTabSz="822325"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defTabSz="822325"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defTabSz="822325"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defTabSz="822325"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latinLnBrk="0">
              <a:buClrTx/>
              <a:buSzTx/>
              <a:buFontTx/>
              <a:buNone/>
            </a:pPr>
            <a:r>
              <a:rPr lang="en-US" altLang="ko-KR" sz="2800">
                <a:solidFill>
                  <a:srgbClr val="0000FF"/>
                </a:solidFill>
                <a:latin typeface="Arial" panose="020B0604020202020204" pitchFamily="34" charset="0"/>
              </a:rPr>
              <a:t>...</a:t>
            </a:r>
          </a:p>
        </p:txBody>
      </p:sp>
      <p:sp>
        <p:nvSpPr>
          <p:cNvPr id="259086" name="Rectangle 14"/>
          <p:cNvSpPr>
            <a:spLocks noChangeArrowheads="1"/>
          </p:cNvSpPr>
          <p:nvPr/>
        </p:nvSpPr>
        <p:spPr bwMode="blackWhite">
          <a:xfrm>
            <a:off x="4184650" y="2795588"/>
            <a:ext cx="852488" cy="977900"/>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0xFE</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(1)</a:t>
            </a:r>
          </a:p>
        </p:txBody>
      </p:sp>
      <p:sp>
        <p:nvSpPr>
          <p:cNvPr id="259087" name="Rectangle 15"/>
          <p:cNvSpPr>
            <a:spLocks noChangeArrowheads="1"/>
          </p:cNvSpPr>
          <p:nvPr/>
        </p:nvSpPr>
        <p:spPr bwMode="blackWhite">
          <a:xfrm>
            <a:off x="5159375" y="2795588"/>
            <a:ext cx="1527175" cy="977900"/>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Length field</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(2)</a:t>
            </a:r>
          </a:p>
        </p:txBody>
      </p:sp>
      <p:sp>
        <p:nvSpPr>
          <p:cNvPr id="259088" name="Rectangle 16"/>
          <p:cNvSpPr>
            <a:spLocks noChangeArrowheads="1"/>
          </p:cNvSpPr>
          <p:nvPr/>
        </p:nvSpPr>
        <p:spPr bwMode="blackWhite">
          <a:xfrm>
            <a:off x="4184650" y="3862388"/>
            <a:ext cx="852488" cy="977900"/>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a:spcBef>
                <a:spcPct val="50000"/>
              </a:spcBef>
              <a:defRPr/>
            </a:pPr>
            <a:r>
              <a:rPr lang="en-US" altLang="ko-KR" sz="1800">
                <a:solidFill>
                  <a:srgbClr val="0000FF"/>
                </a:solidFill>
                <a:latin typeface="Arial" pitchFamily="34" charset="0"/>
                <a:ea typeface="굴림" pitchFamily="50" charset="-127"/>
              </a:rPr>
              <a:t>0xFF</a:t>
            </a:r>
            <a:br>
              <a:rPr lang="en-US" altLang="ko-KR" sz="1800">
                <a:solidFill>
                  <a:srgbClr val="0000FF"/>
                </a:solidFill>
                <a:latin typeface="Arial" pitchFamily="34" charset="0"/>
                <a:ea typeface="굴림" pitchFamily="50" charset="-127"/>
              </a:rPr>
            </a:br>
            <a:r>
              <a:rPr lang="en-US" altLang="ko-KR" sz="1800">
                <a:solidFill>
                  <a:srgbClr val="0000FF"/>
                </a:solidFill>
                <a:latin typeface="Arial" pitchFamily="34" charset="0"/>
                <a:ea typeface="굴림" pitchFamily="50" charset="-127"/>
              </a:rPr>
              <a:t>(NULL)</a:t>
            </a:r>
          </a:p>
        </p:txBody>
      </p:sp>
      <p:sp>
        <p:nvSpPr>
          <p:cNvPr id="95251" name="Rectangle 18"/>
          <p:cNvSpPr>
            <a:spLocks noChangeArrowheads="1"/>
          </p:cNvSpPr>
          <p:nvPr/>
        </p:nvSpPr>
        <p:spPr bwMode="auto">
          <a:xfrm>
            <a:off x="288925" y="3225800"/>
            <a:ext cx="34194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u="sng">
                <a:latin typeface="Book Antiqua" panose="02040602050305030304" pitchFamily="18" charset="0"/>
                <a:ea typeface="한양해서" pitchFamily="18" charset="-127"/>
              </a:rPr>
              <a:t>tab 0, row 0, @0x1f62</a:t>
            </a:r>
          </a:p>
          <a:p>
            <a:pPr latinLnBrk="0">
              <a:spcBef>
                <a:spcPct val="0"/>
              </a:spcBef>
              <a:buClrTx/>
              <a:buSzTx/>
              <a:buFontTx/>
              <a:buNone/>
            </a:pPr>
            <a:r>
              <a:rPr lang="en-US" altLang="ko-KR" sz="1400">
                <a:latin typeface="Book Antiqua" panose="02040602050305030304" pitchFamily="18" charset="0"/>
                <a:ea typeface="한양해서" pitchFamily="18" charset="-127"/>
              </a:rPr>
              <a:t>tl: 38 fb: --H-FL-- lb: 0x0  cc: 8</a:t>
            </a:r>
          </a:p>
          <a:p>
            <a:pPr latinLnBrk="0">
              <a:spcBef>
                <a:spcPct val="0"/>
              </a:spcBef>
              <a:buClrTx/>
              <a:buSzTx/>
              <a:buFontTx/>
              <a:buNone/>
            </a:pPr>
            <a:r>
              <a:rPr lang="en-US" altLang="ko-KR" sz="1400">
                <a:latin typeface="Book Antiqua" panose="02040602050305030304" pitchFamily="18" charset="0"/>
                <a:ea typeface="한양해서" pitchFamily="18" charset="-127"/>
              </a:rPr>
              <a:t>col  0: [ 3]  c2 4a 46</a:t>
            </a:r>
          </a:p>
          <a:p>
            <a:pPr latinLnBrk="0">
              <a:spcBef>
                <a:spcPct val="0"/>
              </a:spcBef>
              <a:buClrTx/>
              <a:buSzTx/>
              <a:buFontTx/>
              <a:buNone/>
            </a:pPr>
            <a:r>
              <a:rPr lang="en-US" altLang="ko-KR" sz="1400">
                <a:latin typeface="Book Antiqua" panose="02040602050305030304" pitchFamily="18" charset="0"/>
                <a:ea typeface="한양해서" pitchFamily="18" charset="-127"/>
              </a:rPr>
              <a:t>col  1: [ 5]  53 4d 49 54 48</a:t>
            </a:r>
          </a:p>
          <a:p>
            <a:pPr latinLnBrk="0">
              <a:spcBef>
                <a:spcPct val="0"/>
              </a:spcBef>
              <a:buClrTx/>
              <a:buSzTx/>
              <a:buFontTx/>
              <a:buNone/>
            </a:pPr>
            <a:r>
              <a:rPr lang="en-US" altLang="ko-KR" sz="1400">
                <a:latin typeface="Book Antiqua" panose="02040602050305030304" pitchFamily="18" charset="0"/>
                <a:ea typeface="한양해서" pitchFamily="18" charset="-127"/>
              </a:rPr>
              <a:t>col  2: [ 5]  43 4c 45 52 4b</a:t>
            </a:r>
          </a:p>
          <a:p>
            <a:pPr latinLnBrk="0">
              <a:spcBef>
                <a:spcPct val="0"/>
              </a:spcBef>
              <a:buClrTx/>
              <a:buSzTx/>
              <a:buFontTx/>
              <a:buNone/>
            </a:pPr>
            <a:r>
              <a:rPr lang="en-US" altLang="ko-KR" sz="1400">
                <a:latin typeface="Book Antiqua" panose="02040602050305030304" pitchFamily="18" charset="0"/>
                <a:ea typeface="한양해서" pitchFamily="18" charset="-127"/>
              </a:rPr>
              <a:t>col  3: [ 3]  c2 50 03</a:t>
            </a:r>
          </a:p>
          <a:p>
            <a:pPr latinLnBrk="0">
              <a:spcBef>
                <a:spcPct val="0"/>
              </a:spcBef>
              <a:buClrTx/>
              <a:buSzTx/>
              <a:buFontTx/>
              <a:buNone/>
            </a:pPr>
            <a:r>
              <a:rPr lang="en-US" altLang="ko-KR" sz="1400">
                <a:latin typeface="Book Antiqua" panose="02040602050305030304" pitchFamily="18" charset="0"/>
                <a:ea typeface="한양해서" pitchFamily="18" charset="-127"/>
              </a:rPr>
              <a:t>col  4: [ 7]  77 b4 0c 11 01 01 01</a:t>
            </a:r>
          </a:p>
          <a:p>
            <a:pPr latinLnBrk="0">
              <a:spcBef>
                <a:spcPct val="0"/>
              </a:spcBef>
              <a:buClrTx/>
              <a:buSzTx/>
              <a:buFontTx/>
              <a:buNone/>
            </a:pPr>
            <a:r>
              <a:rPr lang="en-US" altLang="ko-KR" sz="1400">
                <a:latin typeface="Book Antiqua" panose="02040602050305030304" pitchFamily="18" charset="0"/>
                <a:ea typeface="한양해서" pitchFamily="18" charset="-127"/>
              </a:rPr>
              <a:t>col  5: [ 2]  c2 09</a:t>
            </a:r>
          </a:p>
          <a:p>
            <a:pPr latinLnBrk="0">
              <a:spcBef>
                <a:spcPct val="0"/>
              </a:spcBef>
              <a:buClrTx/>
              <a:buSzTx/>
              <a:buFontTx/>
              <a:buNone/>
            </a:pPr>
            <a:r>
              <a:rPr lang="en-US" altLang="ko-KR" sz="1400">
                <a:latin typeface="Book Antiqua" panose="02040602050305030304" pitchFamily="18" charset="0"/>
                <a:ea typeface="한양해서" pitchFamily="18" charset="-127"/>
              </a:rPr>
              <a:t>col  6: *NULL*</a:t>
            </a:r>
          </a:p>
          <a:p>
            <a:pPr latinLnBrk="0">
              <a:spcBef>
                <a:spcPct val="0"/>
              </a:spcBef>
              <a:buClrTx/>
              <a:buSzTx/>
              <a:buFontTx/>
              <a:buNone/>
            </a:pPr>
            <a:r>
              <a:rPr lang="en-US" altLang="ko-KR" sz="1400">
                <a:latin typeface="Book Antiqua" panose="02040602050305030304" pitchFamily="18" charset="0"/>
                <a:ea typeface="한양해서" pitchFamily="18" charset="-127"/>
              </a:rPr>
              <a:t>col  7: [ 2]  c1 15</a:t>
            </a:r>
          </a:p>
        </p:txBody>
      </p:sp>
      <p:sp>
        <p:nvSpPr>
          <p:cNvPr id="95252" name="Rectangle 19"/>
          <p:cNvSpPr>
            <a:spLocks noChangeArrowheads="1"/>
          </p:cNvSpPr>
          <p:nvPr/>
        </p:nvSpPr>
        <p:spPr bwMode="auto">
          <a:xfrm>
            <a:off x="34925" y="5589588"/>
            <a:ext cx="88217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EMPNO ENAME      JOB              MGR HIREDATE        SAL       COMM     DEPTNO</a:t>
            </a:r>
          </a:p>
          <a:p>
            <a:pPr algn="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 --------- ---------- -------- ---------- ---------- ----------</a:t>
            </a:r>
          </a:p>
          <a:p>
            <a:pPr algn="r" latinLnBrk="0">
              <a:spcBef>
                <a:spcPct val="0"/>
              </a:spcBef>
              <a:buClrTx/>
              <a:buSzTx/>
              <a:buFontTx/>
              <a:buNone/>
            </a:pPr>
            <a:r>
              <a:rPr lang="en-US" altLang="ko-KR" sz="1400">
                <a:solidFill>
                  <a:srgbClr val="063DE8"/>
                </a:solidFill>
                <a:latin typeface="Courier New" panose="02070309020205020404" pitchFamily="49" charset="0"/>
                <a:ea typeface="돋움" panose="020B0600000101010101" pitchFamily="50" charset="-127"/>
              </a:rPr>
              <a:t> 7369 SMITH      CLERK           7902 80/12/17        800                    20</a:t>
            </a:r>
          </a:p>
        </p:txBody>
      </p:sp>
      <p:sp>
        <p:nvSpPr>
          <p:cNvPr id="95253" name="Rectangle 20"/>
          <p:cNvSpPr>
            <a:spLocks noChangeArrowheads="1"/>
          </p:cNvSpPr>
          <p:nvPr/>
        </p:nvSpPr>
        <p:spPr bwMode="auto">
          <a:xfrm>
            <a:off x="7019925" y="4149725"/>
            <a:ext cx="1785938" cy="11557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400" u="sng">
                <a:solidFill>
                  <a:srgbClr val="FF0000"/>
                </a:solidFill>
                <a:latin typeface="Book Antiqua" panose="02040602050305030304" pitchFamily="18" charset="0"/>
                <a:ea typeface="돋움" panose="020B0600000101010101" pitchFamily="50" charset="-127"/>
              </a:rPr>
              <a:t>fb: row migration</a:t>
            </a:r>
          </a:p>
          <a:p>
            <a:pPr latinLnBrk="0">
              <a:spcBef>
                <a:spcPct val="0"/>
              </a:spcBef>
              <a:buClrTx/>
              <a:buSzTx/>
              <a:buFontTx/>
              <a:buNone/>
            </a:pPr>
            <a:r>
              <a:rPr lang="en-US" altLang="ko-KR" sz="1400">
                <a:latin typeface="Book Antiqua" panose="02040602050305030304" pitchFamily="18" charset="0"/>
                <a:ea typeface="돋움" panose="020B0600000101010101" pitchFamily="50" charset="-127"/>
              </a:rPr>
              <a:t>-normal case: H FL</a:t>
            </a:r>
          </a:p>
          <a:p>
            <a:pPr latinLnBrk="0">
              <a:spcBef>
                <a:spcPct val="0"/>
              </a:spcBef>
              <a:buClrTx/>
              <a:buSzTx/>
              <a:buFontTx/>
              <a:buChar char="-"/>
            </a:pPr>
            <a:r>
              <a:rPr lang="en-US" altLang="ko-KR" sz="1400">
                <a:latin typeface="Book Antiqua" panose="02040602050305030304" pitchFamily="18" charset="0"/>
                <a:ea typeface="돋움" panose="020B0600000101010101" pitchFamily="50" charset="-127"/>
              </a:rPr>
              <a:t>Migration case</a:t>
            </a:r>
          </a:p>
          <a:p>
            <a:pPr latinLnBrk="0">
              <a:spcBef>
                <a:spcPct val="0"/>
              </a:spcBef>
              <a:buClrTx/>
              <a:buSzTx/>
              <a:buFontTx/>
              <a:buNone/>
            </a:pPr>
            <a:r>
              <a:rPr lang="en-US" altLang="ko-KR" sz="1400">
                <a:latin typeface="Book Antiqua" panose="02040602050305030304" pitchFamily="18" charset="0"/>
                <a:ea typeface="돋움" panose="020B0600000101010101" pitchFamily="50" charset="-127"/>
              </a:rPr>
              <a:t> - original row: H</a:t>
            </a:r>
          </a:p>
          <a:p>
            <a:pPr latinLnBrk="0">
              <a:spcBef>
                <a:spcPct val="0"/>
              </a:spcBef>
              <a:buClrTx/>
              <a:buSzTx/>
              <a:buFontTx/>
              <a:buNone/>
            </a:pPr>
            <a:r>
              <a:rPr lang="en-US" altLang="ko-KR" sz="1400">
                <a:latin typeface="Book Antiqua" panose="02040602050305030304" pitchFamily="18" charset="0"/>
                <a:ea typeface="돋움" panose="020B0600000101010101" pitchFamily="50" charset="-127"/>
              </a:rPr>
              <a:t> - migration row: FL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97284" name="Rectangle 2"/>
          <p:cNvSpPr>
            <a:spLocks noGrp="1" noChangeArrowheads="1"/>
          </p:cNvSpPr>
          <p:nvPr>
            <p:ph type="title"/>
          </p:nvPr>
        </p:nvSpPr>
        <p:spPr/>
        <p:txBody>
          <a:bodyPr/>
          <a:lstStyle/>
          <a:p>
            <a:pPr eaLnBrk="1" hangingPunct="1"/>
            <a:r>
              <a:rPr lang="en-US" altLang="ko-KR"/>
              <a:t>Column Value in Oracle</a:t>
            </a:r>
          </a:p>
        </p:txBody>
      </p:sp>
      <p:sp>
        <p:nvSpPr>
          <p:cNvPr id="97285" name="Rectangle 5"/>
          <p:cNvSpPr>
            <a:spLocks noChangeArrowheads="1"/>
          </p:cNvSpPr>
          <p:nvPr/>
        </p:nvSpPr>
        <p:spPr bwMode="auto">
          <a:xfrm>
            <a:off x="323850" y="1484313"/>
            <a:ext cx="8496300" cy="3140075"/>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US" altLang="ko-KR" sz="1800" b="0">
                <a:latin typeface="Arial" panose="020B0604020202020204" pitchFamily="34" charset="0"/>
              </a:rPr>
              <a:t>=============== SQL DUMP function ===========</a:t>
            </a:r>
          </a:p>
          <a:p>
            <a:pPr latinLnBrk="0">
              <a:spcBef>
                <a:spcPct val="0"/>
              </a:spcBef>
              <a:buClrTx/>
              <a:buSzTx/>
              <a:buFontTx/>
              <a:buNone/>
            </a:pPr>
            <a:r>
              <a:rPr lang="en-US" altLang="ko-KR" sz="1800" b="0">
                <a:latin typeface="Arial" panose="020B0604020202020204" pitchFamily="34" charset="0"/>
              </a:rPr>
              <a:t>// dump() show s how a data value is stored in disk</a:t>
            </a:r>
            <a:endParaRPr lang="ko-KR" altLang="en-US"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select dump(a)</a:t>
            </a:r>
          </a:p>
          <a:p>
            <a:pPr latinLnBrk="0">
              <a:spcBef>
                <a:spcPct val="0"/>
              </a:spcBef>
              <a:buClrTx/>
              <a:buSzTx/>
              <a:buFontTx/>
              <a:buNone/>
            </a:pPr>
            <a:r>
              <a:rPr lang="en-US" altLang="ko-KR" sz="1800" b="0">
                <a:latin typeface="Arial" panose="020B0604020202020204" pitchFamily="34" charset="0"/>
              </a:rPr>
              <a:t>from test</a:t>
            </a:r>
          </a:p>
          <a:p>
            <a:pPr latinLnBrk="0">
              <a:spcBef>
                <a:spcPct val="0"/>
              </a:spcBef>
              <a:buClrTx/>
              <a:buSzTx/>
              <a:buFontTx/>
              <a:buNone/>
            </a:pPr>
            <a:r>
              <a:rPr lang="en-US" altLang="ko-KR" sz="1800" b="0">
                <a:latin typeface="Arial" panose="020B0604020202020204" pitchFamily="34" charset="0"/>
              </a:rPr>
              <a:t>where a = 1000;</a:t>
            </a: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endParaRPr lang="en-US" altLang="ko-KR" sz="1800" b="0">
              <a:latin typeface="Arial" panose="020B0604020202020204" pitchFamily="34" charset="0"/>
            </a:endParaRPr>
          </a:p>
          <a:p>
            <a:pPr latinLnBrk="0">
              <a:spcBef>
                <a:spcPct val="0"/>
              </a:spcBef>
              <a:buClrTx/>
              <a:buSzTx/>
              <a:buFontTx/>
              <a:buNone/>
            </a:pPr>
            <a:r>
              <a:rPr lang="en-US" altLang="ko-KR" sz="1800" b="0">
                <a:latin typeface="Arial" panose="020B0604020202020204" pitchFamily="34" charset="0"/>
              </a:rPr>
              <a:t>DUMP(A)</a:t>
            </a:r>
          </a:p>
          <a:p>
            <a:pPr latinLnBrk="0">
              <a:spcBef>
                <a:spcPct val="0"/>
              </a:spcBef>
              <a:buClrTx/>
              <a:buSzTx/>
              <a:buFontTx/>
              <a:buNone/>
            </a:pPr>
            <a:r>
              <a:rPr lang="en-US" altLang="ko-KR" sz="1800" b="0">
                <a:latin typeface="Arial" panose="020B0604020202020204" pitchFamily="34" charset="0"/>
              </a:rPr>
              <a:t>-------------------------------</a:t>
            </a:r>
          </a:p>
          <a:p>
            <a:pPr latinLnBrk="0">
              <a:spcBef>
                <a:spcPct val="0"/>
              </a:spcBef>
              <a:buClrTx/>
              <a:buSzTx/>
              <a:buFontTx/>
              <a:buNone/>
            </a:pPr>
            <a:r>
              <a:rPr lang="en-US" altLang="ko-KR" sz="1800" b="0">
                <a:latin typeface="Arial" panose="020B0604020202020204" pitchFamily="34" charset="0"/>
              </a:rPr>
              <a:t>Typ=2 Len=2: 194,11         </a:t>
            </a:r>
            <a:r>
              <a:rPr lang="en-US" altLang="ko-KR" sz="1800" b="0">
                <a:latin typeface="Arial" panose="020B0604020202020204" pitchFamily="34" charset="0"/>
                <a:sym typeface="Wingdings" panose="05000000000000000000" pitchFamily="2" charset="2"/>
              </a:rPr>
              <a:t>Integer value</a:t>
            </a:r>
            <a:r>
              <a:rPr lang="ko-KR" altLang="en-US" sz="1800" b="0">
                <a:latin typeface="Arial" panose="020B0604020202020204" pitchFamily="34" charset="0"/>
              </a:rPr>
              <a:t> </a:t>
            </a:r>
            <a:r>
              <a:rPr lang="en-US" altLang="ko-KR" sz="1800" b="0">
                <a:latin typeface="Arial" panose="020B0604020202020204" pitchFamily="34" charset="0"/>
              </a:rPr>
              <a:t>1000: type 2: int, column lengh</a:t>
            </a:r>
            <a:r>
              <a:rPr lang="ko-KR" altLang="en-US" sz="1800" b="0">
                <a:latin typeface="Arial" panose="020B0604020202020204" pitchFamily="34" charset="0"/>
              </a:rPr>
              <a:t> </a:t>
            </a:r>
            <a:r>
              <a:rPr lang="en-US" altLang="ko-KR" sz="1800" b="0">
                <a:latin typeface="Arial" panose="020B0604020202020204" pitchFamily="34" charset="0"/>
              </a:rPr>
              <a:t>2 byte</a:t>
            </a:r>
          </a:p>
          <a:p>
            <a:pPr latinLnBrk="0">
              <a:spcBef>
                <a:spcPct val="0"/>
              </a:spcBef>
              <a:buClrTx/>
              <a:buSzTx/>
              <a:buFontTx/>
              <a:buNone/>
            </a:pPr>
            <a:r>
              <a:rPr lang="en-US" altLang="ko-KR" sz="1800" b="0">
                <a:latin typeface="Arial" panose="020B0604020202020204" pitchFamily="34" charset="0"/>
              </a:rPr>
              <a:t>                                           </a:t>
            </a:r>
            <a:r>
              <a:rPr lang="en-US" altLang="ko-KR" sz="1800" b="0">
                <a:latin typeface="Arial" panose="020B0604020202020204" pitchFamily="34" charset="0"/>
                <a:sym typeface="Wingdings" panose="05000000000000000000" pitchFamily="2" charset="2"/>
              </a:rPr>
              <a:t> </a:t>
            </a:r>
            <a:r>
              <a:rPr lang="en-US" altLang="ko-KR" sz="1800" b="0">
                <a:latin typeface="Arial" panose="020B0604020202020204" pitchFamily="34" charset="0"/>
              </a:rPr>
              <a:t>data value 1000 is represented as (194, 11)</a:t>
            </a:r>
            <a:endParaRPr lang="ko-KR" altLang="en-US" sz="1800" b="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8" name="날짜 개체 틀 4"/>
          <p:cNvSpPr>
            <a:spLocks noGrp="1"/>
          </p:cNvSpPr>
          <p:nvPr>
            <p:ph type="dt" sz="quarter" idx="11"/>
          </p:nvPr>
        </p:nvSpPr>
        <p:spPr/>
        <p:txBody>
          <a:bodyPr/>
          <a:lstStyle/>
          <a:p>
            <a:pPr>
              <a:defRPr/>
            </a:pPr>
            <a:r>
              <a:rPr lang="en-US" altLang="ko-KR"/>
              <a:t>Ch 9. Storing Disk</a:t>
            </a:r>
          </a:p>
        </p:txBody>
      </p:sp>
      <p:sp>
        <p:nvSpPr>
          <p:cNvPr id="9830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830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98310" name="Rectangle 4"/>
          <p:cNvSpPr>
            <a:spLocks noGrp="1" noChangeArrowheads="1"/>
          </p:cNvSpPr>
          <p:nvPr>
            <p:ph type="title"/>
          </p:nvPr>
        </p:nvSpPr>
        <p:spPr>
          <a:noFill/>
        </p:spPr>
        <p:txBody>
          <a:bodyPr lIns="90488" tIns="44450" rIns="90488" bIns="44450"/>
          <a:lstStyle/>
          <a:p>
            <a:pPr eaLnBrk="1" hangingPunct="1"/>
            <a:r>
              <a:rPr lang="en-US" altLang="ko-KR"/>
              <a:t>System Catalogs(or Data Dictionary)</a:t>
            </a:r>
          </a:p>
        </p:txBody>
      </p:sp>
      <p:sp>
        <p:nvSpPr>
          <p:cNvPr id="98311" name="Rectangle 5"/>
          <p:cNvSpPr>
            <a:spLocks noGrp="1" noChangeArrowheads="1"/>
          </p:cNvSpPr>
          <p:nvPr>
            <p:ph type="body" idx="1"/>
          </p:nvPr>
        </p:nvSpPr>
        <p:spPr>
          <a:xfrm>
            <a:off x="228600" y="1447800"/>
            <a:ext cx="8305800" cy="4343400"/>
          </a:xfrm>
          <a:noFill/>
        </p:spPr>
        <p:txBody>
          <a:bodyPr lIns="90488" tIns="44450" rIns="90488" bIns="44450"/>
          <a:lstStyle/>
          <a:p>
            <a:pPr eaLnBrk="1" hangingPunct="1">
              <a:lnSpc>
                <a:spcPct val="90000"/>
              </a:lnSpc>
              <a:spcBef>
                <a:spcPct val="30000"/>
              </a:spcBef>
            </a:pPr>
            <a:r>
              <a:rPr lang="en-US" altLang="ko-KR"/>
              <a:t>For each relation:</a:t>
            </a:r>
          </a:p>
          <a:p>
            <a:pPr lvl="1" eaLnBrk="1" hangingPunct="1">
              <a:lnSpc>
                <a:spcPct val="90000"/>
              </a:lnSpc>
              <a:spcBef>
                <a:spcPct val="30000"/>
              </a:spcBef>
              <a:buSzPct val="75000"/>
            </a:pPr>
            <a:r>
              <a:rPr lang="en-US" altLang="ko-KR"/>
              <a:t>name, file name, file structure (e.g., Heap file)</a:t>
            </a:r>
          </a:p>
          <a:p>
            <a:pPr lvl="1" eaLnBrk="1" hangingPunct="1">
              <a:lnSpc>
                <a:spcPct val="90000"/>
              </a:lnSpc>
              <a:spcBef>
                <a:spcPct val="30000"/>
              </a:spcBef>
              <a:buSzPct val="75000"/>
            </a:pPr>
            <a:r>
              <a:rPr lang="en-US" altLang="ko-KR"/>
              <a:t>attribute name and type, for each attribute</a:t>
            </a:r>
          </a:p>
          <a:p>
            <a:pPr lvl="1" eaLnBrk="1" hangingPunct="1">
              <a:lnSpc>
                <a:spcPct val="90000"/>
              </a:lnSpc>
              <a:spcBef>
                <a:spcPct val="30000"/>
              </a:spcBef>
              <a:buSzPct val="75000"/>
            </a:pPr>
            <a:r>
              <a:rPr lang="en-US" altLang="ko-KR"/>
              <a:t>index name, for each index</a:t>
            </a:r>
          </a:p>
          <a:p>
            <a:pPr lvl="1" eaLnBrk="1" hangingPunct="1">
              <a:lnSpc>
                <a:spcPct val="90000"/>
              </a:lnSpc>
              <a:spcBef>
                <a:spcPct val="30000"/>
              </a:spcBef>
              <a:buSzPct val="75000"/>
            </a:pPr>
            <a:r>
              <a:rPr lang="en-US" altLang="ko-KR"/>
              <a:t>integrity constraints</a:t>
            </a:r>
          </a:p>
          <a:p>
            <a:pPr eaLnBrk="1" hangingPunct="1">
              <a:lnSpc>
                <a:spcPct val="90000"/>
              </a:lnSpc>
              <a:spcBef>
                <a:spcPct val="30000"/>
              </a:spcBef>
            </a:pPr>
            <a:r>
              <a:rPr lang="en-US" altLang="ko-KR"/>
              <a:t>For each index:</a:t>
            </a:r>
          </a:p>
          <a:p>
            <a:pPr lvl="1" eaLnBrk="1" hangingPunct="1">
              <a:lnSpc>
                <a:spcPct val="90000"/>
              </a:lnSpc>
              <a:spcBef>
                <a:spcPct val="30000"/>
              </a:spcBef>
              <a:buSzPct val="75000"/>
            </a:pPr>
            <a:r>
              <a:rPr lang="en-US" altLang="ko-KR"/>
              <a:t>structure (e.g., B+ tree) and search key fields </a:t>
            </a:r>
          </a:p>
          <a:p>
            <a:pPr eaLnBrk="1" hangingPunct="1">
              <a:lnSpc>
                <a:spcPct val="90000"/>
              </a:lnSpc>
              <a:spcBef>
                <a:spcPct val="30000"/>
              </a:spcBef>
            </a:pPr>
            <a:r>
              <a:rPr lang="en-US" altLang="ko-KR"/>
              <a:t>For each view:</a:t>
            </a:r>
          </a:p>
          <a:p>
            <a:pPr lvl="1" eaLnBrk="1" hangingPunct="1">
              <a:lnSpc>
                <a:spcPct val="90000"/>
              </a:lnSpc>
              <a:spcBef>
                <a:spcPct val="30000"/>
              </a:spcBef>
              <a:buSzPct val="75000"/>
            </a:pPr>
            <a:r>
              <a:rPr lang="en-US" altLang="ko-KR"/>
              <a:t>view name and definition</a:t>
            </a:r>
          </a:p>
          <a:p>
            <a:pPr eaLnBrk="1" hangingPunct="1">
              <a:lnSpc>
                <a:spcPct val="90000"/>
              </a:lnSpc>
              <a:spcBef>
                <a:spcPct val="30000"/>
              </a:spcBef>
            </a:pPr>
            <a:r>
              <a:rPr lang="en-US" altLang="ko-KR"/>
              <a:t>Plus statistics, authorization, buffer pool size, etc.</a:t>
            </a:r>
          </a:p>
          <a:p>
            <a:pPr eaLnBrk="1" hangingPunct="1">
              <a:lnSpc>
                <a:spcPct val="90000"/>
              </a:lnSpc>
              <a:spcBef>
                <a:spcPct val="30000"/>
              </a:spcBef>
            </a:pPr>
            <a:r>
              <a:rPr lang="en-US" altLang="ko-KR"/>
              <a:t>See </a:t>
            </a:r>
            <a:r>
              <a:rPr lang="en-US" altLang="ko-KR">
                <a:hlinkClick r:id="rId3"/>
              </a:rPr>
              <a:t>here </a:t>
            </a:r>
            <a:r>
              <a:rPr lang="en-US" altLang="ko-KR"/>
              <a:t>for Oracle’s Catalog</a:t>
            </a:r>
          </a:p>
        </p:txBody>
      </p:sp>
      <p:sp>
        <p:nvSpPr>
          <p:cNvPr id="98312" name="Rectangle 6"/>
          <p:cNvSpPr>
            <a:spLocks noChangeArrowheads="1"/>
          </p:cNvSpPr>
          <p:nvPr/>
        </p:nvSpPr>
        <p:spPr bwMode="auto">
          <a:xfrm>
            <a:off x="1054100" y="5927725"/>
            <a:ext cx="64293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20000"/>
              </a:spcBef>
              <a:buSzPct val="75000"/>
              <a:buFont typeface="Wingdings" panose="05000000000000000000" pitchFamily="2" charset="2"/>
              <a:buNone/>
            </a:pPr>
            <a:r>
              <a:rPr lang="en-US" altLang="ko-KR" sz="2400" b="0">
                <a:solidFill>
                  <a:srgbClr val="FF0000"/>
                </a:solidFill>
                <a:latin typeface="Arial" panose="020B0604020202020204" pitchFamily="34" charset="0"/>
              </a:rPr>
              <a:t> </a:t>
            </a:r>
            <a:r>
              <a:rPr lang="en-US" altLang="ko-KR" sz="2400" b="0">
                <a:solidFill>
                  <a:srgbClr val="C00000"/>
                </a:solidFill>
                <a:latin typeface="Arial" panose="020B0604020202020204" pitchFamily="34" charset="0"/>
              </a:rPr>
              <a:t>Catalogs are themselves stored as </a:t>
            </a:r>
            <a:r>
              <a:rPr lang="en-US" altLang="ko-KR" sz="2400" b="0">
                <a:solidFill>
                  <a:srgbClr val="063DE8"/>
                </a:solidFill>
                <a:latin typeface="Arial" panose="020B0604020202020204" pitchFamily="34" charset="0"/>
              </a:rPr>
              <a:t>relations</a:t>
            </a:r>
            <a:r>
              <a:rPr lang="en-US" altLang="ko-KR" sz="2400" b="0">
                <a:solidFill>
                  <a:srgbClr val="FF0000"/>
                </a:solidFill>
                <a:latin typeface="Arial" panose="020B0604020202020204" pitchFamily="34" charset="0"/>
              </a:rPr>
              <a:t>!!</a:t>
            </a: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5" name="날짜 개체 틀 4"/>
          <p:cNvSpPr>
            <a:spLocks noGrp="1"/>
          </p:cNvSpPr>
          <p:nvPr>
            <p:ph type="dt" sz="quarter" idx="11"/>
          </p:nvPr>
        </p:nvSpPr>
        <p:spPr/>
        <p:txBody>
          <a:bodyPr/>
          <a:lstStyle/>
          <a:p>
            <a:pPr>
              <a:defRPr/>
            </a:pPr>
            <a:r>
              <a:rPr lang="en-US" altLang="ko-KR"/>
              <a:t>Ch 9. Storing Disk</a:t>
            </a:r>
          </a:p>
        </p:txBody>
      </p:sp>
      <p:sp>
        <p:nvSpPr>
          <p:cNvPr id="100356" name="Rectangle 2"/>
          <p:cNvSpPr>
            <a:spLocks noChangeArrowheads="1"/>
          </p:cNvSpPr>
          <p:nvPr/>
        </p:nvSpPr>
        <p:spPr bwMode="auto">
          <a:xfrm>
            <a:off x="684213" y="1838325"/>
            <a:ext cx="7848600" cy="3127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b="0">
              <a:solidFill>
                <a:schemeClr val="tx2"/>
              </a:solidFill>
              <a:latin typeface="굴림" panose="020B0600000101010101" pitchFamily="50" charset="-127"/>
            </a:endParaRPr>
          </a:p>
        </p:txBody>
      </p:sp>
      <p:sp>
        <p:nvSpPr>
          <p:cNvPr id="100357" name="Rectangle 3"/>
          <p:cNvSpPr>
            <a:spLocks noChangeArrowheads="1"/>
          </p:cNvSpPr>
          <p:nvPr/>
        </p:nvSpPr>
        <p:spPr bwMode="auto">
          <a:xfrm>
            <a:off x="1333500" y="1900238"/>
            <a:ext cx="5383213" cy="841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100358" name="Text Box 4"/>
          <p:cNvSpPr txBox="1">
            <a:spLocks noChangeArrowheads="1"/>
          </p:cNvSpPr>
          <p:nvPr/>
        </p:nvSpPr>
        <p:spPr bwMode="auto">
          <a:xfrm>
            <a:off x="749300" y="4565650"/>
            <a:ext cx="1104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b="0">
                <a:solidFill>
                  <a:schemeClr val="tx2"/>
                </a:solidFill>
                <a:latin typeface="Times New Roman" panose="02020603050405020304" pitchFamily="18" charset="0"/>
              </a:rPr>
              <a:t>Concurrency</a:t>
            </a:r>
          </a:p>
          <a:p>
            <a:pPr eaLnBrk="1" hangingPunct="1">
              <a:spcBef>
                <a:spcPct val="0"/>
              </a:spcBef>
              <a:buClrTx/>
              <a:buSzTx/>
              <a:buFontTx/>
              <a:buNone/>
            </a:pPr>
            <a:r>
              <a:rPr lang="en-US" altLang="ko-KR" sz="1400" b="0">
                <a:solidFill>
                  <a:schemeClr val="tx2"/>
                </a:solidFill>
                <a:latin typeface="Times New Roman" panose="02020603050405020304" pitchFamily="18" charset="0"/>
              </a:rPr>
              <a:t>Control</a:t>
            </a:r>
          </a:p>
        </p:txBody>
      </p:sp>
      <p:grpSp>
        <p:nvGrpSpPr>
          <p:cNvPr id="100359" name="Group 5"/>
          <p:cNvGrpSpPr>
            <a:grpSpLocks/>
          </p:cNvGrpSpPr>
          <p:nvPr/>
        </p:nvGrpSpPr>
        <p:grpSpPr bwMode="auto">
          <a:xfrm>
            <a:off x="814388" y="3101975"/>
            <a:ext cx="1231900" cy="1503363"/>
            <a:chOff x="249" y="1888"/>
            <a:chExt cx="862" cy="1088"/>
          </a:xfrm>
        </p:grpSpPr>
        <p:sp>
          <p:nvSpPr>
            <p:cNvPr id="100405" name="Rectangle 6"/>
            <p:cNvSpPr>
              <a:spLocks noChangeArrowheads="1"/>
            </p:cNvSpPr>
            <p:nvPr/>
          </p:nvSpPr>
          <p:spPr bwMode="auto">
            <a:xfrm>
              <a:off x="249" y="1888"/>
              <a:ext cx="862" cy="10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100406" name="Text Box 7"/>
            <p:cNvSpPr txBox="1">
              <a:spLocks noChangeArrowheads="1"/>
            </p:cNvSpPr>
            <p:nvPr/>
          </p:nvSpPr>
          <p:spPr bwMode="auto">
            <a:xfrm>
              <a:off x="295" y="1952"/>
              <a:ext cx="771" cy="449"/>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Transaction</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sp>
          <p:nvSpPr>
            <p:cNvPr id="100407" name="Text Box 8"/>
            <p:cNvSpPr txBox="1">
              <a:spLocks noChangeArrowheads="1"/>
            </p:cNvSpPr>
            <p:nvPr/>
          </p:nvSpPr>
          <p:spPr bwMode="auto">
            <a:xfrm>
              <a:off x="295" y="2449"/>
              <a:ext cx="771" cy="48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rPr>
                <a:t>Lock</a:t>
              </a:r>
            </a:p>
            <a:p>
              <a:pPr algn="ctr" eaLnBrk="1" hangingPunct="1">
                <a:spcBef>
                  <a:spcPct val="0"/>
                </a:spcBef>
                <a:buClrTx/>
                <a:buSzTx/>
                <a:buFontTx/>
                <a:buNone/>
              </a:pPr>
              <a:r>
                <a:rPr lang="en-US" altLang="ko-KR" sz="1400" b="0">
                  <a:solidFill>
                    <a:schemeClr val="tx2"/>
                  </a:solidFill>
                  <a:latin typeface="Times New Roman" panose="02020603050405020304" pitchFamily="18" charset="0"/>
                </a:rPr>
                <a:t>Manager</a:t>
              </a:r>
            </a:p>
          </p:txBody>
        </p:sp>
      </p:grpSp>
      <p:sp>
        <p:nvSpPr>
          <p:cNvPr id="100360" name="Text Box 9"/>
          <p:cNvSpPr txBox="1">
            <a:spLocks noChangeArrowheads="1"/>
          </p:cNvSpPr>
          <p:nvPr/>
        </p:nvSpPr>
        <p:spPr bwMode="auto">
          <a:xfrm>
            <a:off x="2760663" y="3040063"/>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Files and Access Methods</a:t>
            </a:r>
          </a:p>
        </p:txBody>
      </p:sp>
      <p:sp>
        <p:nvSpPr>
          <p:cNvPr id="100361" name="Text Box 10"/>
          <p:cNvSpPr txBox="1">
            <a:spLocks noChangeArrowheads="1"/>
          </p:cNvSpPr>
          <p:nvPr/>
        </p:nvSpPr>
        <p:spPr bwMode="auto">
          <a:xfrm>
            <a:off x="2760663" y="3762375"/>
            <a:ext cx="3243262" cy="42227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Buffer Manager</a:t>
            </a:r>
          </a:p>
        </p:txBody>
      </p:sp>
      <p:sp>
        <p:nvSpPr>
          <p:cNvPr id="100362" name="Text Box 11"/>
          <p:cNvSpPr txBox="1">
            <a:spLocks noChangeArrowheads="1"/>
          </p:cNvSpPr>
          <p:nvPr/>
        </p:nvSpPr>
        <p:spPr bwMode="auto">
          <a:xfrm>
            <a:off x="2760663" y="4484688"/>
            <a:ext cx="3243262" cy="4206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Disk Space Manager</a:t>
            </a:r>
          </a:p>
        </p:txBody>
      </p:sp>
      <p:sp>
        <p:nvSpPr>
          <p:cNvPr id="100363" name="Rectangle 12"/>
          <p:cNvSpPr>
            <a:spLocks noChangeArrowheads="1"/>
          </p:cNvSpPr>
          <p:nvPr/>
        </p:nvSpPr>
        <p:spPr bwMode="auto">
          <a:xfrm>
            <a:off x="6781800" y="3101975"/>
            <a:ext cx="1231900" cy="1503363"/>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Recovery</a:t>
            </a:r>
          </a:p>
          <a:p>
            <a:pPr algn="ctr" eaLnBrk="1" hangingPunct="1">
              <a:spcBef>
                <a:spcPct val="0"/>
              </a:spcBef>
              <a:buClrTx/>
              <a:buSzTx/>
              <a:buFontTx/>
              <a:buNone/>
            </a:pPr>
            <a:endParaRPr lang="en-US" altLang="ko-KR" sz="1400" b="0">
              <a:solidFill>
                <a:schemeClr val="tx2"/>
              </a:solidFill>
              <a:latin typeface="Times New Roman" panose="02020603050405020304" pitchFamily="18" charset="0"/>
              <a:ea typeface="바탕체" panose="02030609000101010101" pitchFamily="17" charset="-127"/>
            </a:endParaRPr>
          </a:p>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Manager</a:t>
            </a:r>
          </a:p>
        </p:txBody>
      </p:sp>
      <p:sp>
        <p:nvSpPr>
          <p:cNvPr id="100364" name="Text Box 13"/>
          <p:cNvSpPr txBox="1">
            <a:spLocks noChangeArrowheads="1"/>
          </p:cNvSpPr>
          <p:nvPr/>
        </p:nvSpPr>
        <p:spPr bwMode="auto">
          <a:xfrm>
            <a:off x="1462088"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Plan Executor</a:t>
            </a:r>
          </a:p>
        </p:txBody>
      </p:sp>
      <p:sp>
        <p:nvSpPr>
          <p:cNvPr id="100365" name="Text Box 14"/>
          <p:cNvSpPr txBox="1">
            <a:spLocks noChangeArrowheads="1"/>
          </p:cNvSpPr>
          <p:nvPr/>
        </p:nvSpPr>
        <p:spPr bwMode="auto">
          <a:xfrm>
            <a:off x="1462088"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Operator Evaluator</a:t>
            </a:r>
          </a:p>
        </p:txBody>
      </p:sp>
      <p:sp>
        <p:nvSpPr>
          <p:cNvPr id="100366" name="Text Box 15"/>
          <p:cNvSpPr txBox="1">
            <a:spLocks noChangeArrowheads="1"/>
          </p:cNvSpPr>
          <p:nvPr/>
        </p:nvSpPr>
        <p:spPr bwMode="auto">
          <a:xfrm>
            <a:off x="4187825" y="1958975"/>
            <a:ext cx="2400300" cy="301625"/>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Parser</a:t>
            </a:r>
          </a:p>
        </p:txBody>
      </p:sp>
      <p:sp>
        <p:nvSpPr>
          <p:cNvPr id="100367" name="Text Box 16"/>
          <p:cNvSpPr txBox="1">
            <a:spLocks noChangeArrowheads="1"/>
          </p:cNvSpPr>
          <p:nvPr/>
        </p:nvSpPr>
        <p:spPr bwMode="auto">
          <a:xfrm>
            <a:off x="4187825" y="2379663"/>
            <a:ext cx="2400300" cy="30003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Optimizer</a:t>
            </a:r>
          </a:p>
        </p:txBody>
      </p:sp>
      <p:sp>
        <p:nvSpPr>
          <p:cNvPr id="100368" name="Text Box 17"/>
          <p:cNvSpPr txBox="1">
            <a:spLocks noChangeArrowheads="1"/>
          </p:cNvSpPr>
          <p:nvPr/>
        </p:nvSpPr>
        <p:spPr bwMode="auto">
          <a:xfrm>
            <a:off x="7688263" y="4664075"/>
            <a:ext cx="835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DBMS</a:t>
            </a:r>
          </a:p>
        </p:txBody>
      </p:sp>
      <p:sp>
        <p:nvSpPr>
          <p:cNvPr id="100369" name="Text Box 18"/>
          <p:cNvSpPr txBox="1">
            <a:spLocks noChangeArrowheads="1"/>
          </p:cNvSpPr>
          <p:nvPr/>
        </p:nvSpPr>
        <p:spPr bwMode="auto">
          <a:xfrm>
            <a:off x="6858000" y="1925638"/>
            <a:ext cx="143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interaction</a:t>
            </a:r>
          </a:p>
        </p:txBody>
      </p:sp>
      <p:sp>
        <p:nvSpPr>
          <p:cNvPr id="100370" name="Text Box 19"/>
          <p:cNvSpPr txBox="1">
            <a:spLocks noChangeArrowheads="1"/>
          </p:cNvSpPr>
          <p:nvPr/>
        </p:nvSpPr>
        <p:spPr bwMode="auto">
          <a:xfrm>
            <a:off x="6734175" y="2225675"/>
            <a:ext cx="10144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Query</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Evaluation</a:t>
            </a:r>
          </a:p>
          <a:p>
            <a:pP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Engine</a:t>
            </a:r>
          </a:p>
        </p:txBody>
      </p:sp>
      <p:sp>
        <p:nvSpPr>
          <p:cNvPr id="100371" name="Line 20"/>
          <p:cNvSpPr>
            <a:spLocks noChangeShapeType="1"/>
          </p:cNvSpPr>
          <p:nvPr/>
        </p:nvSpPr>
        <p:spPr bwMode="auto">
          <a:xfrm>
            <a:off x="6975475" y="1900238"/>
            <a:ext cx="11668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2" name="Line 21"/>
          <p:cNvSpPr>
            <a:spLocks noChangeShapeType="1"/>
          </p:cNvSpPr>
          <p:nvPr/>
        </p:nvSpPr>
        <p:spPr bwMode="auto">
          <a:xfrm>
            <a:off x="208597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3" name="Line 22"/>
          <p:cNvSpPr>
            <a:spLocks noChangeShapeType="1"/>
          </p:cNvSpPr>
          <p:nvPr/>
        </p:nvSpPr>
        <p:spPr bwMode="auto">
          <a:xfrm>
            <a:off x="208597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4" name="Line 23"/>
          <p:cNvSpPr>
            <a:spLocks noChangeShapeType="1"/>
          </p:cNvSpPr>
          <p:nvPr/>
        </p:nvSpPr>
        <p:spPr bwMode="auto">
          <a:xfrm>
            <a:off x="208597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5" name="Line 24"/>
          <p:cNvSpPr>
            <a:spLocks noChangeShapeType="1"/>
          </p:cNvSpPr>
          <p:nvPr/>
        </p:nvSpPr>
        <p:spPr bwMode="auto">
          <a:xfrm>
            <a:off x="6067425" y="32813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6" name="Line 25"/>
          <p:cNvSpPr>
            <a:spLocks noChangeShapeType="1"/>
          </p:cNvSpPr>
          <p:nvPr/>
        </p:nvSpPr>
        <p:spPr bwMode="auto">
          <a:xfrm>
            <a:off x="6067425" y="3943350"/>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7" name="Line 26"/>
          <p:cNvSpPr>
            <a:spLocks noChangeShapeType="1"/>
          </p:cNvSpPr>
          <p:nvPr/>
        </p:nvSpPr>
        <p:spPr bwMode="auto">
          <a:xfrm>
            <a:off x="6067425" y="4543425"/>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8" name="Line 27"/>
          <p:cNvSpPr>
            <a:spLocks noChangeShapeType="1"/>
          </p:cNvSpPr>
          <p:nvPr/>
        </p:nvSpPr>
        <p:spPr bwMode="auto">
          <a:xfrm>
            <a:off x="4251325" y="2800350"/>
            <a:ext cx="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79" name="Line 28"/>
          <p:cNvSpPr>
            <a:spLocks noChangeShapeType="1"/>
          </p:cNvSpPr>
          <p:nvPr/>
        </p:nvSpPr>
        <p:spPr bwMode="auto">
          <a:xfrm>
            <a:off x="4251325" y="3522663"/>
            <a:ext cx="0" cy="179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80" name="Line 29"/>
          <p:cNvSpPr>
            <a:spLocks noChangeShapeType="1"/>
          </p:cNvSpPr>
          <p:nvPr/>
        </p:nvSpPr>
        <p:spPr bwMode="auto">
          <a:xfrm>
            <a:off x="4251325" y="4244975"/>
            <a:ext cx="0" cy="179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81" name="AutoShape 30"/>
          <p:cNvSpPr>
            <a:spLocks noChangeArrowheads="1"/>
          </p:cNvSpPr>
          <p:nvPr/>
        </p:nvSpPr>
        <p:spPr bwMode="auto">
          <a:xfrm>
            <a:off x="1527175" y="5024438"/>
            <a:ext cx="4800600" cy="90328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endParaRPr lang="ko-KR" altLang="ko-KR" sz="1600">
              <a:solidFill>
                <a:schemeClr val="tx2"/>
              </a:solidFill>
              <a:latin typeface="Times New Roman" panose="02020603050405020304" pitchFamily="18" charset="0"/>
              <a:ea typeface="바탕체" panose="02030609000101010101" pitchFamily="17" charset="-127"/>
            </a:endParaRPr>
          </a:p>
        </p:txBody>
      </p:sp>
      <p:sp>
        <p:nvSpPr>
          <p:cNvPr id="100382" name="Text Box 31"/>
          <p:cNvSpPr txBox="1">
            <a:spLocks noChangeArrowheads="1"/>
          </p:cNvSpPr>
          <p:nvPr/>
        </p:nvSpPr>
        <p:spPr bwMode="auto">
          <a:xfrm>
            <a:off x="2246313" y="5230813"/>
            <a:ext cx="1019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Index Files</a:t>
            </a:r>
          </a:p>
        </p:txBody>
      </p:sp>
      <p:sp>
        <p:nvSpPr>
          <p:cNvPr id="100383" name="Text Box 32"/>
          <p:cNvSpPr txBox="1">
            <a:spLocks noChangeArrowheads="1"/>
          </p:cNvSpPr>
          <p:nvPr/>
        </p:nvSpPr>
        <p:spPr bwMode="auto">
          <a:xfrm>
            <a:off x="2568575" y="5649913"/>
            <a:ext cx="949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Data Files</a:t>
            </a:r>
          </a:p>
        </p:txBody>
      </p:sp>
      <p:sp>
        <p:nvSpPr>
          <p:cNvPr id="100384" name="Text Box 33"/>
          <p:cNvSpPr txBox="1">
            <a:spLocks noChangeArrowheads="1"/>
          </p:cNvSpPr>
          <p:nvPr/>
        </p:nvSpPr>
        <p:spPr bwMode="auto">
          <a:xfrm>
            <a:off x="4260850" y="5410200"/>
            <a:ext cx="136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a:solidFill>
                  <a:schemeClr val="tx2"/>
                </a:solidFill>
                <a:latin typeface="Times New Roman" panose="02020603050405020304" pitchFamily="18" charset="0"/>
                <a:ea typeface="바탕체" panose="02030609000101010101" pitchFamily="17" charset="-127"/>
              </a:rPr>
              <a:t>System Catalog</a:t>
            </a:r>
          </a:p>
        </p:txBody>
      </p:sp>
      <p:sp>
        <p:nvSpPr>
          <p:cNvPr id="100385" name="Freeform 34"/>
          <p:cNvSpPr>
            <a:spLocks/>
          </p:cNvSpPr>
          <p:nvPr/>
        </p:nvSpPr>
        <p:spPr bwMode="auto">
          <a:xfrm>
            <a:off x="3408363" y="5384800"/>
            <a:ext cx="842962" cy="60325"/>
          </a:xfrm>
          <a:custGeom>
            <a:avLst/>
            <a:gdLst>
              <a:gd name="T0" fmla="*/ 2147483646 w 680"/>
              <a:gd name="T1" fmla="*/ 2147483646 h 97"/>
              <a:gd name="T2" fmla="*/ 2147483646 w 680"/>
              <a:gd name="T3" fmla="*/ 0 h 97"/>
              <a:gd name="T4" fmla="*/ 0 w 680"/>
              <a:gd name="T5" fmla="*/ 0 h 97"/>
              <a:gd name="T6" fmla="*/ 0 60000 65536"/>
              <a:gd name="T7" fmla="*/ 0 60000 65536"/>
              <a:gd name="T8" fmla="*/ 0 60000 65536"/>
            </a:gdLst>
            <a:ahLst/>
            <a:cxnLst>
              <a:cxn ang="T6">
                <a:pos x="T0" y="T1"/>
              </a:cxn>
              <a:cxn ang="T7">
                <a:pos x="T2" y="T3"/>
              </a:cxn>
              <a:cxn ang="T8">
                <a:pos x="T4" y="T5"/>
              </a:cxn>
            </a:cxnLst>
            <a:rect l="0" t="0" r="r" b="b"/>
            <a:pathLst>
              <a:path w="680" h="97">
                <a:moveTo>
                  <a:pt x="680" y="97"/>
                </a:moveTo>
                <a:lnTo>
                  <a:pt x="544" y="0"/>
                </a:lnTo>
                <a:lnTo>
                  <a:pt x="0" y="0"/>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86" name="Freeform 35"/>
          <p:cNvSpPr>
            <a:spLocks/>
          </p:cNvSpPr>
          <p:nvPr/>
        </p:nvSpPr>
        <p:spPr bwMode="auto">
          <a:xfrm>
            <a:off x="3667125" y="5686425"/>
            <a:ext cx="649288" cy="58738"/>
          </a:xfrm>
          <a:custGeom>
            <a:avLst/>
            <a:gdLst>
              <a:gd name="T0" fmla="*/ 2147483646 w 590"/>
              <a:gd name="T1" fmla="*/ 0 h 53"/>
              <a:gd name="T2" fmla="*/ 2147483646 w 590"/>
              <a:gd name="T3" fmla="*/ 2147483646 h 53"/>
              <a:gd name="T4" fmla="*/ 0 w 590"/>
              <a:gd name="T5" fmla="*/ 2147483646 h 53"/>
              <a:gd name="T6" fmla="*/ 0 60000 65536"/>
              <a:gd name="T7" fmla="*/ 0 60000 65536"/>
              <a:gd name="T8" fmla="*/ 0 60000 65536"/>
            </a:gdLst>
            <a:ahLst/>
            <a:cxnLst>
              <a:cxn ang="T6">
                <a:pos x="T0" y="T1"/>
              </a:cxn>
              <a:cxn ang="T7">
                <a:pos x="T2" y="T3"/>
              </a:cxn>
              <a:cxn ang="T8">
                <a:pos x="T4" y="T5"/>
              </a:cxn>
            </a:cxnLst>
            <a:rect l="0" t="0" r="r" b="b"/>
            <a:pathLst>
              <a:path w="590" h="53">
                <a:moveTo>
                  <a:pt x="590" y="0"/>
                </a:moveTo>
                <a:lnTo>
                  <a:pt x="499" y="53"/>
                </a:lnTo>
                <a:lnTo>
                  <a:pt x="0" y="53"/>
                </a:lnTo>
              </a:path>
            </a:pathLst>
          </a:custGeom>
          <a:noFill/>
          <a:ln w="28575" cap="flat" cmpd="sng">
            <a:solidFill>
              <a:srgbClr val="99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87" name="Text Box 36"/>
          <p:cNvSpPr txBox="1">
            <a:spLocks noChangeArrowheads="1"/>
          </p:cNvSpPr>
          <p:nvPr/>
        </p:nvSpPr>
        <p:spPr bwMode="auto">
          <a:xfrm>
            <a:off x="6662738" y="5191125"/>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references</a:t>
            </a:r>
          </a:p>
        </p:txBody>
      </p:sp>
      <p:sp>
        <p:nvSpPr>
          <p:cNvPr id="100388" name="Line 37"/>
          <p:cNvSpPr>
            <a:spLocks noChangeShapeType="1"/>
          </p:cNvSpPr>
          <p:nvPr/>
        </p:nvSpPr>
        <p:spPr bwMode="auto">
          <a:xfrm>
            <a:off x="6826250" y="5145088"/>
            <a:ext cx="1166813" cy="0"/>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89" name="Text Box 38"/>
          <p:cNvSpPr txBox="1">
            <a:spLocks noChangeArrowheads="1"/>
          </p:cNvSpPr>
          <p:nvPr/>
        </p:nvSpPr>
        <p:spPr bwMode="auto">
          <a:xfrm>
            <a:off x="6392863" y="5567363"/>
            <a:ext cx="1362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DATABASE</a:t>
            </a:r>
          </a:p>
        </p:txBody>
      </p:sp>
      <p:sp>
        <p:nvSpPr>
          <p:cNvPr id="100390" name="Line 39"/>
          <p:cNvSpPr>
            <a:spLocks noChangeShapeType="1"/>
          </p:cNvSpPr>
          <p:nvPr/>
        </p:nvSpPr>
        <p:spPr bwMode="auto">
          <a:xfrm>
            <a:off x="2695575" y="5486400"/>
            <a:ext cx="323850" cy="171450"/>
          </a:xfrm>
          <a:prstGeom prst="line">
            <a:avLst/>
          </a:prstGeom>
          <a:noFill/>
          <a:ln w="2857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91" name="AutoShape 40"/>
          <p:cNvSpPr>
            <a:spLocks noChangeArrowheads="1"/>
          </p:cNvSpPr>
          <p:nvPr/>
        </p:nvSpPr>
        <p:spPr bwMode="auto">
          <a:xfrm>
            <a:off x="30845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Application Front Ends</a:t>
            </a:r>
          </a:p>
        </p:txBody>
      </p:sp>
      <p:sp>
        <p:nvSpPr>
          <p:cNvPr id="100392" name="AutoShape 41"/>
          <p:cNvSpPr>
            <a:spLocks noChangeArrowheads="1"/>
          </p:cNvSpPr>
          <p:nvPr/>
        </p:nvSpPr>
        <p:spPr bwMode="auto">
          <a:xfrm>
            <a:off x="685800" y="996950"/>
            <a:ext cx="2205038"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Web Forms</a:t>
            </a:r>
          </a:p>
        </p:txBody>
      </p:sp>
      <p:sp>
        <p:nvSpPr>
          <p:cNvPr id="100393" name="AutoShape 42"/>
          <p:cNvSpPr>
            <a:spLocks noChangeArrowheads="1"/>
          </p:cNvSpPr>
          <p:nvPr/>
        </p:nvSpPr>
        <p:spPr bwMode="auto">
          <a:xfrm>
            <a:off x="5484813" y="996950"/>
            <a:ext cx="2205037" cy="301625"/>
          </a:xfrm>
          <a:prstGeom prst="roundRect">
            <a:avLst>
              <a:gd name="adj" fmla="val 16667"/>
            </a:avLst>
          </a:prstGeom>
          <a:solidFill>
            <a:srgbClr val="00FFFF"/>
          </a:solidFill>
          <a:ln w="9525" algn="ctr">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Interface</a:t>
            </a:r>
          </a:p>
        </p:txBody>
      </p:sp>
      <p:sp>
        <p:nvSpPr>
          <p:cNvPr id="100394" name="Text Box 43"/>
          <p:cNvSpPr txBox="1">
            <a:spLocks noChangeArrowheads="1"/>
          </p:cNvSpPr>
          <p:nvPr/>
        </p:nvSpPr>
        <p:spPr bwMode="auto">
          <a:xfrm>
            <a:off x="3084513" y="1419225"/>
            <a:ext cx="1887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chemeClr val="tx2"/>
                </a:solidFill>
                <a:latin typeface="Times New Roman" panose="02020603050405020304" pitchFamily="18" charset="0"/>
                <a:ea typeface="바탕체" panose="02030609000101010101" pitchFamily="17" charset="-127"/>
              </a:rPr>
              <a:t>SQL COMMANDS</a:t>
            </a:r>
          </a:p>
        </p:txBody>
      </p:sp>
      <p:sp>
        <p:nvSpPr>
          <p:cNvPr id="100395" name="Line 44"/>
          <p:cNvSpPr>
            <a:spLocks noChangeShapeType="1"/>
          </p:cNvSpPr>
          <p:nvPr/>
        </p:nvSpPr>
        <p:spPr bwMode="auto">
          <a:xfrm>
            <a:off x="2241550" y="1358900"/>
            <a:ext cx="777875" cy="18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96" name="Line 45"/>
          <p:cNvSpPr>
            <a:spLocks noChangeShapeType="1"/>
          </p:cNvSpPr>
          <p:nvPr/>
        </p:nvSpPr>
        <p:spPr bwMode="auto">
          <a:xfrm>
            <a:off x="4121150" y="1358900"/>
            <a:ext cx="0" cy="1206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97" name="Line 46"/>
          <p:cNvSpPr>
            <a:spLocks noChangeShapeType="1"/>
          </p:cNvSpPr>
          <p:nvPr/>
        </p:nvSpPr>
        <p:spPr bwMode="auto">
          <a:xfrm flipH="1">
            <a:off x="4121150" y="1682750"/>
            <a:ext cx="0" cy="119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98" name="Line 47"/>
          <p:cNvSpPr>
            <a:spLocks noChangeShapeType="1"/>
          </p:cNvSpPr>
          <p:nvPr/>
        </p:nvSpPr>
        <p:spPr bwMode="auto">
          <a:xfrm flipH="1">
            <a:off x="5030788" y="1357313"/>
            <a:ext cx="712787" cy="1825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399" name="Text Box 48"/>
          <p:cNvSpPr txBox="1">
            <a:spLocks noChangeArrowheads="1"/>
          </p:cNvSpPr>
          <p:nvPr/>
        </p:nvSpPr>
        <p:spPr bwMode="auto">
          <a:xfrm>
            <a:off x="887413" y="661988"/>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Unsophisticated users (customers, travel agents, etc.)</a:t>
            </a:r>
          </a:p>
        </p:txBody>
      </p:sp>
      <p:sp>
        <p:nvSpPr>
          <p:cNvPr id="100400" name="Text Box 49"/>
          <p:cNvSpPr txBox="1">
            <a:spLocks noChangeArrowheads="1"/>
          </p:cNvSpPr>
          <p:nvPr/>
        </p:nvSpPr>
        <p:spPr bwMode="auto">
          <a:xfrm>
            <a:off x="5419725" y="620713"/>
            <a:ext cx="25304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Sophisticated users, application</a:t>
            </a:r>
          </a:p>
          <a:p>
            <a:pPr eaLnBrk="1" hangingPunct="1">
              <a:lnSpc>
                <a:spcPct val="80000"/>
              </a:lnSpc>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programmers, DB administrators</a:t>
            </a:r>
          </a:p>
        </p:txBody>
      </p:sp>
      <p:sp>
        <p:nvSpPr>
          <p:cNvPr id="100401" name="Line 50"/>
          <p:cNvSpPr>
            <a:spLocks noChangeShapeType="1"/>
          </p:cNvSpPr>
          <p:nvPr/>
        </p:nvSpPr>
        <p:spPr bwMode="auto">
          <a:xfrm>
            <a:off x="6975475" y="1419225"/>
            <a:ext cx="116681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0402" name="Text Box 51"/>
          <p:cNvSpPr txBox="1">
            <a:spLocks noChangeArrowheads="1"/>
          </p:cNvSpPr>
          <p:nvPr/>
        </p:nvSpPr>
        <p:spPr bwMode="auto">
          <a:xfrm>
            <a:off x="6700838" y="1503363"/>
            <a:ext cx="1746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400" b="0">
                <a:solidFill>
                  <a:schemeClr val="tx2"/>
                </a:solidFill>
                <a:latin typeface="Times New Roman" panose="02020603050405020304" pitchFamily="18" charset="0"/>
                <a:ea typeface="바탕체" panose="02030609000101010101" pitchFamily="17" charset="-127"/>
              </a:rPr>
              <a:t>shows command flow</a:t>
            </a:r>
          </a:p>
        </p:txBody>
      </p:sp>
      <p:sp>
        <p:nvSpPr>
          <p:cNvPr id="100403" name="Text Box 52"/>
          <p:cNvSpPr txBox="1">
            <a:spLocks noChangeArrowheads="1"/>
          </p:cNvSpPr>
          <p:nvPr/>
        </p:nvSpPr>
        <p:spPr bwMode="auto">
          <a:xfrm>
            <a:off x="2690813" y="5997575"/>
            <a:ext cx="3395662" cy="34607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spcBef>
                <a:spcPct val="0"/>
              </a:spcBef>
              <a:buClrTx/>
              <a:buSzTx/>
              <a:buFontTx/>
              <a:buNone/>
            </a:pPr>
            <a:r>
              <a:rPr lang="en-US" altLang="ko-KR" sz="1600">
                <a:solidFill>
                  <a:srgbClr val="0000FF"/>
                </a:solidFill>
                <a:latin typeface="Times New Roman" panose="02020603050405020304" pitchFamily="18" charset="0"/>
                <a:ea typeface="바탕체" panose="02030609000101010101" pitchFamily="17" charset="-127"/>
              </a:rPr>
              <a:t>Figure 1.3    Architecture of a DBMS</a:t>
            </a:r>
          </a:p>
        </p:txBody>
      </p:sp>
      <p:sp>
        <p:nvSpPr>
          <p:cNvPr id="100404" name="Rectangle 53"/>
          <p:cNvSpPr>
            <a:spLocks noChangeArrowheads="1"/>
          </p:cNvSpPr>
          <p:nvPr/>
        </p:nvSpPr>
        <p:spPr bwMode="auto">
          <a:xfrm>
            <a:off x="2484438" y="2924175"/>
            <a:ext cx="3671887" cy="647700"/>
          </a:xfrm>
          <a:prstGeom prst="rect">
            <a:avLst/>
          </a:prstGeom>
          <a:noFill/>
          <a:ln w="25400" algn="ctr">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6" name="날짜 개체 틀 4"/>
          <p:cNvSpPr>
            <a:spLocks noGrp="1"/>
          </p:cNvSpPr>
          <p:nvPr>
            <p:ph type="dt" sz="quarter" idx="11"/>
          </p:nvPr>
        </p:nvSpPr>
        <p:spPr/>
        <p:txBody>
          <a:bodyPr/>
          <a:lstStyle/>
          <a:p>
            <a:pPr>
              <a:defRPr/>
            </a:pPr>
            <a:r>
              <a:rPr lang="en-US" altLang="ko-KR"/>
              <a:t>Ch 9. Storing Disk</a:t>
            </a:r>
          </a:p>
        </p:txBody>
      </p:sp>
      <p:sp>
        <p:nvSpPr>
          <p:cNvPr id="101380" name="Rectangle 2"/>
          <p:cNvSpPr>
            <a:spLocks noGrp="1" noChangeArrowheads="1"/>
          </p:cNvSpPr>
          <p:nvPr>
            <p:ph type="title"/>
          </p:nvPr>
        </p:nvSpPr>
        <p:spPr/>
        <p:txBody>
          <a:bodyPr/>
          <a:lstStyle/>
          <a:p>
            <a:pPr eaLnBrk="1" hangingPunct="1"/>
            <a:r>
              <a:rPr lang="en-US" altLang="ko-KR" dirty="0"/>
              <a:t>Full Table Scan: An </a:t>
            </a:r>
            <a:r>
              <a:rPr lang="en-US" altLang="ko-KR" dirty="0">
                <a:solidFill>
                  <a:srgbClr val="C00000"/>
                </a:solidFill>
              </a:rPr>
              <a:t>Access Method</a:t>
            </a:r>
          </a:p>
        </p:txBody>
      </p:sp>
      <p:sp>
        <p:nvSpPr>
          <p:cNvPr id="101381" name="Rectangle 3"/>
          <p:cNvSpPr>
            <a:spLocks noGrp="1" noChangeArrowheads="1"/>
          </p:cNvSpPr>
          <p:nvPr>
            <p:ph type="body" idx="1"/>
          </p:nvPr>
        </p:nvSpPr>
        <p:spPr>
          <a:xfrm>
            <a:off x="457200" y="2636838"/>
            <a:ext cx="8229600" cy="3671887"/>
          </a:xfrm>
        </p:spPr>
        <p:txBody>
          <a:bodyPr/>
          <a:lstStyle/>
          <a:p>
            <a:pPr eaLnBrk="1" hangingPunct="1"/>
            <a:r>
              <a:rPr lang="en-US" altLang="ko-KR"/>
              <a:t>To process the above query, we should scan all the blocks of the ‘TEST’ table</a:t>
            </a:r>
            <a:endParaRPr lang="en-US" altLang="ko-KR">
              <a:solidFill>
                <a:srgbClr val="063DE8"/>
              </a:solidFill>
              <a:sym typeface="Wingdings" panose="05000000000000000000" pitchFamily="2" charset="2"/>
            </a:endParaRPr>
          </a:p>
          <a:p>
            <a:pPr lvl="1" eaLnBrk="1" hangingPunct="1"/>
            <a:r>
              <a:rPr lang="en-US" altLang="ko-KR">
                <a:solidFill>
                  <a:srgbClr val="063DE8"/>
                </a:solidFill>
                <a:sym typeface="Wingdings" panose="05000000000000000000" pitchFamily="2" charset="2"/>
              </a:rPr>
              <a:t>FULL TABLE SCAN</a:t>
            </a:r>
            <a:r>
              <a:rPr lang="en-US" altLang="ko-KR"/>
              <a:t>: the only access method for the query</a:t>
            </a:r>
          </a:p>
          <a:p>
            <a:pPr lvl="1" eaLnBrk="1" hangingPunct="1"/>
            <a:r>
              <a:rPr lang="en-US" altLang="ko-KR"/>
              <a:t>Access method: data structure and algorithms for organizing and accessing data (e.g. heap file, index)</a:t>
            </a:r>
          </a:p>
          <a:p>
            <a:pPr eaLnBrk="1" hangingPunct="1"/>
            <a:r>
              <a:rPr lang="en-US" altLang="ko-KR"/>
              <a:t># of blocks = 1000</a:t>
            </a:r>
          </a:p>
          <a:p>
            <a:pPr eaLnBrk="1" hangingPunct="1"/>
            <a:endParaRPr lang="en-US" altLang="ko-KR"/>
          </a:p>
          <a:p>
            <a:pPr eaLnBrk="1" hangingPunct="1"/>
            <a:r>
              <a:rPr lang="en-US" altLang="ko-KR"/>
              <a:t>How many disk I/Os do you guess are necessary? </a:t>
            </a:r>
          </a:p>
          <a:p>
            <a:pPr lvl="1" eaLnBrk="1" hangingPunct="1"/>
            <a:r>
              <a:rPr lang="en-US" altLang="ko-KR">
                <a:solidFill>
                  <a:srgbClr val="063DE8"/>
                </a:solidFill>
              </a:rPr>
              <a:t>Cost model!!</a:t>
            </a:r>
          </a:p>
        </p:txBody>
      </p:sp>
      <p:sp>
        <p:nvSpPr>
          <p:cNvPr id="101382" name="Rectangle 4"/>
          <p:cNvSpPr>
            <a:spLocks noChangeArrowheads="1"/>
          </p:cNvSpPr>
          <p:nvPr/>
        </p:nvSpPr>
        <p:spPr bwMode="auto">
          <a:xfrm>
            <a:off x="684213" y="1563688"/>
            <a:ext cx="7488237" cy="641350"/>
          </a:xfrm>
          <a:prstGeom prst="rect">
            <a:avLst/>
          </a:prstGeom>
          <a:solidFill>
            <a:srgbClr val="F8FD2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lang="en-GB" altLang="ko-KR" sz="1800" b="0">
                <a:latin typeface="Arial" panose="020B0604020202020204" pitchFamily="34" charset="0"/>
              </a:rPr>
              <a:t>SELECT SUM(a)</a:t>
            </a:r>
          </a:p>
          <a:p>
            <a:pPr latinLnBrk="0">
              <a:spcBef>
                <a:spcPct val="0"/>
              </a:spcBef>
              <a:buClrTx/>
              <a:buSzTx/>
              <a:buFontTx/>
              <a:buNone/>
            </a:pPr>
            <a:r>
              <a:rPr lang="en-GB" altLang="ko-KR" sz="1800" b="0">
                <a:latin typeface="Arial" panose="020B0604020202020204" pitchFamily="34" charset="0"/>
              </a:rPr>
              <a:t>FROM test;</a:t>
            </a:r>
            <a:endParaRPr lang="en-US" altLang="ko-KR" sz="1800" b="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39" name="날짜 개체 틀 4"/>
          <p:cNvSpPr>
            <a:spLocks noGrp="1"/>
          </p:cNvSpPr>
          <p:nvPr>
            <p:ph type="dt" sz="quarter" idx="11"/>
          </p:nvPr>
        </p:nvSpPr>
        <p:spPr/>
        <p:txBody>
          <a:bodyPr/>
          <a:lstStyle/>
          <a:p>
            <a:pPr>
              <a:defRPr/>
            </a:pPr>
            <a:r>
              <a:rPr lang="en-US" altLang="ko-KR"/>
              <a:t>Ch 9. Storing Disk</a:t>
            </a:r>
          </a:p>
        </p:txBody>
      </p:sp>
      <p:sp>
        <p:nvSpPr>
          <p:cNvPr id="102404" name="Rectangle 2"/>
          <p:cNvSpPr>
            <a:spLocks noGrp="1" noChangeArrowheads="1"/>
          </p:cNvSpPr>
          <p:nvPr>
            <p:ph type="title"/>
          </p:nvPr>
        </p:nvSpPr>
        <p:spPr/>
        <p:txBody>
          <a:bodyPr/>
          <a:lstStyle/>
          <a:p>
            <a:pPr eaLnBrk="1" hangingPunct="1"/>
            <a:r>
              <a:rPr lang="en-US" altLang="ko-KR" dirty="0">
                <a:solidFill>
                  <a:srgbClr val="C00000"/>
                </a:solidFill>
              </a:rPr>
              <a:t>Cost Model </a:t>
            </a:r>
            <a:r>
              <a:rPr lang="en-US" altLang="ko-KR" dirty="0"/>
              <a:t>of Full Table Scan</a:t>
            </a:r>
          </a:p>
        </p:txBody>
      </p:sp>
      <p:sp>
        <p:nvSpPr>
          <p:cNvPr id="102405" name="Rectangle 3"/>
          <p:cNvSpPr>
            <a:spLocks noGrp="1" noChangeArrowheads="1"/>
          </p:cNvSpPr>
          <p:nvPr>
            <p:ph type="body" idx="1"/>
          </p:nvPr>
        </p:nvSpPr>
        <p:spPr/>
        <p:txBody>
          <a:bodyPr/>
          <a:lstStyle/>
          <a:p>
            <a:pPr eaLnBrk="1" hangingPunct="1"/>
            <a:r>
              <a:rPr lang="en-US" altLang="ko-KR"/>
              <a:t>Full table scan</a:t>
            </a:r>
          </a:p>
          <a:p>
            <a:pPr lvl="1" eaLnBrk="1" hangingPunct="1"/>
            <a:r>
              <a:rPr lang="en-US" altLang="ko-KR" sz="1800"/>
              <a:t>Cost = # of Blocks / Adjusted </a:t>
            </a:r>
            <a:r>
              <a:rPr lang="en-US" altLang="ko-KR" sz="1800" i="1"/>
              <a:t>db_file_multiblock_read_count</a:t>
            </a:r>
            <a:r>
              <a:rPr lang="en-US" altLang="ko-KR" sz="1800"/>
              <a:t> + </a:t>
            </a:r>
            <a:r>
              <a:rPr lang="en-US" altLang="ko-KR" sz="1800">
                <a:solidFill>
                  <a:srgbClr val="0000CC"/>
                </a:solidFill>
              </a:rPr>
              <a:t>1</a:t>
            </a:r>
            <a:r>
              <a:rPr lang="en-US" altLang="ko-KR" sz="1800"/>
              <a:t>  (in Oracle 9.2)</a:t>
            </a:r>
          </a:p>
          <a:p>
            <a:pPr lvl="1" eaLnBrk="1" hangingPunct="1"/>
            <a:r>
              <a:rPr lang="en-US" altLang="ko-KR" sz="1800"/>
              <a:t>db_file_multiblock_read_count</a:t>
            </a:r>
          </a:p>
          <a:p>
            <a:pPr lvl="1" eaLnBrk="1" hangingPunct="1"/>
            <a:r>
              <a:rPr lang="en-US" altLang="ko-KR" sz="1800"/>
              <a:t>Why adjust? </a:t>
            </a:r>
            <a:r>
              <a:rPr lang="en-US" altLang="ko-KR" sz="1800">
                <a:solidFill>
                  <a:srgbClr val="063DE8"/>
                </a:solidFill>
              </a:rPr>
              <a:t>memory caching</a:t>
            </a:r>
            <a:r>
              <a:rPr lang="en-US" altLang="ko-KR" sz="1800"/>
              <a:t>!</a:t>
            </a:r>
          </a:p>
        </p:txBody>
      </p:sp>
      <p:graphicFrame>
        <p:nvGraphicFramePr>
          <p:cNvPr id="265220" name="Group 4"/>
          <p:cNvGraphicFramePr>
            <a:graphicFrameLocks noGrp="1"/>
          </p:cNvGraphicFramePr>
          <p:nvPr/>
        </p:nvGraphicFramePr>
        <p:xfrm>
          <a:off x="1547813" y="3716338"/>
          <a:ext cx="2819400" cy="2147888"/>
        </p:xfrm>
        <a:graphic>
          <a:graphicData uri="http://schemas.openxmlformats.org/drawingml/2006/table">
            <a:tbl>
              <a:tblPr/>
              <a:tblGrid>
                <a:gridCol w="123507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05534">
                <a:tc>
                  <a:txBody>
                    <a:bodyPr/>
                    <a:lstStyle/>
                    <a:p>
                      <a:pPr marL="0" marR="0" lvl="0" indent="0" algn="ct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0" i="0" u="none" strike="noStrike" cap="none" normalizeH="0" baseline="0">
                          <a:ln>
                            <a:noFill/>
                          </a:ln>
                          <a:solidFill>
                            <a:schemeClr val="tx1"/>
                          </a:solidFill>
                          <a:effectLst/>
                          <a:latin typeface="Arial" pitchFamily="34" charset="0"/>
                          <a:ea typeface="굴림" pitchFamily="50" charset="-127"/>
                        </a:rPr>
                        <a:t>Actual</a:t>
                      </a:r>
                    </a:p>
                  </a:txBody>
                  <a:tcPr marL="92075" marR="92075" marT="46053" marB="4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CA2"/>
                    </a:solidFill>
                  </a:tcPr>
                </a:tc>
                <a:tc>
                  <a:txBody>
                    <a:bodyPr/>
                    <a:lstStyle/>
                    <a:p>
                      <a:pPr marL="0" marR="0" lvl="0" indent="0" algn="ct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0" i="0" u="none" strike="noStrike" cap="none" normalizeH="0" baseline="0">
                          <a:ln>
                            <a:noFill/>
                          </a:ln>
                          <a:solidFill>
                            <a:schemeClr val="tx1"/>
                          </a:solidFill>
                          <a:effectLst/>
                          <a:latin typeface="Arial" pitchFamily="34" charset="0"/>
                          <a:ea typeface="굴림" pitchFamily="50" charset="-127"/>
                        </a:rPr>
                        <a:t>Adjusted</a:t>
                      </a:r>
                    </a:p>
                  </a:txBody>
                  <a:tcPr marL="92075" marR="92075" marT="46053" marB="4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CA2"/>
                    </a:solidFill>
                  </a:tcPr>
                </a:tc>
                <a:extLst>
                  <a:ext uri="{0D108BD9-81ED-4DB2-BD59-A6C34878D82A}">
                    <a16:rowId xmlns:a16="http://schemas.microsoft.com/office/drawing/2014/main" val="10000"/>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4</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4.175</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8</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6.589</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0" i="0" u="none" strike="noStrike" cap="none" normalizeH="0" baseline="0">
                          <a:ln>
                            <a:noFill/>
                          </a:ln>
                          <a:solidFill>
                            <a:schemeClr val="tx1"/>
                          </a:solidFill>
                          <a:effectLst/>
                          <a:latin typeface="Arial" pitchFamily="34" charset="0"/>
                          <a:ea typeface="굴림" pitchFamily="50" charset="-127"/>
                        </a:rPr>
                        <a:t>16</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CA2">
                        <a:alpha val="50000"/>
                      </a:srgbClr>
                    </a:solid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0" i="0" u="none" strike="noStrike" cap="none" normalizeH="0" baseline="0">
                          <a:ln>
                            <a:noFill/>
                          </a:ln>
                          <a:solidFill>
                            <a:schemeClr val="tx1"/>
                          </a:solidFill>
                          <a:effectLst/>
                          <a:latin typeface="Arial" pitchFamily="34" charset="0"/>
                          <a:ea typeface="굴림" pitchFamily="50" charset="-127"/>
                        </a:rPr>
                        <a:t>10.398</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CA2">
                        <a:alpha val="50000"/>
                      </a:srgbClr>
                    </a:solidFill>
                  </a:tcPr>
                </a:tc>
                <a:extLst>
                  <a:ext uri="{0D108BD9-81ED-4DB2-BD59-A6C34878D82A}">
                    <a16:rowId xmlns:a16="http://schemas.microsoft.com/office/drawing/2014/main" val="10003"/>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32</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16.409</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64</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25.895</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059">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128</a:t>
                      </a:r>
                    </a:p>
                  </a:txBody>
                  <a:tcPr marL="93600" marR="36000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50000"/>
                        </a:spcBef>
                        <a:spcAft>
                          <a:spcPct val="0"/>
                        </a:spcAft>
                        <a:buClr>
                          <a:srgbClr val="FF0000"/>
                        </a:buClr>
                        <a:buSzPct val="80000"/>
                        <a:buFont typeface="Wingdings" pitchFamily="2" charset="2"/>
                        <a:buNone/>
                        <a:tabLst/>
                      </a:pPr>
                      <a:r>
                        <a:rPr kumimoji="1" lang="en-US" altLang="ko-KR" sz="1400" b="1" i="0" u="none" strike="noStrike" cap="none" normalizeH="0" baseline="0">
                          <a:ln>
                            <a:noFill/>
                          </a:ln>
                          <a:solidFill>
                            <a:schemeClr val="tx1"/>
                          </a:solidFill>
                          <a:effectLst/>
                          <a:latin typeface="Arial" pitchFamily="34" charset="0"/>
                          <a:ea typeface="굴림" pitchFamily="50" charset="-127"/>
                        </a:rPr>
                        <a:t>40.865</a:t>
                      </a:r>
                    </a:p>
                  </a:txBody>
                  <a:tcPr marL="93600" marR="360000" marT="46815" marB="468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02432" name="Group 30"/>
          <p:cNvGrpSpPr>
            <a:grpSpLocks/>
          </p:cNvGrpSpPr>
          <p:nvPr/>
        </p:nvGrpSpPr>
        <p:grpSpPr bwMode="auto">
          <a:xfrm>
            <a:off x="5292725" y="3860800"/>
            <a:ext cx="2879725" cy="1974850"/>
            <a:chOff x="3379" y="2205"/>
            <a:chExt cx="1814" cy="1244"/>
          </a:xfrm>
        </p:grpSpPr>
        <p:sp>
          <p:nvSpPr>
            <p:cNvPr id="102434" name="Arc 31"/>
            <p:cNvSpPr>
              <a:spLocks/>
            </p:cNvSpPr>
            <p:nvPr/>
          </p:nvSpPr>
          <p:spPr bwMode="auto">
            <a:xfrm rot="10800000">
              <a:off x="3379" y="2907"/>
              <a:ext cx="1179" cy="5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2435" name="Line 32"/>
            <p:cNvSpPr>
              <a:spLocks noChangeShapeType="1"/>
            </p:cNvSpPr>
            <p:nvPr/>
          </p:nvSpPr>
          <p:spPr bwMode="auto">
            <a:xfrm>
              <a:off x="3379" y="3449"/>
              <a:ext cx="119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2436" name="Line 33"/>
            <p:cNvSpPr>
              <a:spLocks noChangeShapeType="1"/>
            </p:cNvSpPr>
            <p:nvPr/>
          </p:nvSpPr>
          <p:spPr bwMode="auto">
            <a:xfrm flipV="1">
              <a:off x="3379" y="2251"/>
              <a:ext cx="0" cy="119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2437" name="Line 34"/>
            <p:cNvSpPr>
              <a:spLocks noChangeShapeType="1"/>
            </p:cNvSpPr>
            <p:nvPr/>
          </p:nvSpPr>
          <p:spPr bwMode="auto">
            <a:xfrm flipV="1">
              <a:off x="3379" y="2296"/>
              <a:ext cx="1225" cy="115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2438" name="Rectangle 35"/>
            <p:cNvSpPr>
              <a:spLocks noChangeArrowheads="1"/>
            </p:cNvSpPr>
            <p:nvPr/>
          </p:nvSpPr>
          <p:spPr bwMode="auto">
            <a:xfrm>
              <a:off x="4599" y="2205"/>
              <a:ext cx="4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400" b="0">
                  <a:latin typeface="Arial" panose="020B0604020202020204" pitchFamily="34" charset="0"/>
                </a:rPr>
                <a:t>Actual</a:t>
              </a:r>
            </a:p>
          </p:txBody>
        </p:sp>
        <p:sp>
          <p:nvSpPr>
            <p:cNvPr id="102439" name="Rectangle 36"/>
            <p:cNvSpPr>
              <a:spLocks noChangeArrowheads="1"/>
            </p:cNvSpPr>
            <p:nvPr/>
          </p:nvSpPr>
          <p:spPr bwMode="auto">
            <a:xfrm rot="-5400000">
              <a:off x="4775" y="2615"/>
              <a:ext cx="250"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400" b="0">
                  <a:latin typeface="Arial" panose="020B0604020202020204" pitchFamily="34" charset="0"/>
                </a:rPr>
                <a:t>Adjusted</a:t>
              </a:r>
            </a:p>
          </p:txBody>
        </p:sp>
      </p:grpSp>
      <p:sp>
        <p:nvSpPr>
          <p:cNvPr id="102433" name="Text Box 37"/>
          <p:cNvSpPr txBox="1">
            <a:spLocks noChangeArrowheads="1"/>
          </p:cNvSpPr>
          <p:nvPr/>
        </p:nvSpPr>
        <p:spPr bwMode="auto">
          <a:xfrm>
            <a:off x="1547813" y="5949950"/>
            <a:ext cx="65532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ctr" eaLnBrk="1" hangingPunct="1">
              <a:lnSpc>
                <a:spcPct val="70000"/>
              </a:lnSpc>
              <a:spcBef>
                <a:spcPct val="0"/>
              </a:spcBef>
              <a:buClr>
                <a:srgbClr val="0000FF"/>
              </a:buClr>
              <a:buSzTx/>
              <a:buFontTx/>
              <a:buNone/>
            </a:pPr>
            <a:r>
              <a:rPr lang="en-US" altLang="ko-KR" sz="1200" b="0" i="1">
                <a:solidFill>
                  <a:schemeClr val="bg2"/>
                </a:solidFill>
                <a:latin typeface="Arial" panose="020B0604020202020204" pitchFamily="34" charset="0"/>
              </a:rPr>
              <a:t>(How the CBO works by Lewis, Jonathan, 2003</a:t>
            </a:r>
          </a:p>
          <a:p>
            <a:pPr algn="ctr" eaLnBrk="1" hangingPunct="1">
              <a:lnSpc>
                <a:spcPct val="70000"/>
              </a:lnSpc>
              <a:spcBef>
                <a:spcPct val="0"/>
              </a:spcBef>
              <a:buClr>
                <a:srgbClr val="0000FF"/>
              </a:buClr>
              <a:buSzTx/>
              <a:buFontTx/>
              <a:buNone/>
            </a:pPr>
            <a:r>
              <a:rPr lang="en-US" altLang="ko-KR" sz="1200" b="0" i="1" u="sng">
                <a:solidFill>
                  <a:schemeClr val="bg2"/>
                </a:solidFill>
                <a:latin typeface="Arial" panose="020B0604020202020204" pitchFamily="34" charset="0"/>
                <a:hlinkClick r:id="rId2"/>
              </a:rPr>
              <a:t>http://www.nocoug.org/download/2003-08/how_cbo_works.ppt</a:t>
            </a:r>
            <a:r>
              <a:rPr lang="en-US" altLang="ko-KR" sz="1200" b="0" i="1">
                <a:solidFill>
                  <a:schemeClr val="bg2"/>
                </a:solidFill>
                <a:latin typeface="Arial" panose="020B0604020202020204" pitchFamily="34"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103428" name="Rectangle 2"/>
          <p:cNvSpPr>
            <a:spLocks noGrp="1" noChangeArrowheads="1"/>
          </p:cNvSpPr>
          <p:nvPr>
            <p:ph type="title"/>
          </p:nvPr>
        </p:nvSpPr>
        <p:spPr/>
        <p:txBody>
          <a:bodyPr/>
          <a:lstStyle/>
          <a:p>
            <a:pPr eaLnBrk="1" hangingPunct="1"/>
            <a:r>
              <a:rPr lang="en-US" altLang="ko-KR"/>
              <a:t>Estimated Cost of the Sample Query</a:t>
            </a:r>
          </a:p>
        </p:txBody>
      </p:sp>
      <p:sp>
        <p:nvSpPr>
          <p:cNvPr id="103429" name="Rectangle 3"/>
          <p:cNvSpPr>
            <a:spLocks noGrp="1" noChangeArrowheads="1"/>
          </p:cNvSpPr>
          <p:nvPr>
            <p:ph type="body" idx="1"/>
          </p:nvPr>
        </p:nvSpPr>
        <p:spPr/>
        <p:txBody>
          <a:bodyPr/>
          <a:lstStyle/>
          <a:p>
            <a:pPr eaLnBrk="1" hangingPunct="1"/>
            <a:r>
              <a:rPr lang="en-US" altLang="ko-KR"/>
              <a:t>Cost = 1000 / 10.4 + 1 = 98</a:t>
            </a:r>
          </a:p>
          <a:p>
            <a:pPr eaLnBrk="1" hangingPunct="1"/>
            <a:endParaRPr lang="en-US" altLang="ko-KR"/>
          </a:p>
          <a:p>
            <a:pPr eaLnBrk="1" hangingPunct="1"/>
            <a:r>
              <a:rPr lang="en-US" altLang="ko-KR"/>
              <a:t>Query optimizer estimates that the given query will incurs 98 disk I/Os</a:t>
            </a:r>
          </a:p>
          <a:p>
            <a:pPr eaLnBrk="1" hangingPunct="1"/>
            <a:endParaRPr lang="en-US" altLang="ko-KR"/>
          </a:p>
          <a:p>
            <a:pPr eaLnBrk="1" hangingPunct="1"/>
            <a:r>
              <a:rPr lang="en-US" altLang="ko-KR"/>
              <a:t>What about the real disk I/O #?</a:t>
            </a:r>
          </a:p>
          <a:p>
            <a:pPr eaLnBrk="1" hangingPunct="1"/>
            <a:endParaRPr lang="en-US" altLang="ko-KR"/>
          </a:p>
          <a:p>
            <a:pPr eaLnBrk="1" hangingPunct="1"/>
            <a:r>
              <a:rPr lang="en-US" altLang="ko-KR"/>
              <a:t>NOTE: </a:t>
            </a:r>
            <a:r>
              <a:rPr lang="en-US" altLang="ko-KR">
                <a:solidFill>
                  <a:srgbClr val="063DE8"/>
                </a:solidFill>
              </a:rPr>
              <a:t>estimated</a:t>
            </a:r>
            <a:r>
              <a:rPr lang="en-US" altLang="ko-KR"/>
              <a:t> vs. </a:t>
            </a:r>
            <a:r>
              <a:rPr lang="en-US" altLang="ko-KR">
                <a:solidFill>
                  <a:srgbClr val="063DE8"/>
                </a:solidFill>
              </a:rPr>
              <a:t>real</a:t>
            </a:r>
            <a:r>
              <a:rPr lang="en-US" altLang="ko-KR"/>
              <a:t> cost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104452" name="Rectangle 2"/>
          <p:cNvSpPr>
            <a:spLocks noGrp="1" noChangeArrowheads="1"/>
          </p:cNvSpPr>
          <p:nvPr>
            <p:ph type="title"/>
          </p:nvPr>
        </p:nvSpPr>
        <p:spPr/>
        <p:txBody>
          <a:bodyPr/>
          <a:lstStyle/>
          <a:p>
            <a:pPr eaLnBrk="1" hangingPunct="1"/>
            <a:r>
              <a:rPr lang="en-US" altLang="ko-KR"/>
              <a:t>Summary</a:t>
            </a:r>
          </a:p>
        </p:txBody>
      </p:sp>
      <p:sp>
        <p:nvSpPr>
          <p:cNvPr id="104453" name="Rectangle 3"/>
          <p:cNvSpPr>
            <a:spLocks noGrp="1" noChangeArrowheads="1"/>
          </p:cNvSpPr>
          <p:nvPr>
            <p:ph type="body" idx="1"/>
          </p:nvPr>
        </p:nvSpPr>
        <p:spPr>
          <a:xfrm>
            <a:off x="457200" y="1412875"/>
            <a:ext cx="8435280" cy="4895850"/>
          </a:xfrm>
        </p:spPr>
        <p:txBody>
          <a:bodyPr/>
          <a:lstStyle/>
          <a:p>
            <a:pPr eaLnBrk="1" hangingPunct="1">
              <a:spcBef>
                <a:spcPts val="400"/>
              </a:spcBef>
            </a:pPr>
            <a:r>
              <a:rPr lang="en-US" altLang="ko-KR" dirty="0">
                <a:solidFill>
                  <a:srgbClr val="063DE8"/>
                </a:solidFill>
              </a:rPr>
              <a:t>Disks</a:t>
            </a:r>
            <a:r>
              <a:rPr lang="en-US" altLang="ko-KR" dirty="0"/>
              <a:t> provide cheap, non-volatile storage.</a:t>
            </a:r>
          </a:p>
          <a:p>
            <a:pPr lvl="1" eaLnBrk="1" hangingPunct="1">
              <a:spcBef>
                <a:spcPts val="400"/>
              </a:spcBef>
              <a:buSzPct val="75000"/>
            </a:pPr>
            <a:r>
              <a:rPr lang="en-US" altLang="ko-KR" dirty="0"/>
              <a:t>Random access, but cost depends on location of page on disk; important to arrange data sequentially to minimize </a:t>
            </a:r>
            <a:r>
              <a:rPr lang="en-US" altLang="ko-KR" i="1" dirty="0"/>
              <a:t>seek</a:t>
            </a:r>
            <a:r>
              <a:rPr lang="en-US" altLang="ko-KR" dirty="0"/>
              <a:t> and </a:t>
            </a:r>
            <a:r>
              <a:rPr lang="en-US" altLang="ko-KR" i="1" dirty="0"/>
              <a:t>rotation </a:t>
            </a:r>
            <a:r>
              <a:rPr lang="en-US" altLang="ko-KR" dirty="0"/>
              <a:t>delays.</a:t>
            </a:r>
          </a:p>
          <a:p>
            <a:pPr eaLnBrk="1" hangingPunct="1">
              <a:spcBef>
                <a:spcPts val="400"/>
              </a:spcBef>
            </a:pPr>
            <a:r>
              <a:rPr lang="en-US" altLang="ko-KR" dirty="0">
                <a:solidFill>
                  <a:srgbClr val="063DE8"/>
                </a:solidFill>
              </a:rPr>
              <a:t>Buffer manager</a:t>
            </a:r>
            <a:r>
              <a:rPr lang="en-US" altLang="ko-KR" dirty="0"/>
              <a:t> brings pages into RAM.</a:t>
            </a:r>
          </a:p>
          <a:p>
            <a:pPr lvl="1" eaLnBrk="1" hangingPunct="1">
              <a:spcBef>
                <a:spcPts val="400"/>
              </a:spcBef>
              <a:buSzPct val="75000"/>
            </a:pPr>
            <a:r>
              <a:rPr lang="en-US" altLang="ko-KR" dirty="0"/>
              <a:t>Page stays in RAM until released by requestor.</a:t>
            </a:r>
          </a:p>
          <a:p>
            <a:pPr lvl="1" eaLnBrk="1" hangingPunct="1">
              <a:spcBef>
                <a:spcPts val="400"/>
              </a:spcBef>
              <a:buSzPct val="75000"/>
            </a:pPr>
            <a:r>
              <a:rPr lang="en-US" altLang="ko-KR" dirty="0"/>
              <a:t>Written to disk when frame chosen for replacement (which is sometime after requestor releases the page).</a:t>
            </a:r>
          </a:p>
          <a:p>
            <a:pPr lvl="1" eaLnBrk="1" hangingPunct="1">
              <a:spcBef>
                <a:spcPts val="400"/>
              </a:spcBef>
              <a:buSzPct val="75000"/>
            </a:pPr>
            <a:r>
              <a:rPr lang="en-US" altLang="ko-KR" dirty="0"/>
              <a:t>Choice of frame to replace based on </a:t>
            </a:r>
            <a:r>
              <a:rPr lang="en-US" altLang="ko-KR" i="1" dirty="0"/>
              <a:t>replacement policy.</a:t>
            </a:r>
          </a:p>
          <a:p>
            <a:pPr lvl="1" eaLnBrk="1" hangingPunct="1">
              <a:spcBef>
                <a:spcPts val="400"/>
              </a:spcBef>
              <a:buSzPct val="75000"/>
            </a:pPr>
            <a:r>
              <a:rPr lang="en-US" altLang="ko-KR" dirty="0"/>
              <a:t>Tries to </a:t>
            </a:r>
            <a:r>
              <a:rPr lang="en-US" altLang="ko-KR" i="1" dirty="0"/>
              <a:t>pre-fetch</a:t>
            </a:r>
            <a:r>
              <a:rPr lang="en-US" altLang="ko-KR" dirty="0"/>
              <a:t> several pages at a time.</a:t>
            </a:r>
          </a:p>
          <a:p>
            <a:pPr eaLnBrk="1" hangingPunct="1">
              <a:spcBef>
                <a:spcPts val="400"/>
              </a:spcBef>
            </a:pPr>
            <a:r>
              <a:rPr lang="en-US" altLang="ko-KR" dirty="0">
                <a:solidFill>
                  <a:srgbClr val="063DE8"/>
                </a:solidFill>
              </a:rPr>
              <a:t>DBMS vs. OS File</a:t>
            </a:r>
            <a:r>
              <a:rPr lang="en-US" altLang="ko-KR" dirty="0"/>
              <a:t> Support</a:t>
            </a:r>
          </a:p>
          <a:p>
            <a:pPr lvl="1" eaLnBrk="1" hangingPunct="1">
              <a:spcBef>
                <a:spcPts val="400"/>
              </a:spcBef>
              <a:buSzPct val="75000"/>
            </a:pPr>
            <a:r>
              <a:rPr lang="en-US" altLang="ko-KR" dirty="0">
                <a:solidFill>
                  <a:srgbClr val="C00000"/>
                </a:solidFill>
              </a:rPr>
              <a:t>DBMS needs features not found in many OS’s</a:t>
            </a:r>
            <a:r>
              <a:rPr lang="en-US" altLang="ko-KR" dirty="0"/>
              <a:t>, e.g., forcing a page to disk, controlling the order of page writes to disk, files spanning disks, ability to control pre-fetching and page replacement policy based on predictable access patterns, etc.</a:t>
            </a:r>
          </a:p>
          <a:p>
            <a:pPr lvl="1" eaLnBrk="1" hangingPunct="1">
              <a:spcBef>
                <a:spcPts val="400"/>
              </a:spcBef>
              <a:buSzPct val="75000"/>
            </a:pPr>
            <a:endParaRPr lang="en-US" altLang="ko-K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105476" name="Rectangle 2"/>
          <p:cNvSpPr>
            <a:spLocks noGrp="1" noChangeArrowheads="1"/>
          </p:cNvSpPr>
          <p:nvPr>
            <p:ph type="title"/>
          </p:nvPr>
        </p:nvSpPr>
        <p:spPr/>
        <p:txBody>
          <a:bodyPr/>
          <a:lstStyle/>
          <a:p>
            <a:pPr eaLnBrk="1" hangingPunct="1"/>
            <a:r>
              <a:rPr lang="en-US" altLang="ko-KR"/>
              <a:t>Summary (Contd.)</a:t>
            </a:r>
          </a:p>
        </p:txBody>
      </p:sp>
      <p:sp>
        <p:nvSpPr>
          <p:cNvPr id="105477" name="Rectangle 3"/>
          <p:cNvSpPr>
            <a:spLocks noGrp="1" noChangeArrowheads="1"/>
          </p:cNvSpPr>
          <p:nvPr>
            <p:ph type="body" idx="1"/>
          </p:nvPr>
        </p:nvSpPr>
        <p:spPr/>
        <p:txBody>
          <a:bodyPr/>
          <a:lstStyle/>
          <a:p>
            <a:pPr eaLnBrk="1" hangingPunct="1"/>
            <a:r>
              <a:rPr lang="en-US" altLang="ko-KR" dirty="0">
                <a:solidFill>
                  <a:srgbClr val="063DE8"/>
                </a:solidFill>
              </a:rPr>
              <a:t>Variable</a:t>
            </a:r>
            <a:r>
              <a:rPr lang="en-US" altLang="ko-KR" dirty="0"/>
              <a:t> length record format with field offset directory offers support for direct access to </a:t>
            </a:r>
            <a:r>
              <a:rPr lang="en-US" altLang="ko-KR" dirty="0" err="1"/>
              <a:t>i’th</a:t>
            </a:r>
            <a:r>
              <a:rPr lang="en-US" altLang="ko-KR" dirty="0"/>
              <a:t> field and null values.</a:t>
            </a:r>
          </a:p>
          <a:p>
            <a:pPr eaLnBrk="1" hangingPunct="1"/>
            <a:r>
              <a:rPr lang="en-US" altLang="ko-KR" dirty="0">
                <a:solidFill>
                  <a:srgbClr val="063DE8"/>
                </a:solidFill>
              </a:rPr>
              <a:t>Slotted page format</a:t>
            </a:r>
            <a:r>
              <a:rPr lang="en-US" altLang="ko-KR" dirty="0"/>
              <a:t> supports variable length records and allows records to move on page</a:t>
            </a:r>
          </a:p>
          <a:p>
            <a:pPr eaLnBrk="1" hangingPunct="1"/>
            <a:r>
              <a:rPr lang="en-US" altLang="ko-KR" dirty="0">
                <a:solidFill>
                  <a:srgbClr val="063DE8"/>
                </a:solidFill>
              </a:rPr>
              <a:t>File layer</a:t>
            </a:r>
            <a:r>
              <a:rPr lang="en-US" altLang="ko-KR" dirty="0"/>
              <a:t> keeps track of pages in a file, and supports abstraction of a collection of records.</a:t>
            </a:r>
          </a:p>
          <a:p>
            <a:pPr lvl="1" eaLnBrk="1" hangingPunct="1">
              <a:buSzPct val="75000"/>
            </a:pPr>
            <a:r>
              <a:rPr lang="en-US" altLang="ko-KR" dirty="0"/>
              <a:t>Pages with free space identified using linked list or directory structure (similar to how pages in file are kept track of).</a:t>
            </a:r>
          </a:p>
          <a:p>
            <a:pPr eaLnBrk="1" hangingPunct="1"/>
            <a:r>
              <a:rPr lang="en-US" altLang="ko-KR" dirty="0">
                <a:solidFill>
                  <a:srgbClr val="063DE8"/>
                </a:solidFill>
              </a:rPr>
              <a:t>Catalog relations</a:t>
            </a:r>
            <a:r>
              <a:rPr lang="en-US" altLang="ko-KR" dirty="0"/>
              <a:t> store information about the various database objects including relations, indexes,  and views. </a:t>
            </a:r>
          </a:p>
          <a:p>
            <a:pPr eaLnBrk="1" hangingPunct="1"/>
            <a:endParaRPr lang="en-US" altLang="ko-K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5" name="날짜 개체 틀 4"/>
          <p:cNvSpPr>
            <a:spLocks noGrp="1"/>
          </p:cNvSpPr>
          <p:nvPr>
            <p:ph type="dt" sz="quarter" idx="11"/>
          </p:nvPr>
        </p:nvSpPr>
        <p:spPr/>
        <p:txBody>
          <a:bodyPr/>
          <a:lstStyle/>
          <a:p>
            <a:pPr>
              <a:defRPr/>
            </a:pPr>
            <a:r>
              <a:rPr lang="en-US" altLang="ko-KR"/>
              <a:t>Ch 9. Storing Disk</a:t>
            </a:r>
          </a:p>
        </p:txBody>
      </p:sp>
      <p:sp>
        <p:nvSpPr>
          <p:cNvPr id="28676" name="Rectangle 2"/>
          <p:cNvSpPr>
            <a:spLocks noGrp="1" noChangeArrowheads="1"/>
          </p:cNvSpPr>
          <p:nvPr>
            <p:ph type="title"/>
          </p:nvPr>
        </p:nvSpPr>
        <p:spPr/>
        <p:txBody>
          <a:bodyPr/>
          <a:lstStyle/>
          <a:p>
            <a:pPr eaLnBrk="1" hangingPunct="1"/>
            <a:r>
              <a:rPr lang="en-US" altLang="ko-KR"/>
              <a:t>Disks</a:t>
            </a:r>
          </a:p>
        </p:txBody>
      </p:sp>
      <p:sp>
        <p:nvSpPr>
          <p:cNvPr id="28677" name="Rectangle 3"/>
          <p:cNvSpPr>
            <a:spLocks noGrp="1" noChangeArrowheads="1"/>
          </p:cNvSpPr>
          <p:nvPr>
            <p:ph type="body" idx="1"/>
          </p:nvPr>
        </p:nvSpPr>
        <p:spPr/>
        <p:txBody>
          <a:bodyPr/>
          <a:lstStyle/>
          <a:p>
            <a:pPr eaLnBrk="1" hangingPunct="1"/>
            <a:r>
              <a:rPr lang="en-US" altLang="ko-KR" dirty="0"/>
              <a:t>Secondary storage device of choice. (non-volatile, durable)</a:t>
            </a:r>
          </a:p>
          <a:p>
            <a:pPr eaLnBrk="1" hangingPunct="1"/>
            <a:r>
              <a:rPr lang="en-US" altLang="ko-KR" dirty="0"/>
              <a:t>Main advantage over </a:t>
            </a:r>
            <a:r>
              <a:rPr lang="en-US" altLang="ko-KR" dirty="0">
                <a:solidFill>
                  <a:srgbClr val="C00000"/>
                </a:solidFill>
              </a:rPr>
              <a:t>tapes</a:t>
            </a:r>
            <a:r>
              <a:rPr lang="en-US" altLang="ko-KR" dirty="0"/>
              <a:t>:  </a:t>
            </a:r>
            <a:r>
              <a:rPr lang="en-US" altLang="ko-KR" u="sng" dirty="0">
                <a:solidFill>
                  <a:srgbClr val="063DE8"/>
                </a:solidFill>
              </a:rPr>
              <a:t>random access</a:t>
            </a:r>
            <a:r>
              <a:rPr lang="en-US" altLang="ko-KR" dirty="0"/>
              <a:t> vs.</a:t>
            </a:r>
            <a:r>
              <a:rPr lang="en-US" altLang="ko-KR" dirty="0">
                <a:solidFill>
                  <a:schemeClr val="accent2"/>
                </a:solidFill>
              </a:rPr>
              <a:t> </a:t>
            </a:r>
            <a:r>
              <a:rPr lang="en-US" altLang="ko-KR" dirty="0">
                <a:solidFill>
                  <a:srgbClr val="063DE8"/>
                </a:solidFill>
              </a:rPr>
              <a:t>sequential</a:t>
            </a:r>
            <a:r>
              <a:rPr lang="en-US" altLang="ko-KR" dirty="0"/>
              <a:t>.</a:t>
            </a:r>
          </a:p>
          <a:p>
            <a:pPr lvl="1" eaLnBrk="1" hangingPunct="1"/>
            <a:r>
              <a:rPr lang="en-US" altLang="ko-KR" dirty="0"/>
              <a:t>E.g. To find a record (with its address known) among 1 billion records:</a:t>
            </a:r>
          </a:p>
          <a:p>
            <a:pPr eaLnBrk="1" hangingPunct="1"/>
            <a:r>
              <a:rPr lang="en-US" altLang="ko-KR" dirty="0"/>
              <a:t>Data is stored and retrieved in </a:t>
            </a:r>
            <a:r>
              <a:rPr lang="en-US" altLang="ko-KR" dirty="0">
                <a:solidFill>
                  <a:srgbClr val="063DE8"/>
                </a:solidFill>
              </a:rPr>
              <a:t>disk blocks</a:t>
            </a:r>
            <a:r>
              <a:rPr lang="en-US" altLang="ko-KR" dirty="0">
                <a:solidFill>
                  <a:schemeClr val="accent2"/>
                </a:solidFill>
              </a:rPr>
              <a:t> </a:t>
            </a:r>
            <a:r>
              <a:rPr lang="en-US" altLang="ko-KR" dirty="0"/>
              <a:t>or </a:t>
            </a:r>
            <a:r>
              <a:rPr lang="en-US" altLang="ko-KR" dirty="0">
                <a:solidFill>
                  <a:srgbClr val="063DE8"/>
                </a:solidFill>
              </a:rPr>
              <a:t>pages unit</a:t>
            </a:r>
            <a:r>
              <a:rPr lang="en-US" altLang="ko-KR" dirty="0">
                <a:solidFill>
                  <a:schemeClr val="accent2"/>
                </a:solidFill>
              </a:rPr>
              <a:t>.</a:t>
            </a:r>
            <a:endParaRPr lang="en-US" altLang="ko-KR" dirty="0"/>
          </a:p>
          <a:p>
            <a:pPr eaLnBrk="1" hangingPunct="1"/>
            <a:r>
              <a:rPr lang="en-US" altLang="ko-KR" dirty="0"/>
              <a:t>Unlike RAM, time to retrieve a disk page varies </a:t>
            </a:r>
            <a:r>
              <a:rPr lang="en-US" altLang="ko-KR" dirty="0">
                <a:solidFill>
                  <a:srgbClr val="C00000"/>
                </a:solidFill>
              </a:rPr>
              <a:t>depending upon location on disk</a:t>
            </a:r>
            <a:r>
              <a:rPr lang="en-US" altLang="ko-KR" dirty="0"/>
              <a:t>.  </a:t>
            </a:r>
          </a:p>
          <a:p>
            <a:pPr lvl="1" eaLnBrk="1" hangingPunct="1"/>
            <a:r>
              <a:rPr lang="en-US" altLang="ko-KR" dirty="0"/>
              <a:t>Thus, </a:t>
            </a:r>
            <a:r>
              <a:rPr lang="en-US" altLang="ko-KR" dirty="0">
                <a:solidFill>
                  <a:srgbClr val="063DE8"/>
                </a:solidFill>
              </a:rPr>
              <a:t>relative placement </a:t>
            </a:r>
            <a:r>
              <a:rPr lang="en-US" altLang="ko-KR" dirty="0"/>
              <a:t>of pages on disk has big impact on DB performance!</a:t>
            </a:r>
          </a:p>
          <a:p>
            <a:pPr lvl="2" eaLnBrk="1" hangingPunct="1"/>
            <a:r>
              <a:rPr lang="en-US" altLang="ko-KR" dirty="0"/>
              <a:t>e.g. adjacent allocation of the pages from the same tables.</a:t>
            </a:r>
          </a:p>
          <a:p>
            <a:pPr lvl="1" eaLnBrk="1" hangingPunct="1"/>
            <a:r>
              <a:rPr lang="en-US" altLang="ko-KR" dirty="0"/>
              <a:t>We need to optimize </a:t>
            </a:r>
            <a:r>
              <a:rPr lang="en-US" altLang="ko-KR" dirty="0">
                <a:solidFill>
                  <a:srgbClr val="063DE8"/>
                </a:solidFill>
              </a:rPr>
              <a:t>both data placement and access</a:t>
            </a:r>
          </a:p>
          <a:p>
            <a:pPr lvl="2" eaLnBrk="1" hangingPunct="1"/>
            <a:r>
              <a:rPr lang="en-US" altLang="ko-KR" dirty="0">
                <a:solidFill>
                  <a:srgbClr val="063DE8"/>
                </a:solidFill>
              </a:rPr>
              <a:t>e.g. </a:t>
            </a:r>
            <a:r>
              <a:rPr lang="en-US" altLang="ko-KR" dirty="0"/>
              <a:t>elevator disk scheduling algorithm</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052736"/>
            <a:ext cx="841983" cy="108012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366963"/>
            <a:ext cx="8229600" cy="2141537"/>
          </a:xfrm>
        </p:spPr>
        <p:txBody>
          <a:bodyPr>
            <a:normAutofit fontScale="90000"/>
          </a:bodyPr>
          <a:lstStyle/>
          <a:p>
            <a:pPr eaLnBrk="1" hangingPunct="1">
              <a:defRPr/>
            </a:pPr>
            <a:r>
              <a:rPr lang="en-US" altLang="ko-KR" sz="4000" i="1" dirty="0">
                <a:latin typeface="Times New Roman" pitchFamily="18" charset="0"/>
              </a:rPr>
              <a:t>“If you want truly to understand a system,</a:t>
            </a:r>
            <a:br>
              <a:rPr lang="en-US" altLang="ko-KR" sz="4000" i="1" dirty="0">
                <a:latin typeface="Times New Roman" pitchFamily="18" charset="0"/>
              </a:rPr>
            </a:br>
            <a:r>
              <a:rPr lang="en-US" altLang="ko-KR" sz="4000" i="1" dirty="0">
                <a:latin typeface="Times New Roman" pitchFamily="18" charset="0"/>
              </a:rPr>
              <a:t>try to change it”</a:t>
            </a:r>
            <a:br>
              <a:rPr lang="en-US" altLang="ko-KR" i="1" dirty="0">
                <a:latin typeface="Times New Roman" pitchFamily="18" charset="0"/>
              </a:rPr>
            </a:br>
            <a:r>
              <a:rPr lang="en-US" altLang="ko-KR" sz="2000" b="0" i="1" dirty="0">
                <a:solidFill>
                  <a:schemeClr val="tx1"/>
                </a:solidFill>
                <a:latin typeface="Times New Roman" pitchFamily="18" charset="0"/>
              </a:rPr>
              <a:t>Kurt </a:t>
            </a:r>
            <a:r>
              <a:rPr lang="en-US" altLang="ko-KR" sz="2000" b="0" i="1" dirty="0" err="1">
                <a:solidFill>
                  <a:schemeClr val="tx1"/>
                </a:solidFill>
                <a:latin typeface="Times New Roman" pitchFamily="18" charset="0"/>
              </a:rPr>
              <a:t>Lewin</a:t>
            </a:r>
            <a:r>
              <a:rPr lang="en-US" altLang="ko-KR" sz="2000" b="0" i="1" dirty="0">
                <a:solidFill>
                  <a:schemeClr val="tx1"/>
                </a:solidFill>
                <a:latin typeface="Times New Roman" pitchFamily="18" charset="0"/>
              </a:rPr>
              <a:t> (A Psychologist)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바닥글 개체 틀 3"/>
          <p:cNvSpPr>
            <a:spLocks noGrp="1"/>
          </p:cNvSpPr>
          <p:nvPr>
            <p:ph type="ftr" sz="quarter" idx="10"/>
          </p:nvPr>
        </p:nvSpPr>
        <p:spPr/>
        <p:txBody>
          <a:bodyPr/>
          <a:lstStyle/>
          <a:p>
            <a:pPr>
              <a:defRPr/>
            </a:pPr>
            <a:r>
              <a:rPr lang="en-US" altLang="ko-KR"/>
              <a:t>SKKU VLDB Lab</a:t>
            </a:r>
            <a:r>
              <a:rPr lang="en-US" altLang="ko-KR">
                <a:latin typeface="╜┼╕φ┴╢" charset="0"/>
              </a:rPr>
              <a:t>.</a:t>
            </a:r>
            <a:endParaRPr lang="en-US" altLang="ko-KR">
              <a:latin typeface="╜┼╕φ┴╢" charset="0"/>
              <a:ea typeface="신명조" charset="-127"/>
            </a:endParaRPr>
          </a:p>
        </p:txBody>
      </p:sp>
      <p:sp>
        <p:nvSpPr>
          <p:cNvPr id="11" name="날짜 개체 틀 4"/>
          <p:cNvSpPr>
            <a:spLocks noGrp="1"/>
          </p:cNvSpPr>
          <p:nvPr>
            <p:ph type="dt" sz="quarter" idx="11"/>
          </p:nvPr>
        </p:nvSpPr>
        <p:spPr/>
        <p:txBody>
          <a:bodyPr/>
          <a:lstStyle/>
          <a:p>
            <a:pPr>
              <a:defRPr/>
            </a:pPr>
            <a:r>
              <a:rPr lang="en-US" altLang="ko-KR"/>
              <a:t>Ch 9. Storing Disk</a:t>
            </a:r>
          </a:p>
        </p:txBody>
      </p:sp>
      <p:sp>
        <p:nvSpPr>
          <p:cNvPr id="2970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970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algn="r" latinLnBrk="0">
              <a:spcBef>
                <a:spcPct val="0"/>
              </a:spcBef>
              <a:buClrTx/>
              <a:buSzTx/>
              <a:buFontTx/>
              <a:buNone/>
            </a:pPr>
            <a:endParaRPr lang="ko-KR" altLang="en-US" sz="1400">
              <a:solidFill>
                <a:schemeClr val="accent2"/>
              </a:solidFill>
              <a:latin typeface="Book Antiqua" panose="02040602050305030304" pitchFamily="18" charset="0"/>
              <a:ea typeface="한양해서" pitchFamily="18" charset="-127"/>
            </a:endParaRPr>
          </a:p>
        </p:txBody>
      </p:sp>
      <p:sp>
        <p:nvSpPr>
          <p:cNvPr id="29702" name="Rectangle 4"/>
          <p:cNvSpPr>
            <a:spLocks noGrp="1" noChangeArrowheads="1"/>
          </p:cNvSpPr>
          <p:nvPr>
            <p:ph type="title"/>
          </p:nvPr>
        </p:nvSpPr>
        <p:spPr>
          <a:noFill/>
        </p:spPr>
        <p:txBody>
          <a:bodyPr lIns="90488" tIns="44450" rIns="90488" bIns="44450"/>
          <a:lstStyle/>
          <a:p>
            <a:pPr eaLnBrk="1" hangingPunct="1"/>
            <a:r>
              <a:rPr lang="en-US" altLang="ko-KR"/>
              <a:t>Anatomy of a Disk</a:t>
            </a:r>
          </a:p>
        </p:txBody>
      </p:sp>
      <p:pic>
        <p:nvPicPr>
          <p:cNvPr id="29703" name="Picture 9" descr="307-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03800" y="2566988"/>
            <a:ext cx="4127500" cy="3382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9704" name="Group 10"/>
          <p:cNvGrpSpPr>
            <a:grpSpLocks/>
          </p:cNvGrpSpPr>
          <p:nvPr/>
        </p:nvGrpSpPr>
        <p:grpSpPr bwMode="auto">
          <a:xfrm>
            <a:off x="4284663" y="4132263"/>
            <a:ext cx="1263650" cy="665162"/>
            <a:chOff x="2069" y="2945"/>
            <a:chExt cx="876" cy="503"/>
          </a:xfrm>
        </p:grpSpPr>
        <p:sp>
          <p:nvSpPr>
            <p:cNvPr id="29707" name="Rectangle 11"/>
            <p:cNvSpPr>
              <a:spLocks noChangeArrowheads="1"/>
            </p:cNvSpPr>
            <p:nvPr/>
          </p:nvSpPr>
          <p:spPr bwMode="auto">
            <a:xfrm>
              <a:off x="2069" y="3246"/>
              <a:ext cx="87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latinLnBrk="0">
                <a:spcBef>
                  <a:spcPct val="0"/>
                </a:spcBef>
                <a:buClrTx/>
                <a:buSzTx/>
                <a:buFontTx/>
                <a:buNone/>
              </a:pPr>
              <a:r>
                <a:rPr kumimoji="0" lang="en-US" altLang="ko-KR" sz="1500" b="0">
                  <a:solidFill>
                    <a:srgbClr val="000000"/>
                  </a:solidFill>
                  <a:latin typeface="Arial" panose="020B0604020202020204" pitchFamily="34" charset="0"/>
                </a:rPr>
                <a:t>Arm assembly</a:t>
              </a:r>
            </a:p>
          </p:txBody>
        </p:sp>
        <p:sp>
          <p:nvSpPr>
            <p:cNvPr id="29708" name="Freeform 12"/>
            <p:cNvSpPr>
              <a:spLocks/>
            </p:cNvSpPr>
            <p:nvPr/>
          </p:nvSpPr>
          <p:spPr bwMode="auto">
            <a:xfrm>
              <a:off x="2357" y="2945"/>
              <a:ext cx="256" cy="305"/>
            </a:xfrm>
            <a:custGeom>
              <a:avLst/>
              <a:gdLst>
                <a:gd name="T0" fmla="*/ 8 w 256"/>
                <a:gd name="T1" fmla="*/ 304 h 305"/>
                <a:gd name="T2" fmla="*/ 0 w 256"/>
                <a:gd name="T3" fmla="*/ 230 h 305"/>
                <a:gd name="T4" fmla="*/ 16 w 256"/>
                <a:gd name="T5" fmla="*/ 156 h 305"/>
                <a:gd name="T6" fmla="*/ 57 w 256"/>
                <a:gd name="T7" fmla="*/ 91 h 305"/>
                <a:gd name="T8" fmla="*/ 115 w 256"/>
                <a:gd name="T9" fmla="*/ 41 h 305"/>
                <a:gd name="T10" fmla="*/ 181 w 256"/>
                <a:gd name="T11" fmla="*/ 9 h 305"/>
                <a:gd name="T12" fmla="*/ 255 w 256"/>
                <a:gd name="T13" fmla="*/ 0 h 3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305">
                  <a:moveTo>
                    <a:pt x="8" y="304"/>
                  </a:moveTo>
                  <a:lnTo>
                    <a:pt x="0" y="230"/>
                  </a:lnTo>
                  <a:lnTo>
                    <a:pt x="16" y="156"/>
                  </a:lnTo>
                  <a:lnTo>
                    <a:pt x="57" y="91"/>
                  </a:lnTo>
                  <a:lnTo>
                    <a:pt x="115" y="41"/>
                  </a:lnTo>
                  <a:lnTo>
                    <a:pt x="181" y="9"/>
                  </a:lnTo>
                  <a:lnTo>
                    <a:pt x="25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29705" name="Rectangle 13"/>
          <p:cNvSpPr>
            <a:spLocks noChangeArrowheads="1"/>
          </p:cNvSpPr>
          <p:nvPr/>
        </p:nvSpPr>
        <p:spPr bwMode="auto">
          <a:xfrm>
            <a:off x="34925" y="1412875"/>
            <a:ext cx="4440238"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50000"/>
              </a:spcBef>
              <a:buClr>
                <a:srgbClr val="FF0000"/>
              </a:buClr>
              <a:buSzPct val="80000"/>
              <a:buFont typeface="Wingdings" panose="05000000000000000000" pitchFamily="2" charset="2"/>
              <a:buChar char="§"/>
              <a:defRPr kumimoji="1" sz="2200">
                <a:solidFill>
                  <a:schemeClr val="tx1"/>
                </a:solidFill>
                <a:latin typeface="Calibri" panose="020F0502020204030204" pitchFamily="34" charset="0"/>
                <a:ea typeface="굴림" panose="020B0600000101010101" pitchFamily="50" charset="-127"/>
                <a:cs typeface="Calibri" panose="020F0502020204030204" pitchFamily="34" charset="0"/>
              </a:defRPr>
            </a:lvl1pPr>
            <a:lvl2pPr marL="742950" indent="-285750" latinLnBrk="1">
              <a:spcBef>
                <a:spcPct val="50000"/>
              </a:spcBef>
              <a:buClr>
                <a:srgbClr val="0000FF"/>
              </a:buClr>
              <a:buSzPct val="80000"/>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2pPr>
            <a:lvl3pPr marL="1143000" indent="-228600" latinLnBrk="1">
              <a:spcBef>
                <a:spcPct val="50000"/>
              </a:spcBef>
              <a:buClr>
                <a:srgbClr val="660066"/>
              </a:buClr>
              <a:buSzPct val="80000"/>
              <a:buFont typeface="Wingdings" panose="05000000000000000000" pitchFamily="2" charset="2"/>
              <a:buChar char="ü"/>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3pPr>
            <a:lvl4pPr marL="16002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4pPr>
            <a:lvl5pPr marL="2057400" indent="-228600" latinLnBrk="1">
              <a:spcBef>
                <a:spcPct val="50000"/>
              </a:spcBef>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5pPr>
            <a:lvl6pPr marL="25146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6pPr>
            <a:lvl7pPr marL="29718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7pPr>
            <a:lvl8pPr marL="34290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8pPr>
            <a:lvl9pPr marL="3886200" indent="-228600" eaLnBrk="0" fontAlgn="base" hangingPunct="0">
              <a:spcBef>
                <a:spcPct val="50000"/>
              </a:spcBef>
              <a:spcAft>
                <a:spcPct val="0"/>
              </a:spcAft>
              <a:buClr>
                <a:schemeClr val="tx1"/>
              </a:buClr>
              <a:buFont typeface="Arial" panose="020B0604020202020204" pitchFamily="34" charset="0"/>
              <a:buChar char="-"/>
              <a:defRPr kumimoji="1" sz="2000">
                <a:solidFill>
                  <a:schemeClr val="tx1"/>
                </a:solidFill>
                <a:latin typeface="Calibri" panose="020F0502020204030204" pitchFamily="34" charset="0"/>
                <a:ea typeface="굴림" panose="020B0600000101010101" pitchFamily="50" charset="-127"/>
                <a:cs typeface="Calibri" panose="020F0502020204030204" pitchFamily="34" charset="0"/>
              </a:defRPr>
            </a:lvl9pPr>
          </a:lstStyle>
          <a:p>
            <a:pPr eaLnBrk="1" hangingPunct="1"/>
            <a:r>
              <a:rPr lang="en-US" altLang="ko-KR" sz="1800" b="0" dirty="0"/>
              <a:t>The </a:t>
            </a:r>
            <a:r>
              <a:rPr lang="en-US" altLang="ko-KR" sz="1800" b="0" dirty="0">
                <a:solidFill>
                  <a:srgbClr val="063DE8"/>
                </a:solidFill>
              </a:rPr>
              <a:t>platters</a:t>
            </a:r>
            <a:r>
              <a:rPr lang="en-US" altLang="ko-KR" sz="1800" b="0" dirty="0"/>
              <a:t> spin</a:t>
            </a:r>
          </a:p>
          <a:p>
            <a:pPr lvl="1" eaLnBrk="1" hangingPunct="1">
              <a:buClr>
                <a:srgbClr val="FF0000"/>
              </a:buClr>
              <a:buFont typeface="Wingdings" panose="05000000000000000000" pitchFamily="2" charset="2"/>
              <a:buChar char="§"/>
            </a:pPr>
            <a:r>
              <a:rPr lang="en-US" altLang="ko-KR" sz="1800" b="0" dirty="0"/>
              <a:t>e.g. 5400 / 7200 / 15K rpm</a:t>
            </a:r>
          </a:p>
          <a:p>
            <a:pPr eaLnBrk="1" hangingPunct="1"/>
            <a:r>
              <a:rPr lang="en-US" altLang="ko-KR" sz="1800" b="0" dirty="0"/>
              <a:t>The arm assembly is moved in or out to position  a head on a desired track. Tracks under heads  make a </a:t>
            </a:r>
            <a:r>
              <a:rPr lang="en-US" altLang="ko-KR" sz="1800" b="0" dirty="0">
                <a:solidFill>
                  <a:srgbClr val="063DE8"/>
                </a:solidFill>
              </a:rPr>
              <a:t>cylinder</a:t>
            </a:r>
          </a:p>
          <a:p>
            <a:pPr lvl="1" eaLnBrk="1" hangingPunct="1">
              <a:buClr>
                <a:srgbClr val="FF0000"/>
              </a:buClr>
              <a:buFont typeface="Wingdings" panose="05000000000000000000" pitchFamily="2" charset="2"/>
              <a:buChar char="§"/>
            </a:pPr>
            <a:r>
              <a:rPr lang="en-US" altLang="ko-KR" sz="1800" b="0" dirty="0">
                <a:solidFill>
                  <a:srgbClr val="063DE8"/>
                </a:solidFill>
              </a:rPr>
              <a:t>Mechanical storage -&gt; low IOPS</a:t>
            </a:r>
            <a:endParaRPr lang="en-US" altLang="ko-KR" sz="1800" b="0" dirty="0"/>
          </a:p>
          <a:p>
            <a:pPr eaLnBrk="1" hangingPunct="1"/>
            <a:r>
              <a:rPr lang="en-US" altLang="ko-KR" sz="1800" b="0" dirty="0"/>
              <a:t>Only </a:t>
            </a:r>
            <a:r>
              <a:rPr lang="en-US" altLang="ko-KR" sz="1800" b="0" dirty="0">
                <a:solidFill>
                  <a:srgbClr val="063DE8"/>
                </a:solidFill>
              </a:rPr>
              <a:t>one head</a:t>
            </a:r>
            <a:r>
              <a:rPr lang="en-US" altLang="ko-KR" sz="1800" b="0" dirty="0"/>
              <a:t> reads/writes at any one time.</a:t>
            </a:r>
          </a:p>
          <a:p>
            <a:pPr lvl="1" eaLnBrk="1" hangingPunct="1">
              <a:buClr>
                <a:srgbClr val="FF0000"/>
              </a:buClr>
              <a:buFont typeface="Wingdings" panose="05000000000000000000" pitchFamily="2" charset="2"/>
              <a:buChar char="§"/>
            </a:pPr>
            <a:r>
              <a:rPr lang="en-US" altLang="ko-KR" sz="1800" b="0" dirty="0"/>
              <a:t>Parallelism degree: 1</a:t>
            </a:r>
          </a:p>
          <a:p>
            <a:pPr eaLnBrk="1" hangingPunct="1"/>
            <a:r>
              <a:rPr lang="en-US" altLang="ko-KR" sz="1800" b="0" dirty="0"/>
              <a:t>Block size is a </a:t>
            </a:r>
            <a:r>
              <a:rPr lang="en-US" altLang="ko-KR" sz="1800" b="0" dirty="0">
                <a:solidFill>
                  <a:srgbClr val="063DE8"/>
                </a:solidFill>
              </a:rPr>
              <a:t>multiple</a:t>
            </a:r>
            <a:r>
              <a:rPr lang="en-US" altLang="ko-KR" sz="1800" b="0" dirty="0"/>
              <a:t> of sector size </a:t>
            </a:r>
          </a:p>
          <a:p>
            <a:pPr eaLnBrk="1" hangingPunct="1"/>
            <a:r>
              <a:rPr lang="en-US" altLang="ko-KR" sz="1800" b="0" dirty="0"/>
              <a:t>Update-in-place: poisoned apple</a:t>
            </a:r>
          </a:p>
          <a:p>
            <a:pPr eaLnBrk="1" hangingPunct="1"/>
            <a:r>
              <a:rPr lang="en-US" altLang="ko-KR" sz="1800" b="0" dirty="0"/>
              <a:t>No atomic write</a:t>
            </a:r>
          </a:p>
          <a:p>
            <a:pPr eaLnBrk="1" hangingPunct="1"/>
            <a:r>
              <a:rPr lang="en-US" altLang="ko-KR" sz="1800" b="0" dirty="0" err="1">
                <a:solidFill>
                  <a:srgbClr val="FF0000"/>
                </a:solidFill>
              </a:rPr>
              <a:t>Fsync</a:t>
            </a:r>
            <a:r>
              <a:rPr lang="en-US" altLang="ko-KR" sz="1800" b="0" dirty="0"/>
              <a:t> for ordering / durability</a:t>
            </a:r>
          </a:p>
        </p:txBody>
      </p:sp>
      <p:pic>
        <p:nvPicPr>
          <p:cNvPr id="29706" name="Picture 5" descr="Inside of a hard 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8574"/>
            <a:ext cx="2816821" cy="200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theme/theme1.xml><?xml version="1.0" encoding="utf-8"?>
<a:theme xmlns:a="http://schemas.openxmlformats.org/drawingml/2006/main" name="vldb-style">
  <a:themeElements>
    <a:clrScheme name="vldb-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ldb-styl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accent2"/>
            </a:solidFill>
            <a:effectLst/>
            <a:latin typeface="Book Antiqua" pitchFamily="18" charset="0"/>
            <a:ea typeface="한양해서" pitchFamily="18"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accent2"/>
            </a:solidFill>
            <a:effectLst/>
            <a:latin typeface="Book Antiqua" pitchFamily="18" charset="0"/>
            <a:ea typeface="한양해서" pitchFamily="18" charset="-127"/>
          </a:defRPr>
        </a:defPPr>
      </a:lstStyle>
    </a:lnDef>
  </a:objectDefaults>
  <a:extraClrSchemeLst>
    <a:extraClrScheme>
      <a:clrScheme name="vldb-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ldb-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ldb-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ldb-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ldb-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ldb-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ldb-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ldb-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ldb-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ldb-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ldb-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ldb-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vldb-style</Template>
  <TotalTime>3263</TotalTime>
  <Pages>27</Pages>
  <Words>7071</Words>
  <Application>Microsoft Office PowerPoint</Application>
  <PresentationFormat>화면 슬라이드 쇼(4:3)</PresentationFormat>
  <Paragraphs>1231</Paragraphs>
  <Slides>80</Slides>
  <Notes>28</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80</vt:i4>
      </vt:variant>
    </vt:vector>
  </HeadingPairs>
  <TitlesOfParts>
    <vt:vector size="93" baseType="lpstr">
      <vt:lpstr>╜┼╕φ┴╢</vt:lpstr>
      <vt:lpstr>굴림</vt:lpstr>
      <vt:lpstr>Arial</vt:lpstr>
      <vt:lpstr>Book Antiqua</vt:lpstr>
      <vt:lpstr>Calibri</vt:lpstr>
      <vt:lpstr>Century Gothic</vt:lpstr>
      <vt:lpstr>Consolas</vt:lpstr>
      <vt:lpstr>Courier New</vt:lpstr>
      <vt:lpstr>Tahoma</vt:lpstr>
      <vt:lpstr>Times New Roman</vt:lpstr>
      <vt:lpstr>Wingdings</vt:lpstr>
      <vt:lpstr>vldb-style</vt:lpstr>
      <vt:lpstr>Acrobat Document</vt:lpstr>
      <vt:lpstr>Ch 9. Storing Data: Disks and Files - Heap File Structure - </vt:lpstr>
      <vt:lpstr>PowerPoint 프레젠테이션</vt:lpstr>
      <vt:lpstr>Contents</vt:lpstr>
      <vt:lpstr>9.0 Disks and Files</vt:lpstr>
      <vt:lpstr>Storage Device Metrics</vt:lpstr>
      <vt:lpstr>Storage Device Metrics(2): HDD vs. Flash SSDs</vt:lpstr>
      <vt:lpstr>9.1 Memory Hierarchy</vt:lpstr>
      <vt:lpstr>Disks</vt:lpstr>
      <vt:lpstr>Anatomy of a Disk</vt:lpstr>
      <vt:lpstr>Accessing a Disk Page</vt:lpstr>
      <vt:lpstr>Arranging Pages on Disk</vt:lpstr>
      <vt:lpstr>Some Techniques to Hide IO Bottlenecks</vt:lpstr>
      <vt:lpstr>CPU-IO Overlapping</vt:lpstr>
      <vt:lpstr>Technology RATIOS Matter  [ Source: Jim Gray’s PPT ]</vt:lpstr>
      <vt:lpstr>Mega Changes in Computer Architectures and Implications on Database Technology</vt:lpstr>
      <vt:lpstr>Jim Gray’s Storage Latency Analogy:   How Far Away is the Data?</vt:lpstr>
      <vt:lpstr>Latency Gap in Memory Hierarchy</vt:lpstr>
      <vt:lpstr>Latency Numbers Every Programmer Should Know</vt:lpstr>
      <vt:lpstr>IOPS Crisis in OLTP</vt:lpstr>
      <vt:lpstr>IOPS Crisis in OLTP(2)</vt:lpstr>
      <vt:lpstr>Our Message in SIGMOD 2009</vt:lpstr>
      <vt:lpstr>Flash-based TPC-C @ 2013 September</vt:lpstr>
      <vt:lpstr>Why Not Store It All in Main Memory?</vt:lpstr>
      <vt:lpstr>MMDBMS vs. All-Flash DBMS: Personal Thoughts</vt:lpstr>
      <vt:lpstr>Power Consumption Issue in Big Memory</vt:lpstr>
      <vt:lpstr>HDD vs. SSD [Patterson 2016]</vt:lpstr>
      <vt:lpstr>Evolution of  secondary storages</vt:lpstr>
      <vt:lpstr>Implications for DBMS Design</vt:lpstr>
      <vt:lpstr>9.2 RAID</vt:lpstr>
      <vt:lpstr>RAID</vt:lpstr>
      <vt:lpstr>RAID Levels</vt:lpstr>
      <vt:lpstr>RAID Levels (Contd.)</vt:lpstr>
      <vt:lpstr>9.3 Disk Space Management</vt:lpstr>
      <vt:lpstr>PowerPoint 프레젠테이션</vt:lpstr>
      <vt:lpstr>9.4 Buffer Management in a DBMS</vt:lpstr>
      <vt:lpstr>When a Page is Requested ...</vt:lpstr>
      <vt:lpstr>More on Buffer Management</vt:lpstr>
      <vt:lpstr>Buffer Manager Pseudo Code</vt:lpstr>
      <vt:lpstr>Buffer Replacement Policy</vt:lpstr>
      <vt:lpstr>Buffer Replacement Policy</vt:lpstr>
      <vt:lpstr>Buffer Replacement Policy (2)</vt:lpstr>
      <vt:lpstr>LRU and Sequential Flooding</vt:lpstr>
      <vt:lpstr>“Clock” Replacement Policy</vt:lpstr>
      <vt:lpstr>Classification of Replacement Policies</vt:lpstr>
      <vt:lpstr>OLTP Through the Looking Glass [sigmod 08]</vt:lpstr>
      <vt:lpstr>Belady’s MIN Algorithm</vt:lpstr>
      <vt:lpstr>Belady’s Anomaly</vt:lpstr>
      <vt:lpstr>Buffer Management vs. 5 Min Rule and Pareto’s Law</vt:lpstr>
      <vt:lpstr>DBMS vs. OS File System</vt:lpstr>
      <vt:lpstr>PowerPoint 프레젠테이션</vt:lpstr>
      <vt:lpstr>How to Physically Store a Logical Table in Disk?</vt:lpstr>
      <vt:lpstr>9.5 Files of Records</vt:lpstr>
      <vt:lpstr>Unordered (Heap) Files</vt:lpstr>
      <vt:lpstr>Heap File Implemented as a List </vt:lpstr>
      <vt:lpstr>Heap File Using a Page Directory</vt:lpstr>
      <vt:lpstr>Oracle: Tablespace, Segments, Extents, and Blocks</vt:lpstr>
      <vt:lpstr>Oracle: Segments, Extents, and Blocks (2)</vt:lpstr>
      <vt:lpstr> </vt:lpstr>
      <vt:lpstr>Oracle: Segments, Extents, and Blocks (4)</vt:lpstr>
      <vt:lpstr>Oracle: Segments, Extents, and Blocks (5)</vt:lpstr>
      <vt:lpstr>9.6 Page Formats: Fixed Length Records</vt:lpstr>
      <vt:lpstr>Page Formats: Variable Length Records</vt:lpstr>
      <vt:lpstr>Block Dump in Oracle</vt:lpstr>
      <vt:lpstr>Oracle Formatted Block Dumps</vt:lpstr>
      <vt:lpstr>Page Size</vt:lpstr>
      <vt:lpstr>“Classical” Data Layout on Disk Page: Row-Store</vt:lpstr>
      <vt:lpstr>Other Layouts: C-Store and Pax</vt:lpstr>
      <vt:lpstr>9.7 Record Formats:  Fixed Length</vt:lpstr>
      <vt:lpstr>Record Formats: Variable Length</vt:lpstr>
      <vt:lpstr>Row Layout in Oracle </vt:lpstr>
      <vt:lpstr>Row Layout in Oracle (2) </vt:lpstr>
      <vt:lpstr>Column Value in Oracle</vt:lpstr>
      <vt:lpstr>System Catalogs(or Data Dictionary)</vt:lpstr>
      <vt:lpstr>PowerPoint 프레젠테이션</vt:lpstr>
      <vt:lpstr>Full Table Scan: An Access Method</vt:lpstr>
      <vt:lpstr>Cost Model of Full Table Scan</vt:lpstr>
      <vt:lpstr>Estimated Cost of the Sample Query</vt:lpstr>
      <vt:lpstr>Summary</vt:lpstr>
      <vt:lpstr>Summary (Contd.)</vt:lpstr>
      <vt:lpstr>“If you want truly to understand a system, try to change it” Kurt Lewin (A Psychologist)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Data: Disks and Files</dc:title>
  <dc:subject>Database Management Systems</dc:subject>
  <dc:creator>Raghu Ramakrishnan and Johannes Gehrke</dc:creator>
  <cp:keywords>Chapter 7</cp:keywords>
  <dc:description/>
  <cp:lastModifiedBy>이영민</cp:lastModifiedBy>
  <cp:revision>168</cp:revision>
  <cp:lastPrinted>2011-10-27T01:19:49Z</cp:lastPrinted>
  <dcterms:created xsi:type="dcterms:W3CDTF">1997-01-06T18:24:52Z</dcterms:created>
  <dcterms:modified xsi:type="dcterms:W3CDTF">2019-05-01T02:44:24Z</dcterms:modified>
</cp:coreProperties>
</file>