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284" r:id="rId2"/>
    <p:sldId id="285" r:id="rId3"/>
    <p:sldId id="286" r:id="rId4"/>
    <p:sldId id="291" r:id="rId5"/>
    <p:sldId id="292" r:id="rId6"/>
    <p:sldId id="293" r:id="rId7"/>
    <p:sldId id="282" r:id="rId8"/>
    <p:sldId id="256" r:id="rId9"/>
    <p:sldId id="257" r:id="rId10"/>
    <p:sldId id="258" r:id="rId11"/>
    <p:sldId id="259" r:id="rId12"/>
    <p:sldId id="260" r:id="rId13"/>
    <p:sldId id="261" r:id="rId14"/>
    <p:sldId id="262" r:id="rId15"/>
    <p:sldId id="263" r:id="rId16"/>
    <p:sldId id="28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9" r:id="rId32"/>
    <p:sldId id="278" r:id="rId33"/>
    <p:sldId id="280" r:id="rId34"/>
    <p:sldId id="281"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8"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5CB5C7-C7D3-4902-9AB6-C6C7DD964DD4}">
          <p14:sldIdLst>
            <p14:sldId id="284"/>
            <p14:sldId id="285"/>
            <p14:sldId id="286"/>
            <p14:sldId id="291"/>
            <p14:sldId id="292"/>
            <p14:sldId id="293"/>
            <p14:sldId id="282"/>
            <p14:sldId id="256"/>
            <p14:sldId id="257"/>
            <p14:sldId id="258"/>
            <p14:sldId id="259"/>
            <p14:sldId id="260"/>
            <p14:sldId id="261"/>
            <p14:sldId id="262"/>
            <p14:sldId id="263"/>
            <p14:sldId id="283"/>
            <p14:sldId id="264"/>
            <p14:sldId id="265"/>
            <p14:sldId id="266"/>
            <p14:sldId id="267"/>
            <p14:sldId id="268"/>
            <p14:sldId id="269"/>
            <p14:sldId id="270"/>
            <p14:sldId id="271"/>
            <p14:sldId id="272"/>
            <p14:sldId id="273"/>
            <p14:sldId id="274"/>
            <p14:sldId id="275"/>
            <p14:sldId id="276"/>
            <p14:sldId id="277"/>
            <p14:sldId id="279"/>
            <p14:sldId id="278"/>
            <p14:sldId id="280"/>
            <p14:sldId id="281"/>
            <p14:sldId id="294"/>
            <p14:sldId id="295"/>
            <p14:sldId id="296"/>
            <p14:sldId id="297"/>
            <p14:sldId id="298"/>
            <p14:sldId id="299"/>
            <p14:sldId id="300"/>
            <p14:sldId id="301"/>
            <p14:sldId id="302"/>
            <p14:sldId id="303"/>
            <p14:sldId id="304"/>
            <p14:sldId id="305"/>
            <p14:sldId id="306"/>
            <p14:sldId id="308"/>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60"/>
  </p:normalViewPr>
  <p:slideViewPr>
    <p:cSldViewPr snapToGrid="0">
      <p:cViewPr varScale="1">
        <p:scale>
          <a:sx n="74" d="100"/>
          <a:sy n="74" d="100"/>
        </p:scale>
        <p:origin x="105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E817BC-FEA4-4005-BF1E-A1165462FDC3}" type="datetimeFigureOut">
              <a:rPr lang="en-US" smtClean="0"/>
              <a:t>12/26/2022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0DC8D-89F1-4041-81FB-18AE32944CE9}" type="slidenum">
              <a:rPr lang="en-US" smtClean="0"/>
              <a:t>‹#›</a:t>
            </a:fld>
            <a:endParaRPr lang="en-US"/>
          </a:p>
        </p:txBody>
      </p:sp>
    </p:spTree>
    <p:extLst>
      <p:ext uri="{BB962C8B-B14F-4D97-AF65-F5344CB8AC3E}">
        <p14:creationId xmlns:p14="http://schemas.microsoft.com/office/powerpoint/2010/main" val="959606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35</a:t>
            </a:fld>
            <a:endParaRPr lang="en-US"/>
          </a:p>
        </p:txBody>
      </p:sp>
    </p:spTree>
    <p:extLst>
      <p:ext uri="{BB962C8B-B14F-4D97-AF65-F5344CB8AC3E}">
        <p14:creationId xmlns:p14="http://schemas.microsoft.com/office/powerpoint/2010/main" val="139487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36</a:t>
            </a:fld>
            <a:endParaRPr lang="en-US"/>
          </a:p>
        </p:txBody>
      </p:sp>
    </p:spTree>
    <p:extLst>
      <p:ext uri="{BB962C8B-B14F-4D97-AF65-F5344CB8AC3E}">
        <p14:creationId xmlns:p14="http://schemas.microsoft.com/office/powerpoint/2010/main" val="57769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43</a:t>
            </a:fld>
            <a:endParaRPr lang="en-US"/>
          </a:p>
        </p:txBody>
      </p:sp>
    </p:spTree>
    <p:extLst>
      <p:ext uri="{BB962C8B-B14F-4D97-AF65-F5344CB8AC3E}">
        <p14:creationId xmlns:p14="http://schemas.microsoft.com/office/powerpoint/2010/main" val="140457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45</a:t>
            </a:fld>
            <a:endParaRPr lang="en-US"/>
          </a:p>
        </p:txBody>
      </p:sp>
    </p:spTree>
    <p:extLst>
      <p:ext uri="{BB962C8B-B14F-4D97-AF65-F5344CB8AC3E}">
        <p14:creationId xmlns:p14="http://schemas.microsoft.com/office/powerpoint/2010/main" val="207712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46</a:t>
            </a:fld>
            <a:endParaRPr lang="en-US"/>
          </a:p>
        </p:txBody>
      </p:sp>
    </p:spTree>
    <p:extLst>
      <p:ext uri="{BB962C8B-B14F-4D97-AF65-F5344CB8AC3E}">
        <p14:creationId xmlns:p14="http://schemas.microsoft.com/office/powerpoint/2010/main" val="332442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D1DE80-BC23-4783-AD34-4D3C374A6C2B}" type="slidenum">
              <a:rPr lang="en-US" smtClean="0"/>
              <a:t>47</a:t>
            </a:fld>
            <a:endParaRPr lang="en-US"/>
          </a:p>
        </p:txBody>
      </p:sp>
    </p:spTree>
    <p:extLst>
      <p:ext uri="{BB962C8B-B14F-4D97-AF65-F5344CB8AC3E}">
        <p14:creationId xmlns:p14="http://schemas.microsoft.com/office/powerpoint/2010/main" val="295264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F3F7-37D7-F453-DF49-87A8AF48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7EF00D-CAAC-3A3A-2C9E-1AF8B31060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E5208-625E-0C65-ACD2-5D2D422E2D19}"/>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B45D489D-23B1-6730-AB45-9CF3605C1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18BC8D-9D16-F143-4757-2A7E36A11353}"/>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403145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8C91-6F0C-EDFA-A668-3FCAF85A9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5F1699-50E2-A349-603A-58A6E9582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CC210-2912-E1F5-929A-06C64ED7BDAA}"/>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AE6C222F-3351-AA2A-57AB-3AFD705A3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F9201-E375-DC4D-125A-C42199902248}"/>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386194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E694E-710D-F192-FD43-51FE31DCF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19401C-63F7-FE5F-B8A8-AF0B51948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08EF9-7697-11AC-A542-34FBA59AD583}"/>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B3D256BE-5E22-3B53-5545-A2785BB21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31CB6-AFD6-E323-0C78-B2AD37EACDAE}"/>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2022817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371945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908-7447-378C-DC9E-4149B0533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05D19-C2A4-7104-AD9E-9FF1A1464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6AD81-135E-0EC6-1496-93C3265512F6}"/>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30A66134-D3AE-126F-3576-24B3EA284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AEEB5-806E-AE2F-3272-78C0FBE16E85}"/>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236327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99110-186C-8BA2-5575-54BADD7BF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82650-6708-1FAB-B2F9-BD170AA86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8772D-3EE0-A83E-9AF1-7290E4191A4C}"/>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0EB03284-B5A4-D1A3-8932-E02568BAA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8F55F-8C7B-CACC-85F8-F6EB703BFAE8}"/>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325749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4EE7-21FF-A5EA-C7FB-13A866634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AFD9D-ECB8-3156-CF61-04C0D0ABC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AC4C34-FC78-73E5-C1E3-B47393A81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D36DBA-45FF-D997-7C26-AEDB16988B05}"/>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6" name="Footer Placeholder 5">
            <a:extLst>
              <a:ext uri="{FF2B5EF4-FFF2-40B4-BE49-F238E27FC236}">
                <a16:creationId xmlns:a16="http://schemas.microsoft.com/office/drawing/2014/main" id="{56694F33-1D49-9A3C-C6E2-1628426DF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DF5E1-D0B8-0483-03F3-7882D02B0886}"/>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69897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C728-23B3-889A-0A6D-69F196F9A3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585E3D-E9C1-F81F-89E8-9744E92D3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10C264-1775-BD2F-216F-998FF850E5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4ABF07-80A3-041C-7890-D194D62AC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87ECA-A056-BDA0-2173-99DA371B57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7AEDC-6518-AD90-2484-FB7EC2F36A05}"/>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8" name="Footer Placeholder 7">
            <a:extLst>
              <a:ext uri="{FF2B5EF4-FFF2-40B4-BE49-F238E27FC236}">
                <a16:creationId xmlns:a16="http://schemas.microsoft.com/office/drawing/2014/main" id="{14219500-8E8F-DB16-3CE6-7D9F248AF4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06B199-2380-5CAA-18AA-BA57F98DF1E3}"/>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36963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2813-6122-501A-F777-2641A78818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6C2E17-42ED-C4D4-3D06-1664F419878E}"/>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4" name="Footer Placeholder 3">
            <a:extLst>
              <a:ext uri="{FF2B5EF4-FFF2-40B4-BE49-F238E27FC236}">
                <a16:creationId xmlns:a16="http://schemas.microsoft.com/office/drawing/2014/main" id="{33EA1CEA-243E-BECA-45C7-521711193B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F552CC-5C31-E884-5EC2-93BDF5793C7D}"/>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404821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32C363-69B3-49FD-57F2-90710E8E30CE}"/>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3" name="Footer Placeholder 2">
            <a:extLst>
              <a:ext uri="{FF2B5EF4-FFF2-40B4-BE49-F238E27FC236}">
                <a16:creationId xmlns:a16="http://schemas.microsoft.com/office/drawing/2014/main" id="{65D90853-96DD-432A-5414-B2A50D824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89051D-DEC8-2888-A51E-31FC18AD6E73}"/>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84099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272E8-1D91-9625-5604-AD50D4FE7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017B50-ACB9-FB89-1BD9-8160B04C9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6783C-C6D7-A945-29DD-DBEF57877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D02B1-1982-733D-63E3-270472E2CC8F}"/>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6" name="Footer Placeholder 5">
            <a:extLst>
              <a:ext uri="{FF2B5EF4-FFF2-40B4-BE49-F238E27FC236}">
                <a16:creationId xmlns:a16="http://schemas.microsoft.com/office/drawing/2014/main" id="{91F113BD-BA67-99AE-2BC7-2C03027C0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ECF45-8CB5-A1F3-70F7-F4C378799685}"/>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228145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9FF0-DCE6-E604-942A-986820E68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7CF105-0681-6912-D1C2-7E47F5C32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7D22FB-4509-F830-6B76-6E8F19B82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2B306-AA4B-CAF9-20E9-FCB69919718E}"/>
              </a:ext>
            </a:extLst>
          </p:cNvPr>
          <p:cNvSpPr>
            <a:spLocks noGrp="1"/>
          </p:cNvSpPr>
          <p:nvPr>
            <p:ph type="dt" sz="half" idx="10"/>
          </p:nvPr>
        </p:nvSpPr>
        <p:spPr/>
        <p:txBody>
          <a:bodyPr/>
          <a:lstStyle/>
          <a:p>
            <a:fld id="{56824FCC-7CF6-49CB-8E5E-CBF109C3A1D4}" type="datetimeFigureOut">
              <a:rPr lang="en-US" smtClean="0"/>
              <a:t>12/26/2022</a:t>
            </a:fld>
            <a:endParaRPr lang="en-US"/>
          </a:p>
        </p:txBody>
      </p:sp>
      <p:sp>
        <p:nvSpPr>
          <p:cNvPr id="6" name="Footer Placeholder 5">
            <a:extLst>
              <a:ext uri="{FF2B5EF4-FFF2-40B4-BE49-F238E27FC236}">
                <a16:creationId xmlns:a16="http://schemas.microsoft.com/office/drawing/2014/main" id="{D1E1F22D-9BB1-48B5-5C2F-66A9F23D7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3B266-0C37-41FC-363D-80B98BB570A9}"/>
              </a:ext>
            </a:extLst>
          </p:cNvPr>
          <p:cNvSpPr>
            <a:spLocks noGrp="1"/>
          </p:cNvSpPr>
          <p:nvPr>
            <p:ph type="sldNum" sz="quarter" idx="12"/>
          </p:nvPr>
        </p:nvSpPr>
        <p:spPr/>
        <p:txBody>
          <a:bodyPr/>
          <a:lstStyle/>
          <a:p>
            <a:fld id="{4AB93F09-38F5-432F-8F4A-F5B6E647FE50}" type="slidenum">
              <a:rPr lang="en-US" smtClean="0"/>
              <a:t>‹#›</a:t>
            </a:fld>
            <a:endParaRPr lang="en-US"/>
          </a:p>
        </p:txBody>
      </p:sp>
    </p:spTree>
    <p:extLst>
      <p:ext uri="{BB962C8B-B14F-4D97-AF65-F5344CB8AC3E}">
        <p14:creationId xmlns:p14="http://schemas.microsoft.com/office/powerpoint/2010/main" val="132922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C00F1-9EC0-A0F8-210B-3B5597680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5372D0-E361-8B46-466C-9720D2942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11DD2-7D05-B2A1-DD35-232B7AEBF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24FCC-7CF6-49CB-8E5E-CBF109C3A1D4}" type="datetimeFigureOut">
              <a:rPr lang="en-US" smtClean="0"/>
              <a:t>12/26/2022</a:t>
            </a:fld>
            <a:endParaRPr lang="en-US"/>
          </a:p>
        </p:txBody>
      </p:sp>
      <p:sp>
        <p:nvSpPr>
          <p:cNvPr id="5" name="Footer Placeholder 4">
            <a:extLst>
              <a:ext uri="{FF2B5EF4-FFF2-40B4-BE49-F238E27FC236}">
                <a16:creationId xmlns:a16="http://schemas.microsoft.com/office/drawing/2014/main" id="{E75C295A-8436-6FB9-1851-3F6526FB5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0A899-84EE-0EA9-C9FD-4F1879D2D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93F09-38F5-432F-8F4A-F5B6E647FE50}" type="slidenum">
              <a:rPr lang="en-US" smtClean="0"/>
              <a:t>‹#›</a:t>
            </a:fld>
            <a:endParaRPr lang="en-US"/>
          </a:p>
        </p:txBody>
      </p:sp>
    </p:spTree>
    <p:extLst>
      <p:ext uri="{BB962C8B-B14F-4D97-AF65-F5344CB8AC3E}">
        <p14:creationId xmlns:p14="http://schemas.microsoft.com/office/powerpoint/2010/main" val="26976488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mail@brunosottomayor.com" TargetMode="External"/><Relationship Id="rId2" Type="http://schemas.openxmlformats.org/officeDocument/2006/relationships/hyperlink" Target="https://doi.org/10.1016/j.engappai.2022.105240" TargetMode="External"/><Relationship Id="rId1" Type="http://schemas.openxmlformats.org/officeDocument/2006/relationships/slideLayout" Target="../slideLayouts/slideLayout2.xml"/><Relationship Id="rId6" Type="http://schemas.openxmlformats.org/officeDocument/2006/relationships/hyperlink" Target="mailto:rui@computer.org" TargetMode="External"/><Relationship Id="rId5" Type="http://schemas.openxmlformats.org/officeDocument/2006/relationships/hyperlink" Target="mailto:kalech@bgu.ac.il" TargetMode="External"/><Relationship Id="rId4" Type="http://schemas.openxmlformats.org/officeDocument/2006/relationships/hyperlink" Target="mailto:amirelm@post.bgu.ac.i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2637-2965-94A9-9AE0-ED4F62ED6CC2}"/>
              </a:ext>
            </a:extLst>
          </p:cNvPr>
          <p:cNvSpPr>
            <a:spLocks noGrp="1"/>
          </p:cNvSpPr>
          <p:nvPr>
            <p:ph type="ctrTitle"/>
          </p:nvPr>
        </p:nvSpPr>
        <p:spPr/>
        <p:txBody>
          <a:bodyPr>
            <a:noAutofit/>
          </a:bodyPr>
          <a:lstStyle/>
          <a:p>
            <a:r>
              <a:rPr lang="en-US" sz="5400" b="1" dirty="0">
                <a:latin typeface="Cambria Math" panose="02040503050406030204" pitchFamily="18" charset="0"/>
                <a:ea typeface="Cambria Math" panose="02040503050406030204" pitchFamily="18" charset="0"/>
                <a:cs typeface="Times New Roman" panose="02020603050405020304" pitchFamily="18" charset="0"/>
              </a:rPr>
              <a:t>Exploring Design smells for smell-based defect prediction</a:t>
            </a:r>
            <a:br>
              <a:rPr lang="en-US" sz="5400" b="1" dirty="0">
                <a:latin typeface="Cambria Math" panose="02040503050406030204" pitchFamily="18" charset="0"/>
                <a:ea typeface="Cambria Math" panose="02040503050406030204" pitchFamily="18" charset="0"/>
                <a:cs typeface="Times New Roman" panose="02020603050405020304" pitchFamily="18" charset="0"/>
              </a:rPr>
            </a:br>
            <a:endParaRPr lang="en-US" sz="5400" b="1" dirty="0">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7D431C-BC6B-A3AD-C02D-314C502AB8DA}"/>
              </a:ext>
            </a:extLst>
          </p:cNvPr>
          <p:cNvSpPr>
            <a:spLocks noGrp="1"/>
          </p:cNvSpPr>
          <p:nvPr>
            <p:ph type="subTitle" idx="1"/>
          </p:nvPr>
        </p:nvSpPr>
        <p:spPr>
          <a:xfrm>
            <a:off x="2667000" y="3708400"/>
            <a:ext cx="7071360" cy="2387600"/>
          </a:xfrm>
        </p:spPr>
        <p:txBody>
          <a:bodyPr>
            <a:normAutofit fontScale="92500" lnSpcReduction="10000"/>
          </a:bodyPr>
          <a:lstStyle/>
          <a:p>
            <a:r>
              <a:rPr lang="en-US" dirty="0">
                <a:latin typeface="Cambria Math" panose="02040503050406030204" pitchFamily="18" charset="0"/>
                <a:ea typeface="Cambria Math" panose="02040503050406030204" pitchFamily="18" charset="0"/>
              </a:rPr>
              <a:t>Instructor: Dr. Ashtiyani</a:t>
            </a:r>
          </a:p>
          <a:p>
            <a:r>
              <a:rPr lang="en-US" dirty="0">
                <a:latin typeface="Cambria Math" panose="02040503050406030204" pitchFamily="18" charset="0"/>
                <a:ea typeface="Cambria Math" panose="02040503050406030204" pitchFamily="18" charset="0"/>
              </a:rPr>
              <a:t>TA: Morteza Zakeri</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Students: </a:t>
            </a:r>
          </a:p>
          <a:p>
            <a:r>
              <a:rPr lang="en-US" dirty="0">
                <a:latin typeface="Cambria Math" panose="02040503050406030204" pitchFamily="18" charset="0"/>
                <a:ea typeface="Cambria Math" panose="02040503050406030204" pitchFamily="18" charset="0"/>
              </a:rPr>
              <a:t>Hosein Mohamadian , Hamidreza Sadeghi &amp; Alireza Usef</a:t>
            </a:r>
          </a:p>
          <a:p>
            <a:r>
              <a:rPr lang="en-US" sz="2000" dirty="0">
                <a:latin typeface="Cambria Math" panose="02040503050406030204" pitchFamily="18" charset="0"/>
                <a:ea typeface="Cambria Math" panose="02040503050406030204" pitchFamily="18" charset="0"/>
              </a:rPr>
              <a:t>Fall 2022</a:t>
            </a:r>
          </a:p>
        </p:txBody>
      </p:sp>
    </p:spTree>
    <p:extLst>
      <p:ext uri="{BB962C8B-B14F-4D97-AF65-F5344CB8AC3E}">
        <p14:creationId xmlns:p14="http://schemas.microsoft.com/office/powerpoint/2010/main" val="845167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AB6FF3-6A2D-DD9D-77D1-DDC9710A0D9C}"/>
              </a:ext>
            </a:extLst>
          </p:cNvPr>
          <p:cNvSpPr txBox="1"/>
          <p:nvPr/>
        </p:nvSpPr>
        <p:spPr>
          <a:xfrm>
            <a:off x="559492" y="1421246"/>
            <a:ext cx="8382000"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What is code smell?</a:t>
            </a:r>
          </a:p>
          <a:p>
            <a:pPr marL="457200" indent="-457200">
              <a:buFont typeface="Arial" panose="020B0604020202020204" pitchFamily="34" charset="0"/>
              <a:buChar char="•"/>
            </a:pPr>
            <a:endParaRPr lang="fa-IR"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Traditional Code Smells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Examples for Traditional Code Smells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Shotgun Surgery smell</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Swiss Army Knife</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77559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EF0DFA-0C81-157C-C0A8-740ACE50F804}"/>
              </a:ext>
            </a:extLst>
          </p:cNvPr>
          <p:cNvSpPr txBox="1"/>
          <p:nvPr/>
        </p:nvSpPr>
        <p:spPr>
          <a:xfrm>
            <a:off x="711431" y="1339274"/>
            <a:ext cx="822960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What is Design Code Smells?</a:t>
            </a:r>
          </a:p>
          <a:p>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Examples for Design Code Smells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Irrelevant class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Lazy class/Freeloader</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Small class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4883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71EBF-B84D-AE55-4EBF-DB44131CA0BC}"/>
              </a:ext>
            </a:extLst>
          </p:cNvPr>
          <p:cNvSpPr txBox="1"/>
          <p:nvPr/>
        </p:nvSpPr>
        <p:spPr>
          <a:xfrm>
            <a:off x="699885" y="1443841"/>
            <a:ext cx="1057656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Mini-class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No responsibility</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Agent classes</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Motivation to use Design smells for defect prediction</a:t>
            </a:r>
          </a:p>
          <a:p>
            <a:pPr marL="457200" indent="-45720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example is from the javax.swing package</a:t>
            </a:r>
          </a:p>
        </p:txBody>
      </p:sp>
    </p:spTree>
    <p:extLst>
      <p:ext uri="{BB962C8B-B14F-4D97-AF65-F5344CB8AC3E}">
        <p14:creationId xmlns:p14="http://schemas.microsoft.com/office/powerpoint/2010/main" val="3425735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007772-2E18-0165-3866-BC35978EA890}"/>
              </a:ext>
            </a:extLst>
          </p:cNvPr>
          <p:cNvSpPr txBox="1"/>
          <p:nvPr/>
        </p:nvSpPr>
        <p:spPr>
          <a:xfrm>
            <a:off x="731751" y="764024"/>
            <a:ext cx="8473440" cy="5693866"/>
          </a:xfrm>
          <a:prstGeom prst="rect">
            <a:avLst/>
          </a:prstGeom>
          <a:noFill/>
        </p:spPr>
        <p:txBody>
          <a:bodyPr wrap="square" rtlCol="0">
            <a:spAutoFit/>
          </a:bodyPr>
          <a:lstStyle/>
          <a:p>
            <a:r>
              <a:rPr lang="en-US" sz="2600" dirty="0">
                <a:latin typeface="Cambria Math" panose="02040503050406030204" pitchFamily="18" charset="0"/>
                <a:ea typeface="Cambria Math" panose="02040503050406030204" pitchFamily="18" charset="0"/>
              </a:rPr>
              <a:t>public interface WindowConstants </a:t>
            </a:r>
          </a:p>
          <a:p>
            <a:r>
              <a:rPr lang="en-US" sz="2600" dirty="0">
                <a:latin typeface="Cambria Math" panose="02040503050406030204" pitchFamily="18" charset="0"/>
                <a:ea typeface="Cambria Math" panose="02040503050406030204" pitchFamily="18" charset="0"/>
              </a:rPr>
              <a:t>{ </a:t>
            </a:r>
          </a:p>
          <a:p>
            <a:pPr lvl="1"/>
            <a:r>
              <a:rPr lang="en-US" sz="2600" dirty="0">
                <a:solidFill>
                  <a:schemeClr val="accent1"/>
                </a:solidFill>
                <a:latin typeface="Cambria Math" panose="02040503050406030204" pitchFamily="18" charset="0"/>
                <a:ea typeface="Cambria Math" panose="02040503050406030204" pitchFamily="18" charset="0"/>
              </a:rPr>
              <a:t>/** The do-nothing default window close operation. */</a:t>
            </a:r>
          </a:p>
          <a:p>
            <a:pPr lvl="1"/>
            <a:r>
              <a:rPr lang="en-US" sz="2600" dirty="0">
                <a:latin typeface="Cambria Math" panose="02040503050406030204" pitchFamily="18" charset="0"/>
                <a:ea typeface="Cambria Math" panose="02040503050406030204" pitchFamily="18" charset="0"/>
              </a:rPr>
              <a:t>public static final int DO_NOTHING_ON_CLOSE = 0; </a:t>
            </a:r>
          </a:p>
          <a:p>
            <a:pPr lvl="1"/>
            <a:r>
              <a:rPr lang="en-US" sz="2600" dirty="0">
                <a:solidFill>
                  <a:schemeClr val="accent1"/>
                </a:solidFill>
                <a:latin typeface="Cambria Math" panose="02040503050406030204" pitchFamily="18" charset="0"/>
                <a:ea typeface="Cambria Math" panose="02040503050406030204" pitchFamily="18" charset="0"/>
              </a:rPr>
              <a:t>/** The hide -window default window close operation */</a:t>
            </a:r>
          </a:p>
          <a:p>
            <a:pPr lvl="1"/>
            <a:r>
              <a:rPr lang="en-US" sz="2600" dirty="0">
                <a:latin typeface="Cambria Math" panose="02040503050406030204" pitchFamily="18" charset="0"/>
                <a:ea typeface="Cambria Math" panose="02040503050406030204" pitchFamily="18" charset="0"/>
              </a:rPr>
              <a:t> public static final int HIDE_ON_CLOSE = 1; </a:t>
            </a:r>
          </a:p>
          <a:p>
            <a:pPr lvl="1"/>
            <a:r>
              <a:rPr lang="en-US" sz="2600" dirty="0">
                <a:solidFill>
                  <a:schemeClr val="accent1"/>
                </a:solidFill>
                <a:latin typeface="Cambria Math" panose="02040503050406030204" pitchFamily="18" charset="0"/>
                <a:ea typeface="Cambria Math" panose="02040503050406030204" pitchFamily="18" charset="0"/>
              </a:rPr>
              <a:t>/** The dispose -window default window close operation. */</a:t>
            </a:r>
          </a:p>
          <a:p>
            <a:pPr lvl="1"/>
            <a:r>
              <a:rPr lang="en-US" sz="2600" dirty="0">
                <a:latin typeface="Cambria Math" panose="02040503050406030204" pitchFamily="18" charset="0"/>
                <a:ea typeface="Cambria Math" panose="02040503050406030204" pitchFamily="18" charset="0"/>
              </a:rPr>
              <a:t> public static final int DISPOSE_ON_CLOSE = 2; </a:t>
            </a:r>
          </a:p>
          <a:p>
            <a:pPr lvl="1"/>
            <a:r>
              <a:rPr lang="en-US" sz="2600" dirty="0">
                <a:solidFill>
                  <a:schemeClr val="accent1"/>
                </a:solidFill>
                <a:latin typeface="Cambria Math" panose="02040503050406030204" pitchFamily="18" charset="0"/>
                <a:ea typeface="Cambria Math" panose="02040503050406030204" pitchFamily="18" charset="0"/>
              </a:rPr>
              <a:t>/** The exit application default window close operation. */ </a:t>
            </a:r>
          </a:p>
          <a:p>
            <a:pPr lvl="1"/>
            <a:r>
              <a:rPr lang="en-US" sz="2600" dirty="0">
                <a:latin typeface="Cambria Math" panose="02040503050406030204" pitchFamily="18" charset="0"/>
                <a:ea typeface="Cambria Math" panose="02040503050406030204" pitchFamily="18" charset="0"/>
              </a:rPr>
              <a:t>public static final int EXIT_ON_CLOSE = 3; </a:t>
            </a:r>
          </a:p>
          <a:p>
            <a:r>
              <a:rPr lang="en-US" sz="2600"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348576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E54E9B2E-E785-70D2-10E9-A2C4B25C8211}"/>
              </a:ext>
            </a:extLst>
          </p:cNvPr>
          <p:cNvPicPr>
            <a:picLocks noGrp="1" noChangeAspect="1"/>
          </p:cNvPicPr>
          <p:nvPr>
            <p:ph idx="1"/>
          </p:nvPr>
        </p:nvPicPr>
        <p:blipFill>
          <a:blip r:embed="rId2"/>
          <a:stretch>
            <a:fillRect/>
          </a:stretch>
        </p:blipFill>
        <p:spPr>
          <a:xfrm>
            <a:off x="0" y="182880"/>
            <a:ext cx="12191999" cy="6675120"/>
          </a:xfrm>
        </p:spPr>
      </p:pic>
    </p:spTree>
    <p:extLst>
      <p:ext uri="{BB962C8B-B14F-4D97-AF65-F5344CB8AC3E}">
        <p14:creationId xmlns:p14="http://schemas.microsoft.com/office/powerpoint/2010/main" val="271083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E4A50A-7CED-A34B-074F-AD98E736FC64}"/>
              </a:ext>
            </a:extLst>
          </p:cNvPr>
          <p:cNvPicPr>
            <a:picLocks noGrp="1" noChangeAspect="1"/>
          </p:cNvPicPr>
          <p:nvPr>
            <p:ph idx="1"/>
          </p:nvPr>
        </p:nvPicPr>
        <p:blipFill>
          <a:blip r:embed="rId2"/>
          <a:stretch>
            <a:fillRect/>
          </a:stretch>
        </p:blipFill>
        <p:spPr>
          <a:xfrm>
            <a:off x="68154" y="176066"/>
            <a:ext cx="11892880" cy="6406478"/>
          </a:xfrm>
        </p:spPr>
      </p:pic>
    </p:spTree>
    <p:extLst>
      <p:ext uri="{BB962C8B-B14F-4D97-AF65-F5344CB8AC3E}">
        <p14:creationId xmlns:p14="http://schemas.microsoft.com/office/powerpoint/2010/main" val="3298675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C7E0-C178-4F4A-293A-30F7A18DA4EB}"/>
              </a:ext>
            </a:extLst>
          </p:cNvPr>
          <p:cNvSpPr>
            <a:spLocks noGrp="1"/>
          </p:cNvSpPr>
          <p:nvPr>
            <p:ph type="title"/>
          </p:nvPr>
        </p:nvSpPr>
        <p:spPr>
          <a:xfrm>
            <a:off x="838200" y="365125"/>
            <a:ext cx="10515600" cy="6069752"/>
          </a:xfrm>
        </p:spPr>
        <p:txBody>
          <a:bodyPr/>
          <a:lstStyle/>
          <a:p>
            <a:pPr algn="ctr"/>
            <a:r>
              <a:rPr lang="en-US" b="1" dirty="0">
                <a:latin typeface="Cambria Math" panose="02040503050406030204" pitchFamily="18" charset="0"/>
                <a:ea typeface="Cambria Math" panose="02040503050406030204" pitchFamily="18" charset="0"/>
              </a:rPr>
              <a:t>Evaluation methodology</a:t>
            </a:r>
          </a:p>
        </p:txBody>
      </p:sp>
    </p:spTree>
    <p:extLst>
      <p:ext uri="{BB962C8B-B14F-4D97-AF65-F5344CB8AC3E}">
        <p14:creationId xmlns:p14="http://schemas.microsoft.com/office/powerpoint/2010/main" val="39474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A601C-23EB-AC7D-B775-463D9DF4DE4D}"/>
              </a:ext>
            </a:extLst>
          </p:cNvPr>
          <p:cNvSpPr>
            <a:spLocks noGrp="1"/>
          </p:cNvSpPr>
          <p:nvPr>
            <p:ph idx="1"/>
          </p:nvPr>
        </p:nvSpPr>
        <p:spPr>
          <a:xfrm>
            <a:off x="838200" y="359064"/>
            <a:ext cx="10515600" cy="6654800"/>
          </a:xfrm>
        </p:spPr>
        <p:txBody>
          <a:bodyPr>
            <a:normAutofit lnSpcReduction="10000"/>
          </a:bodyPr>
          <a:lstStyle/>
          <a:p>
            <a:r>
              <a:rPr lang="en-US" dirty="0">
                <a:latin typeface="Cambria Math" panose="02040503050406030204" pitchFamily="18" charset="0"/>
                <a:ea typeface="Cambria Math" panose="02040503050406030204" pitchFamily="18" charset="0"/>
              </a:rPr>
              <a:t>RQ1. Do Design code smells contribute to the performance of defect prediction models trained with Traditional code smells?</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RQ2. How do the different categories of Design smells impact the performance of the defect prediction models?</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Collecting the data from repositories, including smells, metrics, and defects information</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Feature selection</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Train classification models</a:t>
            </a:r>
            <a:endParaRPr lang="fa-IR" dirty="0">
              <a:latin typeface="Cambria Math" panose="02040503050406030204" pitchFamily="18" charset="0"/>
              <a:ea typeface="Cambria Math" panose="02040503050406030204" pitchFamily="18" charset="0"/>
            </a:endParaRPr>
          </a:p>
          <a:p>
            <a:endParaRPr lang="fa-IR"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Model Validation</a:t>
            </a:r>
          </a:p>
        </p:txBody>
      </p:sp>
    </p:spTree>
    <p:extLst>
      <p:ext uri="{BB962C8B-B14F-4D97-AF65-F5344CB8AC3E}">
        <p14:creationId xmlns:p14="http://schemas.microsoft.com/office/powerpoint/2010/main" val="417449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FC3657-5093-17B2-A702-A6990C7FF7AD}"/>
              </a:ext>
            </a:extLst>
          </p:cNvPr>
          <p:cNvPicPr>
            <a:picLocks noGrp="1" noChangeAspect="1"/>
          </p:cNvPicPr>
          <p:nvPr>
            <p:ph idx="1"/>
          </p:nvPr>
        </p:nvPicPr>
        <p:blipFill>
          <a:blip r:embed="rId2"/>
          <a:stretch>
            <a:fillRect/>
          </a:stretch>
        </p:blipFill>
        <p:spPr>
          <a:xfrm>
            <a:off x="670560" y="162560"/>
            <a:ext cx="10495280" cy="6431279"/>
          </a:xfrm>
        </p:spPr>
      </p:pic>
    </p:spTree>
    <p:extLst>
      <p:ext uri="{BB962C8B-B14F-4D97-AF65-F5344CB8AC3E}">
        <p14:creationId xmlns:p14="http://schemas.microsoft.com/office/powerpoint/2010/main" val="347808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89CD-9924-927D-8000-6B306C84D376}"/>
              </a:ext>
            </a:extLst>
          </p:cNvPr>
          <p:cNvSpPr>
            <a:spLocks noGrp="1"/>
          </p:cNvSpPr>
          <p:nvPr>
            <p:ph idx="1"/>
          </p:nvPr>
        </p:nvSpPr>
        <p:spPr>
          <a:xfrm>
            <a:off x="744682" y="360219"/>
            <a:ext cx="10515600" cy="6097300"/>
          </a:xfrm>
        </p:spPr>
        <p:txBody>
          <a:bodyPr>
            <a:normAutofit lnSpcReduction="10000"/>
          </a:bodyPr>
          <a:lstStyle/>
          <a:p>
            <a:pPr marL="0" indent="0">
              <a:buNone/>
            </a:pPr>
            <a:r>
              <a:rPr lang="en-US" sz="4400" b="1" dirty="0">
                <a:latin typeface="Cambria Math" panose="02040503050406030204" pitchFamily="18" charset="0"/>
                <a:ea typeface="Cambria Math" panose="02040503050406030204" pitchFamily="18" charset="0"/>
              </a:rPr>
              <a:t>Dataset construction</a:t>
            </a:r>
          </a:p>
          <a:p>
            <a:pPr marL="0" indent="0">
              <a:buNone/>
            </a:pPr>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Generate the datasets required for the classifiers training and testing</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Iterating each project’s versions and extracting the defective information</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Preprocessed the datasets for training</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Handled the missing information, standardized the data, and dealt with data imbalance</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Split the data into training and testing datasets</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033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7716-9D07-6342-4E97-757F8155ABB4}"/>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Outline</a:t>
            </a:r>
          </a:p>
        </p:txBody>
      </p:sp>
      <p:sp>
        <p:nvSpPr>
          <p:cNvPr id="3" name="Content Placeholder 2">
            <a:extLst>
              <a:ext uri="{FF2B5EF4-FFF2-40B4-BE49-F238E27FC236}">
                <a16:creationId xmlns:a16="http://schemas.microsoft.com/office/drawing/2014/main" id="{1B68D25F-433C-A7C2-6A4C-A570C8F5A24A}"/>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 Introduction </a:t>
            </a:r>
          </a:p>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 Related Work</a:t>
            </a:r>
          </a:p>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Problem definition methodology </a:t>
            </a:r>
          </a:p>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Evaluation methodology</a:t>
            </a:r>
          </a:p>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Results</a:t>
            </a:r>
          </a:p>
          <a:p>
            <a:pPr marL="514350" indent="-514350">
              <a:lnSpc>
                <a:spcPct val="150000"/>
              </a:lnSpc>
              <a:buFont typeface="+mj-lt"/>
              <a:buAutoNum type="arabicPeriod"/>
            </a:pPr>
            <a:r>
              <a:rPr lang="en-US" dirty="0">
                <a:latin typeface="Cambria Math" panose="02040503050406030204" pitchFamily="18" charset="0"/>
                <a:ea typeface="Cambria Math" panose="02040503050406030204" pitchFamily="18" charset="0"/>
              </a:rPr>
              <a:t>Threats to validity</a:t>
            </a:r>
          </a:p>
          <a:p>
            <a:pPr marL="0" indent="0">
              <a:lnSpc>
                <a:spcPct val="150000"/>
              </a:lnSpc>
              <a:buNone/>
            </a:pP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9642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F405E-1BD7-646B-7CE9-79A013E8A50D}"/>
              </a:ext>
            </a:extLst>
          </p:cNvPr>
          <p:cNvSpPr>
            <a:spLocks noGrp="1"/>
          </p:cNvSpPr>
          <p:nvPr>
            <p:ph idx="1"/>
          </p:nvPr>
        </p:nvSpPr>
        <p:spPr>
          <a:xfrm>
            <a:off x="659015" y="428337"/>
            <a:ext cx="11643360" cy="6217920"/>
          </a:xfrm>
        </p:spPr>
        <p:txBody>
          <a:bodyPr/>
          <a:lstStyle/>
          <a:p>
            <a:pPr marL="0" indent="0">
              <a:buNone/>
            </a:pPr>
            <a:r>
              <a:rPr lang="en-US" sz="4400" b="1" dirty="0">
                <a:latin typeface="Cambria Math" panose="02040503050406030204" pitchFamily="18" charset="0"/>
                <a:ea typeface="Cambria Math" panose="02040503050406030204" pitchFamily="18" charset="0"/>
              </a:rPr>
              <a:t>Data Collection</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Versions with ratios between 10% and 30% of defects</a:t>
            </a:r>
          </a:p>
          <a:p>
            <a:pPr marL="0" indent="0">
              <a:buNone/>
            </a:pPr>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Concerning authors, number of contributors, number of commits, and release times</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Describe each project’s respective information about the project’s age, the number of contributors, and for the training and testing sets, the average number of files, number of commits, and ratio of defects</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Collecting features from a high number of versions</a:t>
            </a:r>
          </a:p>
        </p:txBody>
      </p:sp>
    </p:spTree>
    <p:extLst>
      <p:ext uri="{BB962C8B-B14F-4D97-AF65-F5344CB8AC3E}">
        <p14:creationId xmlns:p14="http://schemas.microsoft.com/office/powerpoint/2010/main" val="3875857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B6907-4FB6-3CCE-8722-A2A81F11C7DE}"/>
              </a:ext>
            </a:extLst>
          </p:cNvPr>
          <p:cNvSpPr>
            <a:spLocks noGrp="1"/>
          </p:cNvSpPr>
          <p:nvPr>
            <p:ph idx="1"/>
          </p:nvPr>
        </p:nvSpPr>
        <p:spPr>
          <a:xfrm>
            <a:off x="568036" y="687878"/>
            <a:ext cx="10515600" cy="5811203"/>
          </a:xfrm>
        </p:spPr>
        <p:txBody>
          <a:bodyPr>
            <a:normAutofit lnSpcReduction="10000"/>
          </a:bodyPr>
          <a:lstStyle/>
          <a:p>
            <a:pPr marL="0" indent="0">
              <a:buNone/>
            </a:pPr>
            <a:r>
              <a:rPr lang="en-US" sz="4400" b="1" dirty="0">
                <a:latin typeface="Cambria Math" panose="02040503050406030204" pitchFamily="18" charset="0"/>
                <a:ea typeface="Cambria Math" panose="02040503050406030204" pitchFamily="18" charset="0"/>
              </a:rPr>
              <a:t>Extracting Defects</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Variant of the SZZ (Borg et al., 2019) algorithm</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Compared to SZZ, our approach only requires locating the bug-fixing commits</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The matching between issues and commits was based on a numerical id that identified the issue</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JIRA issue tracker </a:t>
            </a:r>
          </a:p>
          <a:p>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Issue id follows the format ⟨PROJECT⟩ − ⟨NUMBER⟩</a:t>
            </a:r>
          </a:p>
        </p:txBody>
      </p:sp>
    </p:spTree>
    <p:extLst>
      <p:ext uri="{BB962C8B-B14F-4D97-AF65-F5344CB8AC3E}">
        <p14:creationId xmlns:p14="http://schemas.microsoft.com/office/powerpoint/2010/main" val="24323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80727-3F3D-FE83-BF3C-A70A9D33265E}"/>
              </a:ext>
            </a:extLst>
          </p:cNvPr>
          <p:cNvSpPr>
            <a:spLocks noGrp="1"/>
          </p:cNvSpPr>
          <p:nvPr>
            <p:ph idx="1"/>
          </p:nvPr>
        </p:nvSpPr>
        <p:spPr>
          <a:xfrm>
            <a:off x="838200" y="1062182"/>
            <a:ext cx="10515600" cy="6350000"/>
          </a:xfrm>
        </p:spPr>
        <p:txBody>
          <a:bodyPr>
            <a:normAutofit/>
          </a:bodyPr>
          <a:lstStyle/>
          <a:p>
            <a:r>
              <a:rPr lang="en-US" dirty="0">
                <a:latin typeface="Cambria Math" panose="02040503050406030204" pitchFamily="18" charset="0"/>
                <a:ea typeface="Cambria Math" panose="02040503050406030204" pitchFamily="18" charset="0"/>
              </a:rPr>
              <a:t>Other issue presented by Herbold et al. (2020) was the criterion used to select the files that were fixed. They observed that not all of the files in the change were directly related to the fix, particularly test cases, refactorings, and changes targeting comments in a file</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An example of the application of the defects extraction methodology</a:t>
            </a: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Our study used the Jira tracker from Apache to collect the defects information and mapped a boolean value for each file asserting whether it is defective or not</a:t>
            </a: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15336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D9BE8E-7C16-FEB8-AF3E-AA6F6A004E32}"/>
              </a:ext>
            </a:extLst>
          </p:cNvPr>
          <p:cNvPicPr>
            <a:picLocks noGrp="1" noChangeAspect="1"/>
          </p:cNvPicPr>
          <p:nvPr>
            <p:ph idx="1"/>
          </p:nvPr>
        </p:nvPicPr>
        <p:blipFill>
          <a:blip r:embed="rId2"/>
          <a:stretch>
            <a:fillRect/>
          </a:stretch>
        </p:blipFill>
        <p:spPr>
          <a:xfrm>
            <a:off x="0" y="233680"/>
            <a:ext cx="12192000" cy="6370320"/>
          </a:xfrm>
        </p:spPr>
      </p:pic>
    </p:spTree>
    <p:extLst>
      <p:ext uri="{BB962C8B-B14F-4D97-AF65-F5344CB8AC3E}">
        <p14:creationId xmlns:p14="http://schemas.microsoft.com/office/powerpoint/2010/main" val="416663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5874C-E26A-50FF-D8BD-708CEFC2B251}"/>
              </a:ext>
            </a:extLst>
          </p:cNvPr>
          <p:cNvSpPr>
            <a:spLocks noGrp="1"/>
          </p:cNvSpPr>
          <p:nvPr>
            <p:ph idx="1"/>
          </p:nvPr>
        </p:nvSpPr>
        <p:spPr>
          <a:xfrm>
            <a:off x="294640" y="562494"/>
            <a:ext cx="11602720" cy="5699761"/>
          </a:xfrm>
        </p:spPr>
        <p:txBody>
          <a:bodyPr>
            <a:normAutofit fontScale="92500" lnSpcReduction="10000"/>
          </a:bodyPr>
          <a:lstStyle/>
          <a:p>
            <a:pPr marL="0" indent="0">
              <a:buNone/>
            </a:pPr>
            <a:r>
              <a:rPr lang="en-US" sz="4800" b="1" dirty="0">
                <a:latin typeface="Cambria Math" panose="02040503050406030204" pitchFamily="18" charset="0"/>
                <a:ea typeface="Cambria Math" panose="02040503050406030204" pitchFamily="18" charset="0"/>
              </a:rPr>
              <a:t>Feature Selection</a:t>
            </a:r>
          </a:p>
          <a:p>
            <a:pPr marL="457200" lvl="1" indent="0">
              <a:buNone/>
            </a:pPr>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F1-Score</a:t>
            </a:r>
            <a:endParaRPr lang="fa-IR" sz="2800" dirty="0">
              <a:latin typeface="Cambria Math" panose="02040503050406030204" pitchFamily="18" charset="0"/>
              <a:ea typeface="Cambria Math" panose="02040503050406030204" pitchFamily="18" charset="0"/>
            </a:endParaRPr>
          </a:p>
          <a:p>
            <a:pPr marL="457200" lvl="1" indent="0">
              <a:buNone/>
            </a:pPr>
            <a:endParaRPr lang="en-US" sz="280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pPr marL="0" indent="0">
              <a:buNone/>
            </a:pPr>
            <a:r>
              <a:rPr lang="en-US" sz="4400" b="1" dirty="0">
                <a:latin typeface="Cambria Math" panose="02040503050406030204" pitchFamily="18" charset="0"/>
                <a:ea typeface="Cambria Math" panose="02040503050406030204" pitchFamily="18" charset="0"/>
              </a:rPr>
              <a:t>Dataset Preprocessing</a:t>
            </a:r>
          </a:p>
          <a:p>
            <a:pPr marL="457200" lvl="1" indent="0">
              <a:buNone/>
            </a:pPr>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One of the first required operations is to handle missing values; thus, we dropped rows with missing values</a:t>
            </a:r>
            <a:endParaRPr lang="fa-IR" sz="2800" dirty="0">
              <a:latin typeface="Cambria Math" panose="02040503050406030204" pitchFamily="18" charset="0"/>
              <a:ea typeface="Cambria Math" panose="02040503050406030204" pitchFamily="18" charset="0"/>
            </a:endParaRPr>
          </a:p>
          <a:p>
            <a:pPr lvl="1"/>
            <a:endParaRPr lang="fa-IR"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In Table 3, we describe the relative frequency (in percentage) of instances, based on whether at least one smell was detected or no smell was detected (not detected), and whether the instance-mapped file is defective or not</a:t>
            </a:r>
            <a:r>
              <a:rPr lang="en-US" sz="2000" dirty="0">
                <a:latin typeface="Cambria Math" panose="02040503050406030204" pitchFamily="18" charset="0"/>
                <a:ea typeface="Cambria Math" panose="02040503050406030204" pitchFamily="18" charset="0"/>
              </a:rPr>
              <a:t>.</a:t>
            </a: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09352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5EED9C-4C24-E24D-6849-7A6A313CB132}"/>
              </a:ext>
            </a:extLst>
          </p:cNvPr>
          <p:cNvPicPr>
            <a:picLocks noGrp="1" noChangeAspect="1"/>
          </p:cNvPicPr>
          <p:nvPr>
            <p:ph idx="1"/>
          </p:nvPr>
        </p:nvPicPr>
        <p:blipFill>
          <a:blip r:embed="rId2"/>
          <a:stretch>
            <a:fillRect/>
          </a:stretch>
        </p:blipFill>
        <p:spPr>
          <a:xfrm>
            <a:off x="524026" y="497840"/>
            <a:ext cx="11139653" cy="5740399"/>
          </a:xfrm>
        </p:spPr>
      </p:pic>
    </p:spTree>
    <p:extLst>
      <p:ext uri="{BB962C8B-B14F-4D97-AF65-F5344CB8AC3E}">
        <p14:creationId xmlns:p14="http://schemas.microsoft.com/office/powerpoint/2010/main" val="3844654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26B3889-9A02-DA02-E4B3-E4165AC18669}"/>
              </a:ext>
            </a:extLst>
          </p:cNvPr>
          <p:cNvPicPr>
            <a:picLocks noGrp="1" noChangeAspect="1"/>
          </p:cNvPicPr>
          <p:nvPr>
            <p:ph idx="1"/>
          </p:nvPr>
        </p:nvPicPr>
        <p:blipFill>
          <a:blip r:embed="rId2"/>
          <a:stretch>
            <a:fillRect/>
          </a:stretch>
        </p:blipFill>
        <p:spPr>
          <a:xfrm>
            <a:off x="374073" y="228599"/>
            <a:ext cx="11419609" cy="6224155"/>
          </a:xfrm>
        </p:spPr>
      </p:pic>
    </p:spTree>
    <p:extLst>
      <p:ext uri="{BB962C8B-B14F-4D97-AF65-F5344CB8AC3E}">
        <p14:creationId xmlns:p14="http://schemas.microsoft.com/office/powerpoint/2010/main" val="1143883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068ED9-D736-47A8-C917-C5C5F2346792}"/>
              </a:ext>
            </a:extLst>
          </p:cNvPr>
          <p:cNvPicPr>
            <a:picLocks noGrp="1" noChangeAspect="1"/>
          </p:cNvPicPr>
          <p:nvPr>
            <p:ph idx="1"/>
          </p:nvPr>
        </p:nvPicPr>
        <p:blipFill>
          <a:blip r:embed="rId2"/>
          <a:stretch>
            <a:fillRect/>
          </a:stretch>
        </p:blipFill>
        <p:spPr>
          <a:xfrm>
            <a:off x="338299" y="374073"/>
            <a:ext cx="11588947" cy="5912427"/>
          </a:xfrm>
        </p:spPr>
      </p:pic>
    </p:spTree>
    <p:extLst>
      <p:ext uri="{BB962C8B-B14F-4D97-AF65-F5344CB8AC3E}">
        <p14:creationId xmlns:p14="http://schemas.microsoft.com/office/powerpoint/2010/main" val="385649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C0D6F8-986F-20C9-16FE-D2BBF4C3BB82}"/>
              </a:ext>
            </a:extLst>
          </p:cNvPr>
          <p:cNvPicPr>
            <a:picLocks noGrp="1" noChangeAspect="1"/>
          </p:cNvPicPr>
          <p:nvPr>
            <p:ph idx="1"/>
          </p:nvPr>
        </p:nvPicPr>
        <p:blipFill>
          <a:blip r:embed="rId2"/>
          <a:stretch>
            <a:fillRect/>
          </a:stretch>
        </p:blipFill>
        <p:spPr>
          <a:xfrm>
            <a:off x="838200" y="872836"/>
            <a:ext cx="10515600" cy="5091546"/>
          </a:xfrm>
        </p:spPr>
      </p:pic>
    </p:spTree>
    <p:extLst>
      <p:ext uri="{BB962C8B-B14F-4D97-AF65-F5344CB8AC3E}">
        <p14:creationId xmlns:p14="http://schemas.microsoft.com/office/powerpoint/2010/main" val="326725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9A0A46-C997-D7C9-6BDF-CABBA66997F0}"/>
              </a:ext>
            </a:extLst>
          </p:cNvPr>
          <p:cNvPicPr>
            <a:picLocks noGrp="1" noChangeAspect="1"/>
          </p:cNvPicPr>
          <p:nvPr>
            <p:ph idx="1"/>
          </p:nvPr>
        </p:nvPicPr>
        <p:blipFill>
          <a:blip r:embed="rId2"/>
          <a:stretch>
            <a:fillRect/>
          </a:stretch>
        </p:blipFill>
        <p:spPr>
          <a:xfrm>
            <a:off x="623455" y="301336"/>
            <a:ext cx="11222181" cy="6213764"/>
          </a:xfrm>
        </p:spPr>
      </p:pic>
    </p:spTree>
    <p:extLst>
      <p:ext uri="{BB962C8B-B14F-4D97-AF65-F5344CB8AC3E}">
        <p14:creationId xmlns:p14="http://schemas.microsoft.com/office/powerpoint/2010/main" val="11589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8C77-11FD-9B4A-60A9-B4277413FD62}"/>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B383640-3BA4-7398-A5AD-F00796BD48F5}"/>
              </a:ext>
            </a:extLst>
          </p:cNvPr>
          <p:cNvSpPr>
            <a:spLocks noGrp="1"/>
          </p:cNvSpPr>
          <p:nvPr>
            <p:ph idx="1"/>
          </p:nvPr>
        </p:nvSpPr>
        <p:spPr/>
        <p:txBody>
          <a:bodyPr>
            <a:noAutofit/>
          </a:bodyPr>
          <a:lstStyle/>
          <a:p>
            <a:pPr>
              <a:lnSpc>
                <a:spcPct val="150000"/>
              </a:lnSpc>
            </a:pPr>
            <a:r>
              <a:rPr lang="en-US" dirty="0">
                <a:latin typeface="Cambria Math" panose="02040503050406030204" pitchFamily="18" charset="0"/>
                <a:ea typeface="Cambria Math" panose="02040503050406030204" pitchFamily="18" charset="0"/>
              </a:rPr>
              <a:t>Machine learning </a:t>
            </a:r>
          </a:p>
          <a:p>
            <a:pPr>
              <a:lnSpc>
                <a:spcPct val="150000"/>
              </a:lnSpc>
            </a:pPr>
            <a:r>
              <a:rPr lang="en-US" dirty="0">
                <a:latin typeface="Cambria Math" panose="02040503050406030204" pitchFamily="18" charset="0"/>
                <a:ea typeface="Cambria Math" panose="02040503050406030204" pitchFamily="18" charset="0"/>
              </a:rPr>
              <a:t>Features</a:t>
            </a:r>
          </a:p>
          <a:p>
            <a:pPr>
              <a:lnSpc>
                <a:spcPct val="150000"/>
              </a:lnSpc>
            </a:pPr>
            <a:r>
              <a:rPr lang="en-US" dirty="0">
                <a:latin typeface="Cambria Math" panose="02040503050406030204" pitchFamily="18" charset="0"/>
                <a:ea typeface="Cambria Math" panose="02040503050406030204" pitchFamily="18" charset="0"/>
              </a:rPr>
              <a:t> Design code smells</a:t>
            </a:r>
          </a:p>
          <a:p>
            <a:pPr>
              <a:lnSpc>
                <a:spcPct val="150000"/>
              </a:lnSpc>
            </a:pPr>
            <a:r>
              <a:rPr lang="en-US" dirty="0">
                <a:latin typeface="Cambria Math" panose="02040503050406030204" pitchFamily="18" charset="0"/>
                <a:ea typeface="Cambria Math" panose="02040503050406030204" pitchFamily="18" charset="0"/>
              </a:rPr>
              <a:t>Training data set</a:t>
            </a:r>
          </a:p>
          <a:p>
            <a:pPr>
              <a:lnSpc>
                <a:spcPct val="150000"/>
              </a:lnSpc>
            </a:pPr>
            <a:r>
              <a:rPr lang="en-US" dirty="0">
                <a:latin typeface="Cambria Math" panose="02040503050406030204" pitchFamily="18" charset="0"/>
                <a:ea typeface="Cambria Math" panose="02040503050406030204" pitchFamily="18" charset="0"/>
              </a:rPr>
              <a:t>Correlation</a:t>
            </a:r>
          </a:p>
          <a:p>
            <a:pPr>
              <a:lnSpc>
                <a:spcPct val="150000"/>
              </a:lnSpc>
            </a:pPr>
            <a:r>
              <a:rPr lang="en-US" dirty="0">
                <a:latin typeface="Cambria Math" panose="02040503050406030204" pitchFamily="18" charset="0"/>
                <a:ea typeface="Cambria Math" panose="02040503050406030204" pitchFamily="18" charset="0"/>
              </a:rPr>
              <a:t>Refactoring </a:t>
            </a:r>
          </a:p>
        </p:txBody>
      </p:sp>
    </p:spTree>
    <p:extLst>
      <p:ext uri="{BB962C8B-B14F-4D97-AF65-F5344CB8AC3E}">
        <p14:creationId xmlns:p14="http://schemas.microsoft.com/office/powerpoint/2010/main" val="3823059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6A949F-936E-0A3B-1C16-A0E4274E54CB}"/>
              </a:ext>
            </a:extLst>
          </p:cNvPr>
          <p:cNvSpPr>
            <a:spLocks noGrp="1"/>
          </p:cNvSpPr>
          <p:nvPr>
            <p:ph idx="1"/>
          </p:nvPr>
        </p:nvSpPr>
        <p:spPr>
          <a:xfrm>
            <a:off x="838200" y="488373"/>
            <a:ext cx="10515600" cy="5688590"/>
          </a:xfrm>
        </p:spPr>
        <p:txBody>
          <a:bodyPr/>
          <a:lstStyle/>
          <a:p>
            <a:pPr marL="0" indent="0">
              <a:buNone/>
            </a:pPr>
            <a:r>
              <a:rPr lang="en-US" sz="4400" b="1" dirty="0">
                <a:latin typeface="Cambria Math" panose="02040503050406030204" pitchFamily="18" charset="0"/>
                <a:ea typeface="Cambria Math" panose="02040503050406030204" pitchFamily="18" charset="0"/>
              </a:rPr>
              <a:t>Data analysis and metrics</a:t>
            </a:r>
          </a:p>
          <a:p>
            <a:pPr marL="0" indent="0">
              <a:buNone/>
            </a:pPr>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Precision</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Recall</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F1- Score</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AUC-ROC</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Brier Score</a:t>
            </a:r>
          </a:p>
          <a:p>
            <a:pPr marL="0" indent="0">
              <a:buNone/>
            </a:pP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32429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7C72F-23B0-C4CF-0F56-559507DCB562}"/>
              </a:ext>
            </a:extLst>
          </p:cNvPr>
          <p:cNvSpPr>
            <a:spLocks noGrp="1"/>
          </p:cNvSpPr>
          <p:nvPr>
            <p:ph idx="1"/>
          </p:nvPr>
        </p:nvSpPr>
        <p:spPr>
          <a:xfrm>
            <a:off x="734291" y="1439573"/>
            <a:ext cx="10515600" cy="5615854"/>
          </a:xfrm>
        </p:spPr>
        <p:txBody>
          <a:bodyPr/>
          <a:lstStyle/>
          <a:p>
            <a:r>
              <a:rPr lang="en-US" dirty="0">
                <a:latin typeface="Cambria Math" panose="02040503050406030204" pitchFamily="18" charset="0"/>
                <a:ea typeface="Cambria Math" panose="02040503050406030204" pitchFamily="18" charset="0"/>
              </a:rPr>
              <a:t>TP describes the number of classes containing defects that were correctly predicted as defective</a:t>
            </a:r>
          </a:p>
          <a:p>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 TN describes the number of non-defective classes that were correctly predicted as non-defective</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 FP describes the number of non-defective classes that were incorrectly predicted as defective</a:t>
            </a:r>
          </a:p>
          <a:p>
            <a:pPr marL="0" indent="0">
              <a:buNone/>
            </a:pPr>
            <a:endParaRPr lang="en-US" dirty="0">
              <a:latin typeface="Cambria Math" panose="02040503050406030204" pitchFamily="18" charset="0"/>
              <a:ea typeface="Cambria Math" panose="02040503050406030204" pitchFamily="18" charset="0"/>
            </a:endParaRPr>
          </a:p>
          <a:p>
            <a:pPr marL="0" indent="0">
              <a:buNone/>
            </a:pPr>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49276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0C4D23-17A5-CDFE-386E-2795303E7353}"/>
              </a:ext>
            </a:extLst>
          </p:cNvPr>
          <p:cNvPicPr>
            <a:picLocks noGrp="1" noChangeAspect="1"/>
          </p:cNvPicPr>
          <p:nvPr>
            <p:ph idx="1"/>
          </p:nvPr>
        </p:nvPicPr>
        <p:blipFill>
          <a:blip r:embed="rId2"/>
          <a:stretch>
            <a:fillRect/>
          </a:stretch>
        </p:blipFill>
        <p:spPr>
          <a:xfrm>
            <a:off x="1174172" y="2150918"/>
            <a:ext cx="6016336" cy="1673825"/>
          </a:xfrm>
        </p:spPr>
      </p:pic>
      <p:pic>
        <p:nvPicPr>
          <p:cNvPr id="7" name="Picture 6">
            <a:extLst>
              <a:ext uri="{FF2B5EF4-FFF2-40B4-BE49-F238E27FC236}">
                <a16:creationId xmlns:a16="http://schemas.microsoft.com/office/drawing/2014/main" id="{64AB334F-B944-620C-A20F-FA4B8AC67EF6}"/>
              </a:ext>
            </a:extLst>
          </p:cNvPr>
          <p:cNvPicPr>
            <a:picLocks noChangeAspect="1"/>
          </p:cNvPicPr>
          <p:nvPr/>
        </p:nvPicPr>
        <p:blipFill>
          <a:blip r:embed="rId3"/>
          <a:stretch>
            <a:fillRect/>
          </a:stretch>
        </p:blipFill>
        <p:spPr>
          <a:xfrm>
            <a:off x="7600848" y="2244436"/>
            <a:ext cx="3735630" cy="1475509"/>
          </a:xfrm>
          <a:prstGeom prst="rect">
            <a:avLst/>
          </a:prstGeom>
        </p:spPr>
      </p:pic>
    </p:spTree>
    <p:extLst>
      <p:ext uri="{BB962C8B-B14F-4D97-AF65-F5344CB8AC3E}">
        <p14:creationId xmlns:p14="http://schemas.microsoft.com/office/powerpoint/2010/main" val="360408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6AD4C-02DA-F7B6-87F3-0A16F075842B}"/>
              </a:ext>
            </a:extLst>
          </p:cNvPr>
          <p:cNvSpPr>
            <a:spLocks noGrp="1"/>
          </p:cNvSpPr>
          <p:nvPr>
            <p:ph idx="1"/>
          </p:nvPr>
        </p:nvSpPr>
        <p:spPr>
          <a:xfrm>
            <a:off x="838200" y="1122218"/>
            <a:ext cx="10515600" cy="5615854"/>
          </a:xfrm>
        </p:spPr>
        <p:txBody>
          <a:bodyPr/>
          <a:lstStyle/>
          <a:p>
            <a:pPr marL="0" indent="0">
              <a:buNone/>
            </a:pPr>
            <a:r>
              <a:rPr lang="en-US" sz="4400" b="1" dirty="0">
                <a:latin typeface="Cambria Math" panose="02040503050406030204" pitchFamily="18" charset="0"/>
                <a:ea typeface="Cambria Math" panose="02040503050406030204" pitchFamily="18" charset="0"/>
              </a:rPr>
              <a:t>Area Under the Curve (AUC)</a:t>
            </a:r>
          </a:p>
          <a:p>
            <a:pPr marL="0" indent="0">
              <a:buNone/>
            </a:pPr>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AUC summarizes the ability of the classifier to discriminate between defective and non-defective classes</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As such, the closer it is to 1, the higher the classifier’s skill to discern the classes affected or not by the defect</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Score closer to 0.5 describes a classifier with lower accuracy, thus having a classification ability closer to a random classifier. </a:t>
            </a:r>
          </a:p>
        </p:txBody>
      </p:sp>
    </p:spTree>
    <p:extLst>
      <p:ext uri="{BB962C8B-B14F-4D97-AF65-F5344CB8AC3E}">
        <p14:creationId xmlns:p14="http://schemas.microsoft.com/office/powerpoint/2010/main" val="306510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5D27E-E6A4-5835-E05E-ABE801F33711}"/>
              </a:ext>
            </a:extLst>
          </p:cNvPr>
          <p:cNvSpPr>
            <a:spLocks noGrp="1"/>
          </p:cNvSpPr>
          <p:nvPr>
            <p:ph idx="1"/>
          </p:nvPr>
        </p:nvSpPr>
        <p:spPr>
          <a:xfrm>
            <a:off x="838200" y="467590"/>
            <a:ext cx="10515600" cy="6556664"/>
          </a:xfrm>
        </p:spPr>
        <p:txBody>
          <a:bodyPr>
            <a:normAutofit lnSpcReduction="10000"/>
          </a:bodyPr>
          <a:lstStyle/>
          <a:p>
            <a:pPr marL="0" indent="0">
              <a:buNone/>
            </a:pPr>
            <a:r>
              <a:rPr lang="en-US" sz="4400" b="1" dirty="0">
                <a:latin typeface="Cambria Math" panose="02040503050406030204" pitchFamily="18" charset="0"/>
                <a:ea typeface="Cambria Math" panose="02040503050406030204" pitchFamily="18" charset="0"/>
              </a:rPr>
              <a:t>Brier Score</a:t>
            </a:r>
          </a:p>
          <a:p>
            <a:pPr marL="0" indent="0">
              <a:buNone/>
            </a:pPr>
            <a:endParaRPr lang="en-US"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Score measures the distance between the probabilities predicted by a model and the actual outcome</a:t>
            </a:r>
          </a:p>
          <a:p>
            <a:pPr lvl="1"/>
            <a:endParaRPr lang="en-US" sz="2800" dirty="0">
              <a:latin typeface="Cambria Math" panose="02040503050406030204" pitchFamily="18" charset="0"/>
              <a:ea typeface="Cambria Math" panose="02040503050406030204" pitchFamily="18" charset="0"/>
            </a:endParaRPr>
          </a:p>
          <a:p>
            <a:pPr lvl="1"/>
            <a:endParaRPr lang="en-US" sz="2800" dirty="0">
              <a:latin typeface="Cambria Math" panose="02040503050406030204" pitchFamily="18" charset="0"/>
              <a:ea typeface="Cambria Math" panose="02040503050406030204" pitchFamily="18" charset="0"/>
            </a:endParaRPr>
          </a:p>
          <a:p>
            <a:pPr lvl="1"/>
            <a:endParaRPr lang="en-US" sz="2800" dirty="0">
              <a:latin typeface="Cambria Math" panose="02040503050406030204" pitchFamily="18" charset="0"/>
              <a:ea typeface="Cambria Math" panose="02040503050406030204" pitchFamily="18" charset="0"/>
            </a:endParaRP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Where 𝑝𝑐 is the predicted probability by the classifier, and 𝑜𝑐 is the actual outcome for the class </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𝑁 is the total number of classes in the dataset</a:t>
            </a:r>
          </a:p>
          <a:p>
            <a:pPr lvl="1"/>
            <a:endParaRPr lang="en-US" sz="2800" dirty="0">
              <a:latin typeface="Cambria Math" panose="02040503050406030204" pitchFamily="18" charset="0"/>
              <a:ea typeface="Cambria Math" panose="02040503050406030204" pitchFamily="18" charset="0"/>
            </a:endParaRPr>
          </a:p>
          <a:p>
            <a:pPr lvl="1"/>
            <a:r>
              <a:rPr lang="en-US" sz="2800" dirty="0">
                <a:latin typeface="Cambria Math" panose="02040503050406030204" pitchFamily="18" charset="0"/>
                <a:ea typeface="Cambria Math" panose="02040503050406030204" pitchFamily="18" charset="0"/>
              </a:rPr>
              <a:t>Low Brier Score represents a good classifier performance, while a high score represents a low performance.</a:t>
            </a:r>
          </a:p>
        </p:txBody>
      </p:sp>
      <p:pic>
        <p:nvPicPr>
          <p:cNvPr id="5" name="Picture 4">
            <a:extLst>
              <a:ext uri="{FF2B5EF4-FFF2-40B4-BE49-F238E27FC236}">
                <a16:creationId xmlns:a16="http://schemas.microsoft.com/office/drawing/2014/main" id="{1A254AE0-6CC1-2E00-9EF1-CC25BF42E8D8}"/>
              </a:ext>
            </a:extLst>
          </p:cNvPr>
          <p:cNvPicPr>
            <a:picLocks noChangeAspect="1"/>
          </p:cNvPicPr>
          <p:nvPr/>
        </p:nvPicPr>
        <p:blipFill>
          <a:blip r:embed="rId2"/>
          <a:stretch>
            <a:fillRect/>
          </a:stretch>
        </p:blipFill>
        <p:spPr>
          <a:xfrm>
            <a:off x="4747718" y="2239240"/>
            <a:ext cx="6606082" cy="1631373"/>
          </a:xfrm>
          <a:prstGeom prst="rect">
            <a:avLst/>
          </a:prstGeom>
        </p:spPr>
      </p:pic>
    </p:spTree>
    <p:extLst>
      <p:ext uri="{BB962C8B-B14F-4D97-AF65-F5344CB8AC3E}">
        <p14:creationId xmlns:p14="http://schemas.microsoft.com/office/powerpoint/2010/main" val="2460741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Results</a:t>
            </a:r>
          </a:p>
        </p:txBody>
      </p:sp>
      <p:sp>
        <p:nvSpPr>
          <p:cNvPr id="3" name="Content Placeholder 2">
            <a:extLst>
              <a:ext uri="{FF2B5EF4-FFF2-40B4-BE49-F238E27FC236}">
                <a16:creationId xmlns:a16="http://schemas.microsoft.com/office/drawing/2014/main" id="{AA11B75F-2492-E361-619A-2AE9233419BB}"/>
              </a:ext>
            </a:extLst>
          </p:cNvPr>
          <p:cNvSpPr>
            <a:spLocks noGrp="1"/>
          </p:cNvSpPr>
          <p:nvPr>
            <p:ph idx="1"/>
          </p:nvPr>
        </p:nvSpPr>
        <p:spPr>
          <a:xfrm>
            <a:off x="2152650" y="1752473"/>
            <a:ext cx="7886700" cy="4351338"/>
          </a:xfrm>
        </p:spPr>
        <p:txBody>
          <a:bodyPr>
            <a:normAutofit/>
          </a:bodyPr>
          <a:lstStyle/>
          <a:p>
            <a:pPr marL="342900" indent="-342900"/>
            <a:r>
              <a:rPr lang="en-US" sz="2400" b="1" dirty="0">
                <a:solidFill>
                  <a:schemeClr val="accent1">
                    <a:lumMod val="75000"/>
                  </a:schemeClr>
                </a:solidFill>
                <a:latin typeface="Cambria Math" panose="02040503050406030204" pitchFamily="18" charset="0"/>
                <a:ea typeface="Cambria Math" panose="02040503050406030204" pitchFamily="18" charset="0"/>
              </a:rPr>
              <a:t>RQ1. Do Design code smells contribute to the performance of defect prediction models trained with Traditional code smells?</a:t>
            </a:r>
          </a:p>
          <a:p>
            <a:pPr marL="342900" indent="-342900"/>
            <a:endParaRPr lang="en-US" sz="2400" b="1" dirty="0">
              <a:solidFill>
                <a:schemeClr val="accent1">
                  <a:lumMod val="75000"/>
                </a:schemeClr>
              </a:solidFill>
              <a:latin typeface="Cambria Math" panose="02040503050406030204" pitchFamily="18" charset="0"/>
              <a:ea typeface="Cambria Math" panose="02040503050406030204" pitchFamily="18" charset="0"/>
            </a:endParaRPr>
          </a:p>
          <a:p>
            <a:pPr marL="0" indent="0">
              <a:buNone/>
            </a:pPr>
            <a:endParaRPr lang="en-US" sz="2400" b="1" dirty="0">
              <a:solidFill>
                <a:schemeClr val="accent1">
                  <a:lumMod val="75000"/>
                </a:schemeClr>
              </a:solidFill>
              <a:latin typeface="Cambria Math" panose="02040503050406030204" pitchFamily="18" charset="0"/>
              <a:ea typeface="Cambria Math" panose="02040503050406030204" pitchFamily="18" charset="0"/>
            </a:endParaRPr>
          </a:p>
          <a:p>
            <a:pPr marL="342900" indent="-342900"/>
            <a:r>
              <a:rPr lang="en-US" sz="2400" b="1" dirty="0">
                <a:solidFill>
                  <a:schemeClr val="accent1">
                    <a:lumMod val="75000"/>
                  </a:schemeClr>
                </a:solidFill>
                <a:latin typeface="Cambria Math" panose="02040503050406030204" pitchFamily="18" charset="0"/>
                <a:ea typeface="Cambria Math" panose="02040503050406030204" pitchFamily="18" charset="0"/>
              </a:rPr>
              <a:t>RQ2. How do the different categories of Design smells impact the performance of the defect prediction models?</a:t>
            </a:r>
          </a:p>
          <a:p>
            <a:pPr marL="0" indent="0">
              <a:buNone/>
            </a:pPr>
            <a:endParaRPr lang="en-US" sz="2400" dirty="0">
              <a:solidFill>
                <a:schemeClr val="accent1">
                  <a:lumMod val="75000"/>
                </a:schemeClr>
              </a:solidFill>
            </a:endParaRP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35</a:t>
            </a:fld>
            <a:endParaRPr lang="en-US" dirty="0"/>
          </a:p>
        </p:txBody>
      </p:sp>
    </p:spTree>
    <p:extLst>
      <p:ext uri="{BB962C8B-B14F-4D97-AF65-F5344CB8AC3E}">
        <p14:creationId xmlns:p14="http://schemas.microsoft.com/office/powerpoint/2010/main" val="223806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RQ1: Performance of defect prediction</a:t>
            </a:r>
          </a:p>
        </p:txBody>
      </p:sp>
      <p:sp>
        <p:nvSpPr>
          <p:cNvPr id="3" name="Content Placeholder 2">
            <a:extLst>
              <a:ext uri="{FF2B5EF4-FFF2-40B4-BE49-F238E27FC236}">
                <a16:creationId xmlns:a16="http://schemas.microsoft.com/office/drawing/2014/main" id="{AA11B75F-2492-E361-619A-2AE9233419BB}"/>
              </a:ext>
            </a:extLst>
          </p:cNvPr>
          <p:cNvSpPr>
            <a:spLocks noGrp="1"/>
          </p:cNvSpPr>
          <p:nvPr>
            <p:ph idx="1"/>
          </p:nvPr>
        </p:nvSpPr>
        <p:spPr>
          <a:xfrm>
            <a:off x="2152650" y="1949451"/>
            <a:ext cx="4089654" cy="1514983"/>
          </a:xfrm>
        </p:spPr>
        <p:txBody>
          <a:bodyPr>
            <a:normAutofit/>
          </a:bodyPr>
          <a:lstStyle/>
          <a:p>
            <a:pPr marL="0" indent="0">
              <a:buNone/>
            </a:pPr>
            <a:r>
              <a:rPr lang="en-US" sz="2400" b="1" dirty="0">
                <a:latin typeface="Cambria Math" panose="02040503050406030204" pitchFamily="18" charset="0"/>
                <a:ea typeface="Cambria Math" panose="02040503050406030204" pitchFamily="18" charset="0"/>
              </a:rPr>
              <a:t>Following approaches :</a:t>
            </a:r>
          </a:p>
          <a:p>
            <a:pPr marL="0" indent="0">
              <a:buNone/>
            </a:pPr>
            <a:endParaRPr lang="en-US" sz="2000" dirty="0">
              <a:latin typeface="Cambria Math" panose="02040503050406030204" pitchFamily="18" charset="0"/>
              <a:ea typeface="Cambria Math" panose="02040503050406030204" pitchFamily="18" charset="0"/>
            </a:endParaRP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36</a:t>
            </a:fld>
            <a:endParaRPr lang="en-US" dirty="0"/>
          </a:p>
        </p:txBody>
      </p:sp>
      <p:sp>
        <p:nvSpPr>
          <p:cNvPr id="8" name="Content Placeholder 2">
            <a:extLst>
              <a:ext uri="{FF2B5EF4-FFF2-40B4-BE49-F238E27FC236}">
                <a16:creationId xmlns:a16="http://schemas.microsoft.com/office/drawing/2014/main" id="{AA11B75F-2492-E361-619A-2AE9233419BB}"/>
              </a:ext>
            </a:extLst>
          </p:cNvPr>
          <p:cNvSpPr txBox="1">
            <a:spLocks/>
          </p:cNvSpPr>
          <p:nvPr/>
        </p:nvSpPr>
        <p:spPr>
          <a:xfrm>
            <a:off x="4267200" y="2330451"/>
            <a:ext cx="4089654"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accent1">
                  <a:lumMod val="75000"/>
                </a:schemeClr>
              </a:solidFill>
            </a:endParaRPr>
          </a:p>
        </p:txBody>
      </p:sp>
      <p:sp>
        <p:nvSpPr>
          <p:cNvPr id="9" name="Content Placeholder 2">
            <a:extLst>
              <a:ext uri="{FF2B5EF4-FFF2-40B4-BE49-F238E27FC236}">
                <a16:creationId xmlns:a16="http://schemas.microsoft.com/office/drawing/2014/main" id="{AA11B75F-2492-E361-619A-2AE9233419BB}"/>
              </a:ext>
            </a:extLst>
          </p:cNvPr>
          <p:cNvSpPr txBox="1">
            <a:spLocks/>
          </p:cNvSpPr>
          <p:nvPr/>
        </p:nvSpPr>
        <p:spPr>
          <a:xfrm>
            <a:off x="3743324" y="2530476"/>
            <a:ext cx="6010275" cy="15149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classifier configuration with the highest score from the ten configurations for each project</a:t>
            </a:r>
            <a:endParaRPr lang="en-US" sz="2000" dirty="0">
              <a:solidFill>
                <a:srgbClr val="FF0000"/>
              </a:solidFill>
              <a:latin typeface="Cambria Math" panose="02040503050406030204" pitchFamily="18" charset="0"/>
              <a:ea typeface="Cambria Math" panose="02040503050406030204" pitchFamily="18" charset="0"/>
            </a:endParaRPr>
          </a:p>
          <a:p>
            <a:r>
              <a:rPr lang="en-US" sz="2400" dirty="0">
                <a:solidFill>
                  <a:schemeClr val="accent1">
                    <a:lumMod val="75000"/>
                  </a:schemeClr>
                </a:solidFill>
                <a:latin typeface="Cambria Math" panose="02040503050406030204" pitchFamily="18" charset="0"/>
                <a:ea typeface="Cambria Math" panose="02040503050406030204" pitchFamily="18" charset="0"/>
              </a:rPr>
              <a:t>classifier configuration for </a:t>
            </a:r>
            <a:r>
              <a:rPr lang="en-US" sz="2400" b="1" dirty="0">
                <a:solidFill>
                  <a:schemeClr val="accent1">
                    <a:lumMod val="75000"/>
                  </a:schemeClr>
                </a:solidFill>
                <a:latin typeface="Cambria Math" panose="02040503050406030204" pitchFamily="18" charset="0"/>
                <a:ea typeface="Cambria Math" panose="02040503050406030204" pitchFamily="18" charset="0"/>
              </a:rPr>
              <a:t>all</a:t>
            </a:r>
            <a:r>
              <a:rPr lang="en-US" sz="2400" dirty="0">
                <a:solidFill>
                  <a:schemeClr val="accent1">
                    <a:lumMod val="75000"/>
                  </a:schemeClr>
                </a:solidFill>
                <a:latin typeface="Cambria Math" panose="02040503050406030204" pitchFamily="18" charset="0"/>
                <a:ea typeface="Cambria Math" panose="02040503050406030204" pitchFamily="18" charset="0"/>
              </a:rPr>
              <a:t> projects and metrics</a:t>
            </a:r>
          </a:p>
        </p:txBody>
      </p:sp>
    </p:spTree>
    <p:extLst>
      <p:ext uri="{BB962C8B-B14F-4D97-AF65-F5344CB8AC3E}">
        <p14:creationId xmlns:p14="http://schemas.microsoft.com/office/powerpoint/2010/main" val="3172219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25216" y="219306"/>
            <a:ext cx="7128660" cy="6210069"/>
          </a:xfrm>
          <a:prstGeom prst="rect">
            <a:avLst/>
          </a:prstGeom>
        </p:spPr>
      </p:pic>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7" name="Content Placeholder 2">
            <a:extLst>
              <a:ext uri="{FF2B5EF4-FFF2-40B4-BE49-F238E27FC236}">
                <a16:creationId xmlns:a16="http://schemas.microsoft.com/office/drawing/2014/main" id="{AA11B75F-2492-E361-619A-2AE9233419BB}"/>
              </a:ext>
            </a:extLst>
          </p:cNvPr>
          <p:cNvSpPr txBox="1">
            <a:spLocks/>
          </p:cNvSpPr>
          <p:nvPr/>
        </p:nvSpPr>
        <p:spPr>
          <a:xfrm>
            <a:off x="695325" y="1720851"/>
            <a:ext cx="4324350" cy="3022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improvement on 76 out of 97 projects (78%)</a:t>
            </a:r>
          </a:p>
          <a:p>
            <a:r>
              <a:rPr lang="en-US" sz="2400" dirty="0">
                <a:solidFill>
                  <a:schemeClr val="accent1">
                    <a:lumMod val="75000"/>
                  </a:schemeClr>
                </a:solidFill>
                <a:latin typeface="Cambria Math" panose="02040503050406030204" pitchFamily="18" charset="0"/>
                <a:ea typeface="Cambria Math" panose="02040503050406030204" pitchFamily="18" charset="0"/>
              </a:rPr>
              <a:t> average improvement of 5.65% in the AUC</a:t>
            </a:r>
          </a:p>
          <a:p>
            <a:r>
              <a:rPr lang="en-US" sz="2400" dirty="0">
                <a:solidFill>
                  <a:schemeClr val="accent1">
                    <a:lumMod val="75000"/>
                  </a:schemeClr>
                </a:solidFill>
                <a:latin typeface="Cambria Math" panose="02040503050406030204" pitchFamily="18" charset="0"/>
                <a:ea typeface="Cambria Math" panose="02040503050406030204" pitchFamily="18" charset="0"/>
              </a:rPr>
              <a:t>Between 18.0% and 0.24%</a:t>
            </a:r>
          </a:p>
        </p:txBody>
      </p:sp>
      <p:sp>
        <p:nvSpPr>
          <p:cNvPr id="9" name="Title 1"/>
          <p:cNvSpPr>
            <a:spLocks noGrp="1"/>
          </p:cNvSpPr>
          <p:nvPr>
            <p:ph type="title"/>
          </p:nvPr>
        </p:nvSpPr>
        <p:spPr>
          <a:xfrm>
            <a:off x="152400" y="746126"/>
            <a:ext cx="5362575" cy="711200"/>
          </a:xfrm>
        </p:spPr>
        <p:txBody>
          <a:bodyPr>
            <a:noAutofit/>
          </a:bodyPr>
          <a:lstStyle/>
          <a:p>
            <a:r>
              <a:rPr lang="en-US" sz="2400" b="1" dirty="0">
                <a:latin typeface="Cambria Math" panose="02040503050406030204" pitchFamily="18" charset="0"/>
                <a:ea typeface="Cambria Math" panose="02040503050406030204" pitchFamily="18" charset="0"/>
              </a:rPr>
              <a:t>best classifier of each project and metric</a:t>
            </a:r>
          </a:p>
        </p:txBody>
      </p:sp>
    </p:spTree>
    <p:extLst>
      <p:ext uri="{BB962C8B-B14F-4D97-AF65-F5344CB8AC3E}">
        <p14:creationId xmlns:p14="http://schemas.microsoft.com/office/powerpoint/2010/main" val="1121504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66675" y="69851"/>
            <a:ext cx="5362575" cy="711200"/>
          </a:xfrm>
        </p:spPr>
        <p:txBody>
          <a:bodyPr>
            <a:noAutofit/>
          </a:bodyPr>
          <a:lstStyle/>
          <a:p>
            <a:r>
              <a:rPr lang="en-US" sz="2400" b="1" dirty="0">
                <a:latin typeface="Cambria Math" panose="02040503050406030204" pitchFamily="18" charset="0"/>
                <a:ea typeface="Cambria Math" panose="02040503050406030204" pitchFamily="18" charset="0"/>
              </a:rPr>
              <a:t>best classifier of each project and metric</a:t>
            </a:r>
          </a:p>
        </p:txBody>
      </p:sp>
      <p:pic>
        <p:nvPicPr>
          <p:cNvPr id="2" name="Picture 1"/>
          <p:cNvPicPr>
            <a:picLocks noChangeAspect="1"/>
          </p:cNvPicPr>
          <p:nvPr/>
        </p:nvPicPr>
        <p:blipFill>
          <a:blip r:embed="rId2"/>
          <a:stretch>
            <a:fillRect/>
          </a:stretch>
        </p:blipFill>
        <p:spPr>
          <a:xfrm>
            <a:off x="-21268" y="1295400"/>
            <a:ext cx="12213268" cy="5562600"/>
          </a:xfrm>
          <a:prstGeom prst="rect">
            <a:avLst/>
          </a:prstGeom>
        </p:spPr>
      </p:pic>
    </p:spTree>
    <p:extLst>
      <p:ext uri="{BB962C8B-B14F-4D97-AF65-F5344CB8AC3E}">
        <p14:creationId xmlns:p14="http://schemas.microsoft.com/office/powerpoint/2010/main" val="946033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66675" y="69851"/>
            <a:ext cx="11087100" cy="711200"/>
          </a:xfrm>
        </p:spPr>
        <p:txBody>
          <a:bodyPr>
            <a:noAutofit/>
          </a:bodyPr>
          <a:lstStyle/>
          <a:p>
            <a:r>
              <a:rPr lang="en-US" sz="2400" b="1" dirty="0">
                <a:latin typeface="Cambria Math" panose="02040503050406030204" pitchFamily="18" charset="0"/>
                <a:ea typeface="Cambria Math" panose="02040503050406030204" pitchFamily="18" charset="0"/>
              </a:rPr>
              <a:t>Improvement for each project between Design and Design + Traditional smells.</a:t>
            </a:r>
          </a:p>
        </p:txBody>
      </p:sp>
      <p:pic>
        <p:nvPicPr>
          <p:cNvPr id="3" name="Picture 2"/>
          <p:cNvPicPr>
            <a:picLocks noChangeAspect="1"/>
          </p:cNvPicPr>
          <p:nvPr/>
        </p:nvPicPr>
        <p:blipFill>
          <a:blip r:embed="rId2"/>
          <a:stretch>
            <a:fillRect/>
          </a:stretch>
        </p:blipFill>
        <p:spPr>
          <a:xfrm>
            <a:off x="1285875" y="871180"/>
            <a:ext cx="8791575" cy="5991212"/>
          </a:xfrm>
          <a:prstGeom prst="rect">
            <a:avLst/>
          </a:prstGeom>
        </p:spPr>
      </p:pic>
    </p:spTree>
    <p:extLst>
      <p:ext uri="{BB962C8B-B14F-4D97-AF65-F5344CB8AC3E}">
        <p14:creationId xmlns:p14="http://schemas.microsoft.com/office/powerpoint/2010/main" val="3072012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Related work</a:t>
            </a:r>
          </a:p>
        </p:txBody>
      </p:sp>
      <p:sp>
        <p:nvSpPr>
          <p:cNvPr id="3" name="Content Placeholder 2"/>
          <p:cNvSpPr>
            <a:spLocks noGrp="1"/>
          </p:cNvSpPr>
          <p:nvPr>
            <p:ph idx="1"/>
          </p:nvPr>
        </p:nvSpPr>
        <p:spPr/>
        <p:txBody>
          <a:bodyPr>
            <a:normAutofit lnSpcReduction="10000"/>
          </a:bodyPr>
          <a:lstStyle/>
          <a:p>
            <a:r>
              <a:rPr lang="en-US" dirty="0">
                <a:latin typeface="Cambria Math" panose="02040503050406030204" pitchFamily="18" charset="0"/>
                <a:ea typeface="Cambria Math" panose="02040503050406030204" pitchFamily="18" charset="0"/>
              </a:rPr>
              <a:t>God class </a:t>
            </a:r>
          </a:p>
          <a:p>
            <a:r>
              <a:rPr lang="en-US" dirty="0">
                <a:latin typeface="Cambria Math" panose="02040503050406030204" pitchFamily="18" charset="0"/>
                <a:ea typeface="Cambria Math" panose="02040503050406030204" pitchFamily="18" charset="0"/>
              </a:rPr>
              <a:t>God method </a:t>
            </a:r>
          </a:p>
          <a:p>
            <a:r>
              <a:rPr lang="en-US" dirty="0">
                <a:latin typeface="Cambria Math" panose="02040503050406030204" pitchFamily="18" charset="0"/>
                <a:ea typeface="Cambria Math" panose="02040503050406030204" pitchFamily="18" charset="0"/>
              </a:rPr>
              <a:t>Message chains</a:t>
            </a:r>
          </a:p>
          <a:p>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Middle man</a:t>
            </a:r>
          </a:p>
          <a:p>
            <a:r>
              <a:rPr lang="en-US" dirty="0">
                <a:latin typeface="Cambria Math" panose="02040503050406030204" pitchFamily="18" charset="0"/>
                <a:ea typeface="Cambria Math" panose="02040503050406030204" pitchFamily="18" charset="0"/>
              </a:rPr>
              <a:t>Speculative Generality</a:t>
            </a:r>
          </a:p>
          <a:p>
            <a:endParaRPr lang="en-US" dirty="0"/>
          </a:p>
          <a:p>
            <a:pPr marL="0" indent="0">
              <a:buNone/>
            </a:pPr>
            <a:r>
              <a:rPr lang="en-US" dirty="0"/>
              <a:t> </a:t>
            </a:r>
          </a:p>
        </p:txBody>
      </p:sp>
      <p:sp>
        <p:nvSpPr>
          <p:cNvPr id="7" name="Right Arrow 6"/>
          <p:cNvSpPr/>
          <p:nvPr/>
        </p:nvSpPr>
        <p:spPr>
          <a:xfrm>
            <a:off x="5625084" y="23012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6301740" y="42443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280148" y="1973580"/>
            <a:ext cx="161544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yes</a:t>
            </a:r>
          </a:p>
        </p:txBody>
      </p:sp>
      <p:sp>
        <p:nvSpPr>
          <p:cNvPr id="10" name="Oval 9"/>
          <p:cNvSpPr/>
          <p:nvPr/>
        </p:nvSpPr>
        <p:spPr>
          <a:xfrm>
            <a:off x="7978140" y="4029456"/>
            <a:ext cx="134874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Tree>
    <p:extLst>
      <p:ext uri="{BB962C8B-B14F-4D97-AF65-F5344CB8AC3E}">
        <p14:creationId xmlns:p14="http://schemas.microsoft.com/office/powerpoint/2010/main" val="2232287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0" y="1828800"/>
            <a:ext cx="5943600" cy="923925"/>
          </a:xfrm>
        </p:spPr>
        <p:txBody>
          <a:bodyPr>
            <a:noAutofit/>
          </a:bodyPr>
          <a:lstStyle/>
          <a:p>
            <a:r>
              <a:rPr lang="en-US" sz="2800" b="1" dirty="0">
                <a:latin typeface="Cambria Math" panose="02040503050406030204" pitchFamily="18" charset="0"/>
                <a:ea typeface="Cambria Math" panose="02040503050406030204" pitchFamily="18" charset="0"/>
              </a:rPr>
              <a:t>Experiment with the robustness of the</a:t>
            </a:r>
            <a:br>
              <a:rPr lang="en-US" sz="2800" b="1" dirty="0">
                <a:latin typeface="Cambria Math" panose="02040503050406030204" pitchFamily="18" charset="0"/>
                <a:ea typeface="Cambria Math" panose="02040503050406030204" pitchFamily="18" charset="0"/>
              </a:rPr>
            </a:br>
            <a:r>
              <a:rPr lang="en-US" sz="2800" b="1" dirty="0">
                <a:latin typeface="Cambria Math" panose="02040503050406030204" pitchFamily="18" charset="0"/>
                <a:ea typeface="Cambria Math" panose="02040503050406030204" pitchFamily="18" charset="0"/>
              </a:rPr>
              <a:t> model’s performance for each project</a:t>
            </a:r>
          </a:p>
        </p:txBody>
      </p:sp>
      <p:pic>
        <p:nvPicPr>
          <p:cNvPr id="2" name="Picture 1"/>
          <p:cNvPicPr>
            <a:picLocks noChangeAspect="1"/>
          </p:cNvPicPr>
          <p:nvPr/>
        </p:nvPicPr>
        <p:blipFill>
          <a:blip r:embed="rId2"/>
          <a:stretch>
            <a:fillRect/>
          </a:stretch>
        </p:blipFill>
        <p:spPr>
          <a:xfrm>
            <a:off x="5972175" y="79865"/>
            <a:ext cx="6219826" cy="6778135"/>
          </a:xfrm>
          <a:prstGeom prst="rect">
            <a:avLst/>
          </a:prstGeom>
        </p:spPr>
      </p:pic>
      <p:sp>
        <p:nvSpPr>
          <p:cNvPr id="7" name="Content Placeholder 2">
            <a:extLst>
              <a:ext uri="{FF2B5EF4-FFF2-40B4-BE49-F238E27FC236}">
                <a16:creationId xmlns:a16="http://schemas.microsoft.com/office/drawing/2014/main" id="{AA11B75F-2492-E361-619A-2AE9233419BB}"/>
              </a:ext>
            </a:extLst>
          </p:cNvPr>
          <p:cNvSpPr txBox="1">
            <a:spLocks/>
          </p:cNvSpPr>
          <p:nvPr/>
        </p:nvSpPr>
        <p:spPr>
          <a:xfrm>
            <a:off x="447675" y="2882901"/>
            <a:ext cx="4324350" cy="3022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Avg of distance from best possible score for a project</a:t>
            </a:r>
          </a:p>
        </p:txBody>
      </p:sp>
    </p:spTree>
    <p:extLst>
      <p:ext uri="{BB962C8B-B14F-4D97-AF65-F5344CB8AC3E}">
        <p14:creationId xmlns:p14="http://schemas.microsoft.com/office/powerpoint/2010/main" val="547214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0" y="333376"/>
            <a:ext cx="5076825" cy="2419350"/>
          </a:xfrm>
        </p:spPr>
        <p:txBody>
          <a:bodyPr>
            <a:noAutofit/>
          </a:bodyPr>
          <a:lstStyle/>
          <a:p>
            <a:r>
              <a:rPr lang="en-US" sz="2800" b="1" dirty="0">
                <a:latin typeface="Cambria Math" panose="02040503050406030204" pitchFamily="18" charset="0"/>
                <a:ea typeface="Cambria Math" panose="02040503050406030204" pitchFamily="18" charset="0"/>
              </a:rPr>
              <a:t>Experiment with the</a:t>
            </a:r>
            <a:r>
              <a:rPr lang="fa-IR" sz="2800" b="1" dirty="0">
                <a:latin typeface="Cambria Math" panose="02040503050406030204" pitchFamily="18" charset="0"/>
                <a:ea typeface="Cambria Math" panose="02040503050406030204" pitchFamily="18" charset="0"/>
              </a:rPr>
              <a:t> </a:t>
            </a:r>
            <a:r>
              <a:rPr lang="en-US" sz="2800" b="1" dirty="0">
                <a:latin typeface="Cambria Math" panose="02040503050406030204" pitchFamily="18" charset="0"/>
                <a:ea typeface="Cambria Math" panose="02040503050406030204" pitchFamily="18" charset="0"/>
              </a:rPr>
              <a:t>robustness of the model’s performance for each project</a:t>
            </a:r>
          </a:p>
        </p:txBody>
      </p:sp>
      <p:sp>
        <p:nvSpPr>
          <p:cNvPr id="7" name="Content Placeholder 2">
            <a:extLst>
              <a:ext uri="{FF2B5EF4-FFF2-40B4-BE49-F238E27FC236}">
                <a16:creationId xmlns:a16="http://schemas.microsoft.com/office/drawing/2014/main" id="{AA11B75F-2492-E361-619A-2AE9233419BB}"/>
              </a:ext>
            </a:extLst>
          </p:cNvPr>
          <p:cNvSpPr txBox="1">
            <a:spLocks/>
          </p:cNvSpPr>
          <p:nvPr/>
        </p:nvSpPr>
        <p:spPr>
          <a:xfrm>
            <a:off x="447675" y="2882901"/>
            <a:ext cx="4324350" cy="3022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Percentage of projects for each class of the smells</a:t>
            </a:r>
            <a:r>
              <a:rPr lang="fa-IR" sz="2400" dirty="0">
                <a:solidFill>
                  <a:schemeClr val="accent1">
                    <a:lumMod val="75000"/>
                  </a:schemeClr>
                </a:solidFill>
                <a:latin typeface="Cambria Math" panose="02040503050406030204" pitchFamily="18" charset="0"/>
                <a:ea typeface="Cambria Math" panose="02040503050406030204" pitchFamily="18" charset="0"/>
              </a:rPr>
              <a:t> </a:t>
            </a:r>
            <a:r>
              <a:rPr lang="en-US" sz="2400" dirty="0">
                <a:solidFill>
                  <a:schemeClr val="accent1">
                    <a:lumMod val="75000"/>
                  </a:schemeClr>
                </a:solidFill>
                <a:latin typeface="Cambria Math" panose="02040503050406030204" pitchFamily="18" charset="0"/>
                <a:ea typeface="Cambria Math" panose="02040503050406030204" pitchFamily="18" charset="0"/>
              </a:rPr>
              <a:t>with the highest performance</a:t>
            </a:r>
          </a:p>
        </p:txBody>
      </p:sp>
      <p:pic>
        <p:nvPicPr>
          <p:cNvPr id="3" name="Picture 2"/>
          <p:cNvPicPr>
            <a:picLocks noChangeAspect="1"/>
          </p:cNvPicPr>
          <p:nvPr/>
        </p:nvPicPr>
        <p:blipFill>
          <a:blip r:embed="rId2"/>
          <a:stretch>
            <a:fillRect/>
          </a:stretch>
        </p:blipFill>
        <p:spPr>
          <a:xfrm>
            <a:off x="4991100" y="0"/>
            <a:ext cx="7187164" cy="6858478"/>
          </a:xfrm>
          <a:prstGeom prst="rect">
            <a:avLst/>
          </a:prstGeom>
        </p:spPr>
      </p:pic>
    </p:spTree>
    <p:extLst>
      <p:ext uri="{BB962C8B-B14F-4D97-AF65-F5344CB8AC3E}">
        <p14:creationId xmlns:p14="http://schemas.microsoft.com/office/powerpoint/2010/main" val="4159833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0" y="333376"/>
            <a:ext cx="5076825" cy="2419350"/>
          </a:xfrm>
        </p:spPr>
        <p:txBody>
          <a:bodyPr>
            <a:noAutofit/>
          </a:bodyPr>
          <a:lstStyle/>
          <a:p>
            <a:r>
              <a:rPr lang="en-US" sz="2800" b="1" dirty="0">
                <a:latin typeface="Cambria Math" panose="02040503050406030204" pitchFamily="18" charset="0"/>
                <a:ea typeface="Cambria Math" panose="02040503050406030204" pitchFamily="18" charset="0"/>
              </a:rPr>
              <a:t>Experiment with the feature selection methods over the different datasets</a:t>
            </a:r>
          </a:p>
        </p:txBody>
      </p:sp>
      <p:sp>
        <p:nvSpPr>
          <p:cNvPr id="7" name="Content Placeholder 2">
            <a:extLst>
              <a:ext uri="{FF2B5EF4-FFF2-40B4-BE49-F238E27FC236}">
                <a16:creationId xmlns:a16="http://schemas.microsoft.com/office/drawing/2014/main" id="{AA11B75F-2492-E361-619A-2AE9233419BB}"/>
              </a:ext>
            </a:extLst>
          </p:cNvPr>
          <p:cNvSpPr txBox="1">
            <a:spLocks/>
          </p:cNvSpPr>
          <p:nvPr/>
        </p:nvSpPr>
        <p:spPr>
          <a:xfrm>
            <a:off x="0" y="2606676"/>
            <a:ext cx="4810125" cy="3022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Delete highly correlated smells</a:t>
            </a:r>
          </a:p>
          <a:p>
            <a:r>
              <a:rPr lang="en-US" sz="2400" dirty="0">
                <a:solidFill>
                  <a:schemeClr val="accent1">
                    <a:lumMod val="75000"/>
                  </a:schemeClr>
                </a:solidFill>
                <a:latin typeface="Cambria Math" panose="02040503050406030204" pitchFamily="18" charset="0"/>
                <a:ea typeface="Cambria Math" panose="02040503050406030204" pitchFamily="18" charset="0"/>
              </a:rPr>
              <a:t>Between 35% and 64% of projects showed an improvement (2.3% and 5.6%).</a:t>
            </a:r>
          </a:p>
          <a:p>
            <a:r>
              <a:rPr lang="en-US" sz="2400" dirty="0">
                <a:solidFill>
                  <a:schemeClr val="accent1">
                    <a:lumMod val="75000"/>
                  </a:schemeClr>
                </a:solidFill>
                <a:latin typeface="Cambria Math" panose="02040503050406030204" pitchFamily="18" charset="0"/>
                <a:ea typeface="Cambria Math" panose="02040503050406030204" pitchFamily="18" charset="0"/>
              </a:rPr>
              <a:t>Gray: distributed  representing the improvements over using </a:t>
            </a:r>
            <a:r>
              <a:rPr lang="en-US" sz="2400" b="1" dirty="0">
                <a:solidFill>
                  <a:schemeClr val="accent1">
                    <a:lumMod val="75000"/>
                  </a:schemeClr>
                </a:solidFill>
                <a:latin typeface="Cambria Math" panose="02040503050406030204" pitchFamily="18" charset="0"/>
                <a:ea typeface="Cambria Math" panose="02040503050406030204" pitchFamily="18" charset="0"/>
              </a:rPr>
              <a:t>all</a:t>
            </a:r>
            <a:r>
              <a:rPr lang="en-US" sz="2400" dirty="0">
                <a:solidFill>
                  <a:schemeClr val="accent1">
                    <a:lumMod val="75000"/>
                  </a:schemeClr>
                </a:solidFill>
                <a:latin typeface="Cambria Math" panose="02040503050406030204" pitchFamily="18" charset="0"/>
                <a:ea typeface="Cambria Math" panose="02040503050406030204" pitchFamily="18" charset="0"/>
              </a:rPr>
              <a:t> the smells</a:t>
            </a:r>
          </a:p>
        </p:txBody>
      </p:sp>
      <p:pic>
        <p:nvPicPr>
          <p:cNvPr id="2" name="Picture 1"/>
          <p:cNvPicPr>
            <a:picLocks noChangeAspect="1"/>
          </p:cNvPicPr>
          <p:nvPr/>
        </p:nvPicPr>
        <p:blipFill>
          <a:blip r:embed="rId2"/>
          <a:stretch>
            <a:fillRect/>
          </a:stretch>
        </p:blipFill>
        <p:spPr>
          <a:xfrm>
            <a:off x="4329208" y="0"/>
            <a:ext cx="7862792" cy="2933700"/>
          </a:xfrm>
          <a:prstGeom prst="rect">
            <a:avLst/>
          </a:prstGeom>
        </p:spPr>
      </p:pic>
      <p:pic>
        <p:nvPicPr>
          <p:cNvPr id="4" name="Picture 3"/>
          <p:cNvPicPr>
            <a:picLocks noChangeAspect="1"/>
          </p:cNvPicPr>
          <p:nvPr/>
        </p:nvPicPr>
        <p:blipFill>
          <a:blip r:embed="rId3"/>
          <a:stretch>
            <a:fillRect/>
          </a:stretch>
        </p:blipFill>
        <p:spPr>
          <a:xfrm>
            <a:off x="6696075" y="2763139"/>
            <a:ext cx="5495925" cy="4094861"/>
          </a:xfrm>
          <a:prstGeom prst="rect">
            <a:avLst/>
          </a:prstGeom>
        </p:spPr>
      </p:pic>
    </p:spTree>
    <p:extLst>
      <p:ext uri="{BB962C8B-B14F-4D97-AF65-F5344CB8AC3E}">
        <p14:creationId xmlns:p14="http://schemas.microsoft.com/office/powerpoint/2010/main" val="98617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RQ2: Different categories of Design smells </a:t>
            </a: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43</a:t>
            </a:fld>
            <a:endParaRPr lang="en-US" dirty="0"/>
          </a:p>
        </p:txBody>
      </p:sp>
      <p:sp>
        <p:nvSpPr>
          <p:cNvPr id="8" name="Content Placeholder 2">
            <a:extLst>
              <a:ext uri="{FF2B5EF4-FFF2-40B4-BE49-F238E27FC236}">
                <a16:creationId xmlns:a16="http://schemas.microsoft.com/office/drawing/2014/main" id="{AA11B75F-2492-E361-619A-2AE9233419BB}"/>
              </a:ext>
            </a:extLst>
          </p:cNvPr>
          <p:cNvSpPr txBox="1">
            <a:spLocks/>
          </p:cNvSpPr>
          <p:nvPr/>
        </p:nvSpPr>
        <p:spPr>
          <a:xfrm>
            <a:off x="4267200" y="2330451"/>
            <a:ext cx="4089654"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accent1">
                  <a:lumMod val="75000"/>
                </a:schemeClr>
              </a:solidFill>
            </a:endParaRPr>
          </a:p>
        </p:txBody>
      </p:sp>
      <p:sp>
        <p:nvSpPr>
          <p:cNvPr id="9" name="Content Placeholder 2">
            <a:extLst>
              <a:ext uri="{FF2B5EF4-FFF2-40B4-BE49-F238E27FC236}">
                <a16:creationId xmlns:a16="http://schemas.microsoft.com/office/drawing/2014/main" id="{AA11B75F-2492-E361-619A-2AE9233419BB}"/>
              </a:ext>
            </a:extLst>
          </p:cNvPr>
          <p:cNvSpPr txBox="1">
            <a:spLocks/>
          </p:cNvSpPr>
          <p:nvPr/>
        </p:nvSpPr>
        <p:spPr>
          <a:xfrm>
            <a:off x="2057400" y="2530476"/>
            <a:ext cx="7696199"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How do the different categories of Design smells impact the performance of the defect prediction models?</a:t>
            </a:r>
          </a:p>
        </p:txBody>
      </p:sp>
    </p:spTree>
    <p:extLst>
      <p:ext uri="{BB962C8B-B14F-4D97-AF65-F5344CB8AC3E}">
        <p14:creationId xmlns:p14="http://schemas.microsoft.com/office/powerpoint/2010/main" val="3100240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A11B75F-2492-E361-619A-2AE9233419BB}"/>
              </a:ext>
            </a:extLst>
          </p:cNvPr>
          <p:cNvSpPr txBox="1">
            <a:spLocks/>
          </p:cNvSpPr>
          <p:nvPr/>
        </p:nvSpPr>
        <p:spPr>
          <a:xfrm>
            <a:off x="419099" y="1349376"/>
            <a:ext cx="3028951"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accent1">
                  <a:lumMod val="75000"/>
                </a:schemeClr>
              </a:solidFill>
            </a:endParaRPr>
          </a:p>
        </p:txBody>
      </p:sp>
      <p:sp>
        <p:nvSpPr>
          <p:cNvPr id="9" name="Title 1"/>
          <p:cNvSpPr>
            <a:spLocks noGrp="1"/>
          </p:cNvSpPr>
          <p:nvPr>
            <p:ph type="title"/>
          </p:nvPr>
        </p:nvSpPr>
        <p:spPr>
          <a:xfrm>
            <a:off x="71437" y="322985"/>
            <a:ext cx="5076825" cy="2419350"/>
          </a:xfrm>
        </p:spPr>
        <p:txBody>
          <a:bodyPr>
            <a:noAutofit/>
          </a:bodyPr>
          <a:lstStyle/>
          <a:p>
            <a:r>
              <a:rPr lang="en-US" sz="2800" b="1" dirty="0">
                <a:latin typeface="Cambria Math" panose="02040503050406030204" pitchFamily="18" charset="0"/>
                <a:ea typeface="Cambria Math" panose="02040503050406030204" pitchFamily="18" charset="0"/>
              </a:rPr>
              <a:t>Performances for each category of the design code smells</a:t>
            </a:r>
          </a:p>
        </p:txBody>
      </p:sp>
      <p:sp>
        <p:nvSpPr>
          <p:cNvPr id="7" name="Content Placeholder 2">
            <a:extLst>
              <a:ext uri="{FF2B5EF4-FFF2-40B4-BE49-F238E27FC236}">
                <a16:creationId xmlns:a16="http://schemas.microsoft.com/office/drawing/2014/main" id="{AA11B75F-2492-E361-619A-2AE9233419BB}"/>
              </a:ext>
            </a:extLst>
          </p:cNvPr>
          <p:cNvSpPr txBox="1">
            <a:spLocks/>
          </p:cNvSpPr>
          <p:nvPr/>
        </p:nvSpPr>
        <p:spPr>
          <a:xfrm>
            <a:off x="447675" y="2882901"/>
            <a:ext cx="4324350" cy="3022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Percentage of projects for each class of the smells</a:t>
            </a:r>
            <a:r>
              <a:rPr lang="fa-IR" sz="2400" dirty="0">
                <a:solidFill>
                  <a:schemeClr val="accent1">
                    <a:lumMod val="75000"/>
                  </a:schemeClr>
                </a:solidFill>
                <a:latin typeface="Cambria Math" panose="02040503050406030204" pitchFamily="18" charset="0"/>
                <a:ea typeface="Cambria Math" panose="02040503050406030204" pitchFamily="18" charset="0"/>
              </a:rPr>
              <a:t> </a:t>
            </a:r>
            <a:r>
              <a:rPr lang="en-US" sz="2400" dirty="0">
                <a:solidFill>
                  <a:schemeClr val="accent1">
                    <a:lumMod val="75000"/>
                  </a:schemeClr>
                </a:solidFill>
                <a:latin typeface="Cambria Math" panose="02040503050406030204" pitchFamily="18" charset="0"/>
                <a:ea typeface="Cambria Math" panose="02040503050406030204" pitchFamily="18" charset="0"/>
              </a:rPr>
              <a:t>with the highest performance</a:t>
            </a:r>
          </a:p>
        </p:txBody>
      </p:sp>
      <p:pic>
        <p:nvPicPr>
          <p:cNvPr id="2" name="Picture 1"/>
          <p:cNvPicPr>
            <a:picLocks noChangeAspect="1"/>
          </p:cNvPicPr>
          <p:nvPr/>
        </p:nvPicPr>
        <p:blipFill>
          <a:blip r:embed="rId2"/>
          <a:stretch>
            <a:fillRect/>
          </a:stretch>
        </p:blipFill>
        <p:spPr>
          <a:xfrm>
            <a:off x="4914900" y="-479"/>
            <a:ext cx="7263327" cy="6858957"/>
          </a:xfrm>
          <a:prstGeom prst="rect">
            <a:avLst/>
          </a:prstGeom>
        </p:spPr>
      </p:pic>
    </p:spTree>
    <p:extLst>
      <p:ext uri="{BB962C8B-B14F-4D97-AF65-F5344CB8AC3E}">
        <p14:creationId xmlns:p14="http://schemas.microsoft.com/office/powerpoint/2010/main" val="584760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SUMMERY OF RESULTS</a:t>
            </a: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45</a:t>
            </a:fld>
            <a:endParaRPr lang="en-US" dirty="0"/>
          </a:p>
        </p:txBody>
      </p:sp>
      <p:sp>
        <p:nvSpPr>
          <p:cNvPr id="8" name="Content Placeholder 2">
            <a:extLst>
              <a:ext uri="{FF2B5EF4-FFF2-40B4-BE49-F238E27FC236}">
                <a16:creationId xmlns:a16="http://schemas.microsoft.com/office/drawing/2014/main" id="{AA11B75F-2492-E361-619A-2AE9233419BB}"/>
              </a:ext>
            </a:extLst>
          </p:cNvPr>
          <p:cNvSpPr txBox="1">
            <a:spLocks/>
          </p:cNvSpPr>
          <p:nvPr/>
        </p:nvSpPr>
        <p:spPr>
          <a:xfrm>
            <a:off x="4267200" y="2330451"/>
            <a:ext cx="4089654"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accent1">
                  <a:lumMod val="75000"/>
                </a:schemeClr>
              </a:solidFill>
            </a:endParaRPr>
          </a:p>
        </p:txBody>
      </p:sp>
      <p:sp>
        <p:nvSpPr>
          <p:cNvPr id="9" name="Content Placeholder 2">
            <a:extLst>
              <a:ext uri="{FF2B5EF4-FFF2-40B4-BE49-F238E27FC236}">
                <a16:creationId xmlns:a16="http://schemas.microsoft.com/office/drawing/2014/main" id="{AA11B75F-2492-E361-619A-2AE9233419BB}"/>
              </a:ext>
            </a:extLst>
          </p:cNvPr>
          <p:cNvSpPr txBox="1">
            <a:spLocks/>
          </p:cNvSpPr>
          <p:nvPr/>
        </p:nvSpPr>
        <p:spPr>
          <a:xfrm>
            <a:off x="1143000" y="1930401"/>
            <a:ext cx="10315575" cy="3632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 Models trained with D+T smells outperform others.</a:t>
            </a:r>
          </a:p>
          <a:p>
            <a:r>
              <a:rPr lang="en-US" sz="2400" dirty="0">
                <a:solidFill>
                  <a:schemeClr val="accent1">
                    <a:lumMod val="75000"/>
                  </a:schemeClr>
                </a:solidFill>
                <a:latin typeface="Cambria Math" panose="02040503050406030204" pitchFamily="18" charset="0"/>
                <a:ea typeface="Cambria Math" panose="02040503050406030204" pitchFamily="18" charset="0"/>
              </a:rPr>
              <a:t> Improvement on 78% of the projects when adding the Design smells to the Traditional smells.</a:t>
            </a:r>
          </a:p>
          <a:p>
            <a:r>
              <a:rPr lang="en-US" sz="2400" dirty="0">
                <a:solidFill>
                  <a:schemeClr val="accent1">
                    <a:lumMod val="75000"/>
                  </a:schemeClr>
                </a:solidFill>
                <a:latin typeface="Cambria Math" panose="02040503050406030204" pitchFamily="18" charset="0"/>
                <a:ea typeface="Cambria Math" panose="02040503050406030204" pitchFamily="18" charset="0"/>
              </a:rPr>
              <a:t>Applying feature selection to the D+T smells produces models with slightly higher accuracy</a:t>
            </a:r>
          </a:p>
          <a:p>
            <a:r>
              <a:rPr lang="en-US" sz="2400" dirty="0">
                <a:solidFill>
                  <a:schemeClr val="accent1">
                    <a:lumMod val="75000"/>
                  </a:schemeClr>
                </a:solidFill>
                <a:latin typeface="Cambria Math" panose="02040503050406030204" pitchFamily="18" charset="0"/>
                <a:ea typeface="Cambria Math" panose="02040503050406030204" pitchFamily="18" charset="0"/>
              </a:rPr>
              <a:t>In general, for the D+T dataset all categories perform similarly.</a:t>
            </a:r>
          </a:p>
          <a:p>
            <a:endParaRPr lang="en-US" sz="2400" dirty="0">
              <a:solidFill>
                <a:schemeClr val="accent1">
                  <a:lumMod val="7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575508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Threats to validity</a:t>
            </a: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46</a:t>
            </a:fld>
            <a:endParaRPr lang="en-US" dirty="0"/>
          </a:p>
        </p:txBody>
      </p:sp>
      <p:sp>
        <p:nvSpPr>
          <p:cNvPr id="8" name="Content Placeholder 2">
            <a:extLst>
              <a:ext uri="{FF2B5EF4-FFF2-40B4-BE49-F238E27FC236}">
                <a16:creationId xmlns:a16="http://schemas.microsoft.com/office/drawing/2014/main" id="{AA11B75F-2492-E361-619A-2AE9233419BB}"/>
              </a:ext>
            </a:extLst>
          </p:cNvPr>
          <p:cNvSpPr txBox="1">
            <a:spLocks/>
          </p:cNvSpPr>
          <p:nvPr/>
        </p:nvSpPr>
        <p:spPr>
          <a:xfrm>
            <a:off x="4267200" y="2330451"/>
            <a:ext cx="4089654"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accent1">
                  <a:lumMod val="75000"/>
                </a:schemeClr>
              </a:solidFill>
            </a:endParaRPr>
          </a:p>
        </p:txBody>
      </p:sp>
      <p:sp>
        <p:nvSpPr>
          <p:cNvPr id="9" name="Content Placeholder 2">
            <a:extLst>
              <a:ext uri="{FF2B5EF4-FFF2-40B4-BE49-F238E27FC236}">
                <a16:creationId xmlns:a16="http://schemas.microsoft.com/office/drawing/2014/main" id="{AA11B75F-2492-E361-619A-2AE9233419BB}"/>
              </a:ext>
            </a:extLst>
          </p:cNvPr>
          <p:cNvSpPr txBox="1">
            <a:spLocks/>
          </p:cNvSpPr>
          <p:nvPr/>
        </p:nvSpPr>
        <p:spPr>
          <a:xfrm>
            <a:off x="1143000" y="1581150"/>
            <a:ext cx="10315575" cy="4457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Comparison of </a:t>
            </a:r>
            <a:r>
              <a:rPr lang="en-US" sz="2400" b="1" dirty="0">
                <a:solidFill>
                  <a:schemeClr val="accent1">
                    <a:lumMod val="75000"/>
                  </a:schemeClr>
                </a:solidFill>
                <a:latin typeface="Cambria Math" panose="02040503050406030204" pitchFamily="18" charset="0"/>
                <a:ea typeface="Cambria Math" panose="02040503050406030204" pitchFamily="18" charset="0"/>
              </a:rPr>
              <a:t>Design code smells</a:t>
            </a:r>
            <a:r>
              <a:rPr lang="en-US" sz="2400" dirty="0">
                <a:solidFill>
                  <a:schemeClr val="accent1">
                    <a:lumMod val="75000"/>
                  </a:schemeClr>
                </a:solidFill>
                <a:latin typeface="Cambria Math" panose="02040503050406030204" pitchFamily="18" charset="0"/>
                <a:ea typeface="Cambria Math" panose="02040503050406030204" pitchFamily="18" charset="0"/>
              </a:rPr>
              <a:t> with the </a:t>
            </a:r>
            <a:r>
              <a:rPr lang="en-US" sz="2400" b="1" dirty="0">
                <a:solidFill>
                  <a:schemeClr val="accent1">
                    <a:lumMod val="75000"/>
                  </a:schemeClr>
                </a:solidFill>
                <a:latin typeface="Cambria Math" panose="02040503050406030204" pitchFamily="18" charset="0"/>
                <a:ea typeface="Cambria Math" panose="02040503050406030204" pitchFamily="18" charset="0"/>
              </a:rPr>
              <a:t>Traditional smells</a:t>
            </a:r>
            <a:r>
              <a:rPr lang="en-US" sz="2400" dirty="0">
                <a:solidFill>
                  <a:schemeClr val="accent1">
                    <a:lumMod val="75000"/>
                  </a:schemeClr>
                </a:solidFill>
                <a:latin typeface="Cambria Math" panose="02040503050406030204" pitchFamily="18" charset="0"/>
                <a:ea typeface="Cambria Math" panose="02040503050406030204" pitchFamily="18" charset="0"/>
              </a:rPr>
              <a:t> discussed in the literature. We do not compare the performance of defect prediction models trained with other metrics found in the literature, like </a:t>
            </a:r>
            <a:r>
              <a:rPr lang="en-US" sz="2400" b="1" dirty="0">
                <a:solidFill>
                  <a:schemeClr val="accent1">
                    <a:lumMod val="75000"/>
                  </a:schemeClr>
                </a:solidFill>
                <a:latin typeface="Cambria Math" panose="02040503050406030204" pitchFamily="18" charset="0"/>
                <a:ea typeface="Cambria Math" panose="02040503050406030204" pitchFamily="18" charset="0"/>
              </a:rPr>
              <a:t>code metrics </a:t>
            </a:r>
            <a:r>
              <a:rPr lang="en-US" sz="2400" dirty="0">
                <a:solidFill>
                  <a:schemeClr val="accent1">
                    <a:lumMod val="75000"/>
                  </a:schemeClr>
                </a:solidFill>
                <a:latin typeface="Cambria Math" panose="02040503050406030204" pitchFamily="18" charset="0"/>
                <a:ea typeface="Cambria Math" panose="02040503050406030204" pitchFamily="18" charset="0"/>
              </a:rPr>
              <a:t>or </a:t>
            </a:r>
            <a:r>
              <a:rPr lang="en-US" sz="2400" b="1" dirty="0">
                <a:solidFill>
                  <a:schemeClr val="accent1">
                    <a:lumMod val="75000"/>
                  </a:schemeClr>
                </a:solidFill>
                <a:latin typeface="Cambria Math" panose="02040503050406030204" pitchFamily="18" charset="0"/>
                <a:ea typeface="Cambria Math" panose="02040503050406030204" pitchFamily="18" charset="0"/>
              </a:rPr>
              <a:t>process metrics.</a:t>
            </a:r>
          </a:p>
          <a:p>
            <a:r>
              <a:rPr lang="en-US" sz="2400" dirty="0">
                <a:solidFill>
                  <a:schemeClr val="accent1">
                    <a:lumMod val="75000"/>
                  </a:schemeClr>
                </a:solidFill>
                <a:latin typeface="Cambria Math" panose="02040503050406030204" pitchFamily="18" charset="0"/>
                <a:ea typeface="Cambria Math" panose="02040503050406030204" pitchFamily="18" charset="0"/>
              </a:rPr>
              <a:t>Source projects from </a:t>
            </a:r>
            <a:r>
              <a:rPr lang="en-US" sz="2400" b="1" dirty="0">
                <a:solidFill>
                  <a:schemeClr val="accent1">
                    <a:lumMod val="75000"/>
                  </a:schemeClr>
                </a:solidFill>
                <a:latin typeface="Cambria Math" panose="02040503050406030204" pitchFamily="18" charset="0"/>
                <a:ea typeface="Cambria Math" panose="02040503050406030204" pitchFamily="18" charset="0"/>
              </a:rPr>
              <a:t>Apache</a:t>
            </a:r>
            <a:r>
              <a:rPr lang="en-US" sz="2400" dirty="0">
                <a:solidFill>
                  <a:schemeClr val="accent1">
                    <a:lumMod val="75000"/>
                  </a:schemeClr>
                </a:solidFill>
                <a:latin typeface="Cambria Math" panose="02040503050406030204" pitchFamily="18" charset="0"/>
                <a:ea typeface="Cambria Math" panose="02040503050406030204" pitchFamily="18" charset="0"/>
              </a:rPr>
              <a:t> written in </a:t>
            </a:r>
            <a:r>
              <a:rPr lang="en-US" sz="2400" b="1" dirty="0">
                <a:solidFill>
                  <a:schemeClr val="accent1">
                    <a:lumMod val="75000"/>
                  </a:schemeClr>
                </a:solidFill>
                <a:latin typeface="Cambria Math" panose="02040503050406030204" pitchFamily="18" charset="0"/>
                <a:ea typeface="Cambria Math" panose="02040503050406030204" pitchFamily="18" charset="0"/>
              </a:rPr>
              <a:t>Java</a:t>
            </a:r>
            <a:r>
              <a:rPr lang="en-US" sz="2400" dirty="0">
                <a:solidFill>
                  <a:schemeClr val="accent1">
                    <a:lumMod val="75000"/>
                  </a:schemeClr>
                </a:solidFill>
                <a:latin typeface="Cambria Math" panose="02040503050406030204" pitchFamily="18" charset="0"/>
                <a:ea typeface="Cambria Math" panose="02040503050406030204" pitchFamily="18" charset="0"/>
              </a:rPr>
              <a:t>, which is a threat to the generalization of our results.</a:t>
            </a:r>
          </a:p>
          <a:p>
            <a:r>
              <a:rPr lang="en-US" sz="2400" dirty="0">
                <a:solidFill>
                  <a:schemeClr val="accent1">
                    <a:lumMod val="75000"/>
                  </a:schemeClr>
                </a:solidFill>
                <a:latin typeface="Cambria Math" panose="02040503050406030204" pitchFamily="18" charset="0"/>
                <a:ea typeface="Cambria Math" panose="02040503050406030204" pitchFamily="18" charset="0"/>
              </a:rPr>
              <a:t>The use of the </a:t>
            </a:r>
            <a:r>
              <a:rPr lang="en-US" sz="2400" b="1" dirty="0">
                <a:solidFill>
                  <a:schemeClr val="accent1">
                    <a:lumMod val="75000"/>
                  </a:schemeClr>
                </a:solidFill>
                <a:latin typeface="Cambria Math" panose="02040503050406030204" pitchFamily="18" charset="0"/>
                <a:ea typeface="Cambria Math" panose="02040503050406030204" pitchFamily="18" charset="0"/>
              </a:rPr>
              <a:t>Jira</a:t>
            </a:r>
            <a:r>
              <a:rPr lang="en-US" sz="2400" dirty="0">
                <a:solidFill>
                  <a:schemeClr val="accent1">
                    <a:lumMod val="75000"/>
                  </a:schemeClr>
                </a:solidFill>
                <a:latin typeface="Cambria Math" panose="02040503050406030204" pitchFamily="18" charset="0"/>
                <a:ea typeface="Cambria Math" panose="02040503050406030204" pitchFamily="18" charset="0"/>
              </a:rPr>
              <a:t> as the issue tracking system.</a:t>
            </a:r>
          </a:p>
          <a:p>
            <a:r>
              <a:rPr lang="en-US" sz="2400" dirty="0">
                <a:solidFill>
                  <a:schemeClr val="accent1">
                    <a:lumMod val="75000"/>
                  </a:schemeClr>
                </a:solidFill>
                <a:latin typeface="Cambria Math" panose="02040503050406030204" pitchFamily="18" charset="0"/>
                <a:ea typeface="Cambria Math" panose="02040503050406030204" pitchFamily="18" charset="0"/>
              </a:rPr>
              <a:t>We used the </a:t>
            </a:r>
            <a:r>
              <a:rPr lang="en-US" sz="2400" b="1" dirty="0">
                <a:solidFill>
                  <a:schemeClr val="accent1">
                    <a:lumMod val="75000"/>
                  </a:schemeClr>
                </a:solidFill>
                <a:latin typeface="Cambria Math" panose="02040503050406030204" pitchFamily="18" charset="0"/>
                <a:ea typeface="Cambria Math" panose="02040503050406030204" pitchFamily="18" charset="0"/>
              </a:rPr>
              <a:t>tool provided </a:t>
            </a:r>
            <a:r>
              <a:rPr lang="en-US" sz="2400" dirty="0">
                <a:solidFill>
                  <a:schemeClr val="accent1">
                    <a:lumMod val="75000"/>
                  </a:schemeClr>
                </a:solidFill>
                <a:latin typeface="Cambria Math" panose="02040503050406030204" pitchFamily="18" charset="0"/>
                <a:ea typeface="Cambria Math" panose="02040503050406030204" pitchFamily="18" charset="0"/>
              </a:rPr>
              <a:t>by the </a:t>
            </a:r>
            <a:r>
              <a:rPr lang="en-US" sz="2400" b="1" dirty="0">
                <a:solidFill>
                  <a:schemeClr val="accent1">
                    <a:lumMod val="75000"/>
                  </a:schemeClr>
                </a:solidFill>
                <a:latin typeface="Cambria Math" panose="02040503050406030204" pitchFamily="18" charset="0"/>
                <a:ea typeface="Cambria Math" panose="02040503050406030204" pitchFamily="18" charset="0"/>
              </a:rPr>
              <a:t>authors</a:t>
            </a:r>
            <a:r>
              <a:rPr lang="en-US" sz="2400" dirty="0">
                <a:solidFill>
                  <a:schemeClr val="accent1">
                    <a:lumMod val="75000"/>
                  </a:schemeClr>
                </a:solidFill>
                <a:latin typeface="Cambria Math" panose="02040503050406030204" pitchFamily="18" charset="0"/>
                <a:ea typeface="Cambria Math" panose="02040503050406030204" pitchFamily="18" charset="0"/>
              </a:rPr>
              <a:t> that proposed the Design smells.</a:t>
            </a:r>
          </a:p>
          <a:p>
            <a:r>
              <a:rPr lang="en-US" sz="2400" dirty="0">
                <a:solidFill>
                  <a:schemeClr val="accent1">
                    <a:lumMod val="75000"/>
                  </a:schemeClr>
                </a:solidFill>
                <a:latin typeface="Cambria Math" panose="02040503050406030204" pitchFamily="18" charset="0"/>
                <a:ea typeface="Cambria Math" panose="02040503050406030204" pitchFamily="18" charset="0"/>
              </a:rPr>
              <a:t>we used to label the defects raises the possibility for </a:t>
            </a:r>
            <a:r>
              <a:rPr lang="en-US" sz="2400" b="1" dirty="0">
                <a:solidFill>
                  <a:schemeClr val="accent1">
                    <a:lumMod val="75000"/>
                  </a:schemeClr>
                </a:solidFill>
                <a:latin typeface="Cambria Math" panose="02040503050406030204" pitchFamily="18" charset="0"/>
                <a:ea typeface="Cambria Math" panose="02040503050406030204" pitchFamily="18" charset="0"/>
              </a:rPr>
              <a:t>non-defective</a:t>
            </a:r>
            <a:r>
              <a:rPr lang="en-US" sz="2400" dirty="0">
                <a:solidFill>
                  <a:schemeClr val="accent1">
                    <a:lumMod val="75000"/>
                  </a:schemeClr>
                </a:solidFill>
                <a:latin typeface="Cambria Math" panose="02040503050406030204" pitchFamily="18" charset="0"/>
                <a:ea typeface="Cambria Math" panose="02040503050406030204" pitchFamily="18" charset="0"/>
              </a:rPr>
              <a:t> code to be labeled as defective due to </a:t>
            </a:r>
            <a:r>
              <a:rPr lang="en-US" sz="2400" b="1" dirty="0">
                <a:solidFill>
                  <a:schemeClr val="accent1">
                    <a:lumMod val="75000"/>
                  </a:schemeClr>
                </a:solidFill>
                <a:latin typeface="Cambria Math" panose="02040503050406030204" pitchFamily="18" charset="0"/>
                <a:ea typeface="Cambria Math" panose="02040503050406030204" pitchFamily="18" charset="0"/>
              </a:rPr>
              <a:t>post-release</a:t>
            </a:r>
          </a:p>
        </p:txBody>
      </p:sp>
    </p:spTree>
    <p:extLst>
      <p:ext uri="{BB962C8B-B14F-4D97-AF65-F5344CB8AC3E}">
        <p14:creationId xmlns:p14="http://schemas.microsoft.com/office/powerpoint/2010/main" val="3051073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0B9D-D198-6791-BE3D-C302ECBF6A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Conclusion and future work</a:t>
            </a:r>
          </a:p>
        </p:txBody>
      </p:sp>
      <p:sp>
        <p:nvSpPr>
          <p:cNvPr id="4" name="Date Placeholder 3">
            <a:extLst>
              <a:ext uri="{FF2B5EF4-FFF2-40B4-BE49-F238E27FC236}">
                <a16:creationId xmlns:a16="http://schemas.microsoft.com/office/drawing/2014/main" id="{EED3A3B8-3AC3-174B-908B-587BFF5D931B}"/>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915B9839-8FF4-FD87-2B90-CC99EE1BA037}"/>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5D2A88D7-D308-DAFB-EFDC-4143D06263D9}"/>
              </a:ext>
            </a:extLst>
          </p:cNvPr>
          <p:cNvSpPr>
            <a:spLocks noGrp="1"/>
          </p:cNvSpPr>
          <p:nvPr>
            <p:ph type="sldNum" sz="quarter" idx="12"/>
          </p:nvPr>
        </p:nvSpPr>
        <p:spPr/>
        <p:txBody>
          <a:bodyPr/>
          <a:lstStyle/>
          <a:p>
            <a:fld id="{F62813DB-B319-4099-8248-09F30E588642}" type="slidenum">
              <a:rPr lang="en-US" smtClean="0"/>
              <a:t>47</a:t>
            </a:fld>
            <a:endParaRPr lang="en-US" dirty="0"/>
          </a:p>
        </p:txBody>
      </p:sp>
      <p:sp>
        <p:nvSpPr>
          <p:cNvPr id="8" name="Content Placeholder 2">
            <a:extLst>
              <a:ext uri="{FF2B5EF4-FFF2-40B4-BE49-F238E27FC236}">
                <a16:creationId xmlns:a16="http://schemas.microsoft.com/office/drawing/2014/main" id="{AA11B75F-2492-E361-619A-2AE9233419BB}"/>
              </a:ext>
            </a:extLst>
          </p:cNvPr>
          <p:cNvSpPr txBox="1">
            <a:spLocks/>
          </p:cNvSpPr>
          <p:nvPr/>
        </p:nvSpPr>
        <p:spPr>
          <a:xfrm>
            <a:off x="4267200" y="2330451"/>
            <a:ext cx="4089654" cy="1514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solidFill>
                <a:schemeClr val="accent1">
                  <a:lumMod val="75000"/>
                </a:schemeClr>
              </a:solidFill>
            </a:endParaRPr>
          </a:p>
        </p:txBody>
      </p:sp>
      <p:sp>
        <p:nvSpPr>
          <p:cNvPr id="9" name="Content Placeholder 2">
            <a:extLst>
              <a:ext uri="{FF2B5EF4-FFF2-40B4-BE49-F238E27FC236}">
                <a16:creationId xmlns:a16="http://schemas.microsoft.com/office/drawing/2014/main" id="{AA11B75F-2492-E361-619A-2AE9233419BB}"/>
              </a:ext>
            </a:extLst>
          </p:cNvPr>
          <p:cNvSpPr txBox="1">
            <a:spLocks/>
          </p:cNvSpPr>
          <p:nvPr/>
        </p:nvSpPr>
        <p:spPr>
          <a:xfrm>
            <a:off x="1428750" y="1885950"/>
            <a:ext cx="10029825" cy="4152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accent1">
                    <a:lumMod val="75000"/>
                  </a:schemeClr>
                </a:solidFill>
                <a:latin typeface="Cambria Math" panose="02040503050406030204" pitchFamily="18" charset="0"/>
                <a:ea typeface="Cambria Math" panose="02040503050406030204" pitchFamily="18" charset="0"/>
              </a:rPr>
              <a:t>What we did?</a:t>
            </a:r>
          </a:p>
          <a:p>
            <a:r>
              <a:rPr lang="en-US" sz="2400" dirty="0">
                <a:solidFill>
                  <a:schemeClr val="accent1">
                    <a:lumMod val="75000"/>
                  </a:schemeClr>
                </a:solidFill>
                <a:latin typeface="Cambria Math" panose="02040503050406030204" pitchFamily="18" charset="0"/>
                <a:ea typeface="Cambria Math" panose="02040503050406030204" pitchFamily="18" charset="0"/>
              </a:rPr>
              <a:t> Final results</a:t>
            </a:r>
          </a:p>
          <a:p>
            <a:r>
              <a:rPr lang="en-US" sz="2400" dirty="0">
                <a:solidFill>
                  <a:schemeClr val="accent1">
                    <a:lumMod val="75000"/>
                  </a:schemeClr>
                </a:solidFill>
                <a:latin typeface="Cambria Math" panose="02040503050406030204" pitchFamily="18" charset="0"/>
                <a:ea typeface="Cambria Math" panose="02040503050406030204" pitchFamily="18" charset="0"/>
              </a:rPr>
              <a:t> Future work</a:t>
            </a:r>
          </a:p>
        </p:txBody>
      </p:sp>
    </p:spTree>
    <p:extLst>
      <p:ext uri="{BB962C8B-B14F-4D97-AF65-F5344CB8AC3E}">
        <p14:creationId xmlns:p14="http://schemas.microsoft.com/office/powerpoint/2010/main" val="16142297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79ED-13E9-89F2-8AB1-3CD8D2DC7148}"/>
              </a:ext>
            </a:extLst>
          </p:cNvPr>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References</a:t>
            </a:r>
          </a:p>
        </p:txBody>
      </p:sp>
      <p:sp>
        <p:nvSpPr>
          <p:cNvPr id="3" name="Content Placeholder 2">
            <a:extLst>
              <a:ext uri="{FF2B5EF4-FFF2-40B4-BE49-F238E27FC236}">
                <a16:creationId xmlns:a16="http://schemas.microsoft.com/office/drawing/2014/main" id="{8CF6AE8E-FACF-3137-84E8-D60BD1E4865F}"/>
              </a:ext>
            </a:extLst>
          </p:cNvPr>
          <p:cNvSpPr>
            <a:spLocks noGrp="1"/>
          </p:cNvSpPr>
          <p:nvPr>
            <p:ph idx="1"/>
          </p:nvPr>
        </p:nvSpPr>
        <p:spPr/>
        <p:txBody>
          <a:bodyPr>
            <a:normAutofit lnSpcReduction="10000"/>
          </a:bodyPr>
          <a:lstStyle/>
          <a:p>
            <a:r>
              <a:rPr lang="en-US" dirty="0">
                <a:latin typeface="Cambria Math" panose="02040503050406030204" pitchFamily="18" charset="0"/>
                <a:ea typeface="Cambria Math" panose="02040503050406030204" pitchFamily="18" charset="0"/>
                <a:hlinkClick r:id="rId2"/>
              </a:rPr>
              <a:t>Link to this paper</a:t>
            </a:r>
            <a:endParaRPr lang="en-US"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Authors</a:t>
            </a:r>
          </a:p>
          <a:p>
            <a:pPr lvl="1"/>
            <a:r>
              <a:rPr lang="en-US" b="0" i="0" dirty="0">
                <a:solidFill>
                  <a:srgbClr val="0C7DBB"/>
                </a:solidFill>
                <a:effectLst/>
                <a:latin typeface="Cambria Math" panose="02040503050406030204" pitchFamily="18" charset="0"/>
                <a:ea typeface="Cambria Math" panose="02040503050406030204" pitchFamily="18" charset="0"/>
                <a:hlinkClick r:id="rId3"/>
              </a:rPr>
              <a:t>BrunoSotto-Mayor</a:t>
            </a:r>
            <a:endParaRPr lang="en-US" b="0" i="0" dirty="0">
              <a:solidFill>
                <a:srgbClr val="0C7DBB"/>
              </a:solidFill>
              <a:effectLst/>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ea typeface="Cambria Math" panose="02040503050406030204" pitchFamily="18" charset="0"/>
                <a:hlinkClick r:id="rId4"/>
              </a:rPr>
              <a:t>Amir Elmishali</a:t>
            </a:r>
            <a:endParaRPr lang="en-US" dirty="0">
              <a:latin typeface="Cambria Math" panose="02040503050406030204" pitchFamily="18" charset="0"/>
              <a:ea typeface="Cambria Math" panose="02040503050406030204" pitchFamily="18" charset="0"/>
            </a:endParaRPr>
          </a:p>
          <a:p>
            <a:pPr lvl="1"/>
            <a:r>
              <a:rPr lang="en-US" b="0" i="0" dirty="0">
                <a:solidFill>
                  <a:srgbClr val="2E2E2E"/>
                </a:solidFill>
                <a:effectLst/>
                <a:latin typeface="Cambria Math" panose="02040503050406030204" pitchFamily="18" charset="0"/>
                <a:ea typeface="Cambria Math" panose="02040503050406030204" pitchFamily="18" charset="0"/>
                <a:hlinkClick r:id="rId5"/>
              </a:rPr>
              <a:t>Meir Kalech</a:t>
            </a:r>
            <a:endParaRPr lang="en-US" b="0" i="0" dirty="0">
              <a:solidFill>
                <a:srgbClr val="2E2E2E"/>
              </a:solidFill>
              <a:effectLst/>
              <a:latin typeface="Cambria Math" panose="02040503050406030204" pitchFamily="18" charset="0"/>
              <a:ea typeface="Cambria Math" panose="02040503050406030204" pitchFamily="18" charset="0"/>
            </a:endParaRPr>
          </a:p>
          <a:p>
            <a:pPr lvl="1"/>
            <a:r>
              <a:rPr lang="en-US" b="0" i="0" dirty="0">
                <a:solidFill>
                  <a:srgbClr val="2E2E2E"/>
                </a:solidFill>
                <a:effectLst/>
                <a:latin typeface="Cambria Math" panose="02040503050406030204" pitchFamily="18" charset="0"/>
                <a:ea typeface="Cambria Math" panose="02040503050406030204" pitchFamily="18" charset="0"/>
                <a:hlinkClick r:id="rId6"/>
              </a:rPr>
              <a:t>Rui Abreu</a:t>
            </a:r>
            <a:endParaRPr lang="en-US" b="0" i="0" dirty="0">
              <a:solidFill>
                <a:srgbClr val="2E2E2E"/>
              </a:solidFill>
              <a:effectLst/>
              <a:latin typeface="Cambria Math" panose="02040503050406030204" pitchFamily="18" charset="0"/>
              <a:ea typeface="Cambria Math" panose="02040503050406030204" pitchFamily="18" charset="0"/>
            </a:endParaRPr>
          </a:p>
          <a:p>
            <a:pPr lvl="1"/>
            <a:endParaRPr lang="en-US" b="0" i="0" dirty="0">
              <a:solidFill>
                <a:srgbClr val="2E2E2E"/>
              </a:solidFill>
              <a:effectLst/>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DOI:</a:t>
            </a:r>
            <a:r>
              <a:rPr lang="en-US" b="0" i="0" u="sng" dirty="0">
                <a:solidFill>
                  <a:srgbClr val="FF6C00"/>
                </a:solidFill>
                <a:effectLst/>
                <a:latin typeface="Cambria Math" panose="02040503050406030204" pitchFamily="18" charset="0"/>
                <a:ea typeface="Cambria Math" panose="02040503050406030204" pitchFamily="18" charset="0"/>
                <a:hlinkClick r:id="rId2" tooltip="Persistent link using digital object identifier"/>
              </a:rPr>
              <a:t>10.1016/j.engappai.2022.105240</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sp>
        <p:nvSpPr>
          <p:cNvPr id="4" name="Rectangle 1">
            <a:extLst>
              <a:ext uri="{FF2B5EF4-FFF2-40B4-BE49-F238E27FC236}">
                <a16:creationId xmlns:a16="http://schemas.microsoft.com/office/drawing/2014/main" id="{8D369B7F-0464-7291-61FF-8B3CFD6819E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9197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5D46-9356-79F0-FFA3-7AA9362EBA99}"/>
              </a:ext>
            </a:extLst>
          </p:cNvPr>
          <p:cNvSpPr>
            <a:spLocks noGrp="1"/>
          </p:cNvSpPr>
          <p:nvPr>
            <p:ph type="ctrTitle"/>
          </p:nvPr>
        </p:nvSpPr>
        <p:spPr>
          <a:xfrm>
            <a:off x="2266950" y="2806020"/>
            <a:ext cx="7772400" cy="2387600"/>
          </a:xfrm>
        </p:spPr>
        <p:txBody>
          <a:bodyPr/>
          <a:lstStyle/>
          <a:p>
            <a:r>
              <a:rPr lang="en-US" dirty="0">
                <a:latin typeface="Cambria Math" panose="02040503050406030204" pitchFamily="18" charset="0"/>
                <a:ea typeface="Cambria Math" panose="02040503050406030204" pitchFamily="18" charset="0"/>
              </a:rPr>
              <a:t>Questions?</a:t>
            </a:r>
          </a:p>
        </p:txBody>
      </p:sp>
      <p:sp>
        <p:nvSpPr>
          <p:cNvPr id="4" name="Date Placeholder 3">
            <a:extLst>
              <a:ext uri="{FF2B5EF4-FFF2-40B4-BE49-F238E27FC236}">
                <a16:creationId xmlns:a16="http://schemas.microsoft.com/office/drawing/2014/main" id="{23B569CC-58CE-3DFC-319B-E2763FBC8059}"/>
              </a:ext>
            </a:extLst>
          </p:cNvPr>
          <p:cNvSpPr>
            <a:spLocks noGrp="1"/>
          </p:cNvSpPr>
          <p:nvPr>
            <p:ph type="dt" sz="half" idx="10"/>
          </p:nvPr>
        </p:nvSpPr>
        <p:spPr/>
        <p:txBody>
          <a:bodyPr/>
          <a:lstStyle/>
          <a:p>
            <a:r>
              <a:rPr lang="en-US" dirty="0"/>
              <a:t>13/12/2022</a:t>
            </a:r>
          </a:p>
        </p:txBody>
      </p:sp>
      <p:sp>
        <p:nvSpPr>
          <p:cNvPr id="5" name="Footer Placeholder 4">
            <a:extLst>
              <a:ext uri="{FF2B5EF4-FFF2-40B4-BE49-F238E27FC236}">
                <a16:creationId xmlns:a16="http://schemas.microsoft.com/office/drawing/2014/main" id="{DD4A77D8-7050-5C11-85AA-4312C1B5BB51}"/>
              </a:ext>
            </a:extLst>
          </p:cNvPr>
          <p:cNvSpPr>
            <a:spLocks noGrp="1"/>
          </p:cNvSpPr>
          <p:nvPr>
            <p:ph type="ftr" sz="quarter" idx="11"/>
          </p:nvPr>
        </p:nvSpPr>
        <p:spPr/>
        <p:txBody>
          <a:bodyPr/>
          <a:lstStyle/>
          <a:p>
            <a:r>
              <a:rPr lang="en-US" dirty="0"/>
              <a:t>Paper Presentation - Fall 2022</a:t>
            </a:r>
          </a:p>
        </p:txBody>
      </p:sp>
      <p:sp>
        <p:nvSpPr>
          <p:cNvPr id="6" name="Slide Number Placeholder 5">
            <a:extLst>
              <a:ext uri="{FF2B5EF4-FFF2-40B4-BE49-F238E27FC236}">
                <a16:creationId xmlns:a16="http://schemas.microsoft.com/office/drawing/2014/main" id="{B1D84B13-4DD7-55FA-7DBA-3F833F7140A7}"/>
              </a:ext>
            </a:extLst>
          </p:cNvPr>
          <p:cNvSpPr>
            <a:spLocks noGrp="1"/>
          </p:cNvSpPr>
          <p:nvPr>
            <p:ph type="sldNum" sz="quarter" idx="12"/>
          </p:nvPr>
        </p:nvSpPr>
        <p:spPr/>
        <p:txBody>
          <a:bodyPr/>
          <a:lstStyle/>
          <a:p>
            <a:fld id="{F62813DB-B319-4099-8248-09F30E588642}" type="slidenum">
              <a:rPr lang="en-US" smtClean="0"/>
              <a:t>49</a:t>
            </a:fld>
            <a:endParaRPr lang="en-US"/>
          </a:p>
        </p:txBody>
      </p:sp>
      <p:sp>
        <p:nvSpPr>
          <p:cNvPr id="9" name="Title 6">
            <a:extLst>
              <a:ext uri="{FF2B5EF4-FFF2-40B4-BE49-F238E27FC236}">
                <a16:creationId xmlns:a16="http://schemas.microsoft.com/office/drawing/2014/main" id="{860724DD-14BA-ECC5-A65C-B8D025CBFF70}"/>
              </a:ext>
            </a:extLst>
          </p:cNvPr>
          <p:cNvSpPr txBox="1">
            <a:spLocks/>
          </p:cNvSpPr>
          <p:nvPr/>
        </p:nvSpPr>
        <p:spPr>
          <a:xfrm>
            <a:off x="2397578" y="1643289"/>
            <a:ext cx="7511144" cy="877824"/>
          </a:xfrm>
          <a:prstGeom prst="rect">
            <a:avLst/>
          </a:prstGeom>
        </p:spPr>
        <p:txBody>
          <a:bodyPr vert="horz" lIns="91440" tIns="45720" rIns="91440" bIns="45720" rtlCol="0" anchor="ctr">
            <a:normAutofit fontScale="90000"/>
          </a:bodyPr>
          <a:lstStyle>
            <a:lvl1pPr algn="ctr" defTabSz="914400" rtl="0" eaLnBrk="1" latinLnBrk="0" hangingPunct="1">
              <a:lnSpc>
                <a:spcPct val="90000"/>
              </a:lnSpc>
              <a:spcBef>
                <a:spcPct val="0"/>
              </a:spcBef>
              <a:buNone/>
              <a:defRPr sz="5400" kern="1200">
                <a:solidFill>
                  <a:schemeClr val="tx1"/>
                </a:solidFill>
                <a:latin typeface="Ubuntu" panose="020B0504030602030204" pitchFamily="34" charset="0"/>
                <a:ea typeface="+mj-ea"/>
                <a:cs typeface="+mj-cs"/>
              </a:defRPr>
            </a:lvl1pPr>
          </a:lstStyle>
          <a:p>
            <a:r>
              <a:rPr lang="en-US" dirty="0">
                <a:latin typeface="Cambria Math" panose="02040503050406030204" pitchFamily="18" charset="0"/>
                <a:ea typeface="Cambria Math" panose="02040503050406030204" pitchFamily="18" charset="0"/>
              </a:rPr>
              <a:t>Thanks for your attention </a:t>
            </a:r>
          </a:p>
        </p:txBody>
      </p:sp>
    </p:spTree>
    <p:extLst>
      <p:ext uri="{BB962C8B-B14F-4D97-AF65-F5344CB8AC3E}">
        <p14:creationId xmlns:p14="http://schemas.microsoft.com/office/powerpoint/2010/main" val="420706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Code smell</a:t>
            </a:r>
          </a:p>
        </p:txBody>
      </p:sp>
      <p:sp>
        <p:nvSpPr>
          <p:cNvPr id="3" name="Content Placeholder 2"/>
          <p:cNvSpPr>
            <a:spLocks noGrp="1"/>
          </p:cNvSpPr>
          <p:nvPr>
            <p:ph idx="1"/>
          </p:nvPr>
        </p:nvSpPr>
        <p:spPr/>
        <p:txBody>
          <a:bodyPr/>
          <a:lstStyle/>
          <a:p>
            <a:r>
              <a:rPr lang="en-US" dirty="0">
                <a:latin typeface="Cambria Math" panose="02040503050406030204" pitchFamily="18" charset="0"/>
                <a:ea typeface="Cambria Math" panose="02040503050406030204" pitchFamily="18" charset="0"/>
              </a:rPr>
              <a:t>Ant singleton</a:t>
            </a:r>
          </a:p>
          <a:p>
            <a:r>
              <a:rPr lang="en-US" dirty="0">
                <a:latin typeface="Cambria Math" panose="02040503050406030204" pitchFamily="18" charset="0"/>
                <a:ea typeface="Cambria Math" panose="02040503050406030204" pitchFamily="18" charset="0"/>
              </a:rPr>
              <a:t>Blob</a:t>
            </a:r>
          </a:p>
          <a:p>
            <a:r>
              <a:rPr lang="en-US" dirty="0">
                <a:latin typeface="Cambria Math" panose="02040503050406030204" pitchFamily="18" charset="0"/>
                <a:ea typeface="Cambria Math" panose="02040503050406030204" pitchFamily="18" charset="0"/>
              </a:rPr>
              <a:t> Class Data Should Be Private,</a:t>
            </a:r>
          </a:p>
          <a:p>
            <a:r>
              <a:rPr lang="en-US" dirty="0">
                <a:latin typeface="Cambria Math" panose="02040503050406030204" pitchFamily="18" charset="0"/>
                <a:ea typeface="Cambria Math" panose="02040503050406030204" pitchFamily="18" charset="0"/>
              </a:rPr>
              <a:t> Complex Class</a:t>
            </a:r>
          </a:p>
          <a:p>
            <a:r>
              <a:rPr lang="en-US" dirty="0">
                <a:latin typeface="Cambria Math" panose="02040503050406030204" pitchFamily="18" charset="0"/>
                <a:ea typeface="Cambria Math" panose="02040503050406030204" pitchFamily="18" charset="0"/>
              </a:rPr>
              <a:t> Lazy Class</a:t>
            </a:r>
          </a:p>
          <a:p>
            <a:r>
              <a:rPr lang="en-US" dirty="0">
                <a:latin typeface="Cambria Math" panose="02040503050406030204" pitchFamily="18" charset="0"/>
                <a:ea typeface="Cambria Math" panose="02040503050406030204" pitchFamily="18" charset="0"/>
              </a:rPr>
              <a:t>Long Parameter List</a:t>
            </a:r>
          </a:p>
          <a:p>
            <a:r>
              <a:rPr lang="en-US" dirty="0">
                <a:latin typeface="Cambria Math" panose="02040503050406030204" pitchFamily="18" charset="0"/>
                <a:ea typeface="Cambria Math" panose="02040503050406030204" pitchFamily="18" charset="0"/>
              </a:rPr>
              <a:t>Refused Parent Bequest </a:t>
            </a:r>
          </a:p>
          <a:p>
            <a:r>
              <a:rPr lang="en-US" dirty="0">
                <a:latin typeface="Cambria Math" panose="02040503050406030204" pitchFamily="18" charset="0"/>
                <a:ea typeface="Cambria Math" panose="02040503050406030204" pitchFamily="18" charset="0"/>
              </a:rPr>
              <a:t>Swiss Army Knife</a:t>
            </a:r>
          </a:p>
        </p:txBody>
      </p:sp>
    </p:spTree>
    <p:extLst>
      <p:ext uri="{BB962C8B-B14F-4D97-AF65-F5344CB8AC3E}">
        <p14:creationId xmlns:p14="http://schemas.microsoft.com/office/powerpoint/2010/main" val="367386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Code smell intensity</a:t>
            </a:r>
          </a:p>
        </p:txBody>
      </p:sp>
      <p:sp>
        <p:nvSpPr>
          <p:cNvPr id="3" name="Content Placeholder 2"/>
          <p:cNvSpPr>
            <a:spLocks noGrp="1"/>
          </p:cNvSpPr>
          <p:nvPr>
            <p:ph idx="1"/>
          </p:nvPr>
        </p:nvSpPr>
        <p:spPr/>
        <p:txBody>
          <a:bodyPr/>
          <a:lstStyle/>
          <a:p>
            <a:r>
              <a:rPr lang="en-US" dirty="0">
                <a:latin typeface="Cambria Math" panose="02040503050406030204" pitchFamily="18" charset="0"/>
                <a:ea typeface="Cambria Math" panose="02040503050406030204" pitchFamily="18" charset="0"/>
              </a:rPr>
              <a:t>God Class</a:t>
            </a:r>
          </a:p>
          <a:p>
            <a:r>
              <a:rPr lang="en-US" dirty="0">
                <a:latin typeface="Cambria Math" panose="02040503050406030204" pitchFamily="18" charset="0"/>
                <a:ea typeface="Cambria Math" panose="02040503050406030204" pitchFamily="18" charset="0"/>
              </a:rPr>
              <a:t>Data Class</a:t>
            </a:r>
          </a:p>
          <a:p>
            <a:r>
              <a:rPr lang="en-US" dirty="0">
                <a:latin typeface="Cambria Math" panose="02040503050406030204" pitchFamily="18" charset="0"/>
                <a:ea typeface="Cambria Math" panose="02040503050406030204" pitchFamily="18" charset="0"/>
              </a:rPr>
              <a:t>Brain Method</a:t>
            </a:r>
          </a:p>
          <a:p>
            <a:r>
              <a:rPr lang="en-US" dirty="0">
                <a:latin typeface="Cambria Math" panose="02040503050406030204" pitchFamily="18" charset="0"/>
                <a:ea typeface="Cambria Math" panose="02040503050406030204" pitchFamily="18" charset="0"/>
              </a:rPr>
              <a:t>Shotgun Surgery</a:t>
            </a:r>
          </a:p>
          <a:p>
            <a:r>
              <a:rPr lang="en-US" dirty="0">
                <a:latin typeface="Cambria Math" panose="02040503050406030204" pitchFamily="18" charset="0"/>
                <a:ea typeface="Cambria Math" panose="02040503050406030204" pitchFamily="18" charset="0"/>
              </a:rPr>
              <a:t>Dispersed Coupling</a:t>
            </a:r>
          </a:p>
          <a:p>
            <a:r>
              <a:rPr lang="en-US" dirty="0">
                <a:latin typeface="Cambria Math" panose="02040503050406030204" pitchFamily="18" charset="0"/>
                <a:ea typeface="Cambria Math" panose="02040503050406030204" pitchFamily="18" charset="0"/>
              </a:rPr>
              <a:t>Message Chains</a:t>
            </a:r>
          </a:p>
        </p:txBody>
      </p:sp>
    </p:spTree>
    <p:extLst>
      <p:ext uri="{BB962C8B-B14F-4D97-AF65-F5344CB8AC3E}">
        <p14:creationId xmlns:p14="http://schemas.microsoft.com/office/powerpoint/2010/main" val="177456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F539-FB55-ED2A-1843-6692A87F6033}"/>
              </a:ext>
            </a:extLst>
          </p:cNvPr>
          <p:cNvSpPr>
            <a:spLocks noGrp="1"/>
          </p:cNvSpPr>
          <p:nvPr>
            <p:ph type="title"/>
          </p:nvPr>
        </p:nvSpPr>
        <p:spPr>
          <a:xfrm>
            <a:off x="838200" y="365125"/>
            <a:ext cx="10515600" cy="5966402"/>
          </a:xfrm>
        </p:spPr>
        <p:txBody>
          <a:bodyPr/>
          <a:lstStyle/>
          <a:p>
            <a:pPr algn="ctr"/>
            <a:r>
              <a:rPr lang="en-US" dirty="0">
                <a:latin typeface="Cambria Math" panose="02040503050406030204" pitchFamily="18" charset="0"/>
                <a:ea typeface="Cambria Math" panose="02040503050406030204" pitchFamily="18" charset="0"/>
              </a:rPr>
              <a:t>Problem definition methodology</a:t>
            </a:r>
          </a:p>
        </p:txBody>
      </p:sp>
    </p:spTree>
    <p:extLst>
      <p:ext uri="{BB962C8B-B14F-4D97-AF65-F5344CB8AC3E}">
        <p14:creationId xmlns:p14="http://schemas.microsoft.com/office/powerpoint/2010/main" val="183786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88CE9A-5172-7912-D41C-18E49C054B22}"/>
              </a:ext>
            </a:extLst>
          </p:cNvPr>
          <p:cNvSpPr>
            <a:spLocks noGrp="1"/>
          </p:cNvSpPr>
          <p:nvPr>
            <p:ph type="subTitle" idx="1"/>
          </p:nvPr>
        </p:nvSpPr>
        <p:spPr>
          <a:xfrm>
            <a:off x="783474" y="1036321"/>
            <a:ext cx="8542483" cy="5821679"/>
          </a:xfrm>
        </p:spPr>
        <p:txBody>
          <a:bodyPr>
            <a:normAutofit/>
          </a:bodyPr>
          <a:lstStyle/>
          <a:p>
            <a:pPr marL="457200" indent="-457200" algn="l">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defect prediction goal</a:t>
            </a: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Machine learning techniques</a:t>
            </a: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training set</a:t>
            </a: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Choose meaningful features</a:t>
            </a:r>
            <a:endParaRPr lang="fa-IR"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typical approach for classification</a:t>
            </a: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457200" indent="-457200" algn="l">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1862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F0D1BF-ED09-3BBE-3BF0-AFE89C6A0CA9}"/>
              </a:ext>
            </a:extLst>
          </p:cNvPr>
          <p:cNvSpPr txBox="1"/>
          <p:nvPr/>
        </p:nvSpPr>
        <p:spPr>
          <a:xfrm>
            <a:off x="791440" y="1049483"/>
            <a:ext cx="10609119"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Generation of the datasets</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Accounting</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Training set and a test set</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The classification model</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Version control systems and issue tracking systems</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sz="2800" dirty="0">
                <a:latin typeface="Cambria Math" panose="02040503050406030204" pitchFamily="18" charset="0"/>
                <a:ea typeface="Cambria Math" panose="02040503050406030204" pitchFamily="18" charset="0"/>
              </a:rPr>
              <a:t>Design smells</a:t>
            </a:r>
          </a:p>
          <a:p>
            <a:pPr marL="285750" indent="-285750">
              <a:buFont typeface="Arial" panose="020B0604020202020204" pitchFamily="34" charset="0"/>
              <a:buChar char="•"/>
            </a:pPr>
            <a:endParaRPr lang="en-US"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86282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709</TotalTime>
  <Words>1426</Words>
  <Application>Microsoft Office PowerPoint</Application>
  <PresentationFormat>Widescreen</PresentationFormat>
  <Paragraphs>285</Paragraphs>
  <Slides>49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Exploring Design smells for smell-based defect prediction </vt:lpstr>
      <vt:lpstr>Outline</vt:lpstr>
      <vt:lpstr>Introduction</vt:lpstr>
      <vt:lpstr>Related work</vt:lpstr>
      <vt:lpstr>Code smell</vt:lpstr>
      <vt:lpstr>Code smell intensity</vt:lpstr>
      <vt:lpstr>Problem definition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RQ1: Performance of defect prediction</vt:lpstr>
      <vt:lpstr>best classifier of each project and metric</vt:lpstr>
      <vt:lpstr>best classifier of each project and metric</vt:lpstr>
      <vt:lpstr>Improvement for each project between Design and Design + Traditional smells.</vt:lpstr>
      <vt:lpstr>Experiment with the robustness of the  model’s performance for each project</vt:lpstr>
      <vt:lpstr>Experiment with the robustness of the model’s performance for each project</vt:lpstr>
      <vt:lpstr>Experiment with the feature selection methods over the different datasets</vt:lpstr>
      <vt:lpstr>RQ2: Different categories of Design smells </vt:lpstr>
      <vt:lpstr>Performances for each category of the design code smells</vt:lpstr>
      <vt:lpstr>SUMMERY OF RESULTS</vt:lpstr>
      <vt:lpstr>Threats to validity</vt:lpstr>
      <vt:lpstr>Conclusion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حسین محمدیان</cp:lastModifiedBy>
  <cp:revision>11</cp:revision>
  <dcterms:created xsi:type="dcterms:W3CDTF">2022-12-12T10:21:05Z</dcterms:created>
  <dcterms:modified xsi:type="dcterms:W3CDTF">2022-12-26T07:40:49Z</dcterms:modified>
</cp:coreProperties>
</file>