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73" r:id="rId3"/>
    <p:sldId id="257" r:id="rId4"/>
    <p:sldId id="267" r:id="rId5"/>
    <p:sldId id="264" r:id="rId6"/>
    <p:sldId id="265" r:id="rId7"/>
    <p:sldId id="266" r:id="rId8"/>
    <p:sldId id="258" r:id="rId9"/>
    <p:sldId id="259" r:id="rId10"/>
    <p:sldId id="260" r:id="rId11"/>
    <p:sldId id="274" r:id="rId12"/>
    <p:sldId id="277" r:id="rId13"/>
    <p:sldId id="275" r:id="rId14"/>
    <p:sldId id="276"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62" r:id="rId32"/>
    <p:sldId id="263" r:id="rId33"/>
    <p:sldId id="269" r:id="rId34"/>
    <p:sldId id="270" r:id="rId35"/>
    <p:sldId id="271" r:id="rId36"/>
    <p:sldId id="272" r:id="rId37"/>
    <p:sldId id="27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8" d="100"/>
          <a:sy n="88" d="100"/>
        </p:scale>
        <p:origin x="504"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00F6-C702-167B-0D9A-CF07D8DDF1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3C79CD-FD36-AF38-9C98-8E9C7F60D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06787F-28D9-2DC6-89A5-A126474041E9}"/>
              </a:ext>
            </a:extLst>
          </p:cNvPr>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a:extLst>
              <a:ext uri="{FF2B5EF4-FFF2-40B4-BE49-F238E27FC236}">
                <a16:creationId xmlns:a16="http://schemas.microsoft.com/office/drawing/2014/main" id="{19D43D14-0FA8-C0C3-EF59-94EF22E740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02EAB2-4503-0DEC-1522-459329CE6AB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220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73BA4-9A42-75D1-A3E5-55C761ABCB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16A0B7-163B-5230-BE67-9C03677D81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C8475-C31F-4B90-7485-AFAC0A353A86}"/>
              </a:ext>
            </a:extLst>
          </p:cNvPr>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a:extLst>
              <a:ext uri="{FF2B5EF4-FFF2-40B4-BE49-F238E27FC236}">
                <a16:creationId xmlns:a16="http://schemas.microsoft.com/office/drawing/2014/main" id="{F11CB2EC-C085-E7AF-965E-69460531F6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CA08DC-8AA6-B4C7-573D-5E13C74B721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639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B964D6-F639-84E2-9B51-574995F487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CD9C72-A53B-8EA1-585C-6079CFE57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A768C1-642C-1CD9-E256-C3F22FAB7E97}"/>
              </a:ext>
            </a:extLst>
          </p:cNvPr>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a:extLst>
              <a:ext uri="{FF2B5EF4-FFF2-40B4-BE49-F238E27FC236}">
                <a16:creationId xmlns:a16="http://schemas.microsoft.com/office/drawing/2014/main" id="{A0B5A34F-B93F-BEF5-0353-E881F9753F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DC5269-6D95-DE21-5CE8-4E81483B2D8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004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99A2-2FDC-1B7C-4DCB-A3790B1D7A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18B937-B94C-456C-5092-ABA3D30681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87E394-99C6-715F-6656-09866EF3838A}"/>
              </a:ext>
            </a:extLst>
          </p:cNvPr>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a:extLst>
              <a:ext uri="{FF2B5EF4-FFF2-40B4-BE49-F238E27FC236}">
                <a16:creationId xmlns:a16="http://schemas.microsoft.com/office/drawing/2014/main" id="{5FE91BCA-5071-762C-6B97-50DFBAFF2E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DAC166-0F3C-CCA1-4655-A26796B5C5C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426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48060-2D43-AA03-3533-800C8560E9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FF756C-2B09-CA63-4777-E4975DA1FD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7CF3CC-D1BB-71D4-E77A-EF5EF2C5B2D8}"/>
              </a:ext>
            </a:extLst>
          </p:cNvPr>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a:extLst>
              <a:ext uri="{FF2B5EF4-FFF2-40B4-BE49-F238E27FC236}">
                <a16:creationId xmlns:a16="http://schemas.microsoft.com/office/drawing/2014/main" id="{47C000FD-9484-45AE-CB86-18BEA00D77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FC108E-4C5E-08D7-D52A-3208254F44B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779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7F44-F8E9-00B1-B737-306FDBE1EC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3F5605-0A61-AA32-1246-993F512685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C0E653-E2DC-73C5-BEB2-7B86413286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D3345E-3FE9-FA3A-E037-736E24103DC5}"/>
              </a:ext>
            </a:extLst>
          </p:cNvPr>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6" name="Footer Placeholder 5">
            <a:extLst>
              <a:ext uri="{FF2B5EF4-FFF2-40B4-BE49-F238E27FC236}">
                <a16:creationId xmlns:a16="http://schemas.microsoft.com/office/drawing/2014/main" id="{6DE97489-4515-79A6-BE25-1B8BD98766E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CC2766F-F496-C5FF-6FD3-98E2C2B2C75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061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6F80-A5EC-11B7-38FE-49A1B3A563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0EE75E-8613-938F-186F-B04AA59BE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4970B2-8CA2-F8BA-FE14-1890E867B7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41B47F-CBB5-66BA-19CD-0FADFAC9E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CC9814-A9E2-638B-ABF3-05F1D092BD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05A813-DE2A-5F09-1FF2-C6E8B6D8FE54}"/>
              </a:ext>
            </a:extLst>
          </p:cNvPr>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8" name="Footer Placeholder 7">
            <a:extLst>
              <a:ext uri="{FF2B5EF4-FFF2-40B4-BE49-F238E27FC236}">
                <a16:creationId xmlns:a16="http://schemas.microsoft.com/office/drawing/2014/main" id="{B53D8DB9-7323-AD08-69D6-89B5DAD8AB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0B613A2-C8B1-12AD-2DA5-E14B7989D3D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9912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5447-D9BB-B910-7F7E-911CF5E946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A3DF01-2D87-EAF8-D05A-F595DFF47CA1}"/>
              </a:ext>
            </a:extLst>
          </p:cNvPr>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4" name="Footer Placeholder 3">
            <a:extLst>
              <a:ext uri="{FF2B5EF4-FFF2-40B4-BE49-F238E27FC236}">
                <a16:creationId xmlns:a16="http://schemas.microsoft.com/office/drawing/2014/main" id="{CB4FF850-D21A-B94D-6213-BA851D025BC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DB5C68-948A-14EC-C2A6-834A456D0DD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698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0BBA81-E3AE-07A5-7420-0CA6015815A0}"/>
              </a:ext>
            </a:extLst>
          </p:cNvPr>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3" name="Footer Placeholder 2">
            <a:extLst>
              <a:ext uri="{FF2B5EF4-FFF2-40B4-BE49-F238E27FC236}">
                <a16:creationId xmlns:a16="http://schemas.microsoft.com/office/drawing/2014/main" id="{6D97FDCB-E9CD-0A50-CDDC-E4B88AD167F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398DA49-7D78-B072-8849-32D8ADF8C43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299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A681-F282-13C5-176D-FC34F352E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A63E31-44CF-8923-911C-BF7A9245D3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13EC9D-B3E9-D64A-41DD-49353539B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38D75-FC83-6717-BFA2-49345079811B}"/>
              </a:ext>
            </a:extLst>
          </p:cNvPr>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6" name="Footer Placeholder 5">
            <a:extLst>
              <a:ext uri="{FF2B5EF4-FFF2-40B4-BE49-F238E27FC236}">
                <a16:creationId xmlns:a16="http://schemas.microsoft.com/office/drawing/2014/main" id="{89E58175-57ED-B594-F793-BC9D53B854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E3633EF-5B28-C2E5-5C1A-15C6BD7AC25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212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D931B-CA6C-53BF-D900-7C5F3AB74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F1BC66-54B9-7B34-A438-460ED3311C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E7B0CA-C43A-C3BB-BBDF-E75E49664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26A81-BEFD-8E02-CB74-5E1256751EA3}"/>
              </a:ext>
            </a:extLst>
          </p:cNvPr>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6" name="Footer Placeholder 5">
            <a:extLst>
              <a:ext uri="{FF2B5EF4-FFF2-40B4-BE49-F238E27FC236}">
                <a16:creationId xmlns:a16="http://schemas.microsoft.com/office/drawing/2014/main" id="{1AA87F0F-5DBD-4152-21F4-D9A210A1CC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0E4FCD-F49B-6022-E68F-587E2FABF98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824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2DAD5C-06C7-65CF-D86A-2A6CF6048A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865E24-224A-50B6-F77D-E9F775BA13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0534C2-CF04-096D-84E2-C8764A4F45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11/14/2023</a:t>
            </a:fld>
            <a:endParaRPr lang="en-US" dirty="0"/>
          </a:p>
        </p:txBody>
      </p:sp>
      <p:sp>
        <p:nvSpPr>
          <p:cNvPr id="5" name="Footer Placeholder 4">
            <a:extLst>
              <a:ext uri="{FF2B5EF4-FFF2-40B4-BE49-F238E27FC236}">
                <a16:creationId xmlns:a16="http://schemas.microsoft.com/office/drawing/2014/main" id="{7B61A33C-94F4-7762-B5FC-E2B1718778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0215BEF-62C4-659A-CCF6-8D6B27D0A4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147322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who.int/news-room/factsheets/detail/cardiovascular-diseases-(cvd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nterprisersproject.com/article/2019/7/deep-learning-explainedplai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C869-088A-C873-5D20-C689BA790F4A}"/>
              </a:ext>
            </a:extLst>
          </p:cNvPr>
          <p:cNvSpPr>
            <a:spLocks noGrp="1"/>
          </p:cNvSpPr>
          <p:nvPr>
            <p:ph type="ctrTitle"/>
          </p:nvPr>
        </p:nvSpPr>
        <p:spPr>
          <a:xfrm>
            <a:off x="2228485" y="1064789"/>
            <a:ext cx="8915399" cy="2262781"/>
          </a:xfrm>
        </p:spPr>
        <p:txBody>
          <a:bodyPr>
            <a:normAutofit/>
          </a:bodyPr>
          <a:lstStyle/>
          <a:p>
            <a:pPr algn="ctr"/>
            <a:r>
              <a:rPr lang="en-IN" sz="4400" dirty="0">
                <a:latin typeface="Times New Roman" panose="02020603050405020304" pitchFamily="18" charset="0"/>
                <a:cs typeface="Times New Roman" panose="02020603050405020304" pitchFamily="18" charset="0"/>
              </a:rPr>
              <a:t>HEART DISEASE PREDICTION</a:t>
            </a:r>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USING DEEP LEARNING</a:t>
            </a:r>
          </a:p>
        </p:txBody>
      </p:sp>
      <p:sp>
        <p:nvSpPr>
          <p:cNvPr id="3" name="Subtitle 2">
            <a:extLst>
              <a:ext uri="{FF2B5EF4-FFF2-40B4-BE49-F238E27FC236}">
                <a16:creationId xmlns:a16="http://schemas.microsoft.com/office/drawing/2014/main" id="{8BAEC311-15CD-3055-E5BF-2670B049C4A1}"/>
              </a:ext>
            </a:extLst>
          </p:cNvPr>
          <p:cNvSpPr>
            <a:spLocks noGrp="1"/>
          </p:cNvSpPr>
          <p:nvPr>
            <p:ph type="subTitle" idx="1"/>
          </p:nvPr>
        </p:nvSpPr>
        <p:spPr>
          <a:xfrm>
            <a:off x="1638300" y="3986935"/>
            <a:ext cx="8915399" cy="3412465"/>
          </a:xfrm>
        </p:spPr>
        <p:txBody>
          <a:bodyPr>
            <a:normAutofit/>
          </a:bodyPr>
          <a:lstStyle/>
          <a:p>
            <a:r>
              <a:rPr lang="en-IN" dirty="0">
                <a:latin typeface="Times New Roman" panose="02020603050405020304" pitchFamily="18" charset="0"/>
                <a:cs typeface="Times New Roman" panose="02020603050405020304" pitchFamily="18" charset="0"/>
              </a:rPr>
              <a:t>BATCH NUMBER   : 12</a:t>
            </a:r>
          </a:p>
          <a:p>
            <a:r>
              <a:rPr lang="en-IN" dirty="0">
                <a:latin typeface="Times New Roman" panose="02020603050405020304" pitchFamily="18" charset="0"/>
                <a:cs typeface="Times New Roman" panose="02020603050405020304" pitchFamily="18" charset="0"/>
              </a:rPr>
              <a:t>BATCH MEMBERS : ABDULSALAM M (71382006001)</a:t>
            </a:r>
          </a:p>
          <a:p>
            <a:r>
              <a:rPr lang="en-IN" dirty="0">
                <a:latin typeface="Times New Roman" panose="02020603050405020304" pitchFamily="18" charset="0"/>
                <a:cs typeface="Times New Roman" panose="02020603050405020304" pitchFamily="18" charset="0"/>
              </a:rPr>
              <a:t>		    AKILNANDA EK (71382006004)</a:t>
            </a:r>
          </a:p>
          <a:p>
            <a:r>
              <a:rPr lang="en-IN" dirty="0">
                <a:latin typeface="Times New Roman" panose="02020603050405020304" pitchFamily="18" charset="0"/>
                <a:cs typeface="Times New Roman" panose="02020603050405020304" pitchFamily="18" charset="0"/>
              </a:rPr>
              <a:t>		         NIJEETH KUMAR T (71382006302)</a:t>
            </a:r>
          </a:p>
          <a:p>
            <a:r>
              <a:rPr lang="en-IN" dirty="0">
                <a:latin typeface="Times New Roman" panose="02020603050405020304" pitchFamily="18" charset="0"/>
                <a:cs typeface="Times New Roman" panose="02020603050405020304" pitchFamily="18" charset="0"/>
              </a:rPr>
              <a:t>SUPERVISOR BY   : Mr K SATHYASEELAN, Assistant professor /IT</a:t>
            </a:r>
          </a:p>
        </p:txBody>
      </p:sp>
      <p:pic>
        <p:nvPicPr>
          <p:cNvPr id="7" name="Picture 6">
            <a:extLst>
              <a:ext uri="{FF2B5EF4-FFF2-40B4-BE49-F238E27FC236}">
                <a16:creationId xmlns:a16="http://schemas.microsoft.com/office/drawing/2014/main" id="{C39E9103-61DE-7528-CEC9-0187F863EE48}"/>
              </a:ext>
            </a:extLst>
          </p:cNvPr>
          <p:cNvPicPr>
            <a:picLocks noChangeAspect="1"/>
          </p:cNvPicPr>
          <p:nvPr/>
        </p:nvPicPr>
        <p:blipFill rotWithShape="1">
          <a:blip r:embed="rId2"/>
          <a:srcRect b="8934"/>
          <a:stretch/>
        </p:blipFill>
        <p:spPr>
          <a:xfrm>
            <a:off x="9287435" y="2707866"/>
            <a:ext cx="3054793" cy="1738665"/>
          </a:xfrm>
          <a:prstGeom prst="rect">
            <a:avLst/>
          </a:prstGeom>
        </p:spPr>
      </p:pic>
      <p:sp>
        <p:nvSpPr>
          <p:cNvPr id="5" name="TextBox 4">
            <a:extLst>
              <a:ext uri="{FF2B5EF4-FFF2-40B4-BE49-F238E27FC236}">
                <a16:creationId xmlns:a16="http://schemas.microsoft.com/office/drawing/2014/main" id="{E8E85BFA-0F3A-BF94-6005-D4A8BA5AD52F}"/>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pPr/>
              <a:t>11/14/2023</a:t>
            </a:fld>
            <a:endParaRPr lang="en-IN" sz="1600" dirty="0"/>
          </a:p>
        </p:txBody>
      </p:sp>
      <p:pic>
        <p:nvPicPr>
          <p:cNvPr id="6" name="Picture 1">
            <a:extLst>
              <a:ext uri="{FF2B5EF4-FFF2-40B4-BE49-F238E27FC236}">
                <a16:creationId xmlns:a16="http://schemas.microsoft.com/office/drawing/2014/main" id="{27B324F8-73B2-2800-4C23-7F8AB7A49D26}"/>
              </a:ext>
            </a:extLst>
          </p:cNvPr>
          <p:cNvPicPr>
            <a:picLocks noChangeAspect="1" noChangeArrowheads="1"/>
          </p:cNvPicPr>
          <p:nvPr/>
        </p:nvPicPr>
        <p:blipFill>
          <a:blip r:embed="rId3" cstate="print"/>
          <a:srcRect/>
          <a:stretch>
            <a:fillRect/>
          </a:stretch>
        </p:blipFill>
        <p:spPr bwMode="auto">
          <a:xfrm>
            <a:off x="791891" y="172307"/>
            <a:ext cx="932406" cy="1198808"/>
          </a:xfrm>
          <a:prstGeom prst="rect">
            <a:avLst/>
          </a:prstGeom>
          <a:noFill/>
          <a:ln w="9525">
            <a:noFill/>
            <a:miter lim="800000"/>
            <a:headEnd/>
            <a:tailEnd/>
          </a:ln>
          <a:effectLst/>
        </p:spPr>
      </p:pic>
      <p:pic>
        <p:nvPicPr>
          <p:cNvPr id="8" name="Picture 2">
            <a:extLst>
              <a:ext uri="{FF2B5EF4-FFF2-40B4-BE49-F238E27FC236}">
                <a16:creationId xmlns:a16="http://schemas.microsoft.com/office/drawing/2014/main" id="{736DB4B6-9BBC-6373-0EAC-03521C88054D}"/>
              </a:ext>
            </a:extLst>
          </p:cNvPr>
          <p:cNvPicPr>
            <a:picLocks noChangeAspect="1" noChangeArrowheads="1"/>
          </p:cNvPicPr>
          <p:nvPr/>
        </p:nvPicPr>
        <p:blipFill>
          <a:blip r:embed="rId4" cstate="print"/>
          <a:srcRect/>
          <a:stretch>
            <a:fillRect/>
          </a:stretch>
        </p:blipFill>
        <p:spPr bwMode="auto">
          <a:xfrm>
            <a:off x="10585973" y="258417"/>
            <a:ext cx="1182358" cy="1172917"/>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5986A139-61DC-FEE5-9B96-5C928C2F3C9F}"/>
              </a:ext>
            </a:extLst>
          </p:cNvPr>
          <p:cNvSpPr txBox="1"/>
          <p:nvPr/>
        </p:nvSpPr>
        <p:spPr>
          <a:xfrm>
            <a:off x="3044406" y="0"/>
            <a:ext cx="6103188" cy="1754326"/>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SRI RAMAKRISHNA INSTITUTE OF TECHNOLOGY</a:t>
            </a:r>
          </a:p>
          <a:p>
            <a:pPr algn="ctr"/>
            <a:r>
              <a:rPr lang="en-US" sz="1600" b="1" dirty="0">
                <a:latin typeface="Times New Roman" panose="02020603050405020304" pitchFamily="18" charset="0"/>
                <a:cs typeface="Times New Roman" panose="02020603050405020304" pitchFamily="18" charset="0"/>
              </a:rPr>
              <a:t>(AN AUTONOMOUS INSTITUTION)</a:t>
            </a:r>
          </a:p>
          <a:p>
            <a:pPr algn="ctr"/>
            <a:endParaRPr lang="en-US" sz="1600" b="1"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PACHAPALAYAM , PERUR CHETTIPALAYAM, COIMBATORE-10</a:t>
            </a:r>
          </a:p>
        </p:txBody>
      </p:sp>
      <p:cxnSp>
        <p:nvCxnSpPr>
          <p:cNvPr id="10" name="Straight Connector 9">
            <a:extLst>
              <a:ext uri="{FF2B5EF4-FFF2-40B4-BE49-F238E27FC236}">
                <a16:creationId xmlns:a16="http://schemas.microsoft.com/office/drawing/2014/main" id="{AFD9F04C-DD9A-24AE-AE16-A81C2AAE1772}"/>
              </a:ext>
            </a:extLst>
          </p:cNvPr>
          <p:cNvCxnSpPr>
            <a:cxnSpLocks/>
          </p:cNvCxnSpPr>
          <p:nvPr/>
        </p:nvCxnSpPr>
        <p:spPr>
          <a:xfrm>
            <a:off x="0" y="1749009"/>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495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6D5A24F8-9E4F-941F-7454-1D9C79E86177}"/>
              </a:ext>
            </a:extLst>
          </p:cNvPr>
          <p:cNvSpPr>
            <a:spLocks noGrp="1"/>
          </p:cNvSpPr>
          <p:nvPr>
            <p:ph idx="1"/>
          </p:nvPr>
        </p:nvSpPr>
        <p:spPr>
          <a:xfrm>
            <a:off x="2193730" y="1898484"/>
            <a:ext cx="8911687" cy="2625411"/>
          </a:xfrm>
        </p:spPr>
        <p:txBody>
          <a:bodyPr>
            <a:noAutofit/>
          </a:bodyPr>
          <a:lstStyle/>
          <a:p>
            <a:pPr algn="just"/>
            <a:r>
              <a:rPr lang="en-US" sz="2000" b="0" i="0" dirty="0">
                <a:solidFill>
                  <a:schemeClr val="tx1"/>
                </a:solidFill>
                <a:effectLst/>
                <a:latin typeface="Times New Roman" panose="02020603050405020304" pitchFamily="18" charset="0"/>
                <a:cs typeface="Times New Roman" panose="02020603050405020304" pitchFamily="18" charset="0"/>
              </a:rPr>
              <a:t>The Automated Optimal Model Selection pipeline employs Grid Search, Random Search, cross-validation, and hyperparameter optimization to systematically fine-tune a range of neural network architectures for performance assessment.</a:t>
            </a:r>
          </a:p>
          <a:p>
            <a:pPr algn="just"/>
            <a:r>
              <a:rPr lang="en-US" sz="2000" b="0" i="0" dirty="0">
                <a:solidFill>
                  <a:schemeClr val="tx1"/>
                </a:solidFill>
                <a:effectLst/>
                <a:latin typeface="Times New Roman" panose="02020603050405020304" pitchFamily="18" charset="0"/>
                <a:cs typeface="Times New Roman" panose="02020603050405020304" pitchFamily="18" charset="0"/>
              </a:rPr>
              <a:t>Our Interpretable Deep Learning approach for Heart Disease Diagnosis combines attention mechanisms and LIME for transparent predictions, utilizing Convolutional and Recurrent Neural Networks with attention, alongside </a:t>
            </a:r>
            <a:r>
              <a:rPr lang="en-US" sz="2000" b="0" i="0" dirty="0" err="1">
                <a:solidFill>
                  <a:schemeClr val="tx1"/>
                </a:solidFill>
                <a:effectLst/>
                <a:latin typeface="Times New Roman" panose="02020603050405020304" pitchFamily="18" charset="0"/>
                <a:cs typeface="Times New Roman" panose="02020603050405020304" pitchFamily="18" charset="0"/>
              </a:rPr>
              <a:t>XGBoost</a:t>
            </a:r>
            <a:r>
              <a:rPr lang="en-US" sz="2000" b="0" i="0" dirty="0">
                <a:solidFill>
                  <a:schemeClr val="tx1"/>
                </a:solidFill>
                <a:effectLst/>
                <a:latin typeface="Times New Roman" panose="02020603050405020304" pitchFamily="18" charset="0"/>
                <a:cs typeface="Times New Roman" panose="02020603050405020304" pitchFamily="18" charset="0"/>
              </a:rPr>
              <a:t> integrated with LIME for model interpretability.</a:t>
            </a:r>
          </a:p>
          <a:p>
            <a:pPr algn="just"/>
            <a:r>
              <a:rPr lang="en-US" sz="2000" b="0" i="0" dirty="0">
                <a:solidFill>
                  <a:schemeClr val="tx1"/>
                </a:solidFill>
                <a:effectLst/>
                <a:latin typeface="Times New Roman" panose="02020603050405020304" pitchFamily="18" charset="0"/>
                <a:cs typeface="Times New Roman" panose="02020603050405020304" pitchFamily="18" charset="0"/>
              </a:rPr>
              <a:t>Our Comparative Analysis of Ensemble Models rigorously compares deep learning methods with traditional ensembles, assessing accuracy, sensitivity, specificity, and more on varied datasets to elucidate the strengths and constraints of each approach.</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312906" cy="369332"/>
          </a:xfrm>
          <a:prstGeom prst="rect">
            <a:avLst/>
          </a:prstGeom>
          <a:noFill/>
        </p:spPr>
        <p:txBody>
          <a:bodyPr wrap="none" rtlCol="0">
            <a:spAutoFit/>
          </a:bodyPr>
          <a:lstStyle/>
          <a:p>
            <a:r>
              <a:rPr lang="en-IN" dirty="0">
                <a:solidFill>
                  <a:schemeClr val="bg1"/>
                </a:solidFill>
              </a:rPr>
              <a:t>8</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246221"/>
          </a:xfrm>
          <a:prstGeom prst="rect">
            <a:avLst/>
          </a:prstGeom>
          <a:noFill/>
        </p:spPr>
        <p:txBody>
          <a:bodyPr wrap="square" rtlCol="0">
            <a:spAutoFit/>
          </a:bodyPr>
          <a:lstStyle/>
          <a:p>
            <a:r>
              <a:rPr lang="en-IN" sz="1000" dirty="0">
                <a:solidFill>
                  <a:schemeClr val="bg1">
                    <a:lumMod val="65000"/>
                  </a:schemeClr>
                </a:solidFill>
              </a:rPr>
              <a:t>HEART DISEASE PREDICTION USING DEEP LEARNING</a:t>
            </a:r>
          </a:p>
        </p:txBody>
      </p:sp>
      <p:pic>
        <p:nvPicPr>
          <p:cNvPr id="6" name="Picture 5">
            <a:extLst>
              <a:ext uri="{FF2B5EF4-FFF2-40B4-BE49-F238E27FC236}">
                <a16:creationId xmlns:a16="http://schemas.microsoft.com/office/drawing/2014/main" id="{0D612E16-1FAE-8B2E-CDD1-9B98AF3B4C4E}"/>
              </a:ext>
            </a:extLst>
          </p:cNvPr>
          <p:cNvPicPr>
            <a:picLocks noChangeAspect="1"/>
          </p:cNvPicPr>
          <p:nvPr/>
        </p:nvPicPr>
        <p:blipFill>
          <a:blip r:embed="rId2"/>
          <a:stretch>
            <a:fillRect/>
          </a:stretch>
        </p:blipFill>
        <p:spPr>
          <a:xfrm>
            <a:off x="9089027" y="255979"/>
            <a:ext cx="2345327" cy="1642505"/>
          </a:xfrm>
          <a:prstGeom prst="rect">
            <a:avLst/>
          </a:prstGeom>
        </p:spPr>
      </p:pic>
      <p:sp>
        <p:nvSpPr>
          <p:cNvPr id="10" name="TextBox 9">
            <a:extLst>
              <a:ext uri="{FF2B5EF4-FFF2-40B4-BE49-F238E27FC236}">
                <a16:creationId xmlns:a16="http://schemas.microsoft.com/office/drawing/2014/main" id="{4ED8DCD8-4A6F-AD45-60F5-D6483C9DA016}"/>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pPr/>
              <a:t>11/14/2023</a:t>
            </a:fld>
            <a:endParaRPr lang="en-IN" sz="1600" dirty="0"/>
          </a:p>
        </p:txBody>
      </p:sp>
    </p:spTree>
    <p:extLst>
      <p:ext uri="{BB962C8B-B14F-4D97-AF65-F5344CB8AC3E}">
        <p14:creationId xmlns:p14="http://schemas.microsoft.com/office/powerpoint/2010/main" val="307011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lstStyle/>
          <a:p>
            <a:r>
              <a:rPr lang="en-IN" dirty="0">
                <a:latin typeface="Times New Roman" panose="02020603050405020304" pitchFamily="18" charset="0"/>
                <a:cs typeface="Times New Roman" panose="02020603050405020304" pitchFamily="18" charset="0"/>
              </a:rPr>
              <a:t>Software and Hardware Requirements</a:t>
            </a:r>
          </a:p>
        </p:txBody>
      </p:sp>
      <p:sp>
        <p:nvSpPr>
          <p:cNvPr id="3" name="Content Placeholder 2">
            <a:extLst>
              <a:ext uri="{FF2B5EF4-FFF2-40B4-BE49-F238E27FC236}">
                <a16:creationId xmlns:a16="http://schemas.microsoft.com/office/drawing/2014/main" id="{6D5A24F8-9E4F-941F-7454-1D9C79E86177}"/>
              </a:ext>
            </a:extLst>
          </p:cNvPr>
          <p:cNvSpPr>
            <a:spLocks noGrp="1"/>
          </p:cNvSpPr>
          <p:nvPr>
            <p:ph idx="1"/>
          </p:nvPr>
        </p:nvSpPr>
        <p:spPr>
          <a:xfrm>
            <a:off x="2193730" y="1898484"/>
            <a:ext cx="8911687" cy="2625411"/>
          </a:xfrm>
        </p:spPr>
        <p:txBody>
          <a:bodyPr>
            <a:noAutofit/>
          </a:bodyPr>
          <a:lstStyle/>
          <a:p>
            <a:pPr algn="just"/>
            <a:r>
              <a:rPr lang="en-US" sz="2800" b="0" i="0" dirty="0">
                <a:solidFill>
                  <a:schemeClr val="tx1"/>
                </a:solidFill>
                <a:effectLst/>
                <a:latin typeface="Times New Roman" panose="02020603050405020304" pitchFamily="18" charset="0"/>
                <a:cs typeface="Times New Roman" panose="02020603050405020304" pitchFamily="18" charset="0"/>
              </a:rPr>
              <a:t>Hardware Requirement(Minimum):</a:t>
            </a:r>
          </a:p>
          <a:p>
            <a:pPr lvl="1" algn="just"/>
            <a:r>
              <a:rPr lang="en-US" sz="2400" dirty="0">
                <a:solidFill>
                  <a:schemeClr val="tx1"/>
                </a:solidFill>
                <a:latin typeface="Times New Roman" panose="02020603050405020304" pitchFamily="18" charset="0"/>
                <a:cs typeface="Times New Roman" panose="02020603050405020304" pitchFamily="18" charset="0"/>
              </a:rPr>
              <a:t>RAM – 4GB</a:t>
            </a:r>
          </a:p>
          <a:p>
            <a:pPr lvl="1" algn="just"/>
            <a:r>
              <a:rPr lang="en-US" sz="2400" b="0" i="0" dirty="0">
                <a:solidFill>
                  <a:schemeClr val="tx1"/>
                </a:solidFill>
                <a:effectLst/>
                <a:latin typeface="Times New Roman" panose="02020603050405020304" pitchFamily="18" charset="0"/>
                <a:cs typeface="Times New Roman" panose="02020603050405020304" pitchFamily="18" charset="0"/>
              </a:rPr>
              <a:t>Processor – Core i3</a:t>
            </a:r>
          </a:p>
          <a:p>
            <a:pPr marL="457200" lvl="1" indent="0" algn="just">
              <a:buNone/>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algn="just"/>
            <a:r>
              <a:rPr lang="en-US" sz="2800" b="0" i="0" dirty="0">
                <a:solidFill>
                  <a:schemeClr val="tx1"/>
                </a:solidFill>
                <a:effectLst/>
                <a:latin typeface="Times New Roman" panose="02020603050405020304" pitchFamily="18" charset="0"/>
                <a:cs typeface="Times New Roman" panose="02020603050405020304" pitchFamily="18" charset="0"/>
              </a:rPr>
              <a:t>Software Requirement</a:t>
            </a:r>
            <a:r>
              <a:rPr lang="en-US" sz="2800" dirty="0">
                <a:solidFill>
                  <a:schemeClr val="tx1"/>
                </a:solidFill>
                <a:latin typeface="Times New Roman" panose="02020603050405020304" pitchFamily="18" charset="0"/>
                <a:cs typeface="Times New Roman" panose="02020603050405020304" pitchFamily="18" charset="0"/>
              </a:rPr>
              <a:t>:</a:t>
            </a:r>
          </a:p>
          <a:p>
            <a:pPr lvl="1" algn="just"/>
            <a:r>
              <a:rPr lang="en-US" sz="2400" dirty="0">
                <a:solidFill>
                  <a:schemeClr val="tx1"/>
                </a:solidFill>
                <a:latin typeface="Times New Roman" panose="02020603050405020304" pitchFamily="18" charset="0"/>
                <a:cs typeface="Times New Roman" panose="02020603050405020304" pitchFamily="18" charset="0"/>
              </a:rPr>
              <a:t>OS – Windows 10 or above</a:t>
            </a:r>
          </a:p>
          <a:p>
            <a:pPr lvl="1" algn="just"/>
            <a:r>
              <a:rPr lang="en-US" sz="2400" dirty="0" err="1">
                <a:solidFill>
                  <a:schemeClr val="tx1"/>
                </a:solidFill>
                <a:latin typeface="Times New Roman" panose="02020603050405020304" pitchFamily="18" charset="0"/>
                <a:cs typeface="Times New Roman" panose="02020603050405020304" pitchFamily="18" charset="0"/>
              </a:rPr>
              <a:t>Py</a:t>
            </a:r>
            <a:r>
              <a:rPr lang="en-US"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charm</a:t>
            </a:r>
          </a:p>
          <a:p>
            <a:pPr lvl="1" algn="just"/>
            <a:r>
              <a:rPr lang="en-US" sz="2400" dirty="0">
                <a:solidFill>
                  <a:schemeClr val="tx1"/>
                </a:solidFill>
                <a:latin typeface="Times New Roman" panose="02020603050405020304" pitchFamily="18" charset="0"/>
                <a:cs typeface="Times New Roman" panose="02020603050405020304" pitchFamily="18" charset="0"/>
              </a:rPr>
              <a:t>VS code</a:t>
            </a:r>
          </a:p>
          <a:p>
            <a:pPr lvl="1" algn="just"/>
            <a:r>
              <a:rPr lang="en-US" sz="2400" dirty="0">
                <a:solidFill>
                  <a:schemeClr val="tx1"/>
                </a:solidFill>
                <a:latin typeface="Times New Roman" panose="02020603050405020304" pitchFamily="18" charset="0"/>
                <a:cs typeface="Times New Roman" panose="02020603050405020304" pitchFamily="18" charset="0"/>
              </a:rPr>
              <a:t>Stream line</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300082"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9</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pic>
        <p:nvPicPr>
          <p:cNvPr id="2050" name="Picture 2">
            <a:extLst>
              <a:ext uri="{FF2B5EF4-FFF2-40B4-BE49-F238E27FC236}">
                <a16:creationId xmlns:a16="http://schemas.microsoft.com/office/drawing/2014/main" id="{7597D0FC-2E81-DD94-B0BA-1A697950F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703" y="3074134"/>
            <a:ext cx="4287611" cy="24855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24E15B-DFD5-7A45-6FC0-9767C9101CE8}"/>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5912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lstStyle/>
          <a:p>
            <a:r>
              <a:rPr lang="en-IN" dirty="0">
                <a:latin typeface="Times New Roman" panose="02020603050405020304" pitchFamily="18" charset="0"/>
                <a:cs typeface="Times New Roman" panose="02020603050405020304" pitchFamily="18" charset="0"/>
              </a:rPr>
              <a:t>Architecture Design</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10</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9" name="Rectangle 8">
            <a:extLst>
              <a:ext uri="{FF2B5EF4-FFF2-40B4-BE49-F238E27FC236}">
                <a16:creationId xmlns:a16="http://schemas.microsoft.com/office/drawing/2014/main" id="{1D0D3BBD-4836-834C-08E3-19ECFA26CA7B}"/>
              </a:ext>
            </a:extLst>
          </p:cNvPr>
          <p:cNvSpPr/>
          <p:nvPr/>
        </p:nvSpPr>
        <p:spPr>
          <a:xfrm>
            <a:off x="1934690" y="2215239"/>
            <a:ext cx="1879652" cy="6285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4 Datasets </a:t>
            </a:r>
          </a:p>
          <a:p>
            <a:pPr algn="ctr"/>
            <a:r>
              <a:rPr lang="en-IN" sz="1050" dirty="0">
                <a:latin typeface="Times New Roman" panose="02020603050405020304" pitchFamily="18" charset="0"/>
                <a:cs typeface="Times New Roman" panose="02020603050405020304" pitchFamily="18" charset="0"/>
              </a:rPr>
              <a:t>(Cleveland, Hungarian, Long-Beach, Switzerland)</a:t>
            </a:r>
            <a:endParaRPr lang="en-IN" sz="1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19A547C8-E843-E4EF-F3B1-E59DCDB59AD7}"/>
              </a:ext>
            </a:extLst>
          </p:cNvPr>
          <p:cNvSpPr/>
          <p:nvPr/>
        </p:nvSpPr>
        <p:spPr>
          <a:xfrm>
            <a:off x="1899854" y="3070615"/>
            <a:ext cx="1949322" cy="16232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200" dirty="0">
                <a:latin typeface="Times New Roman" panose="02020603050405020304" pitchFamily="18" charset="0"/>
                <a:cs typeface="Times New Roman" panose="02020603050405020304" pitchFamily="18" charset="0"/>
              </a:rPr>
              <a:t>Data Preprocessing</a:t>
            </a:r>
          </a:p>
          <a:p>
            <a:pPr marL="285750" indent="-2857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Missing Values Imputations</a:t>
            </a:r>
          </a:p>
          <a:p>
            <a:pPr marL="285750" indent="-2857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Standardization</a:t>
            </a:r>
          </a:p>
          <a:p>
            <a:pPr marL="285750" indent="-2857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Outliner detection and elimination</a:t>
            </a:r>
          </a:p>
          <a:p>
            <a:pPr marL="285750" indent="-2857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Duplicates removal</a:t>
            </a:r>
          </a:p>
          <a:p>
            <a:pPr marL="285750" indent="-2857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Database update</a:t>
            </a:r>
          </a:p>
        </p:txBody>
      </p:sp>
      <p:sp>
        <p:nvSpPr>
          <p:cNvPr id="11" name="Diamond 10">
            <a:extLst>
              <a:ext uri="{FF2B5EF4-FFF2-40B4-BE49-F238E27FC236}">
                <a16:creationId xmlns:a16="http://schemas.microsoft.com/office/drawing/2014/main" id="{3CC2862D-9411-B24A-76B1-60A6CFF23485}"/>
              </a:ext>
            </a:extLst>
          </p:cNvPr>
          <p:cNvSpPr/>
          <p:nvPr/>
        </p:nvSpPr>
        <p:spPr>
          <a:xfrm>
            <a:off x="4347492" y="3329406"/>
            <a:ext cx="1879133" cy="112067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10 – fold cross validation</a:t>
            </a:r>
          </a:p>
        </p:txBody>
      </p:sp>
      <p:sp>
        <p:nvSpPr>
          <p:cNvPr id="12" name="Rectangle 11">
            <a:extLst>
              <a:ext uri="{FF2B5EF4-FFF2-40B4-BE49-F238E27FC236}">
                <a16:creationId xmlns:a16="http://schemas.microsoft.com/office/drawing/2014/main" id="{500B2A26-FCF8-0ECC-5FC3-4B5D9998B2F5}"/>
              </a:ext>
            </a:extLst>
          </p:cNvPr>
          <p:cNvSpPr/>
          <p:nvPr/>
        </p:nvSpPr>
        <p:spPr>
          <a:xfrm>
            <a:off x="6589420" y="2635188"/>
            <a:ext cx="1949322" cy="20587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K – nearest Neighbour</a:t>
            </a:r>
          </a:p>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LIME</a:t>
            </a:r>
          </a:p>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RNN</a:t>
            </a:r>
          </a:p>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XG Boosting</a:t>
            </a:r>
          </a:p>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Ensemble</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DEEP LEARNING</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Proposed Model</a:t>
            </a:r>
          </a:p>
        </p:txBody>
      </p:sp>
      <p:sp>
        <p:nvSpPr>
          <p:cNvPr id="13" name="Rectangle 12">
            <a:extLst>
              <a:ext uri="{FF2B5EF4-FFF2-40B4-BE49-F238E27FC236}">
                <a16:creationId xmlns:a16="http://schemas.microsoft.com/office/drawing/2014/main" id="{AB8456A2-B8F2-1E66-F8E4-E393FFADD54F}"/>
              </a:ext>
            </a:extLst>
          </p:cNvPr>
          <p:cNvSpPr/>
          <p:nvPr/>
        </p:nvSpPr>
        <p:spPr>
          <a:xfrm>
            <a:off x="9146681" y="2117020"/>
            <a:ext cx="1225221" cy="6958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200" dirty="0">
                <a:latin typeface="Times New Roman" panose="02020603050405020304" pitchFamily="18" charset="0"/>
                <a:cs typeface="Times New Roman" panose="02020603050405020304" pitchFamily="18" charset="0"/>
              </a:rPr>
              <a:t>Heart Disease Prediction</a:t>
            </a:r>
          </a:p>
        </p:txBody>
      </p:sp>
      <p:sp>
        <p:nvSpPr>
          <p:cNvPr id="14" name="Rectangle 13">
            <a:extLst>
              <a:ext uri="{FF2B5EF4-FFF2-40B4-BE49-F238E27FC236}">
                <a16:creationId xmlns:a16="http://schemas.microsoft.com/office/drawing/2014/main" id="{5CCB2953-F59A-82C8-053C-954DDA24A54D}"/>
              </a:ext>
            </a:extLst>
          </p:cNvPr>
          <p:cNvSpPr/>
          <p:nvPr/>
        </p:nvSpPr>
        <p:spPr>
          <a:xfrm>
            <a:off x="9270778" y="3445081"/>
            <a:ext cx="977026" cy="476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200" dirty="0">
                <a:latin typeface="Times New Roman" panose="02020603050405020304" pitchFamily="18" charset="0"/>
                <a:cs typeface="Times New Roman" panose="02020603050405020304" pitchFamily="18" charset="0"/>
              </a:rPr>
              <a:t>Generate Model</a:t>
            </a:r>
          </a:p>
        </p:txBody>
      </p:sp>
      <p:sp>
        <p:nvSpPr>
          <p:cNvPr id="15" name="Rectangle 14">
            <a:extLst>
              <a:ext uri="{FF2B5EF4-FFF2-40B4-BE49-F238E27FC236}">
                <a16:creationId xmlns:a16="http://schemas.microsoft.com/office/drawing/2014/main" id="{71087590-1BEF-35C4-6A49-5614E96D0590}"/>
              </a:ext>
            </a:extLst>
          </p:cNvPr>
          <p:cNvSpPr/>
          <p:nvPr/>
        </p:nvSpPr>
        <p:spPr>
          <a:xfrm>
            <a:off x="9286017" y="4700735"/>
            <a:ext cx="977026" cy="476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200" dirty="0">
                <a:latin typeface="Times New Roman" panose="02020603050405020304" pitchFamily="18" charset="0"/>
                <a:cs typeface="Times New Roman" panose="02020603050405020304" pitchFamily="18" charset="0"/>
              </a:rPr>
              <a:t>Dense Neural Network</a:t>
            </a:r>
          </a:p>
        </p:txBody>
      </p:sp>
      <p:cxnSp>
        <p:nvCxnSpPr>
          <p:cNvPr id="19" name="Straight Arrow Connector 18">
            <a:extLst>
              <a:ext uri="{FF2B5EF4-FFF2-40B4-BE49-F238E27FC236}">
                <a16:creationId xmlns:a16="http://schemas.microsoft.com/office/drawing/2014/main" id="{46EF2230-B360-A404-F96D-89483D23CF9E}"/>
              </a:ext>
            </a:extLst>
          </p:cNvPr>
          <p:cNvCxnSpPr>
            <a:stCxn id="9" idx="2"/>
            <a:endCxn id="10" idx="0"/>
          </p:cNvCxnSpPr>
          <p:nvPr/>
        </p:nvCxnSpPr>
        <p:spPr>
          <a:xfrm flipH="1">
            <a:off x="2874515" y="2843767"/>
            <a:ext cx="1" cy="226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D31090D-DC4A-104A-2DBE-61E64082DFB9}"/>
              </a:ext>
            </a:extLst>
          </p:cNvPr>
          <p:cNvCxnSpPr>
            <a:stCxn id="10" idx="3"/>
            <a:endCxn id="11" idx="1"/>
          </p:cNvCxnSpPr>
          <p:nvPr/>
        </p:nvCxnSpPr>
        <p:spPr>
          <a:xfrm>
            <a:off x="3849176" y="3882263"/>
            <a:ext cx="498316" cy="7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90061CF-08A4-79DD-BA88-EAF6EEAD7D2F}"/>
              </a:ext>
            </a:extLst>
          </p:cNvPr>
          <p:cNvCxnSpPr>
            <a:stCxn id="11" idx="3"/>
            <a:endCxn id="12" idx="1"/>
          </p:cNvCxnSpPr>
          <p:nvPr/>
        </p:nvCxnSpPr>
        <p:spPr>
          <a:xfrm flipV="1">
            <a:off x="6226625" y="3664551"/>
            <a:ext cx="362795" cy="225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EC97427-9590-6D56-4212-1DF8D9A1BE37}"/>
              </a:ext>
            </a:extLst>
          </p:cNvPr>
          <p:cNvCxnSpPr>
            <a:stCxn id="14" idx="0"/>
            <a:endCxn id="13" idx="2"/>
          </p:cNvCxnSpPr>
          <p:nvPr/>
        </p:nvCxnSpPr>
        <p:spPr>
          <a:xfrm flipV="1">
            <a:off x="9759291" y="2812853"/>
            <a:ext cx="1" cy="632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97058BD-A6DE-BA68-743D-E51594CAC6ED}"/>
              </a:ext>
            </a:extLst>
          </p:cNvPr>
          <p:cNvCxnSpPr>
            <a:stCxn id="12" idx="3"/>
            <a:endCxn id="14" idx="1"/>
          </p:cNvCxnSpPr>
          <p:nvPr/>
        </p:nvCxnSpPr>
        <p:spPr>
          <a:xfrm>
            <a:off x="8538742" y="3664551"/>
            <a:ext cx="732036" cy="18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D7E4754-3B1C-F6B6-4584-3001BD312464}"/>
              </a:ext>
            </a:extLst>
          </p:cNvPr>
          <p:cNvCxnSpPr>
            <a:cxnSpLocks/>
            <a:endCxn id="15" idx="1"/>
          </p:cNvCxnSpPr>
          <p:nvPr/>
        </p:nvCxnSpPr>
        <p:spPr>
          <a:xfrm>
            <a:off x="7933509" y="4020176"/>
            <a:ext cx="1352508" cy="91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C6219C-F732-51CD-2A86-EC9AB5CF969B}"/>
              </a:ext>
            </a:extLst>
          </p:cNvPr>
          <p:cNvCxnSpPr>
            <a:stCxn id="11" idx="2"/>
          </p:cNvCxnSpPr>
          <p:nvPr/>
        </p:nvCxnSpPr>
        <p:spPr>
          <a:xfrm flipH="1">
            <a:off x="5287058" y="4450076"/>
            <a:ext cx="1" cy="1358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3773492-AF17-996A-858D-D6BC222CB2EE}"/>
              </a:ext>
            </a:extLst>
          </p:cNvPr>
          <p:cNvCxnSpPr/>
          <p:nvPr/>
        </p:nvCxnSpPr>
        <p:spPr>
          <a:xfrm>
            <a:off x="5287058" y="5808610"/>
            <a:ext cx="5616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B4A681-DA22-3DDD-46F8-FEC7C39E01C9}"/>
              </a:ext>
            </a:extLst>
          </p:cNvPr>
          <p:cNvCxnSpPr/>
          <p:nvPr/>
        </p:nvCxnSpPr>
        <p:spPr>
          <a:xfrm flipV="1">
            <a:off x="10911840" y="2464936"/>
            <a:ext cx="0" cy="3343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7AA7D63-300E-3990-F6F3-0981178499C2}"/>
              </a:ext>
            </a:extLst>
          </p:cNvPr>
          <p:cNvCxnSpPr>
            <a:endCxn id="13" idx="3"/>
          </p:cNvCxnSpPr>
          <p:nvPr/>
        </p:nvCxnSpPr>
        <p:spPr>
          <a:xfrm flipH="1">
            <a:off x="10371902" y="2464936"/>
            <a:ext cx="5312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9DC7E66-D0CC-0AD5-FE5A-B36EEDBED503}"/>
              </a:ext>
            </a:extLst>
          </p:cNvPr>
          <p:cNvSpPr txBox="1"/>
          <p:nvPr/>
        </p:nvSpPr>
        <p:spPr>
          <a:xfrm>
            <a:off x="4319457" y="4511032"/>
            <a:ext cx="770211" cy="276999"/>
          </a:xfrm>
          <a:prstGeom prst="rect">
            <a:avLst/>
          </a:prstGeom>
          <a:noFill/>
        </p:spPr>
        <p:txBody>
          <a:bodyPr wrap="none" rtlCol="0">
            <a:spAutoFit/>
          </a:bodyPr>
          <a:lstStyle/>
          <a:p>
            <a:r>
              <a:rPr lang="en-IN" sz="1200" dirty="0">
                <a:latin typeface="Times New Roman" panose="02020603050405020304" pitchFamily="18" charset="0"/>
                <a:cs typeface="Times New Roman" panose="02020603050405020304" pitchFamily="18" charset="0"/>
              </a:rPr>
              <a:t>Test Data</a:t>
            </a:r>
          </a:p>
        </p:txBody>
      </p:sp>
      <p:sp>
        <p:nvSpPr>
          <p:cNvPr id="47" name="TextBox 46">
            <a:extLst>
              <a:ext uri="{FF2B5EF4-FFF2-40B4-BE49-F238E27FC236}">
                <a16:creationId xmlns:a16="http://schemas.microsoft.com/office/drawing/2014/main" id="{048E5505-FA03-6F1C-F9EE-3526CE58FD86}"/>
              </a:ext>
            </a:extLst>
          </p:cNvPr>
          <p:cNvSpPr txBox="1"/>
          <p:nvPr/>
        </p:nvSpPr>
        <p:spPr>
          <a:xfrm>
            <a:off x="5741059" y="3236481"/>
            <a:ext cx="884043" cy="461665"/>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Training Data</a:t>
            </a:r>
          </a:p>
        </p:txBody>
      </p:sp>
      <p:sp>
        <p:nvSpPr>
          <p:cNvPr id="48" name="TextBox 47">
            <a:extLst>
              <a:ext uri="{FF2B5EF4-FFF2-40B4-BE49-F238E27FC236}">
                <a16:creationId xmlns:a16="http://schemas.microsoft.com/office/drawing/2014/main" id="{D40ABC0B-800D-7DFF-FD63-1AE81448D29D}"/>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689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lstStyle/>
          <a:p>
            <a:r>
              <a:rPr lang="en-IN" dirty="0">
                <a:latin typeface="Times New Roman" panose="02020603050405020304" pitchFamily="18" charset="0"/>
                <a:cs typeface="Times New Roman" panose="02020603050405020304" pitchFamily="18" charset="0"/>
              </a:rPr>
              <a:t>Algorithms Used</a:t>
            </a:r>
          </a:p>
        </p:txBody>
      </p:sp>
      <p:sp>
        <p:nvSpPr>
          <p:cNvPr id="3" name="Content Placeholder 2">
            <a:extLst>
              <a:ext uri="{FF2B5EF4-FFF2-40B4-BE49-F238E27FC236}">
                <a16:creationId xmlns:a16="http://schemas.microsoft.com/office/drawing/2014/main" id="{6D5A24F8-9E4F-941F-7454-1D9C79E86177}"/>
              </a:ext>
            </a:extLst>
          </p:cNvPr>
          <p:cNvSpPr>
            <a:spLocks noGrp="1"/>
          </p:cNvSpPr>
          <p:nvPr>
            <p:ph idx="1"/>
          </p:nvPr>
        </p:nvSpPr>
        <p:spPr>
          <a:xfrm>
            <a:off x="1740886" y="1759144"/>
            <a:ext cx="8911687" cy="2625411"/>
          </a:xfrm>
        </p:spPr>
        <p:txBody>
          <a:bodyPr>
            <a:noAutofit/>
          </a:bodyPr>
          <a:lstStyle/>
          <a:p>
            <a:pPr algn="just"/>
            <a:r>
              <a:rPr lang="en-US" b="1" i="0" dirty="0">
                <a:effectLst/>
                <a:latin typeface="Times New Roman" panose="02020603050405020304" pitchFamily="18" charset="0"/>
                <a:cs typeface="Times New Roman" panose="02020603050405020304" pitchFamily="18" charset="0"/>
              </a:rPr>
              <a:t>Automated Optimal Model Selection Pipeline</a:t>
            </a:r>
          </a:p>
          <a:p>
            <a:pPr lvl="1" algn="just"/>
            <a:r>
              <a:rPr lang="en-US" b="1" dirty="0">
                <a:latin typeface="Times New Roman" panose="02020603050405020304" pitchFamily="18" charset="0"/>
                <a:cs typeface="Times New Roman" panose="02020603050405020304" pitchFamily="18" charset="0"/>
              </a:rPr>
              <a:t>Grid search</a:t>
            </a:r>
            <a:endParaRPr lang="en-US" b="1" i="0" dirty="0">
              <a:effectLst/>
              <a:latin typeface="Times New Roman" panose="02020603050405020304" pitchFamily="18" charset="0"/>
              <a:cs typeface="Times New Roman" panose="02020603050405020304" pitchFamily="18" charset="0"/>
            </a:endParaRPr>
          </a:p>
          <a:p>
            <a:pPr lvl="1" algn="just"/>
            <a:r>
              <a:rPr lang="en-US" b="1" dirty="0">
                <a:latin typeface="Times New Roman" panose="02020603050405020304" pitchFamily="18" charset="0"/>
                <a:cs typeface="Times New Roman" panose="02020603050405020304" pitchFamily="18" charset="0"/>
              </a:rPr>
              <a:t>Cross – Validation</a:t>
            </a:r>
          </a:p>
          <a:p>
            <a:pPr lvl="1" algn="just"/>
            <a:r>
              <a:rPr lang="en-US" b="1" i="0" dirty="0">
                <a:effectLst/>
                <a:latin typeface="Times New Roman" panose="02020603050405020304" pitchFamily="18" charset="0"/>
                <a:cs typeface="Times New Roman" panose="02020603050405020304" pitchFamily="18" charset="0"/>
              </a:rPr>
              <a:t>Hyper</a:t>
            </a:r>
            <a:r>
              <a:rPr lang="en-US" b="1" dirty="0">
                <a:latin typeface="Times New Roman" panose="02020603050405020304" pitchFamily="18" charset="0"/>
                <a:cs typeface="Times New Roman" panose="02020603050405020304" pitchFamily="18" charset="0"/>
              </a:rPr>
              <a:t>parameter Optimization</a:t>
            </a:r>
            <a:endParaRPr lang="en-US" b="1"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Interpretable Deep Learning for Heart Disease Diagnosis</a:t>
            </a:r>
          </a:p>
          <a:p>
            <a:pPr lvl="1" algn="just"/>
            <a:r>
              <a:rPr lang="en-IN" sz="1800" b="1" i="0" dirty="0">
                <a:effectLst/>
                <a:latin typeface="Times New Roman" panose="02020603050405020304" pitchFamily="18" charset="0"/>
                <a:cs typeface="Times New Roman" panose="02020603050405020304" pitchFamily="18" charset="0"/>
              </a:rPr>
              <a:t>Local Interpretable Model-agnostic Explanations (LIME)</a:t>
            </a:r>
          </a:p>
          <a:p>
            <a:pPr lvl="1" algn="just"/>
            <a:r>
              <a:rPr lang="en-IN" sz="1800" b="1" dirty="0">
                <a:latin typeface="Times New Roman" panose="02020603050405020304" pitchFamily="18" charset="0"/>
                <a:cs typeface="Times New Roman" panose="02020603050405020304" pitchFamily="18" charset="0"/>
              </a:rPr>
              <a:t>XG Boost </a:t>
            </a:r>
            <a:endParaRPr lang="en-US" b="1" dirty="0">
              <a:latin typeface="Times New Roman" panose="02020603050405020304" pitchFamily="18" charset="0"/>
              <a:cs typeface="Times New Roman" panose="02020603050405020304" pitchFamily="18" charset="0"/>
            </a:endParaRPr>
          </a:p>
          <a:p>
            <a:pPr algn="just"/>
            <a:r>
              <a:rPr lang="en-IN" b="1" i="0" dirty="0">
                <a:effectLst/>
                <a:latin typeface="Times New Roman" panose="02020603050405020304" pitchFamily="18" charset="0"/>
                <a:cs typeface="Times New Roman" panose="02020603050405020304" pitchFamily="18" charset="0"/>
              </a:rPr>
              <a:t>Comparative Analysis of Ensemble Models</a:t>
            </a:r>
          </a:p>
          <a:p>
            <a:pPr lvl="1" algn="just"/>
            <a:r>
              <a:rPr lang="en-IN" b="1" dirty="0">
                <a:solidFill>
                  <a:schemeClr val="tx1"/>
                </a:solidFill>
                <a:latin typeface="Times New Roman" panose="02020603050405020304" pitchFamily="18" charset="0"/>
                <a:cs typeface="Times New Roman" panose="02020603050405020304" pitchFamily="18" charset="0"/>
              </a:rPr>
              <a:t>Recurrent Neural Networks (RNN)</a:t>
            </a:r>
          </a:p>
          <a:p>
            <a:pPr lvl="1" algn="just"/>
            <a:r>
              <a:rPr lang="en-IN" b="1" dirty="0">
                <a:solidFill>
                  <a:schemeClr val="tx1"/>
                </a:solidFill>
                <a:latin typeface="Times New Roman" panose="02020603050405020304" pitchFamily="18" charset="0"/>
                <a:cs typeface="Times New Roman" panose="02020603050405020304" pitchFamily="18" charset="0"/>
              </a:rPr>
              <a:t>Traditional Ensembles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06906"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11</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pic>
        <p:nvPicPr>
          <p:cNvPr id="3074" name="Picture 2" descr="Machine Learning Algorithms">
            <a:extLst>
              <a:ext uri="{FF2B5EF4-FFF2-40B4-BE49-F238E27FC236}">
                <a16:creationId xmlns:a16="http://schemas.microsoft.com/office/drawing/2014/main" id="{D8D95433-B251-5527-302B-36D1CBF14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5412" y="4157641"/>
            <a:ext cx="3126375" cy="22459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DCEE03A-F831-DE3E-90E9-F7A53B12D118}"/>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38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lstStyle/>
          <a:p>
            <a:r>
              <a:rPr lang="en-IN" dirty="0">
                <a:latin typeface="Times New Roman" panose="02020603050405020304" pitchFamily="18" charset="0"/>
                <a:cs typeface="Times New Roman" panose="02020603050405020304" pitchFamily="18" charset="0"/>
              </a:rPr>
              <a:t>Expected Outcome</a:t>
            </a:r>
          </a:p>
        </p:txBody>
      </p:sp>
      <p:sp>
        <p:nvSpPr>
          <p:cNvPr id="3" name="Content Placeholder 2">
            <a:extLst>
              <a:ext uri="{FF2B5EF4-FFF2-40B4-BE49-F238E27FC236}">
                <a16:creationId xmlns:a16="http://schemas.microsoft.com/office/drawing/2014/main" id="{6D5A24F8-9E4F-941F-7454-1D9C79E86177}"/>
              </a:ext>
            </a:extLst>
          </p:cNvPr>
          <p:cNvSpPr>
            <a:spLocks noGrp="1"/>
          </p:cNvSpPr>
          <p:nvPr>
            <p:ph idx="1"/>
          </p:nvPr>
        </p:nvSpPr>
        <p:spPr>
          <a:xfrm>
            <a:off x="2454989" y="2677694"/>
            <a:ext cx="8911687" cy="2625411"/>
          </a:xfrm>
        </p:spPr>
        <p:txBody>
          <a:bodyPr>
            <a:no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0 – Healthy Patient</a:t>
            </a: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1 – Patient Vulnerable to Heart Disease (also gives the cause)</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12</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5" name="TextBox 4">
            <a:extLst>
              <a:ext uri="{FF2B5EF4-FFF2-40B4-BE49-F238E27FC236}">
                <a16:creationId xmlns:a16="http://schemas.microsoft.com/office/drawing/2014/main" id="{F1F1F71A-2302-2C79-58A1-AED5A9CBAA9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174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lstStyle/>
          <a:p>
            <a:r>
              <a:rPr lang="en-IN" dirty="0">
                <a:latin typeface="Times New Roman" panose="02020603050405020304" pitchFamily="18" charset="0"/>
                <a:cs typeface="Times New Roman" panose="02020603050405020304" pitchFamily="18" charset="0"/>
              </a:rPr>
              <a:t>Comparison of Accuracy</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12</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5" name="TextBox 4">
            <a:extLst>
              <a:ext uri="{FF2B5EF4-FFF2-40B4-BE49-F238E27FC236}">
                <a16:creationId xmlns:a16="http://schemas.microsoft.com/office/drawing/2014/main" id="{F1F1F71A-2302-2C79-58A1-AED5A9CBAA9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8FC2FFE8-E541-BBD6-A7EF-2281806E262F}"/>
              </a:ext>
            </a:extLst>
          </p:cNvPr>
          <p:cNvPicPr>
            <a:picLocks noGrp="1" noChangeAspect="1"/>
          </p:cNvPicPr>
          <p:nvPr>
            <p:ph idx="1"/>
          </p:nvPr>
        </p:nvPicPr>
        <p:blipFill>
          <a:blip r:embed="rId2"/>
          <a:stretch>
            <a:fillRect/>
          </a:stretch>
        </p:blipFill>
        <p:spPr>
          <a:xfrm>
            <a:off x="1382817" y="1811073"/>
            <a:ext cx="6832007" cy="4351338"/>
          </a:xfrm>
        </p:spPr>
      </p:pic>
      <p:sp>
        <p:nvSpPr>
          <p:cNvPr id="11" name="TextBox 10">
            <a:extLst>
              <a:ext uri="{FF2B5EF4-FFF2-40B4-BE49-F238E27FC236}">
                <a16:creationId xmlns:a16="http://schemas.microsoft.com/office/drawing/2014/main" id="{25D68DC8-6DDE-116A-4909-216283D9DBB7}"/>
              </a:ext>
            </a:extLst>
          </p:cNvPr>
          <p:cNvSpPr txBox="1"/>
          <p:nvPr/>
        </p:nvSpPr>
        <p:spPr>
          <a:xfrm>
            <a:off x="8691154" y="3009532"/>
            <a:ext cx="2920838" cy="1477328"/>
          </a:xfrm>
          <a:prstGeom prst="rect">
            <a:avLst/>
          </a:prstGeom>
          <a:noFill/>
        </p:spPr>
        <p:txBody>
          <a:bodyPr wrap="square" rtlCol="0">
            <a:spAutoFit/>
          </a:bodyPr>
          <a:lstStyle/>
          <a:p>
            <a:r>
              <a:rPr lang="en-IN" dirty="0"/>
              <a:t>Cleveland dataset gives 50.82% of accuracy before performing standardization when performed decision tree algorithm</a:t>
            </a:r>
          </a:p>
        </p:txBody>
      </p:sp>
    </p:spTree>
    <p:extLst>
      <p:ext uri="{BB962C8B-B14F-4D97-AF65-F5344CB8AC3E}">
        <p14:creationId xmlns:p14="http://schemas.microsoft.com/office/powerpoint/2010/main" val="1238443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lstStyle/>
          <a:p>
            <a:r>
              <a:rPr lang="en-IN" dirty="0">
                <a:latin typeface="Times New Roman" panose="02020603050405020304" pitchFamily="18" charset="0"/>
                <a:cs typeface="Times New Roman" panose="02020603050405020304" pitchFamily="18" charset="0"/>
              </a:rPr>
              <a:t>Comparison of Accuracy</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12</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5" name="TextBox 4">
            <a:extLst>
              <a:ext uri="{FF2B5EF4-FFF2-40B4-BE49-F238E27FC236}">
                <a16:creationId xmlns:a16="http://schemas.microsoft.com/office/drawing/2014/main" id="{F1F1F71A-2302-2C79-58A1-AED5A9CBAA9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5D68DC8-6DDE-116A-4909-216283D9DBB7}"/>
              </a:ext>
            </a:extLst>
          </p:cNvPr>
          <p:cNvSpPr txBox="1"/>
          <p:nvPr/>
        </p:nvSpPr>
        <p:spPr>
          <a:xfrm>
            <a:off x="8691154" y="3009532"/>
            <a:ext cx="2920838" cy="1477328"/>
          </a:xfrm>
          <a:prstGeom prst="rect">
            <a:avLst/>
          </a:prstGeom>
          <a:noFill/>
        </p:spPr>
        <p:txBody>
          <a:bodyPr wrap="square" rtlCol="0">
            <a:spAutoFit/>
          </a:bodyPr>
          <a:lstStyle/>
          <a:p>
            <a:r>
              <a:rPr lang="en-IN" dirty="0"/>
              <a:t>Same Cleveland dataset gives 77.05% of accuracy after performing standardization when performed decision tree algorithm</a:t>
            </a:r>
          </a:p>
        </p:txBody>
      </p:sp>
      <p:pic>
        <p:nvPicPr>
          <p:cNvPr id="6" name="Picture 5">
            <a:extLst>
              <a:ext uri="{FF2B5EF4-FFF2-40B4-BE49-F238E27FC236}">
                <a16:creationId xmlns:a16="http://schemas.microsoft.com/office/drawing/2014/main" id="{157B61AC-BAEC-C4CC-EC95-784BB1D9BF16}"/>
              </a:ext>
            </a:extLst>
          </p:cNvPr>
          <p:cNvPicPr>
            <a:picLocks noChangeAspect="1"/>
          </p:cNvPicPr>
          <p:nvPr/>
        </p:nvPicPr>
        <p:blipFill>
          <a:blip r:embed="rId2"/>
          <a:stretch>
            <a:fillRect/>
          </a:stretch>
        </p:blipFill>
        <p:spPr>
          <a:xfrm>
            <a:off x="1196545" y="1611586"/>
            <a:ext cx="6837746" cy="4919138"/>
          </a:xfrm>
          <a:prstGeom prst="rect">
            <a:avLst/>
          </a:prstGeom>
        </p:spPr>
      </p:pic>
    </p:spTree>
    <p:extLst>
      <p:ext uri="{BB962C8B-B14F-4D97-AF65-F5344CB8AC3E}">
        <p14:creationId xmlns:p14="http://schemas.microsoft.com/office/powerpoint/2010/main" val="4160159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normAutofit fontScale="90000"/>
          </a:bodyPr>
          <a:lstStyle/>
          <a:p>
            <a:r>
              <a:rPr lang="en-IN" dirty="0">
                <a:latin typeface="Times New Roman" panose="02020603050405020304" pitchFamily="18" charset="0"/>
                <a:cs typeface="Times New Roman" panose="02020603050405020304" pitchFamily="18" charset="0"/>
              </a:rPr>
              <a:t>Comparison of Algorithms after standardization</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12</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5" name="TextBox 4">
            <a:extLst>
              <a:ext uri="{FF2B5EF4-FFF2-40B4-BE49-F238E27FC236}">
                <a16:creationId xmlns:a16="http://schemas.microsoft.com/office/drawing/2014/main" id="{F1F1F71A-2302-2C79-58A1-AED5A9CBAA9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54369C3-E857-C674-E31F-D26E5B739877}"/>
              </a:ext>
            </a:extLst>
          </p:cNvPr>
          <p:cNvPicPr>
            <a:picLocks noChangeAspect="1"/>
          </p:cNvPicPr>
          <p:nvPr/>
        </p:nvPicPr>
        <p:blipFill>
          <a:blip r:embed="rId2"/>
          <a:stretch>
            <a:fillRect/>
          </a:stretch>
        </p:blipFill>
        <p:spPr>
          <a:xfrm>
            <a:off x="1318635" y="1962693"/>
            <a:ext cx="4061812" cy="1958510"/>
          </a:xfrm>
          <a:prstGeom prst="rect">
            <a:avLst/>
          </a:prstGeom>
        </p:spPr>
      </p:pic>
      <p:pic>
        <p:nvPicPr>
          <p:cNvPr id="10" name="Picture 9">
            <a:extLst>
              <a:ext uri="{FF2B5EF4-FFF2-40B4-BE49-F238E27FC236}">
                <a16:creationId xmlns:a16="http://schemas.microsoft.com/office/drawing/2014/main" id="{C41980A3-F2DD-572A-32FF-5D50B93DA6B2}"/>
              </a:ext>
            </a:extLst>
          </p:cNvPr>
          <p:cNvPicPr>
            <a:picLocks noChangeAspect="1"/>
          </p:cNvPicPr>
          <p:nvPr/>
        </p:nvPicPr>
        <p:blipFill>
          <a:blip r:embed="rId3"/>
          <a:stretch>
            <a:fillRect/>
          </a:stretch>
        </p:blipFill>
        <p:spPr>
          <a:xfrm>
            <a:off x="5906416" y="1888956"/>
            <a:ext cx="3932261" cy="2027096"/>
          </a:xfrm>
          <a:prstGeom prst="rect">
            <a:avLst/>
          </a:prstGeom>
        </p:spPr>
      </p:pic>
      <p:pic>
        <p:nvPicPr>
          <p:cNvPr id="13" name="Picture 12">
            <a:extLst>
              <a:ext uri="{FF2B5EF4-FFF2-40B4-BE49-F238E27FC236}">
                <a16:creationId xmlns:a16="http://schemas.microsoft.com/office/drawing/2014/main" id="{3C9043EA-C877-18EB-AB61-52A0A044BADC}"/>
              </a:ext>
            </a:extLst>
          </p:cNvPr>
          <p:cNvPicPr>
            <a:picLocks noChangeAspect="1"/>
          </p:cNvPicPr>
          <p:nvPr/>
        </p:nvPicPr>
        <p:blipFill>
          <a:blip r:embed="rId4"/>
          <a:stretch>
            <a:fillRect/>
          </a:stretch>
        </p:blipFill>
        <p:spPr>
          <a:xfrm>
            <a:off x="1486290" y="4244488"/>
            <a:ext cx="3894157" cy="1958510"/>
          </a:xfrm>
          <a:prstGeom prst="rect">
            <a:avLst/>
          </a:prstGeom>
        </p:spPr>
      </p:pic>
      <p:pic>
        <p:nvPicPr>
          <p:cNvPr id="15" name="Picture 14">
            <a:extLst>
              <a:ext uri="{FF2B5EF4-FFF2-40B4-BE49-F238E27FC236}">
                <a16:creationId xmlns:a16="http://schemas.microsoft.com/office/drawing/2014/main" id="{03EF03FF-B0A3-21EE-3FCA-9085BBEC309C}"/>
              </a:ext>
            </a:extLst>
          </p:cNvPr>
          <p:cNvPicPr>
            <a:picLocks noChangeAspect="1"/>
          </p:cNvPicPr>
          <p:nvPr/>
        </p:nvPicPr>
        <p:blipFill>
          <a:blip r:embed="rId5"/>
          <a:stretch>
            <a:fillRect/>
          </a:stretch>
        </p:blipFill>
        <p:spPr>
          <a:xfrm>
            <a:off x="5906416" y="4182762"/>
            <a:ext cx="3863675" cy="1920406"/>
          </a:xfrm>
          <a:prstGeom prst="rect">
            <a:avLst/>
          </a:prstGeom>
        </p:spPr>
      </p:pic>
    </p:spTree>
    <p:extLst>
      <p:ext uri="{BB962C8B-B14F-4D97-AF65-F5344CB8AC3E}">
        <p14:creationId xmlns:p14="http://schemas.microsoft.com/office/powerpoint/2010/main" val="2248218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normAutofit/>
          </a:bodyPr>
          <a:lstStyle/>
          <a:p>
            <a:r>
              <a:rPr lang="en-IN" dirty="0">
                <a:latin typeface="Times New Roman" panose="02020603050405020304" pitchFamily="18" charset="0"/>
                <a:cs typeface="Times New Roman" panose="02020603050405020304" pitchFamily="18" charset="0"/>
              </a:rPr>
              <a:t>DATA VISUALIZATION</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12</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5" name="TextBox 4">
            <a:extLst>
              <a:ext uri="{FF2B5EF4-FFF2-40B4-BE49-F238E27FC236}">
                <a16:creationId xmlns:a16="http://schemas.microsoft.com/office/drawing/2014/main" id="{F1F1F71A-2302-2C79-58A1-AED5A9CBAA9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687CB44-4FDD-FBD2-297A-928826DCAFA1}"/>
              </a:ext>
            </a:extLst>
          </p:cNvPr>
          <p:cNvPicPr>
            <a:picLocks noChangeAspect="1"/>
          </p:cNvPicPr>
          <p:nvPr/>
        </p:nvPicPr>
        <p:blipFill>
          <a:blip r:embed="rId2"/>
          <a:stretch>
            <a:fillRect/>
          </a:stretch>
        </p:blipFill>
        <p:spPr>
          <a:xfrm>
            <a:off x="1748790" y="1776946"/>
            <a:ext cx="5402580" cy="4476115"/>
          </a:xfrm>
          <a:prstGeom prst="rect">
            <a:avLst/>
          </a:prstGeom>
        </p:spPr>
      </p:pic>
      <p:sp>
        <p:nvSpPr>
          <p:cNvPr id="6" name="TextBox 5">
            <a:extLst>
              <a:ext uri="{FF2B5EF4-FFF2-40B4-BE49-F238E27FC236}">
                <a16:creationId xmlns:a16="http://schemas.microsoft.com/office/drawing/2014/main" id="{8D5389BD-B563-8831-7C02-CA1E10CB9BEE}"/>
              </a:ext>
            </a:extLst>
          </p:cNvPr>
          <p:cNvSpPr txBox="1"/>
          <p:nvPr/>
        </p:nvSpPr>
        <p:spPr>
          <a:xfrm>
            <a:off x="8290560" y="3361509"/>
            <a:ext cx="1956561" cy="923330"/>
          </a:xfrm>
          <a:prstGeom prst="rect">
            <a:avLst/>
          </a:prstGeom>
          <a:noFill/>
        </p:spPr>
        <p:txBody>
          <a:bodyPr wrap="none" rtlCol="0">
            <a:spAutoFit/>
          </a:bodyPr>
          <a:lstStyle/>
          <a:p>
            <a:pPr algn="ctr"/>
            <a:r>
              <a:rPr lang="en-IN" dirty="0"/>
              <a:t>HEAT MAP </a:t>
            </a:r>
          </a:p>
          <a:p>
            <a:pPr algn="ctr"/>
            <a:r>
              <a:rPr lang="en-IN" dirty="0"/>
              <a:t>of </a:t>
            </a:r>
          </a:p>
          <a:p>
            <a:pPr algn="ctr"/>
            <a:r>
              <a:rPr lang="en-IN" dirty="0" err="1"/>
              <a:t>Cleaveland</a:t>
            </a:r>
            <a:r>
              <a:rPr lang="en-IN" dirty="0"/>
              <a:t> dataset</a:t>
            </a:r>
          </a:p>
        </p:txBody>
      </p:sp>
    </p:spTree>
    <p:extLst>
      <p:ext uri="{BB962C8B-B14F-4D97-AF65-F5344CB8AC3E}">
        <p14:creationId xmlns:p14="http://schemas.microsoft.com/office/powerpoint/2010/main" val="4264627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normAutofit/>
          </a:bodyPr>
          <a:lstStyle/>
          <a:p>
            <a:r>
              <a:rPr lang="en-IN" dirty="0">
                <a:latin typeface="Times New Roman" panose="02020603050405020304" pitchFamily="18" charset="0"/>
                <a:cs typeface="Times New Roman" panose="02020603050405020304" pitchFamily="18" charset="0"/>
              </a:rPr>
              <a:t>DATA VISUALIZATION</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12</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5" name="TextBox 4">
            <a:extLst>
              <a:ext uri="{FF2B5EF4-FFF2-40B4-BE49-F238E27FC236}">
                <a16:creationId xmlns:a16="http://schemas.microsoft.com/office/drawing/2014/main" id="{F1F1F71A-2302-2C79-58A1-AED5A9CBAA9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523E638-E117-5530-5E79-B637A6EDB79B}"/>
              </a:ext>
            </a:extLst>
          </p:cNvPr>
          <p:cNvPicPr>
            <a:picLocks noChangeAspect="1"/>
          </p:cNvPicPr>
          <p:nvPr/>
        </p:nvPicPr>
        <p:blipFill>
          <a:blip r:embed="rId2"/>
          <a:stretch>
            <a:fillRect/>
          </a:stretch>
        </p:blipFill>
        <p:spPr>
          <a:xfrm>
            <a:off x="1712409" y="2138042"/>
            <a:ext cx="4144892" cy="2834130"/>
          </a:xfrm>
          <a:prstGeom prst="rect">
            <a:avLst/>
          </a:prstGeom>
        </p:spPr>
      </p:pic>
      <p:pic>
        <p:nvPicPr>
          <p:cNvPr id="9" name="Picture 8">
            <a:extLst>
              <a:ext uri="{FF2B5EF4-FFF2-40B4-BE49-F238E27FC236}">
                <a16:creationId xmlns:a16="http://schemas.microsoft.com/office/drawing/2014/main" id="{8DF724AE-EA65-5384-C5AD-586BC29C1189}"/>
              </a:ext>
            </a:extLst>
          </p:cNvPr>
          <p:cNvPicPr>
            <a:picLocks noChangeAspect="1"/>
          </p:cNvPicPr>
          <p:nvPr/>
        </p:nvPicPr>
        <p:blipFill>
          <a:blip r:embed="rId3"/>
          <a:stretch>
            <a:fillRect/>
          </a:stretch>
        </p:blipFill>
        <p:spPr>
          <a:xfrm>
            <a:off x="6096000" y="2138042"/>
            <a:ext cx="4274957" cy="2863339"/>
          </a:xfrm>
          <a:prstGeom prst="rect">
            <a:avLst/>
          </a:prstGeom>
        </p:spPr>
      </p:pic>
    </p:spTree>
    <p:extLst>
      <p:ext uri="{BB962C8B-B14F-4D97-AF65-F5344CB8AC3E}">
        <p14:creationId xmlns:p14="http://schemas.microsoft.com/office/powerpoint/2010/main" val="155463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CFEF-9195-8C40-91A9-885912A3E98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a:t>
            </a:r>
          </a:p>
        </p:txBody>
      </p:sp>
      <p:sp>
        <p:nvSpPr>
          <p:cNvPr id="8" name="Rectangle 5">
            <a:extLst>
              <a:ext uri="{FF2B5EF4-FFF2-40B4-BE49-F238E27FC236}">
                <a16:creationId xmlns:a16="http://schemas.microsoft.com/office/drawing/2014/main" id="{26CC53D6-0DCD-9690-404B-EB0ABE882124}"/>
              </a:ext>
            </a:extLst>
          </p:cNvPr>
          <p:cNvSpPr>
            <a:spLocks noGrp="1" noChangeArrowheads="1"/>
          </p:cNvSpPr>
          <p:nvPr>
            <p:ph idx="1"/>
          </p:nvPr>
        </p:nvSpPr>
        <p:spPr bwMode="auto">
          <a:xfrm>
            <a:off x="2592925" y="1624235"/>
            <a:ext cx="8974799" cy="463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SOFTWARE&amp;HARDWARE REQUIREMENTS</a:t>
            </a:r>
          </a:p>
          <a:p>
            <a:pP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ARCHITECTURAL DESIGN</a:t>
            </a:r>
          </a:p>
          <a:p>
            <a:pP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ALGORITHM USED</a:t>
            </a:r>
          </a:p>
          <a:p>
            <a:pP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EXPECTED OUTCOMES</a:t>
            </a:r>
          </a:p>
          <a:p>
            <a:pP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GANTT CHART</a:t>
            </a:r>
          </a:p>
          <a:p>
            <a:pP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ClrTx/>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C7CAF46E-8E93-1D63-0AA5-F2A3885C4C9C}"/>
              </a:ext>
            </a:extLst>
          </p:cNvPr>
          <p:cNvSpPr txBox="1"/>
          <p:nvPr/>
        </p:nvSpPr>
        <p:spPr>
          <a:xfrm>
            <a:off x="4537159" y="6531434"/>
            <a:ext cx="3335388" cy="246221"/>
          </a:xfrm>
          <a:prstGeom prst="rect">
            <a:avLst/>
          </a:prstGeom>
          <a:noFill/>
        </p:spPr>
        <p:txBody>
          <a:bodyPr wrap="square" rtlCol="0">
            <a:spAutoFit/>
          </a:bodyPr>
          <a:lstStyle/>
          <a:p>
            <a:r>
              <a:rPr lang="en-IN" sz="1000" dirty="0">
                <a:solidFill>
                  <a:schemeClr val="bg1">
                    <a:lumMod val="65000"/>
                  </a:schemeClr>
                </a:solidFill>
              </a:rPr>
              <a:t>HEART DISEASE PREDICTION USING DEEP LEARNING</a:t>
            </a:r>
          </a:p>
        </p:txBody>
      </p:sp>
      <p:sp>
        <p:nvSpPr>
          <p:cNvPr id="5" name="TextBox 4">
            <a:extLst>
              <a:ext uri="{FF2B5EF4-FFF2-40B4-BE49-F238E27FC236}">
                <a16:creationId xmlns:a16="http://schemas.microsoft.com/office/drawing/2014/main" id="{EA4F071B-F23A-6061-0B70-EF6217CEAADC}"/>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pPr/>
              <a:t>11/14/2023</a:t>
            </a:fld>
            <a:endParaRPr lang="en-IN" sz="1600" dirty="0"/>
          </a:p>
        </p:txBody>
      </p:sp>
    </p:spTree>
    <p:extLst>
      <p:ext uri="{BB962C8B-B14F-4D97-AF65-F5344CB8AC3E}">
        <p14:creationId xmlns:p14="http://schemas.microsoft.com/office/powerpoint/2010/main" val="3753475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normAutofit/>
          </a:bodyPr>
          <a:lstStyle/>
          <a:p>
            <a:r>
              <a:rPr lang="en-IN" dirty="0">
                <a:latin typeface="Times New Roman" panose="02020603050405020304" pitchFamily="18" charset="0"/>
                <a:cs typeface="Times New Roman" panose="02020603050405020304" pitchFamily="18" charset="0"/>
              </a:rPr>
              <a:t>Logistic Regression</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12</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5" name="TextBox 4">
            <a:extLst>
              <a:ext uri="{FF2B5EF4-FFF2-40B4-BE49-F238E27FC236}">
                <a16:creationId xmlns:a16="http://schemas.microsoft.com/office/drawing/2014/main" id="{F1F1F71A-2302-2C79-58A1-AED5A9CBAA9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291B8FE-18F3-4395-0503-621F50762ECD}"/>
              </a:ext>
            </a:extLst>
          </p:cNvPr>
          <p:cNvPicPr>
            <a:picLocks noChangeAspect="1"/>
          </p:cNvPicPr>
          <p:nvPr/>
        </p:nvPicPr>
        <p:blipFill>
          <a:blip r:embed="rId2"/>
          <a:stretch>
            <a:fillRect/>
          </a:stretch>
        </p:blipFill>
        <p:spPr>
          <a:xfrm>
            <a:off x="1735546" y="2359377"/>
            <a:ext cx="4055654" cy="2139246"/>
          </a:xfrm>
          <a:prstGeom prst="rect">
            <a:avLst/>
          </a:prstGeom>
        </p:spPr>
      </p:pic>
      <p:pic>
        <p:nvPicPr>
          <p:cNvPr id="6" name="Picture 5">
            <a:extLst>
              <a:ext uri="{FF2B5EF4-FFF2-40B4-BE49-F238E27FC236}">
                <a16:creationId xmlns:a16="http://schemas.microsoft.com/office/drawing/2014/main" id="{646C479A-B72B-7A34-0F70-9CAEBA22CFA8}"/>
              </a:ext>
            </a:extLst>
          </p:cNvPr>
          <p:cNvPicPr>
            <a:picLocks noChangeAspect="1"/>
          </p:cNvPicPr>
          <p:nvPr/>
        </p:nvPicPr>
        <p:blipFill>
          <a:blip r:embed="rId2"/>
          <a:stretch>
            <a:fillRect/>
          </a:stretch>
        </p:blipFill>
        <p:spPr>
          <a:xfrm>
            <a:off x="6400802" y="2394213"/>
            <a:ext cx="3927564" cy="2071682"/>
          </a:xfrm>
          <a:prstGeom prst="rect">
            <a:avLst/>
          </a:prstGeom>
        </p:spPr>
      </p:pic>
      <p:sp>
        <p:nvSpPr>
          <p:cNvPr id="11" name="TextBox 10">
            <a:extLst>
              <a:ext uri="{FF2B5EF4-FFF2-40B4-BE49-F238E27FC236}">
                <a16:creationId xmlns:a16="http://schemas.microsoft.com/office/drawing/2014/main" id="{6C00FDD8-CBC3-C0CD-B07C-FE14DC8EA8C3}"/>
              </a:ext>
            </a:extLst>
          </p:cNvPr>
          <p:cNvSpPr txBox="1"/>
          <p:nvPr/>
        </p:nvSpPr>
        <p:spPr>
          <a:xfrm>
            <a:off x="2952205" y="4941672"/>
            <a:ext cx="7062651" cy="369332"/>
          </a:xfrm>
          <a:prstGeom prst="rect">
            <a:avLst/>
          </a:prstGeom>
          <a:noFill/>
        </p:spPr>
        <p:txBody>
          <a:bodyPr wrap="square">
            <a:spAutoFit/>
          </a:bodyPr>
          <a:lstStyle/>
          <a:p>
            <a:r>
              <a:rPr lang="en-IN" sz="1800" kern="100" dirty="0">
                <a:solidFill>
                  <a:srgbClr val="000000"/>
                </a:solidFill>
                <a:effectLst/>
                <a:latin typeface="Times New Roman" panose="02020603050405020304" pitchFamily="18" charset="0"/>
                <a:ea typeface="Times New Roman" panose="02020603050405020304" pitchFamily="18" charset="0"/>
              </a:rPr>
              <a:t> Before Pre Processing                                             After Pre Processing</a:t>
            </a:r>
            <a:endParaRPr lang="en-IN" dirty="0"/>
          </a:p>
        </p:txBody>
      </p:sp>
    </p:spTree>
    <p:extLst>
      <p:ext uri="{BB962C8B-B14F-4D97-AF65-F5344CB8AC3E}">
        <p14:creationId xmlns:p14="http://schemas.microsoft.com/office/powerpoint/2010/main" val="51293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normAutofit/>
          </a:bodyPr>
          <a:lstStyle/>
          <a:p>
            <a:r>
              <a:rPr lang="en-IN" dirty="0">
                <a:latin typeface="Times New Roman" panose="02020603050405020304" pitchFamily="18" charset="0"/>
                <a:cs typeface="Times New Roman" panose="02020603050405020304" pitchFamily="18" charset="0"/>
              </a:rPr>
              <a:t>KNN</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12</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5" name="TextBox 4">
            <a:extLst>
              <a:ext uri="{FF2B5EF4-FFF2-40B4-BE49-F238E27FC236}">
                <a16:creationId xmlns:a16="http://schemas.microsoft.com/office/drawing/2014/main" id="{F1F1F71A-2302-2C79-58A1-AED5A9CBAA9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C00FDD8-CBC3-C0CD-B07C-FE14DC8EA8C3}"/>
              </a:ext>
            </a:extLst>
          </p:cNvPr>
          <p:cNvSpPr txBox="1"/>
          <p:nvPr/>
        </p:nvSpPr>
        <p:spPr>
          <a:xfrm>
            <a:off x="2952205" y="4941672"/>
            <a:ext cx="7062651" cy="369332"/>
          </a:xfrm>
          <a:prstGeom prst="rect">
            <a:avLst/>
          </a:prstGeom>
          <a:noFill/>
        </p:spPr>
        <p:txBody>
          <a:bodyPr wrap="square">
            <a:spAutoFit/>
          </a:bodyPr>
          <a:lstStyle/>
          <a:p>
            <a:r>
              <a:rPr lang="en-IN" sz="1800" kern="100" dirty="0">
                <a:solidFill>
                  <a:srgbClr val="000000"/>
                </a:solidFill>
                <a:effectLst/>
                <a:latin typeface="Times New Roman" panose="02020603050405020304" pitchFamily="18" charset="0"/>
                <a:ea typeface="Times New Roman" panose="02020603050405020304" pitchFamily="18" charset="0"/>
              </a:rPr>
              <a:t> Before Pre Processing                                             After Pre Processing</a:t>
            </a:r>
            <a:endParaRPr lang="en-IN" dirty="0"/>
          </a:p>
        </p:txBody>
      </p:sp>
      <p:pic>
        <p:nvPicPr>
          <p:cNvPr id="8" name="Picture 7">
            <a:extLst>
              <a:ext uri="{FF2B5EF4-FFF2-40B4-BE49-F238E27FC236}">
                <a16:creationId xmlns:a16="http://schemas.microsoft.com/office/drawing/2014/main" id="{26EC78AB-DCA4-7507-7A5C-D657EC7A9C18}"/>
              </a:ext>
            </a:extLst>
          </p:cNvPr>
          <p:cNvPicPr>
            <a:picLocks noChangeAspect="1"/>
          </p:cNvPicPr>
          <p:nvPr/>
        </p:nvPicPr>
        <p:blipFill>
          <a:blip r:embed="rId2"/>
          <a:stretch>
            <a:fillRect/>
          </a:stretch>
        </p:blipFill>
        <p:spPr>
          <a:xfrm>
            <a:off x="1735546" y="2423595"/>
            <a:ext cx="4597626" cy="2002171"/>
          </a:xfrm>
          <a:prstGeom prst="rect">
            <a:avLst/>
          </a:prstGeom>
        </p:spPr>
      </p:pic>
      <p:pic>
        <p:nvPicPr>
          <p:cNvPr id="9" name="Picture 8">
            <a:extLst>
              <a:ext uri="{FF2B5EF4-FFF2-40B4-BE49-F238E27FC236}">
                <a16:creationId xmlns:a16="http://schemas.microsoft.com/office/drawing/2014/main" id="{5AF779C3-D298-94B7-1494-93DA5C91E2EF}"/>
              </a:ext>
            </a:extLst>
          </p:cNvPr>
          <p:cNvPicPr>
            <a:picLocks noChangeAspect="1"/>
          </p:cNvPicPr>
          <p:nvPr/>
        </p:nvPicPr>
        <p:blipFill>
          <a:blip r:embed="rId3"/>
          <a:stretch>
            <a:fillRect/>
          </a:stretch>
        </p:blipFill>
        <p:spPr>
          <a:xfrm>
            <a:off x="6507791" y="2381356"/>
            <a:ext cx="4597626" cy="1989904"/>
          </a:xfrm>
          <a:prstGeom prst="rect">
            <a:avLst/>
          </a:prstGeom>
        </p:spPr>
      </p:pic>
    </p:spTree>
    <p:extLst>
      <p:ext uri="{BB962C8B-B14F-4D97-AF65-F5344CB8AC3E}">
        <p14:creationId xmlns:p14="http://schemas.microsoft.com/office/powerpoint/2010/main" val="2263321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normAutofit/>
          </a:bodyPr>
          <a:lstStyle/>
          <a:p>
            <a:r>
              <a:rPr lang="en-IN" dirty="0">
                <a:latin typeface="Times New Roman" panose="02020603050405020304" pitchFamily="18" charset="0"/>
                <a:cs typeface="Times New Roman" panose="02020603050405020304" pitchFamily="18" charset="0"/>
              </a:rPr>
              <a:t>Gaussian Process</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12</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5" name="TextBox 4">
            <a:extLst>
              <a:ext uri="{FF2B5EF4-FFF2-40B4-BE49-F238E27FC236}">
                <a16:creationId xmlns:a16="http://schemas.microsoft.com/office/drawing/2014/main" id="{F1F1F71A-2302-2C79-58A1-AED5A9CBAA9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C00FDD8-CBC3-C0CD-B07C-FE14DC8EA8C3}"/>
              </a:ext>
            </a:extLst>
          </p:cNvPr>
          <p:cNvSpPr txBox="1"/>
          <p:nvPr/>
        </p:nvSpPr>
        <p:spPr>
          <a:xfrm>
            <a:off x="2952205" y="4941672"/>
            <a:ext cx="7062651" cy="369332"/>
          </a:xfrm>
          <a:prstGeom prst="rect">
            <a:avLst/>
          </a:prstGeom>
          <a:noFill/>
        </p:spPr>
        <p:txBody>
          <a:bodyPr wrap="square">
            <a:spAutoFit/>
          </a:bodyPr>
          <a:lstStyle/>
          <a:p>
            <a:r>
              <a:rPr lang="en-IN" sz="1800" kern="100" dirty="0">
                <a:solidFill>
                  <a:srgbClr val="000000"/>
                </a:solidFill>
                <a:effectLst/>
                <a:latin typeface="Times New Roman" panose="02020603050405020304" pitchFamily="18" charset="0"/>
                <a:ea typeface="Times New Roman" panose="02020603050405020304" pitchFamily="18" charset="0"/>
              </a:rPr>
              <a:t> Before Pre Processing                                             After Pre Processing</a:t>
            </a:r>
            <a:endParaRPr lang="en-IN" dirty="0"/>
          </a:p>
        </p:txBody>
      </p:sp>
      <p:pic>
        <p:nvPicPr>
          <p:cNvPr id="3" name="Picture 2">
            <a:extLst>
              <a:ext uri="{FF2B5EF4-FFF2-40B4-BE49-F238E27FC236}">
                <a16:creationId xmlns:a16="http://schemas.microsoft.com/office/drawing/2014/main" id="{41E34D80-6AD8-6631-BC7C-C8B08C5C8212}"/>
              </a:ext>
            </a:extLst>
          </p:cNvPr>
          <p:cNvPicPr>
            <a:picLocks noChangeAspect="1"/>
          </p:cNvPicPr>
          <p:nvPr/>
        </p:nvPicPr>
        <p:blipFill>
          <a:blip r:embed="rId2"/>
          <a:stretch>
            <a:fillRect/>
          </a:stretch>
        </p:blipFill>
        <p:spPr>
          <a:xfrm>
            <a:off x="1745892" y="2572723"/>
            <a:ext cx="4737638" cy="1607170"/>
          </a:xfrm>
          <a:prstGeom prst="rect">
            <a:avLst/>
          </a:prstGeom>
        </p:spPr>
      </p:pic>
      <p:pic>
        <p:nvPicPr>
          <p:cNvPr id="6" name="Picture 5">
            <a:extLst>
              <a:ext uri="{FF2B5EF4-FFF2-40B4-BE49-F238E27FC236}">
                <a16:creationId xmlns:a16="http://schemas.microsoft.com/office/drawing/2014/main" id="{5FE9A819-B210-BB99-C3D2-A8ECB6496D58}"/>
              </a:ext>
            </a:extLst>
          </p:cNvPr>
          <p:cNvPicPr>
            <a:picLocks noChangeAspect="1"/>
          </p:cNvPicPr>
          <p:nvPr/>
        </p:nvPicPr>
        <p:blipFill>
          <a:blip r:embed="rId2"/>
          <a:stretch>
            <a:fillRect/>
          </a:stretch>
        </p:blipFill>
        <p:spPr>
          <a:xfrm>
            <a:off x="6553022" y="2572723"/>
            <a:ext cx="4737637" cy="1606452"/>
          </a:xfrm>
          <a:prstGeom prst="rect">
            <a:avLst/>
          </a:prstGeom>
        </p:spPr>
      </p:pic>
    </p:spTree>
    <p:extLst>
      <p:ext uri="{BB962C8B-B14F-4D97-AF65-F5344CB8AC3E}">
        <p14:creationId xmlns:p14="http://schemas.microsoft.com/office/powerpoint/2010/main" val="2123193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normAutofit/>
          </a:bodyPr>
          <a:lstStyle/>
          <a:p>
            <a:r>
              <a:rPr lang="en-IN" dirty="0">
                <a:latin typeface="Times New Roman" panose="02020603050405020304" pitchFamily="18" charset="0"/>
                <a:cs typeface="Times New Roman" panose="02020603050405020304" pitchFamily="18" charset="0"/>
              </a:rPr>
              <a:t>SVM</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12</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5" name="TextBox 4">
            <a:extLst>
              <a:ext uri="{FF2B5EF4-FFF2-40B4-BE49-F238E27FC236}">
                <a16:creationId xmlns:a16="http://schemas.microsoft.com/office/drawing/2014/main" id="{F1F1F71A-2302-2C79-58A1-AED5A9CBAA9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C00FDD8-CBC3-C0CD-B07C-FE14DC8EA8C3}"/>
              </a:ext>
            </a:extLst>
          </p:cNvPr>
          <p:cNvSpPr txBox="1"/>
          <p:nvPr/>
        </p:nvSpPr>
        <p:spPr>
          <a:xfrm>
            <a:off x="3118247" y="4937850"/>
            <a:ext cx="7062651" cy="369332"/>
          </a:xfrm>
          <a:prstGeom prst="rect">
            <a:avLst/>
          </a:prstGeom>
          <a:noFill/>
        </p:spPr>
        <p:txBody>
          <a:bodyPr wrap="square">
            <a:spAutoFit/>
          </a:bodyPr>
          <a:lstStyle/>
          <a:p>
            <a:r>
              <a:rPr lang="en-IN" sz="1800" kern="100" dirty="0">
                <a:solidFill>
                  <a:srgbClr val="000000"/>
                </a:solidFill>
                <a:effectLst/>
                <a:latin typeface="Times New Roman" panose="02020603050405020304" pitchFamily="18" charset="0"/>
                <a:ea typeface="Times New Roman" panose="02020603050405020304" pitchFamily="18" charset="0"/>
              </a:rPr>
              <a:t> Before Pre Processing                                                  After Pre Processing</a:t>
            </a:r>
            <a:endParaRPr lang="en-IN" dirty="0"/>
          </a:p>
        </p:txBody>
      </p:sp>
      <p:pic>
        <p:nvPicPr>
          <p:cNvPr id="8" name="Picture 7">
            <a:extLst>
              <a:ext uri="{FF2B5EF4-FFF2-40B4-BE49-F238E27FC236}">
                <a16:creationId xmlns:a16="http://schemas.microsoft.com/office/drawing/2014/main" id="{FC97719B-3061-40C8-5020-AFE9EF8C3807}"/>
              </a:ext>
            </a:extLst>
          </p:cNvPr>
          <p:cNvPicPr>
            <a:picLocks noChangeAspect="1"/>
          </p:cNvPicPr>
          <p:nvPr/>
        </p:nvPicPr>
        <p:blipFill>
          <a:blip r:embed="rId2"/>
          <a:stretch>
            <a:fillRect/>
          </a:stretch>
        </p:blipFill>
        <p:spPr>
          <a:xfrm>
            <a:off x="1859104" y="2224381"/>
            <a:ext cx="4463319" cy="2155195"/>
          </a:xfrm>
          <a:prstGeom prst="rect">
            <a:avLst/>
          </a:prstGeom>
        </p:spPr>
      </p:pic>
      <p:pic>
        <p:nvPicPr>
          <p:cNvPr id="9" name="Picture 8">
            <a:extLst>
              <a:ext uri="{FF2B5EF4-FFF2-40B4-BE49-F238E27FC236}">
                <a16:creationId xmlns:a16="http://schemas.microsoft.com/office/drawing/2014/main" id="{C2FD85F5-4CCE-09A3-CCF0-24A8155D5929}"/>
              </a:ext>
            </a:extLst>
          </p:cNvPr>
          <p:cNvPicPr>
            <a:picLocks noChangeAspect="1"/>
          </p:cNvPicPr>
          <p:nvPr/>
        </p:nvPicPr>
        <p:blipFill>
          <a:blip r:embed="rId3"/>
          <a:stretch>
            <a:fillRect/>
          </a:stretch>
        </p:blipFill>
        <p:spPr>
          <a:xfrm>
            <a:off x="6483530" y="2224381"/>
            <a:ext cx="4463319" cy="2176475"/>
          </a:xfrm>
          <a:prstGeom prst="rect">
            <a:avLst/>
          </a:prstGeom>
        </p:spPr>
      </p:pic>
    </p:spTree>
    <p:extLst>
      <p:ext uri="{BB962C8B-B14F-4D97-AF65-F5344CB8AC3E}">
        <p14:creationId xmlns:p14="http://schemas.microsoft.com/office/powerpoint/2010/main" val="2012337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normAutofit/>
          </a:bodyPr>
          <a:lstStyle/>
          <a:p>
            <a:r>
              <a:rPr lang="en-IN" dirty="0">
                <a:latin typeface="Times New Roman" panose="02020603050405020304" pitchFamily="18" charset="0"/>
                <a:cs typeface="Times New Roman" panose="02020603050405020304" pitchFamily="18" charset="0"/>
              </a:rPr>
              <a:t>Decision Tree</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12</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5" name="TextBox 4">
            <a:extLst>
              <a:ext uri="{FF2B5EF4-FFF2-40B4-BE49-F238E27FC236}">
                <a16:creationId xmlns:a16="http://schemas.microsoft.com/office/drawing/2014/main" id="{F1F1F71A-2302-2C79-58A1-AED5A9CBAA9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C00FDD8-CBC3-C0CD-B07C-FE14DC8EA8C3}"/>
              </a:ext>
            </a:extLst>
          </p:cNvPr>
          <p:cNvSpPr txBox="1"/>
          <p:nvPr/>
        </p:nvSpPr>
        <p:spPr>
          <a:xfrm>
            <a:off x="3118247" y="4937850"/>
            <a:ext cx="7062651" cy="369332"/>
          </a:xfrm>
          <a:prstGeom prst="rect">
            <a:avLst/>
          </a:prstGeom>
          <a:noFill/>
        </p:spPr>
        <p:txBody>
          <a:bodyPr wrap="square">
            <a:spAutoFit/>
          </a:bodyPr>
          <a:lstStyle/>
          <a:p>
            <a:r>
              <a:rPr lang="en-IN" sz="1800" kern="100" dirty="0">
                <a:solidFill>
                  <a:srgbClr val="000000"/>
                </a:solidFill>
                <a:effectLst/>
                <a:latin typeface="Times New Roman" panose="02020603050405020304" pitchFamily="18" charset="0"/>
                <a:ea typeface="Times New Roman" panose="02020603050405020304" pitchFamily="18" charset="0"/>
              </a:rPr>
              <a:t> Before Pre Processing                                                  After Pre Processing</a:t>
            </a:r>
            <a:endParaRPr lang="en-IN" dirty="0"/>
          </a:p>
        </p:txBody>
      </p:sp>
      <p:pic>
        <p:nvPicPr>
          <p:cNvPr id="3" name="Picture 2">
            <a:extLst>
              <a:ext uri="{FF2B5EF4-FFF2-40B4-BE49-F238E27FC236}">
                <a16:creationId xmlns:a16="http://schemas.microsoft.com/office/drawing/2014/main" id="{D472B77D-307D-AA95-E8D3-D7B6108B2A66}"/>
              </a:ext>
            </a:extLst>
          </p:cNvPr>
          <p:cNvPicPr>
            <a:picLocks noChangeAspect="1"/>
          </p:cNvPicPr>
          <p:nvPr/>
        </p:nvPicPr>
        <p:blipFill>
          <a:blip r:embed="rId2"/>
          <a:stretch>
            <a:fillRect/>
          </a:stretch>
        </p:blipFill>
        <p:spPr>
          <a:xfrm>
            <a:off x="1859104" y="2192006"/>
            <a:ext cx="4463319" cy="2364132"/>
          </a:xfrm>
          <a:prstGeom prst="rect">
            <a:avLst/>
          </a:prstGeom>
        </p:spPr>
      </p:pic>
      <p:pic>
        <p:nvPicPr>
          <p:cNvPr id="6" name="Picture 5">
            <a:extLst>
              <a:ext uri="{FF2B5EF4-FFF2-40B4-BE49-F238E27FC236}">
                <a16:creationId xmlns:a16="http://schemas.microsoft.com/office/drawing/2014/main" id="{2FD4F9C5-6BC0-283B-6E77-FEB4E06C347A}"/>
              </a:ext>
            </a:extLst>
          </p:cNvPr>
          <p:cNvPicPr>
            <a:picLocks noChangeAspect="1"/>
          </p:cNvPicPr>
          <p:nvPr/>
        </p:nvPicPr>
        <p:blipFill>
          <a:blip r:embed="rId3"/>
          <a:stretch>
            <a:fillRect/>
          </a:stretch>
        </p:blipFill>
        <p:spPr>
          <a:xfrm>
            <a:off x="6643408" y="2192006"/>
            <a:ext cx="4462009" cy="2301617"/>
          </a:xfrm>
          <a:prstGeom prst="rect">
            <a:avLst/>
          </a:prstGeom>
        </p:spPr>
      </p:pic>
    </p:spTree>
    <p:extLst>
      <p:ext uri="{BB962C8B-B14F-4D97-AF65-F5344CB8AC3E}">
        <p14:creationId xmlns:p14="http://schemas.microsoft.com/office/powerpoint/2010/main" val="1859017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normAutofit/>
          </a:bodyPr>
          <a:lstStyle/>
          <a:p>
            <a:r>
              <a:rPr lang="en-IN" dirty="0">
                <a:latin typeface="Times New Roman" panose="02020603050405020304" pitchFamily="18" charset="0"/>
                <a:cs typeface="Times New Roman" panose="02020603050405020304" pitchFamily="18" charset="0"/>
              </a:rPr>
              <a:t>Naïve Bayes</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12</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5" name="TextBox 4">
            <a:extLst>
              <a:ext uri="{FF2B5EF4-FFF2-40B4-BE49-F238E27FC236}">
                <a16:creationId xmlns:a16="http://schemas.microsoft.com/office/drawing/2014/main" id="{F1F1F71A-2302-2C79-58A1-AED5A9CBAA9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C00FDD8-CBC3-C0CD-B07C-FE14DC8EA8C3}"/>
              </a:ext>
            </a:extLst>
          </p:cNvPr>
          <p:cNvSpPr txBox="1"/>
          <p:nvPr/>
        </p:nvSpPr>
        <p:spPr>
          <a:xfrm>
            <a:off x="3118247" y="4937850"/>
            <a:ext cx="7062651" cy="369332"/>
          </a:xfrm>
          <a:prstGeom prst="rect">
            <a:avLst/>
          </a:prstGeom>
          <a:noFill/>
        </p:spPr>
        <p:txBody>
          <a:bodyPr wrap="square">
            <a:spAutoFit/>
          </a:bodyPr>
          <a:lstStyle/>
          <a:p>
            <a:r>
              <a:rPr lang="en-IN" sz="1800" kern="100" dirty="0">
                <a:solidFill>
                  <a:srgbClr val="000000"/>
                </a:solidFill>
                <a:effectLst/>
                <a:latin typeface="Times New Roman" panose="02020603050405020304" pitchFamily="18" charset="0"/>
                <a:ea typeface="Times New Roman" panose="02020603050405020304" pitchFamily="18" charset="0"/>
              </a:rPr>
              <a:t> Before Pre Processing                                                  After Pre Processing</a:t>
            </a:r>
            <a:endParaRPr lang="en-IN" dirty="0"/>
          </a:p>
        </p:txBody>
      </p:sp>
      <p:pic>
        <p:nvPicPr>
          <p:cNvPr id="8" name="Picture 7">
            <a:extLst>
              <a:ext uri="{FF2B5EF4-FFF2-40B4-BE49-F238E27FC236}">
                <a16:creationId xmlns:a16="http://schemas.microsoft.com/office/drawing/2014/main" id="{5E69DB74-82B0-6894-030F-25EBB4495734}"/>
              </a:ext>
            </a:extLst>
          </p:cNvPr>
          <p:cNvPicPr>
            <a:picLocks noChangeAspect="1"/>
          </p:cNvPicPr>
          <p:nvPr/>
        </p:nvPicPr>
        <p:blipFill>
          <a:blip r:embed="rId2"/>
          <a:stretch>
            <a:fillRect/>
          </a:stretch>
        </p:blipFill>
        <p:spPr>
          <a:xfrm>
            <a:off x="1859104" y="2192006"/>
            <a:ext cx="4462009" cy="2153998"/>
          </a:xfrm>
          <a:prstGeom prst="rect">
            <a:avLst/>
          </a:prstGeom>
        </p:spPr>
      </p:pic>
      <p:pic>
        <p:nvPicPr>
          <p:cNvPr id="9" name="Picture 8">
            <a:extLst>
              <a:ext uri="{FF2B5EF4-FFF2-40B4-BE49-F238E27FC236}">
                <a16:creationId xmlns:a16="http://schemas.microsoft.com/office/drawing/2014/main" id="{2D60BC01-53A4-0548-07B2-007FC95CFD43}"/>
              </a:ext>
            </a:extLst>
          </p:cNvPr>
          <p:cNvPicPr>
            <a:picLocks noChangeAspect="1"/>
          </p:cNvPicPr>
          <p:nvPr/>
        </p:nvPicPr>
        <p:blipFill>
          <a:blip r:embed="rId2"/>
          <a:stretch>
            <a:fillRect/>
          </a:stretch>
        </p:blipFill>
        <p:spPr>
          <a:xfrm>
            <a:off x="6766397" y="2231193"/>
            <a:ext cx="4462009" cy="2153998"/>
          </a:xfrm>
          <a:prstGeom prst="rect">
            <a:avLst/>
          </a:prstGeom>
        </p:spPr>
      </p:pic>
    </p:spTree>
    <p:extLst>
      <p:ext uri="{BB962C8B-B14F-4D97-AF65-F5344CB8AC3E}">
        <p14:creationId xmlns:p14="http://schemas.microsoft.com/office/powerpoint/2010/main" val="3503491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normAutofit/>
          </a:bodyPr>
          <a:lstStyle/>
          <a:p>
            <a:r>
              <a:rPr lang="en-IN" dirty="0">
                <a:latin typeface="Times New Roman" panose="02020603050405020304" pitchFamily="18" charset="0"/>
                <a:cs typeface="Times New Roman" panose="02020603050405020304" pitchFamily="18" charset="0"/>
              </a:rPr>
              <a:t>QDA</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12</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5" name="TextBox 4">
            <a:extLst>
              <a:ext uri="{FF2B5EF4-FFF2-40B4-BE49-F238E27FC236}">
                <a16:creationId xmlns:a16="http://schemas.microsoft.com/office/drawing/2014/main" id="{F1F1F71A-2302-2C79-58A1-AED5A9CBAA9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C00FDD8-CBC3-C0CD-B07C-FE14DC8EA8C3}"/>
              </a:ext>
            </a:extLst>
          </p:cNvPr>
          <p:cNvSpPr txBox="1"/>
          <p:nvPr/>
        </p:nvSpPr>
        <p:spPr>
          <a:xfrm>
            <a:off x="3118247" y="4937850"/>
            <a:ext cx="7062651" cy="369332"/>
          </a:xfrm>
          <a:prstGeom prst="rect">
            <a:avLst/>
          </a:prstGeom>
          <a:noFill/>
        </p:spPr>
        <p:txBody>
          <a:bodyPr wrap="square">
            <a:spAutoFit/>
          </a:bodyPr>
          <a:lstStyle/>
          <a:p>
            <a:r>
              <a:rPr lang="en-IN" sz="1800" kern="100" dirty="0">
                <a:solidFill>
                  <a:srgbClr val="000000"/>
                </a:solidFill>
                <a:effectLst/>
                <a:latin typeface="Times New Roman" panose="02020603050405020304" pitchFamily="18" charset="0"/>
                <a:ea typeface="Times New Roman" panose="02020603050405020304" pitchFamily="18" charset="0"/>
              </a:rPr>
              <a:t> Before Pre Processing                                                  After Pre Processing</a:t>
            </a:r>
            <a:endParaRPr lang="en-IN" dirty="0"/>
          </a:p>
        </p:txBody>
      </p:sp>
      <p:pic>
        <p:nvPicPr>
          <p:cNvPr id="3" name="Picture 2">
            <a:extLst>
              <a:ext uri="{FF2B5EF4-FFF2-40B4-BE49-F238E27FC236}">
                <a16:creationId xmlns:a16="http://schemas.microsoft.com/office/drawing/2014/main" id="{CB0BDE09-F0D5-B2DD-0CC5-A7B0FF63787B}"/>
              </a:ext>
            </a:extLst>
          </p:cNvPr>
          <p:cNvPicPr>
            <a:picLocks noChangeAspect="1"/>
          </p:cNvPicPr>
          <p:nvPr/>
        </p:nvPicPr>
        <p:blipFill>
          <a:blip r:embed="rId2"/>
          <a:stretch>
            <a:fillRect/>
          </a:stretch>
        </p:blipFill>
        <p:spPr>
          <a:xfrm>
            <a:off x="1859103" y="2274729"/>
            <a:ext cx="4462009" cy="2432029"/>
          </a:xfrm>
          <a:prstGeom prst="rect">
            <a:avLst/>
          </a:prstGeom>
        </p:spPr>
      </p:pic>
      <p:pic>
        <p:nvPicPr>
          <p:cNvPr id="6" name="Picture 5">
            <a:extLst>
              <a:ext uri="{FF2B5EF4-FFF2-40B4-BE49-F238E27FC236}">
                <a16:creationId xmlns:a16="http://schemas.microsoft.com/office/drawing/2014/main" id="{B1F8287F-9776-54D2-DA6D-6A6200A20F4B}"/>
              </a:ext>
            </a:extLst>
          </p:cNvPr>
          <p:cNvPicPr>
            <a:picLocks noChangeAspect="1"/>
          </p:cNvPicPr>
          <p:nvPr/>
        </p:nvPicPr>
        <p:blipFill>
          <a:blip r:embed="rId2"/>
          <a:stretch>
            <a:fillRect/>
          </a:stretch>
        </p:blipFill>
        <p:spPr>
          <a:xfrm>
            <a:off x="6853481" y="2252958"/>
            <a:ext cx="4462009" cy="2432029"/>
          </a:xfrm>
          <a:prstGeom prst="rect">
            <a:avLst/>
          </a:prstGeom>
        </p:spPr>
      </p:pic>
    </p:spTree>
    <p:extLst>
      <p:ext uri="{BB962C8B-B14F-4D97-AF65-F5344CB8AC3E}">
        <p14:creationId xmlns:p14="http://schemas.microsoft.com/office/powerpoint/2010/main" val="467350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normAutofit/>
          </a:bodyPr>
          <a:lstStyle/>
          <a:p>
            <a:r>
              <a:rPr lang="en-IN" dirty="0">
                <a:latin typeface="Times New Roman" panose="02020603050405020304" pitchFamily="18" charset="0"/>
                <a:cs typeface="Times New Roman" panose="02020603050405020304" pitchFamily="18" charset="0"/>
              </a:rPr>
              <a:t>AdaBoost</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12</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5" name="TextBox 4">
            <a:extLst>
              <a:ext uri="{FF2B5EF4-FFF2-40B4-BE49-F238E27FC236}">
                <a16:creationId xmlns:a16="http://schemas.microsoft.com/office/drawing/2014/main" id="{F1F1F71A-2302-2C79-58A1-AED5A9CBAA9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C00FDD8-CBC3-C0CD-B07C-FE14DC8EA8C3}"/>
              </a:ext>
            </a:extLst>
          </p:cNvPr>
          <p:cNvSpPr txBox="1"/>
          <p:nvPr/>
        </p:nvSpPr>
        <p:spPr>
          <a:xfrm>
            <a:off x="3118247" y="4937850"/>
            <a:ext cx="7062651" cy="369332"/>
          </a:xfrm>
          <a:prstGeom prst="rect">
            <a:avLst/>
          </a:prstGeom>
          <a:noFill/>
        </p:spPr>
        <p:txBody>
          <a:bodyPr wrap="square">
            <a:spAutoFit/>
          </a:bodyPr>
          <a:lstStyle/>
          <a:p>
            <a:r>
              <a:rPr lang="en-IN" sz="1800" kern="100" dirty="0">
                <a:solidFill>
                  <a:srgbClr val="000000"/>
                </a:solidFill>
                <a:effectLst/>
                <a:latin typeface="Times New Roman" panose="02020603050405020304" pitchFamily="18" charset="0"/>
                <a:ea typeface="Times New Roman" panose="02020603050405020304" pitchFamily="18" charset="0"/>
              </a:rPr>
              <a:t> Before Pre Processing                                                  After Pre Processing</a:t>
            </a:r>
            <a:endParaRPr lang="en-IN" dirty="0"/>
          </a:p>
        </p:txBody>
      </p:sp>
      <p:pic>
        <p:nvPicPr>
          <p:cNvPr id="8" name="Picture 7">
            <a:extLst>
              <a:ext uri="{FF2B5EF4-FFF2-40B4-BE49-F238E27FC236}">
                <a16:creationId xmlns:a16="http://schemas.microsoft.com/office/drawing/2014/main" id="{B70E8189-706E-D7A6-C292-688963A76969}"/>
              </a:ext>
            </a:extLst>
          </p:cNvPr>
          <p:cNvPicPr>
            <a:picLocks noChangeAspect="1"/>
          </p:cNvPicPr>
          <p:nvPr/>
        </p:nvPicPr>
        <p:blipFill>
          <a:blip r:embed="rId2"/>
          <a:stretch>
            <a:fillRect/>
          </a:stretch>
        </p:blipFill>
        <p:spPr>
          <a:xfrm>
            <a:off x="1709053" y="2675221"/>
            <a:ext cx="4777104" cy="1740024"/>
          </a:xfrm>
          <a:prstGeom prst="rect">
            <a:avLst/>
          </a:prstGeom>
        </p:spPr>
      </p:pic>
      <p:pic>
        <p:nvPicPr>
          <p:cNvPr id="9" name="Picture 8">
            <a:extLst>
              <a:ext uri="{FF2B5EF4-FFF2-40B4-BE49-F238E27FC236}">
                <a16:creationId xmlns:a16="http://schemas.microsoft.com/office/drawing/2014/main" id="{803574A3-DCE1-9CC3-2700-31968BE43553}"/>
              </a:ext>
            </a:extLst>
          </p:cNvPr>
          <p:cNvPicPr>
            <a:picLocks noChangeAspect="1"/>
          </p:cNvPicPr>
          <p:nvPr/>
        </p:nvPicPr>
        <p:blipFill>
          <a:blip r:embed="rId2"/>
          <a:stretch>
            <a:fillRect/>
          </a:stretch>
        </p:blipFill>
        <p:spPr>
          <a:xfrm>
            <a:off x="6649572" y="2670259"/>
            <a:ext cx="4777104" cy="1740024"/>
          </a:xfrm>
          <a:prstGeom prst="rect">
            <a:avLst/>
          </a:prstGeom>
        </p:spPr>
      </p:pic>
    </p:spTree>
    <p:extLst>
      <p:ext uri="{BB962C8B-B14F-4D97-AF65-F5344CB8AC3E}">
        <p14:creationId xmlns:p14="http://schemas.microsoft.com/office/powerpoint/2010/main" val="1046874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normAutofit/>
          </a:bodyPr>
          <a:lstStyle/>
          <a:p>
            <a:r>
              <a:rPr lang="en-IN" dirty="0">
                <a:latin typeface="Times New Roman" panose="02020603050405020304" pitchFamily="18" charset="0"/>
                <a:cs typeface="Times New Roman" panose="02020603050405020304" pitchFamily="18" charset="0"/>
              </a:rPr>
              <a:t>Bagging Classifier</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12</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5" name="TextBox 4">
            <a:extLst>
              <a:ext uri="{FF2B5EF4-FFF2-40B4-BE49-F238E27FC236}">
                <a16:creationId xmlns:a16="http://schemas.microsoft.com/office/drawing/2014/main" id="{F1F1F71A-2302-2C79-58A1-AED5A9CBAA9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C00FDD8-CBC3-C0CD-B07C-FE14DC8EA8C3}"/>
              </a:ext>
            </a:extLst>
          </p:cNvPr>
          <p:cNvSpPr txBox="1"/>
          <p:nvPr/>
        </p:nvSpPr>
        <p:spPr>
          <a:xfrm>
            <a:off x="3118247" y="4937850"/>
            <a:ext cx="7062651" cy="369332"/>
          </a:xfrm>
          <a:prstGeom prst="rect">
            <a:avLst/>
          </a:prstGeom>
          <a:noFill/>
        </p:spPr>
        <p:txBody>
          <a:bodyPr wrap="square">
            <a:spAutoFit/>
          </a:bodyPr>
          <a:lstStyle/>
          <a:p>
            <a:r>
              <a:rPr lang="en-IN" sz="1800" kern="100" dirty="0">
                <a:solidFill>
                  <a:srgbClr val="000000"/>
                </a:solidFill>
                <a:effectLst/>
                <a:latin typeface="Times New Roman" panose="02020603050405020304" pitchFamily="18" charset="0"/>
                <a:ea typeface="Times New Roman" panose="02020603050405020304" pitchFamily="18" charset="0"/>
              </a:rPr>
              <a:t> Before Pre Processing                                                  After Pre Processing</a:t>
            </a:r>
            <a:endParaRPr lang="en-IN" dirty="0"/>
          </a:p>
        </p:txBody>
      </p:sp>
      <p:pic>
        <p:nvPicPr>
          <p:cNvPr id="3" name="Picture 2">
            <a:extLst>
              <a:ext uri="{FF2B5EF4-FFF2-40B4-BE49-F238E27FC236}">
                <a16:creationId xmlns:a16="http://schemas.microsoft.com/office/drawing/2014/main" id="{969F49C5-A261-1E2F-00D8-5DE78C815EF8}"/>
              </a:ext>
            </a:extLst>
          </p:cNvPr>
          <p:cNvPicPr>
            <a:picLocks noChangeAspect="1"/>
          </p:cNvPicPr>
          <p:nvPr/>
        </p:nvPicPr>
        <p:blipFill>
          <a:blip r:embed="rId2"/>
          <a:stretch>
            <a:fillRect/>
          </a:stretch>
        </p:blipFill>
        <p:spPr>
          <a:xfrm>
            <a:off x="2232505" y="2551835"/>
            <a:ext cx="3863495" cy="2122232"/>
          </a:xfrm>
          <a:prstGeom prst="rect">
            <a:avLst/>
          </a:prstGeom>
        </p:spPr>
      </p:pic>
      <p:pic>
        <p:nvPicPr>
          <p:cNvPr id="6" name="Picture 5">
            <a:extLst>
              <a:ext uri="{FF2B5EF4-FFF2-40B4-BE49-F238E27FC236}">
                <a16:creationId xmlns:a16="http://schemas.microsoft.com/office/drawing/2014/main" id="{4B3A861C-04CF-A7AA-48C9-AFFAD982ABBF}"/>
              </a:ext>
            </a:extLst>
          </p:cNvPr>
          <p:cNvPicPr>
            <a:picLocks noChangeAspect="1"/>
          </p:cNvPicPr>
          <p:nvPr/>
        </p:nvPicPr>
        <p:blipFill>
          <a:blip r:embed="rId2"/>
          <a:stretch>
            <a:fillRect/>
          </a:stretch>
        </p:blipFill>
        <p:spPr>
          <a:xfrm>
            <a:off x="6922071" y="2551835"/>
            <a:ext cx="3863495" cy="2122232"/>
          </a:xfrm>
          <a:prstGeom prst="rect">
            <a:avLst/>
          </a:prstGeom>
        </p:spPr>
      </p:pic>
    </p:spTree>
    <p:extLst>
      <p:ext uri="{BB962C8B-B14F-4D97-AF65-F5344CB8AC3E}">
        <p14:creationId xmlns:p14="http://schemas.microsoft.com/office/powerpoint/2010/main" val="1781639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normAutofit/>
          </a:bodyPr>
          <a:lstStyle/>
          <a:p>
            <a:r>
              <a:rPr lang="en-IN" dirty="0">
                <a:latin typeface="Times New Roman" panose="02020603050405020304" pitchFamily="18" charset="0"/>
                <a:cs typeface="Times New Roman" panose="02020603050405020304" pitchFamily="18" charset="0"/>
              </a:rPr>
              <a:t>Boosting</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12</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5" name="TextBox 4">
            <a:extLst>
              <a:ext uri="{FF2B5EF4-FFF2-40B4-BE49-F238E27FC236}">
                <a16:creationId xmlns:a16="http://schemas.microsoft.com/office/drawing/2014/main" id="{F1F1F71A-2302-2C79-58A1-AED5A9CBAA9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C00FDD8-CBC3-C0CD-B07C-FE14DC8EA8C3}"/>
              </a:ext>
            </a:extLst>
          </p:cNvPr>
          <p:cNvSpPr txBox="1"/>
          <p:nvPr/>
        </p:nvSpPr>
        <p:spPr>
          <a:xfrm>
            <a:off x="3118247" y="4937850"/>
            <a:ext cx="7062651" cy="369332"/>
          </a:xfrm>
          <a:prstGeom prst="rect">
            <a:avLst/>
          </a:prstGeom>
          <a:noFill/>
        </p:spPr>
        <p:txBody>
          <a:bodyPr wrap="square">
            <a:spAutoFit/>
          </a:bodyPr>
          <a:lstStyle/>
          <a:p>
            <a:r>
              <a:rPr lang="en-IN" sz="1800" kern="100" dirty="0">
                <a:solidFill>
                  <a:srgbClr val="000000"/>
                </a:solidFill>
                <a:effectLst/>
                <a:latin typeface="Times New Roman" panose="02020603050405020304" pitchFamily="18" charset="0"/>
                <a:ea typeface="Times New Roman" panose="02020603050405020304" pitchFamily="18" charset="0"/>
              </a:rPr>
              <a:t> Before Pre Processing                                                  After Pre Processing</a:t>
            </a:r>
            <a:endParaRPr lang="en-IN" dirty="0"/>
          </a:p>
        </p:txBody>
      </p:sp>
      <p:pic>
        <p:nvPicPr>
          <p:cNvPr id="8" name="Picture 7">
            <a:extLst>
              <a:ext uri="{FF2B5EF4-FFF2-40B4-BE49-F238E27FC236}">
                <a16:creationId xmlns:a16="http://schemas.microsoft.com/office/drawing/2014/main" id="{83D9D176-43F5-386F-E3B3-D02EBF9180EF}"/>
              </a:ext>
            </a:extLst>
          </p:cNvPr>
          <p:cNvPicPr>
            <a:picLocks noChangeAspect="1"/>
          </p:cNvPicPr>
          <p:nvPr/>
        </p:nvPicPr>
        <p:blipFill>
          <a:blip r:embed="rId2"/>
          <a:stretch>
            <a:fillRect/>
          </a:stretch>
        </p:blipFill>
        <p:spPr>
          <a:xfrm>
            <a:off x="1246992" y="2600143"/>
            <a:ext cx="5402580" cy="1557020"/>
          </a:xfrm>
          <a:prstGeom prst="rect">
            <a:avLst/>
          </a:prstGeom>
        </p:spPr>
      </p:pic>
      <p:pic>
        <p:nvPicPr>
          <p:cNvPr id="9" name="Picture 8">
            <a:extLst>
              <a:ext uri="{FF2B5EF4-FFF2-40B4-BE49-F238E27FC236}">
                <a16:creationId xmlns:a16="http://schemas.microsoft.com/office/drawing/2014/main" id="{AE762342-A90F-A729-3D39-1CB923D24E53}"/>
              </a:ext>
            </a:extLst>
          </p:cNvPr>
          <p:cNvPicPr>
            <a:picLocks noChangeAspect="1"/>
          </p:cNvPicPr>
          <p:nvPr/>
        </p:nvPicPr>
        <p:blipFill>
          <a:blip r:embed="rId2"/>
          <a:stretch>
            <a:fillRect/>
          </a:stretch>
        </p:blipFill>
        <p:spPr>
          <a:xfrm>
            <a:off x="6311026" y="2600143"/>
            <a:ext cx="5402580" cy="1557020"/>
          </a:xfrm>
          <a:prstGeom prst="rect">
            <a:avLst/>
          </a:prstGeom>
        </p:spPr>
      </p:pic>
    </p:spTree>
    <p:extLst>
      <p:ext uri="{BB962C8B-B14F-4D97-AF65-F5344CB8AC3E}">
        <p14:creationId xmlns:p14="http://schemas.microsoft.com/office/powerpoint/2010/main" val="386486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CFEF-9195-8C40-91A9-885912A3E98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8" name="Rectangle 5">
            <a:extLst>
              <a:ext uri="{FF2B5EF4-FFF2-40B4-BE49-F238E27FC236}">
                <a16:creationId xmlns:a16="http://schemas.microsoft.com/office/drawing/2014/main" id="{26CC53D6-0DCD-9690-404B-EB0ABE882124}"/>
              </a:ext>
            </a:extLst>
          </p:cNvPr>
          <p:cNvSpPr>
            <a:spLocks noGrp="1" noChangeArrowheads="1"/>
          </p:cNvSpPr>
          <p:nvPr>
            <p:ph idx="1"/>
          </p:nvPr>
        </p:nvSpPr>
        <p:spPr bwMode="auto">
          <a:xfrm>
            <a:off x="2056270" y="2205128"/>
            <a:ext cx="582934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Global heart disease concerns underscore the need for early prediction and intervention. </a:t>
            </a:r>
          </a:p>
          <a:p>
            <a:pPr defTabSz="914400" eaLnBrk="0" fontAlgn="base" hangingPunct="0">
              <a:spcBef>
                <a:spcPct val="0"/>
              </a:spcBef>
              <a:spcAft>
                <a:spcPct val="0"/>
              </a:spcAft>
              <a:buClr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through intricate neural networks learning autonomously from extensive data, offers accurate predictions, resembling an intelligent system for complex pattern recognition.</a:t>
            </a:r>
          </a:p>
          <a:p>
            <a:pPr defTabSz="914400" eaLnBrk="0" fontAlgn="base" hangingPunct="0">
              <a:spcBef>
                <a:spcPct val="0"/>
              </a:spcBef>
              <a:spcAft>
                <a:spcPct val="0"/>
              </a:spcAft>
              <a:buClr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Integrating deep learning into heart disease prediction holds potential for advancing medical care with its adeptness in pattern analysis.</a:t>
            </a:r>
            <a:endPar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BB4F6B9-FEEE-E426-7E3C-F81B4D905A8F}"/>
              </a:ext>
            </a:extLst>
          </p:cNvPr>
          <p:cNvSpPr txBox="1"/>
          <p:nvPr/>
        </p:nvSpPr>
        <p:spPr>
          <a:xfrm>
            <a:off x="687388" y="796954"/>
            <a:ext cx="312906" cy="369332"/>
          </a:xfrm>
          <a:prstGeom prst="rect">
            <a:avLst/>
          </a:prstGeom>
          <a:noFill/>
        </p:spPr>
        <p:txBody>
          <a:bodyPr wrap="none" rtlCol="0">
            <a:spAutoFit/>
          </a:bodyPr>
          <a:lstStyle/>
          <a:p>
            <a:r>
              <a:rPr lang="en-IN" dirty="0">
                <a:solidFill>
                  <a:schemeClr val="bg1"/>
                </a:solidFill>
              </a:rPr>
              <a:t>1</a:t>
            </a:r>
          </a:p>
        </p:txBody>
      </p:sp>
      <p:pic>
        <p:nvPicPr>
          <p:cNvPr id="4" name="Picture 3">
            <a:extLst>
              <a:ext uri="{FF2B5EF4-FFF2-40B4-BE49-F238E27FC236}">
                <a16:creationId xmlns:a16="http://schemas.microsoft.com/office/drawing/2014/main" id="{5F11C8B1-4BEF-D209-60DE-EA1F7BA38CA7}"/>
              </a:ext>
            </a:extLst>
          </p:cNvPr>
          <p:cNvPicPr>
            <a:picLocks noChangeAspect="1"/>
          </p:cNvPicPr>
          <p:nvPr/>
        </p:nvPicPr>
        <p:blipFill>
          <a:blip r:embed="rId2"/>
          <a:stretch>
            <a:fillRect/>
          </a:stretch>
        </p:blipFill>
        <p:spPr>
          <a:xfrm>
            <a:off x="9403299" y="282407"/>
            <a:ext cx="1234221" cy="1296826"/>
          </a:xfrm>
          <a:prstGeom prst="rect">
            <a:avLst/>
          </a:prstGeom>
        </p:spPr>
      </p:pic>
      <p:sp>
        <p:nvSpPr>
          <p:cNvPr id="3" name="TextBox 2">
            <a:extLst>
              <a:ext uri="{FF2B5EF4-FFF2-40B4-BE49-F238E27FC236}">
                <a16:creationId xmlns:a16="http://schemas.microsoft.com/office/drawing/2014/main" id="{C7CAF46E-8E93-1D63-0AA5-F2A3885C4C9C}"/>
              </a:ext>
            </a:extLst>
          </p:cNvPr>
          <p:cNvSpPr txBox="1"/>
          <p:nvPr/>
        </p:nvSpPr>
        <p:spPr>
          <a:xfrm>
            <a:off x="4537159" y="6531434"/>
            <a:ext cx="3335388" cy="246221"/>
          </a:xfrm>
          <a:prstGeom prst="rect">
            <a:avLst/>
          </a:prstGeom>
          <a:noFill/>
        </p:spPr>
        <p:txBody>
          <a:bodyPr wrap="square" rtlCol="0">
            <a:spAutoFit/>
          </a:bodyPr>
          <a:lstStyle/>
          <a:p>
            <a:r>
              <a:rPr lang="en-IN" sz="1000" dirty="0">
                <a:solidFill>
                  <a:schemeClr val="bg1">
                    <a:lumMod val="65000"/>
                  </a:schemeClr>
                </a:solidFill>
              </a:rPr>
              <a:t>HEART DISEASE PREDICTION USING DEEP LEARNING</a:t>
            </a:r>
          </a:p>
        </p:txBody>
      </p:sp>
      <p:pic>
        <p:nvPicPr>
          <p:cNvPr id="1026" name="Picture 2">
            <a:extLst>
              <a:ext uri="{FF2B5EF4-FFF2-40B4-BE49-F238E27FC236}">
                <a16:creationId xmlns:a16="http://schemas.microsoft.com/office/drawing/2014/main" id="{B2A34615-5713-C281-BEB3-BDB8722C1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5910" y="2408153"/>
            <a:ext cx="3688080" cy="27660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A48E77B-E1E1-FED9-41DB-6EA572D105F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pPr/>
              <a:t>11/14/2023</a:t>
            </a:fld>
            <a:endParaRPr lang="en-IN" sz="1600" dirty="0"/>
          </a:p>
        </p:txBody>
      </p:sp>
    </p:spTree>
    <p:extLst>
      <p:ext uri="{BB962C8B-B14F-4D97-AF65-F5344CB8AC3E}">
        <p14:creationId xmlns:p14="http://schemas.microsoft.com/office/powerpoint/2010/main" val="3356285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BB4-142F-B8B4-C197-9847C7E076F6}"/>
              </a:ext>
            </a:extLst>
          </p:cNvPr>
          <p:cNvSpPr>
            <a:spLocks noGrp="1"/>
          </p:cNvSpPr>
          <p:nvPr>
            <p:ph type="title"/>
          </p:nvPr>
        </p:nvSpPr>
        <p:spPr>
          <a:xfrm>
            <a:off x="2193730" y="604939"/>
            <a:ext cx="8911687" cy="1280890"/>
          </a:xfrm>
        </p:spPr>
        <p:txBody>
          <a:bodyPr>
            <a:normAutofit/>
          </a:bodyPr>
          <a:lstStyle/>
          <a:p>
            <a:r>
              <a:rPr lang="en-IN" dirty="0">
                <a:latin typeface="Times New Roman" panose="02020603050405020304" pitchFamily="18" charset="0"/>
                <a:cs typeface="Times New Roman" panose="02020603050405020304" pitchFamily="18" charset="0"/>
              </a:rPr>
              <a:t>Deep Neural Networks</a:t>
            </a:r>
          </a:p>
        </p:txBody>
      </p:sp>
      <p:sp>
        <p:nvSpPr>
          <p:cNvPr id="4" name="TextBox 3">
            <a:extLst>
              <a:ext uri="{FF2B5EF4-FFF2-40B4-BE49-F238E27FC236}">
                <a16:creationId xmlns:a16="http://schemas.microsoft.com/office/drawing/2014/main" id="{6A027D2A-58B3-12A4-AD52-ECC7BEBDB607}"/>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12</a:t>
            </a:r>
          </a:p>
        </p:txBody>
      </p:sp>
      <p:sp>
        <p:nvSpPr>
          <p:cNvPr id="7" name="TextBox 6">
            <a:extLst>
              <a:ext uri="{FF2B5EF4-FFF2-40B4-BE49-F238E27FC236}">
                <a16:creationId xmlns:a16="http://schemas.microsoft.com/office/drawing/2014/main" id="{26B5ABC4-4FDA-6677-F6FB-8AB69B08A446}"/>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5" name="TextBox 4">
            <a:extLst>
              <a:ext uri="{FF2B5EF4-FFF2-40B4-BE49-F238E27FC236}">
                <a16:creationId xmlns:a16="http://schemas.microsoft.com/office/drawing/2014/main" id="{F1F1F71A-2302-2C79-58A1-AED5A9CBAA99}"/>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C00FDD8-CBC3-C0CD-B07C-FE14DC8EA8C3}"/>
              </a:ext>
            </a:extLst>
          </p:cNvPr>
          <p:cNvSpPr txBox="1"/>
          <p:nvPr/>
        </p:nvSpPr>
        <p:spPr>
          <a:xfrm>
            <a:off x="3118247" y="4937850"/>
            <a:ext cx="7062651" cy="369332"/>
          </a:xfrm>
          <a:prstGeom prst="rect">
            <a:avLst/>
          </a:prstGeom>
          <a:noFill/>
        </p:spPr>
        <p:txBody>
          <a:bodyPr wrap="square">
            <a:spAutoFit/>
          </a:bodyPr>
          <a:lstStyle/>
          <a:p>
            <a:r>
              <a:rPr lang="en-IN" sz="1800" kern="100" dirty="0">
                <a:solidFill>
                  <a:srgbClr val="000000"/>
                </a:solidFill>
                <a:effectLst/>
                <a:latin typeface="Times New Roman" panose="02020603050405020304" pitchFamily="18" charset="0"/>
                <a:ea typeface="Times New Roman" panose="02020603050405020304" pitchFamily="18" charset="0"/>
              </a:rPr>
              <a:t> Before Pre Processing                                                  After Pre Processing</a:t>
            </a:r>
            <a:endParaRPr lang="en-IN" dirty="0"/>
          </a:p>
        </p:txBody>
      </p:sp>
      <p:pic>
        <p:nvPicPr>
          <p:cNvPr id="3" name="Picture 2">
            <a:extLst>
              <a:ext uri="{FF2B5EF4-FFF2-40B4-BE49-F238E27FC236}">
                <a16:creationId xmlns:a16="http://schemas.microsoft.com/office/drawing/2014/main" id="{CD3207A6-838E-D66B-95CD-1CEC0B542D05}"/>
              </a:ext>
            </a:extLst>
          </p:cNvPr>
          <p:cNvPicPr>
            <a:picLocks noChangeAspect="1"/>
          </p:cNvPicPr>
          <p:nvPr/>
        </p:nvPicPr>
        <p:blipFill>
          <a:blip r:embed="rId2"/>
          <a:stretch>
            <a:fillRect/>
          </a:stretch>
        </p:blipFill>
        <p:spPr>
          <a:xfrm>
            <a:off x="802273" y="2600143"/>
            <a:ext cx="5402580" cy="1809115"/>
          </a:xfrm>
          <a:prstGeom prst="rect">
            <a:avLst/>
          </a:prstGeom>
        </p:spPr>
      </p:pic>
      <p:pic>
        <p:nvPicPr>
          <p:cNvPr id="6" name="Picture 5">
            <a:extLst>
              <a:ext uri="{FF2B5EF4-FFF2-40B4-BE49-F238E27FC236}">
                <a16:creationId xmlns:a16="http://schemas.microsoft.com/office/drawing/2014/main" id="{008A1951-B4D8-3226-2B7B-BCBD2E9A6C90}"/>
              </a:ext>
            </a:extLst>
          </p:cNvPr>
          <p:cNvPicPr>
            <a:picLocks noChangeAspect="1"/>
          </p:cNvPicPr>
          <p:nvPr/>
        </p:nvPicPr>
        <p:blipFill>
          <a:blip r:embed="rId3"/>
          <a:stretch>
            <a:fillRect/>
          </a:stretch>
        </p:blipFill>
        <p:spPr>
          <a:xfrm>
            <a:off x="6277240" y="2614232"/>
            <a:ext cx="5402580" cy="1792605"/>
          </a:xfrm>
          <a:prstGeom prst="rect">
            <a:avLst/>
          </a:prstGeom>
        </p:spPr>
      </p:pic>
    </p:spTree>
    <p:extLst>
      <p:ext uri="{BB962C8B-B14F-4D97-AF65-F5344CB8AC3E}">
        <p14:creationId xmlns:p14="http://schemas.microsoft.com/office/powerpoint/2010/main" val="808978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7190-4D1A-BC88-D64D-C9D29BFF28F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GANTT CHART</a:t>
            </a:r>
          </a:p>
        </p:txBody>
      </p:sp>
      <p:graphicFrame>
        <p:nvGraphicFramePr>
          <p:cNvPr id="4" name="Table 4">
            <a:extLst>
              <a:ext uri="{FF2B5EF4-FFF2-40B4-BE49-F238E27FC236}">
                <a16:creationId xmlns:a16="http://schemas.microsoft.com/office/drawing/2014/main" id="{5385DD25-EB4D-75AC-AB80-33B501194256}"/>
              </a:ext>
            </a:extLst>
          </p:cNvPr>
          <p:cNvGraphicFramePr>
            <a:graphicFrameLocks noGrp="1"/>
          </p:cNvGraphicFramePr>
          <p:nvPr>
            <p:ph idx="1"/>
            <p:extLst>
              <p:ext uri="{D42A27DB-BD31-4B8C-83A1-F6EECF244321}">
                <p14:modId xmlns:p14="http://schemas.microsoft.com/office/powerpoint/2010/main" val="2927067654"/>
              </p:ext>
            </p:extLst>
          </p:nvPr>
        </p:nvGraphicFramePr>
        <p:xfrm>
          <a:off x="968188" y="1515035"/>
          <a:ext cx="11028070" cy="4944486"/>
        </p:xfrm>
        <a:graphic>
          <a:graphicData uri="http://schemas.openxmlformats.org/drawingml/2006/table">
            <a:tbl>
              <a:tblPr firstRow="1" bandRow="1">
                <a:tableStyleId>{073A0DAA-6AF3-43AB-8588-CEC1D06C72B9}</a:tableStyleId>
              </a:tblPr>
              <a:tblGrid>
                <a:gridCol w="2205614">
                  <a:extLst>
                    <a:ext uri="{9D8B030D-6E8A-4147-A177-3AD203B41FA5}">
                      <a16:colId xmlns:a16="http://schemas.microsoft.com/office/drawing/2014/main" val="1907253665"/>
                    </a:ext>
                  </a:extLst>
                </a:gridCol>
                <a:gridCol w="2205614">
                  <a:extLst>
                    <a:ext uri="{9D8B030D-6E8A-4147-A177-3AD203B41FA5}">
                      <a16:colId xmlns:a16="http://schemas.microsoft.com/office/drawing/2014/main" val="1717181927"/>
                    </a:ext>
                  </a:extLst>
                </a:gridCol>
                <a:gridCol w="2205614">
                  <a:extLst>
                    <a:ext uri="{9D8B030D-6E8A-4147-A177-3AD203B41FA5}">
                      <a16:colId xmlns:a16="http://schemas.microsoft.com/office/drawing/2014/main" val="1480375170"/>
                    </a:ext>
                  </a:extLst>
                </a:gridCol>
                <a:gridCol w="2205614">
                  <a:extLst>
                    <a:ext uri="{9D8B030D-6E8A-4147-A177-3AD203B41FA5}">
                      <a16:colId xmlns:a16="http://schemas.microsoft.com/office/drawing/2014/main" val="3885437377"/>
                    </a:ext>
                  </a:extLst>
                </a:gridCol>
                <a:gridCol w="2205614">
                  <a:extLst>
                    <a:ext uri="{9D8B030D-6E8A-4147-A177-3AD203B41FA5}">
                      <a16:colId xmlns:a16="http://schemas.microsoft.com/office/drawing/2014/main" val="3185802255"/>
                    </a:ext>
                  </a:extLst>
                </a:gridCol>
              </a:tblGrid>
              <a:tr h="824081">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AUGUST</a:t>
                      </a:r>
                    </a:p>
                    <a:p>
                      <a:r>
                        <a:rPr lang="en-IN" dirty="0">
                          <a:latin typeface="Times New Roman" panose="02020603050405020304" pitchFamily="18" charset="0"/>
                          <a:cs typeface="Times New Roman" panose="02020603050405020304" pitchFamily="18" charset="0"/>
                        </a:rPr>
                        <a:t>2023</a:t>
                      </a:r>
                    </a:p>
                  </a:txBody>
                  <a:tcPr/>
                </a:tc>
                <a:tc>
                  <a:txBody>
                    <a:bodyPr/>
                    <a:lstStyle/>
                    <a:p>
                      <a:r>
                        <a:rPr lang="en-IN" dirty="0">
                          <a:latin typeface="Times New Roman" panose="02020603050405020304" pitchFamily="18" charset="0"/>
                          <a:cs typeface="Times New Roman" panose="02020603050405020304" pitchFamily="18" charset="0"/>
                        </a:rPr>
                        <a:t>SEPTEMBER</a:t>
                      </a:r>
                    </a:p>
                    <a:p>
                      <a:r>
                        <a:rPr lang="en-IN" dirty="0">
                          <a:latin typeface="Times New Roman" panose="02020603050405020304" pitchFamily="18" charset="0"/>
                          <a:cs typeface="Times New Roman" panose="02020603050405020304" pitchFamily="18" charset="0"/>
                        </a:rPr>
                        <a:t>2023</a:t>
                      </a:r>
                    </a:p>
                  </a:txBody>
                  <a:tcPr/>
                </a:tc>
                <a:tc>
                  <a:txBody>
                    <a:bodyPr/>
                    <a:lstStyle/>
                    <a:p>
                      <a:r>
                        <a:rPr lang="en-IN" dirty="0">
                          <a:latin typeface="Times New Roman" panose="02020603050405020304" pitchFamily="18" charset="0"/>
                          <a:cs typeface="Times New Roman" panose="02020603050405020304" pitchFamily="18" charset="0"/>
                        </a:rPr>
                        <a:t>OCTOBER</a:t>
                      </a:r>
                    </a:p>
                    <a:p>
                      <a:r>
                        <a:rPr lang="en-IN" dirty="0">
                          <a:latin typeface="Times New Roman" panose="02020603050405020304" pitchFamily="18" charset="0"/>
                          <a:cs typeface="Times New Roman" panose="02020603050405020304" pitchFamily="18" charset="0"/>
                        </a:rPr>
                        <a:t>2023</a:t>
                      </a:r>
                    </a:p>
                  </a:txBody>
                  <a:tcPr/>
                </a:tc>
                <a:tc>
                  <a:txBody>
                    <a:bodyPr/>
                    <a:lstStyle/>
                    <a:p>
                      <a:r>
                        <a:rPr lang="en-IN" dirty="0">
                          <a:latin typeface="Times New Roman" panose="02020603050405020304" pitchFamily="18" charset="0"/>
                          <a:cs typeface="Times New Roman" panose="02020603050405020304" pitchFamily="18" charset="0"/>
                        </a:rPr>
                        <a:t>NOVEMBER</a:t>
                      </a:r>
                    </a:p>
                    <a:p>
                      <a:r>
                        <a:rPr lang="en-IN" dirty="0">
                          <a:latin typeface="Times New Roman" panose="02020603050405020304" pitchFamily="18" charset="0"/>
                          <a:cs typeface="Times New Roman" panose="02020603050405020304" pitchFamily="18" charset="0"/>
                        </a:rPr>
                        <a:t>2023</a:t>
                      </a:r>
                    </a:p>
                  </a:txBody>
                  <a:tcPr/>
                </a:tc>
                <a:extLst>
                  <a:ext uri="{0D108BD9-81ED-4DB2-BD59-A6C34878D82A}">
                    <a16:rowId xmlns:a16="http://schemas.microsoft.com/office/drawing/2014/main" val="613978860"/>
                  </a:ext>
                </a:extLst>
              </a:tr>
              <a:tr h="824081">
                <a:tc>
                  <a:txBody>
                    <a:bodyPr/>
                    <a:lstStyle/>
                    <a:p>
                      <a:r>
                        <a:rPr lang="en-IN" dirty="0">
                          <a:latin typeface="Times New Roman" panose="02020603050405020304" pitchFamily="18" charset="0"/>
                          <a:cs typeface="Times New Roman" panose="02020603050405020304" pitchFamily="18" charset="0"/>
                        </a:rPr>
                        <a:t>Project analysis</a:t>
                      </a:r>
                    </a:p>
                    <a:p>
                      <a:r>
                        <a:rPr lang="en-IN" dirty="0">
                          <a:latin typeface="Times New Roman" panose="02020603050405020304" pitchFamily="18" charset="0"/>
                          <a:cs typeface="Times New Roman" panose="02020603050405020304" pitchFamily="18" charset="0"/>
                        </a:rPr>
                        <a:t>And planning</a:t>
                      </a:r>
                    </a:p>
                  </a:txBody>
                  <a:tcPr/>
                </a:tc>
                <a:tc>
                  <a:txBody>
                    <a:bodyPr/>
                    <a:lstStyle/>
                    <a:p>
                      <a:endParaRPr lang="en-IN" dirty="0">
                        <a:latin typeface="Times New Roman" panose="02020603050405020304" pitchFamily="18" charset="0"/>
                        <a:cs typeface="Times New Roman" panose="02020603050405020304" pitchFamily="18" charset="0"/>
                      </a:endParaRPr>
                    </a:p>
                  </a:txBody>
                  <a:tcPr>
                    <a:solidFill>
                      <a:schemeClr val="tx1">
                        <a:lumMod val="75000"/>
                        <a:lumOff val="25000"/>
                      </a:schemeClr>
                    </a:solidFill>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6250575"/>
                  </a:ext>
                </a:extLst>
              </a:tr>
              <a:tr h="824081">
                <a:tc>
                  <a:txBody>
                    <a:bodyPr/>
                    <a:lstStyle/>
                    <a:p>
                      <a:r>
                        <a:rPr lang="en-IN" dirty="0">
                          <a:latin typeface="Times New Roman" panose="02020603050405020304" pitchFamily="18" charset="0"/>
                          <a:cs typeface="Times New Roman" panose="02020603050405020304" pitchFamily="18" charset="0"/>
                        </a:rPr>
                        <a:t>Gathering Data</a:t>
                      </a:r>
                    </a:p>
                  </a:txBody>
                  <a:tcPr/>
                </a:tc>
                <a:tc>
                  <a:txBody>
                    <a:bodyPr/>
                    <a:lstStyle/>
                    <a:p>
                      <a:endParaRPr lang="en-IN" dirty="0">
                        <a:latin typeface="Times New Roman" panose="02020603050405020304" pitchFamily="18" charset="0"/>
                        <a:cs typeface="Times New Roman" panose="02020603050405020304" pitchFamily="18" charset="0"/>
                      </a:endParaRPr>
                    </a:p>
                  </a:txBody>
                  <a:tcPr>
                    <a:solidFill>
                      <a:schemeClr val="tx1">
                        <a:lumMod val="75000"/>
                        <a:lumOff val="25000"/>
                      </a:schemeClr>
                    </a:solidFill>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131035"/>
                  </a:ext>
                </a:extLst>
              </a:tr>
              <a:tr h="824081">
                <a:tc>
                  <a:txBody>
                    <a:bodyPr/>
                    <a:lstStyle/>
                    <a:p>
                      <a:r>
                        <a:rPr lang="en-IN" dirty="0">
                          <a:latin typeface="Times New Roman" panose="02020603050405020304" pitchFamily="18" charset="0"/>
                          <a:cs typeface="Times New Roman" panose="02020603050405020304" pitchFamily="18" charset="0"/>
                        </a:rPr>
                        <a:t>Analysing Data</a:t>
                      </a: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solidFill>
                      <a:schemeClr val="tx1">
                        <a:lumMod val="75000"/>
                        <a:lumOff val="25000"/>
                      </a:schemeClr>
                    </a:solidFill>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1539031"/>
                  </a:ext>
                </a:extLst>
              </a:tr>
              <a:tr h="824081">
                <a:tc>
                  <a:txBody>
                    <a:bodyPr/>
                    <a:lstStyle/>
                    <a:p>
                      <a:r>
                        <a:rPr lang="en-IN" dirty="0">
                          <a:latin typeface="Times New Roman" panose="02020603050405020304" pitchFamily="18" charset="0"/>
                          <a:cs typeface="Times New Roman" panose="02020603050405020304" pitchFamily="18" charset="0"/>
                        </a:rPr>
                        <a:t>Train Module</a:t>
                      </a: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solidFill>
                      <a:schemeClr val="tx1">
                        <a:lumMod val="75000"/>
                        <a:lumOff val="25000"/>
                      </a:schemeClr>
                    </a:solidFill>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669319"/>
                  </a:ext>
                </a:extLst>
              </a:tr>
              <a:tr h="824081">
                <a:tc>
                  <a:txBody>
                    <a:bodyPr/>
                    <a:lstStyle/>
                    <a:p>
                      <a:r>
                        <a:rPr lang="en-US" dirty="0">
                          <a:latin typeface="Times New Roman" panose="02020603050405020304" pitchFamily="18" charset="0"/>
                          <a:cs typeface="Times New Roman" panose="02020603050405020304" pitchFamily="18" charset="0"/>
                        </a:rPr>
                        <a:t>T</a:t>
                      </a:r>
                      <a:r>
                        <a:rPr lang="en-IN" dirty="0">
                          <a:latin typeface="Times New Roman" panose="02020603050405020304" pitchFamily="18" charset="0"/>
                          <a:cs typeface="Times New Roman" panose="02020603050405020304" pitchFamily="18" charset="0"/>
                        </a:rPr>
                        <a:t>raining and Testing Model</a:t>
                      </a: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solidFill>
                      <a:schemeClr val="tx1">
                        <a:lumMod val="75000"/>
                        <a:lumOff val="25000"/>
                      </a:schemeClr>
                    </a:solidFill>
                  </a:tcPr>
                </a:tc>
                <a:extLst>
                  <a:ext uri="{0D108BD9-81ED-4DB2-BD59-A6C34878D82A}">
                    <a16:rowId xmlns:a16="http://schemas.microsoft.com/office/drawing/2014/main" val="3311149281"/>
                  </a:ext>
                </a:extLst>
              </a:tr>
            </a:tbl>
          </a:graphicData>
        </a:graphic>
      </p:graphicFrame>
      <p:sp>
        <p:nvSpPr>
          <p:cNvPr id="5" name="TextBox 4">
            <a:extLst>
              <a:ext uri="{FF2B5EF4-FFF2-40B4-BE49-F238E27FC236}">
                <a16:creationId xmlns:a16="http://schemas.microsoft.com/office/drawing/2014/main" id="{EC5362CB-736F-EA13-56EE-A7B534DACAEC}"/>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13</a:t>
            </a:r>
          </a:p>
        </p:txBody>
      </p:sp>
      <p:sp>
        <p:nvSpPr>
          <p:cNvPr id="3" name="TextBox 2">
            <a:extLst>
              <a:ext uri="{FF2B5EF4-FFF2-40B4-BE49-F238E27FC236}">
                <a16:creationId xmlns:a16="http://schemas.microsoft.com/office/drawing/2014/main" id="{7821BEC9-5669-43B9-7F79-C0970B1D26BE}"/>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6" name="TextBox 5">
            <a:extLst>
              <a:ext uri="{FF2B5EF4-FFF2-40B4-BE49-F238E27FC236}">
                <a16:creationId xmlns:a16="http://schemas.microsoft.com/office/drawing/2014/main" id="{2E0C7445-DA6F-D273-E2F5-4E1BDCD7649C}"/>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925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32FE-E58F-FEA0-E7F9-9A81057B71B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A5E6185C-671E-2565-63AA-BE0731A81D93}"/>
              </a:ext>
            </a:extLst>
          </p:cNvPr>
          <p:cNvSpPr>
            <a:spLocks noGrp="1"/>
          </p:cNvSpPr>
          <p:nvPr>
            <p:ph idx="1"/>
          </p:nvPr>
        </p:nvSpPr>
        <p:spPr>
          <a:xfrm>
            <a:off x="2072080" y="1568741"/>
            <a:ext cx="9613784" cy="5176008"/>
          </a:xfrm>
        </p:spPr>
        <p:txBody>
          <a:bodyPr>
            <a:normAutofit fontScale="55000" lnSpcReduction="20000"/>
          </a:bodyPr>
          <a:lstStyle/>
          <a:p>
            <a:pPr marL="0" indent="0">
              <a:buNone/>
            </a:pPr>
            <a:r>
              <a:rPr lang="en-IN" dirty="0">
                <a:latin typeface="Times New Roman" panose="02020603050405020304" pitchFamily="18" charset="0"/>
                <a:cs typeface="Times New Roman" panose="02020603050405020304" pitchFamily="18" charset="0"/>
              </a:rPr>
              <a:t>[1] N.-S. </a:t>
            </a:r>
            <a:r>
              <a:rPr lang="en-IN" dirty="0" err="1">
                <a:latin typeface="Times New Roman" panose="02020603050405020304" pitchFamily="18" charset="0"/>
                <a:cs typeface="Times New Roman" panose="02020603050405020304" pitchFamily="18" charset="0"/>
              </a:rPr>
              <a:t>Tomov</a:t>
            </a:r>
            <a:r>
              <a:rPr lang="en-IN" dirty="0">
                <a:latin typeface="Times New Roman" panose="02020603050405020304" pitchFamily="18" charset="0"/>
                <a:cs typeface="Times New Roman" panose="02020603050405020304" pitchFamily="18" charset="0"/>
              </a:rPr>
              <a:t> and S. </a:t>
            </a:r>
            <a:r>
              <a:rPr lang="en-IN" dirty="0" err="1">
                <a:latin typeface="Times New Roman" panose="02020603050405020304" pitchFamily="18" charset="0"/>
                <a:cs typeface="Times New Roman" panose="02020603050405020304" pitchFamily="18" charset="0"/>
              </a:rPr>
              <a:t>Tomov</a:t>
            </a:r>
            <a:r>
              <a:rPr lang="en-IN" dirty="0">
                <a:latin typeface="Times New Roman" panose="02020603050405020304" pitchFamily="18" charset="0"/>
                <a:cs typeface="Times New Roman" panose="02020603050405020304" pitchFamily="18" charset="0"/>
              </a:rPr>
              <a:t>, ‘‘On deep neural networks for detecting heart disease,’’ 2018, arXiv:1808.07168. </a:t>
            </a:r>
          </a:p>
          <a:p>
            <a:pPr marL="0" indent="0">
              <a:buNone/>
            </a:pPr>
            <a:r>
              <a:rPr lang="en-IN" dirty="0">
                <a:latin typeface="Times New Roman" panose="02020603050405020304" pitchFamily="18" charset="0"/>
                <a:cs typeface="Times New Roman" panose="02020603050405020304" pitchFamily="18" charset="0"/>
              </a:rPr>
              <a:t>[2] World Heath Organization. (Jun. 7, 2014). Cardio Vascular Diseases (CVDs). [Online]. Available: </a:t>
            </a:r>
            <a:r>
              <a:rPr lang="en-IN" dirty="0">
                <a:latin typeface="Times New Roman" panose="02020603050405020304" pitchFamily="18" charset="0"/>
                <a:cs typeface="Times New Roman" panose="02020603050405020304" pitchFamily="18" charset="0"/>
                <a:hlinkClick r:id="rId2"/>
              </a:rPr>
              <a:t>http://www.who.int/news-room/factsheets/detail/cardiovascular-diseases-(cvds)</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Worldlifeexpectancy</a:t>
            </a:r>
            <a:r>
              <a:rPr lang="en-IN" dirty="0">
                <a:latin typeface="Times New Roman" panose="02020603050405020304" pitchFamily="18" charset="0"/>
                <a:cs typeface="Times New Roman" panose="02020603050405020304" pitchFamily="18" charset="0"/>
              </a:rPr>
              <a:t>. (2014). World Health </a:t>
            </a:r>
            <a:r>
              <a:rPr lang="en-IN" dirty="0" err="1">
                <a:latin typeface="Times New Roman" panose="02020603050405020304" pitchFamily="18" charset="0"/>
                <a:cs typeface="Times New Roman" panose="02020603050405020304" pitchFamily="18" charset="0"/>
              </a:rPr>
              <a:t>Ranikngs</a:t>
            </a:r>
            <a:r>
              <a:rPr lang="en-IN" dirty="0">
                <a:latin typeface="Times New Roman" panose="02020603050405020304" pitchFamily="18" charset="0"/>
                <a:cs typeface="Times New Roman" panose="02020603050405020304" pitchFamily="18" charset="0"/>
              </a:rPr>
              <a:t> Live Longer Live Better. [Online]. Available: http://www.worldlifeexpectancy.com/causeof-death/coronary-heart-disease/by-country/ </a:t>
            </a:r>
          </a:p>
          <a:p>
            <a:pPr marL="0" indent="0">
              <a:buNone/>
            </a:pPr>
            <a:r>
              <a:rPr lang="en-IN" dirty="0">
                <a:latin typeface="Times New Roman" panose="02020603050405020304" pitchFamily="18" charset="0"/>
                <a:cs typeface="Times New Roman" panose="02020603050405020304" pitchFamily="18" charset="0"/>
              </a:rPr>
              <a:t>[4] C. </a:t>
            </a:r>
            <a:r>
              <a:rPr lang="en-IN" dirty="0" err="1">
                <a:latin typeface="Times New Roman" panose="02020603050405020304" pitchFamily="18" charset="0"/>
                <a:cs typeface="Times New Roman" panose="02020603050405020304" pitchFamily="18" charset="0"/>
              </a:rPr>
              <a:t>Sowmiya</a:t>
            </a:r>
            <a:r>
              <a:rPr lang="en-IN" dirty="0">
                <a:latin typeface="Times New Roman" panose="02020603050405020304" pitchFamily="18" charset="0"/>
                <a:cs typeface="Times New Roman" panose="02020603050405020304" pitchFamily="18" charset="0"/>
              </a:rPr>
              <a:t> and P. Sumitra, ‘‘Analytical study of heart disease diagnosis using classification techniques,’’ in Proc. IEEE Int. Conf. </a:t>
            </a:r>
            <a:r>
              <a:rPr lang="en-IN" dirty="0" err="1">
                <a:latin typeface="Times New Roman" panose="02020603050405020304" pitchFamily="18" charset="0"/>
                <a:cs typeface="Times New Roman" panose="02020603050405020304" pitchFamily="18" charset="0"/>
              </a:rPr>
              <a:t>Intell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Techn</a:t>
            </a:r>
            <a:r>
              <a:rPr lang="en-IN" dirty="0">
                <a:latin typeface="Times New Roman" panose="02020603050405020304" pitchFamily="18" charset="0"/>
                <a:cs typeface="Times New Roman" panose="02020603050405020304" pitchFamily="18" charset="0"/>
              </a:rPr>
              <a:t>. Control, </a:t>
            </a:r>
            <a:r>
              <a:rPr lang="en-IN" dirty="0" err="1">
                <a:latin typeface="Times New Roman" panose="02020603050405020304" pitchFamily="18" charset="0"/>
                <a:cs typeface="Times New Roman" panose="02020603050405020304" pitchFamily="18" charset="0"/>
              </a:rPr>
              <a:t>Optim</a:t>
            </a:r>
            <a:r>
              <a:rPr lang="en-IN" dirty="0">
                <a:latin typeface="Times New Roman" panose="02020603050405020304" pitchFamily="18" charset="0"/>
                <a:cs typeface="Times New Roman" panose="02020603050405020304" pitchFamily="18" charset="0"/>
              </a:rPr>
              <a:t>. Signal Process. (INCOS), Mar. 2017, pp. 1–5.</a:t>
            </a:r>
          </a:p>
          <a:p>
            <a:pPr marL="0" indent="0">
              <a:buNone/>
            </a:pPr>
            <a:r>
              <a:rPr lang="en-IN" dirty="0">
                <a:latin typeface="Times New Roman" panose="02020603050405020304" pitchFamily="18" charset="0"/>
                <a:cs typeface="Times New Roman" panose="02020603050405020304" pitchFamily="18" charset="0"/>
              </a:rPr>
              <a:t>[5] A. Kumar, P. Kumar, A. Srivastava, V. D. A. Kumar, K. </a:t>
            </a:r>
            <a:r>
              <a:rPr lang="en-IN" dirty="0" err="1">
                <a:latin typeface="Times New Roman" panose="02020603050405020304" pitchFamily="18" charset="0"/>
                <a:cs typeface="Times New Roman" panose="02020603050405020304" pitchFamily="18" charset="0"/>
              </a:rPr>
              <a:t>Vengatesan</a:t>
            </a:r>
            <a:r>
              <a:rPr lang="en-IN" dirty="0">
                <a:latin typeface="Times New Roman" panose="02020603050405020304" pitchFamily="18" charset="0"/>
                <a:cs typeface="Times New Roman" panose="02020603050405020304" pitchFamily="18" charset="0"/>
              </a:rPr>
              <a:t>, and A. Singhal, ‘‘Comparative analysis of data mining techniques to predict heart disease for diabetic patients,’’ in Proc. Int. Conf. Adv.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Data Sci. Singapore: Springer, 2020, pp. 507–518.</a:t>
            </a:r>
          </a:p>
          <a:p>
            <a:pPr marL="0" indent="0">
              <a:buNone/>
            </a:pPr>
            <a:r>
              <a:rPr lang="en-IN" dirty="0">
                <a:latin typeface="Times New Roman" panose="02020603050405020304" pitchFamily="18" charset="0"/>
                <a:cs typeface="Times New Roman" panose="02020603050405020304" pitchFamily="18" charset="0"/>
              </a:rPr>
              <a:t>[6] Y -J. Huang, M. Parry, Y. Zeng, Y. Luo, J. Yang, and G.-P. He, ‘‘Examination of a nurse-led community-based education and coaching intervention for coronary heart disease high-risk individuals in China,’’ Asian Nursing Res., vol. 11, no. 3, pp. 187–193, Sep. 2017.</a:t>
            </a:r>
          </a:p>
          <a:p>
            <a:pPr marL="0" indent="0">
              <a:buNone/>
            </a:pPr>
            <a:r>
              <a:rPr lang="en-IN" dirty="0">
                <a:latin typeface="Times New Roman" panose="02020603050405020304" pitchFamily="18" charset="0"/>
                <a:cs typeface="Times New Roman" panose="02020603050405020304" pitchFamily="18" charset="0"/>
              </a:rPr>
              <a:t>[7] R. Hasan, ‘‘Comparative analysis of machine learning algorithms for heart disease prediction,’’ in Proc. ITM Web Conf., vol. 40, 2021, p. 03007.</a:t>
            </a:r>
          </a:p>
          <a:p>
            <a:pPr marL="0" indent="0">
              <a:buNone/>
            </a:pPr>
            <a:r>
              <a:rPr lang="en-IN" dirty="0">
                <a:latin typeface="Times New Roman" panose="02020603050405020304" pitchFamily="18" charset="0"/>
                <a:cs typeface="Times New Roman" panose="02020603050405020304" pitchFamily="18" charset="0"/>
              </a:rPr>
              <a:t>[8] S. Khan and S. T. Rasool, ‘‘Current use of cardiac biomarkers in various heart conditions,’’ Endocrine, Metabolic Immune Disorders-Drug Targets, vol. 21, no. 6, pp. 980–993, Jun. 2021.</a:t>
            </a:r>
          </a:p>
          <a:p>
            <a:pPr marL="0" indent="0">
              <a:buNone/>
            </a:pPr>
            <a:r>
              <a:rPr lang="en-IN" dirty="0">
                <a:latin typeface="Times New Roman" panose="02020603050405020304" pitchFamily="18" charset="0"/>
                <a:cs typeface="Times New Roman" panose="02020603050405020304" pitchFamily="18" charset="0"/>
              </a:rPr>
              <a:t>[9] S. Bashir, A. A. </a:t>
            </a:r>
            <a:r>
              <a:rPr lang="en-IN" dirty="0" err="1">
                <a:latin typeface="Times New Roman" panose="02020603050405020304" pitchFamily="18" charset="0"/>
                <a:cs typeface="Times New Roman" panose="02020603050405020304" pitchFamily="18" charset="0"/>
              </a:rPr>
              <a:t>Almazroi</a:t>
            </a:r>
            <a:r>
              <a:rPr lang="en-IN" dirty="0">
                <a:latin typeface="Times New Roman" panose="02020603050405020304" pitchFamily="18" charset="0"/>
                <a:cs typeface="Times New Roman" panose="02020603050405020304" pitchFamily="18" charset="0"/>
              </a:rPr>
              <a:t>, S. Ashfaq, A. A. </a:t>
            </a:r>
            <a:r>
              <a:rPr lang="en-IN" dirty="0" err="1">
                <a:latin typeface="Times New Roman" panose="02020603050405020304" pitchFamily="18" charset="0"/>
                <a:cs typeface="Times New Roman" panose="02020603050405020304" pitchFamily="18" charset="0"/>
              </a:rPr>
              <a:t>Almazroi</a:t>
            </a:r>
            <a:r>
              <a:rPr lang="en-IN" dirty="0">
                <a:latin typeface="Times New Roman" panose="02020603050405020304" pitchFamily="18" charset="0"/>
                <a:cs typeface="Times New Roman" panose="02020603050405020304" pitchFamily="18" charset="0"/>
              </a:rPr>
              <a:t>, and F. H. Khan, ‘‘A knowledge-based clinical decision support system utilizing an intelligent ensemble voting scheme for improved cardiovascular disease prediction,’’ IEEE Access, vol. 9, pp. 130805–130822, 2021.</a:t>
            </a:r>
          </a:p>
          <a:p>
            <a:pPr marL="0" indent="0">
              <a:buNone/>
            </a:pPr>
            <a:r>
              <a:rPr lang="en-IN" dirty="0">
                <a:latin typeface="Times New Roman" panose="02020603050405020304" pitchFamily="18" charset="0"/>
                <a:cs typeface="Times New Roman" panose="02020603050405020304" pitchFamily="18" charset="0"/>
              </a:rPr>
              <a:t>[10] S. Bashir, U. Qamar, and F. H. Khan, ‘‘</a:t>
            </a:r>
            <a:r>
              <a:rPr lang="en-IN" dirty="0" err="1">
                <a:latin typeface="Times New Roman" panose="02020603050405020304" pitchFamily="18" charset="0"/>
                <a:cs typeface="Times New Roman" panose="02020603050405020304" pitchFamily="18" charset="0"/>
              </a:rPr>
              <a:t>BagMOOV</a:t>
            </a:r>
            <a:r>
              <a:rPr lang="en-IN" dirty="0">
                <a:latin typeface="Times New Roman" panose="02020603050405020304" pitchFamily="18" charset="0"/>
                <a:cs typeface="Times New Roman" panose="02020603050405020304" pitchFamily="18" charset="0"/>
              </a:rPr>
              <a:t>: A novel ensemble for heart disease prediction bootstrap aggregation with multi-objective optimized voting,’’ </a:t>
            </a:r>
            <a:r>
              <a:rPr lang="en-IN" dirty="0" err="1">
                <a:latin typeface="Times New Roman" panose="02020603050405020304" pitchFamily="18" charset="0"/>
                <a:cs typeface="Times New Roman" panose="02020603050405020304" pitchFamily="18" charset="0"/>
              </a:rPr>
              <a:t>Australas</a:t>
            </a:r>
            <a:r>
              <a:rPr lang="en-IN" dirty="0">
                <a:latin typeface="Times New Roman" panose="02020603050405020304" pitchFamily="18" charset="0"/>
                <a:cs typeface="Times New Roman" panose="02020603050405020304" pitchFamily="18" charset="0"/>
              </a:rPr>
              <a:t>. Phys. Eng. Sci. Med., vol. 38, no. 2, pp. 305–323, Jun. 2015.</a:t>
            </a:r>
          </a:p>
        </p:txBody>
      </p:sp>
      <p:sp>
        <p:nvSpPr>
          <p:cNvPr id="4" name="TextBox 3">
            <a:extLst>
              <a:ext uri="{FF2B5EF4-FFF2-40B4-BE49-F238E27FC236}">
                <a16:creationId xmlns:a16="http://schemas.microsoft.com/office/drawing/2014/main" id="{51E8CE86-2A02-45EA-BE86-F3FC3918E1C3}"/>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14</a:t>
            </a:r>
          </a:p>
        </p:txBody>
      </p:sp>
      <p:sp>
        <p:nvSpPr>
          <p:cNvPr id="5" name="TextBox 4">
            <a:extLst>
              <a:ext uri="{FF2B5EF4-FFF2-40B4-BE49-F238E27FC236}">
                <a16:creationId xmlns:a16="http://schemas.microsoft.com/office/drawing/2014/main" id="{E7AF8F42-6104-BC8E-D8DC-14C1D0A13953}"/>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6" name="TextBox 5">
            <a:extLst>
              <a:ext uri="{FF2B5EF4-FFF2-40B4-BE49-F238E27FC236}">
                <a16:creationId xmlns:a16="http://schemas.microsoft.com/office/drawing/2014/main" id="{38C78618-048B-CAB7-6F51-6E069A387870}"/>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3808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32FE-E58F-FEA0-E7F9-9A81057B71B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A5E6185C-671E-2565-63AA-BE0731A81D93}"/>
              </a:ext>
            </a:extLst>
          </p:cNvPr>
          <p:cNvSpPr>
            <a:spLocks noGrp="1"/>
          </p:cNvSpPr>
          <p:nvPr>
            <p:ph idx="1"/>
          </p:nvPr>
        </p:nvSpPr>
        <p:spPr>
          <a:xfrm>
            <a:off x="2072080" y="1568741"/>
            <a:ext cx="9613784" cy="5176008"/>
          </a:xfrm>
        </p:spPr>
        <p:txBody>
          <a:bodyPr>
            <a:normAutofit/>
          </a:bodyPr>
          <a:lstStyle/>
          <a:p>
            <a:pPr marL="0" indent="0">
              <a:lnSpc>
                <a:spcPct val="80000"/>
              </a:lnSpc>
              <a:buNone/>
            </a:pPr>
            <a:r>
              <a:rPr lang="en-IN" sz="1300" dirty="0">
                <a:latin typeface="Times New Roman" panose="02020603050405020304" pitchFamily="18" charset="0"/>
                <a:cs typeface="Times New Roman" panose="02020603050405020304" pitchFamily="18" charset="0"/>
              </a:rPr>
              <a:t>[11] V. Vives-</a:t>
            </a:r>
            <a:r>
              <a:rPr lang="en-IN" sz="1300" dirty="0" err="1">
                <a:latin typeface="Times New Roman" panose="02020603050405020304" pitchFamily="18" charset="0"/>
                <a:cs typeface="Times New Roman" panose="02020603050405020304" pitchFamily="18" charset="0"/>
              </a:rPr>
              <a:t>Boix</a:t>
            </a:r>
            <a:r>
              <a:rPr lang="en-IN" sz="1300" dirty="0">
                <a:latin typeface="Times New Roman" panose="02020603050405020304" pitchFamily="18" charset="0"/>
                <a:cs typeface="Times New Roman" panose="02020603050405020304" pitchFamily="18" charset="0"/>
              </a:rPr>
              <a:t>, D. Ruiz-Fernández, A. de Ramón-Fernández, D. Marcos-Jorquera, and V. </a:t>
            </a:r>
            <a:r>
              <a:rPr lang="en-IN" sz="1300" dirty="0" err="1">
                <a:latin typeface="Times New Roman" panose="02020603050405020304" pitchFamily="18" charset="0"/>
                <a:cs typeface="Times New Roman" panose="02020603050405020304" pitchFamily="18" charset="0"/>
              </a:rPr>
              <a:t>Gilart</a:t>
            </a:r>
            <a:r>
              <a:rPr lang="en-IN" sz="1300" dirty="0">
                <a:latin typeface="Times New Roman" panose="02020603050405020304" pitchFamily="18" charset="0"/>
                <a:cs typeface="Times New Roman" panose="02020603050405020304" pitchFamily="18" charset="0"/>
              </a:rPr>
              <a:t>-Iglesias, ‘‘A knowledge-based clinical decision support system for monitoring chronic patients,’’ in Proc. Int. Work-Conf. Interplay Between Natural </a:t>
            </a:r>
            <a:r>
              <a:rPr lang="en-IN" sz="1300" dirty="0" err="1">
                <a:latin typeface="Times New Roman" panose="02020603050405020304" pitchFamily="18" charset="0"/>
                <a:cs typeface="Times New Roman" panose="02020603050405020304" pitchFamily="18" charset="0"/>
              </a:rPr>
              <a:t>Artif</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Comput</a:t>
            </a:r>
            <a:r>
              <a:rPr lang="en-IN" sz="1300" dirty="0">
                <a:latin typeface="Times New Roman" panose="02020603050405020304" pitchFamily="18" charset="0"/>
                <a:cs typeface="Times New Roman" panose="02020603050405020304" pitchFamily="18" charset="0"/>
              </a:rPr>
              <a:t>. Cham, Switzerland: Springer, 2017, pp. 435–443.</a:t>
            </a:r>
          </a:p>
          <a:p>
            <a:pPr marL="0" indent="0">
              <a:lnSpc>
                <a:spcPct val="80000"/>
              </a:lnSpc>
              <a:buNone/>
            </a:pPr>
            <a:r>
              <a:rPr lang="en-IN" sz="1300" dirty="0">
                <a:latin typeface="Times New Roman" panose="02020603050405020304" pitchFamily="18" charset="0"/>
                <a:cs typeface="Times New Roman" panose="02020603050405020304" pitchFamily="18" charset="0"/>
              </a:rPr>
              <a:t>[12] S. Bashir, Z. S. Khan, F. Hassan Khan, A. Anjum, and K. Bashir, ‘‘Improving heart disease prediction using feature selection approaches,’’ in Proc. 16th Int. </a:t>
            </a:r>
            <a:r>
              <a:rPr lang="en-IN" sz="1300" dirty="0" err="1">
                <a:latin typeface="Times New Roman" panose="02020603050405020304" pitchFamily="18" charset="0"/>
                <a:cs typeface="Times New Roman" panose="02020603050405020304" pitchFamily="18" charset="0"/>
              </a:rPr>
              <a:t>Bhurban</a:t>
            </a:r>
            <a:r>
              <a:rPr lang="en-IN" sz="1300" dirty="0">
                <a:latin typeface="Times New Roman" panose="02020603050405020304" pitchFamily="18" charset="0"/>
                <a:cs typeface="Times New Roman" panose="02020603050405020304" pitchFamily="18" charset="0"/>
              </a:rPr>
              <a:t> Conf. Appl. Sci. Technol. (IBCAST), Jan. 2019, pp. 619–623</a:t>
            </a:r>
          </a:p>
          <a:p>
            <a:pPr marL="0" indent="0">
              <a:lnSpc>
                <a:spcPct val="80000"/>
              </a:lnSpc>
              <a:buNone/>
            </a:pPr>
            <a:r>
              <a:rPr lang="en-IN" sz="1300" dirty="0">
                <a:latin typeface="Times New Roman" panose="02020603050405020304" pitchFamily="18" charset="0"/>
                <a:cs typeface="Times New Roman" panose="02020603050405020304" pitchFamily="18" charset="0"/>
              </a:rPr>
              <a:t>[13] A. J. </a:t>
            </a:r>
            <a:r>
              <a:rPr lang="en-IN" sz="1300" dirty="0" err="1">
                <a:latin typeface="Times New Roman" panose="02020603050405020304" pitchFamily="18" charset="0"/>
                <a:cs typeface="Times New Roman" panose="02020603050405020304" pitchFamily="18" charset="0"/>
              </a:rPr>
              <a:t>Aljaaf</a:t>
            </a:r>
            <a:r>
              <a:rPr lang="en-IN" sz="1300" dirty="0">
                <a:latin typeface="Times New Roman" panose="02020603050405020304" pitchFamily="18" charset="0"/>
                <a:cs typeface="Times New Roman" panose="02020603050405020304" pitchFamily="18" charset="0"/>
              </a:rPr>
              <a:t>, D. Al-</a:t>
            </a:r>
            <a:r>
              <a:rPr lang="en-IN" sz="1300" dirty="0" err="1">
                <a:latin typeface="Times New Roman" panose="02020603050405020304" pitchFamily="18" charset="0"/>
                <a:cs typeface="Times New Roman" panose="02020603050405020304" pitchFamily="18" charset="0"/>
              </a:rPr>
              <a:t>Jumeily</a:t>
            </a:r>
            <a:r>
              <a:rPr lang="en-IN" sz="1300" dirty="0">
                <a:latin typeface="Times New Roman" panose="02020603050405020304" pitchFamily="18" charset="0"/>
                <a:cs typeface="Times New Roman" panose="02020603050405020304" pitchFamily="18" charset="0"/>
              </a:rPr>
              <a:t>, A. J. Hussain, P. Fergus, M. Al-</a:t>
            </a:r>
            <a:r>
              <a:rPr lang="en-IN" sz="1300" dirty="0" err="1">
                <a:latin typeface="Times New Roman" panose="02020603050405020304" pitchFamily="18" charset="0"/>
                <a:cs typeface="Times New Roman" panose="02020603050405020304" pitchFamily="18" charset="0"/>
              </a:rPr>
              <a:t>Jumaily</a:t>
            </a:r>
            <a:r>
              <a:rPr lang="en-IN" sz="1300" dirty="0">
                <a:latin typeface="Times New Roman" panose="02020603050405020304" pitchFamily="18" charset="0"/>
                <a:cs typeface="Times New Roman" panose="02020603050405020304" pitchFamily="18" charset="0"/>
              </a:rPr>
              <a:t>, and K. Abdel-Aziz, ‘‘Toward an optimal use of artificial intelligence techniques within a clinical decision support system,’’ in Proc. Sci. Inf. Conf. (SAI), Jul. 2015, pp. 548–554.</a:t>
            </a:r>
          </a:p>
          <a:p>
            <a:pPr marL="0" indent="0">
              <a:lnSpc>
                <a:spcPct val="80000"/>
              </a:lnSpc>
              <a:buNone/>
            </a:pPr>
            <a:r>
              <a:rPr lang="en-IN" sz="1300" dirty="0">
                <a:latin typeface="Times New Roman" panose="02020603050405020304" pitchFamily="18" charset="0"/>
                <a:cs typeface="Times New Roman" panose="02020603050405020304" pitchFamily="18" charset="0"/>
              </a:rPr>
              <a:t>[14] K. Chitra and D. Maheswari, ‘‘A comparative study of various clustering algorithms in data mining,’’ Int. J. </a:t>
            </a:r>
            <a:r>
              <a:rPr lang="en-IN" sz="1300" dirty="0" err="1">
                <a:latin typeface="Times New Roman" panose="02020603050405020304" pitchFamily="18" charset="0"/>
                <a:cs typeface="Times New Roman" panose="02020603050405020304" pitchFamily="18" charset="0"/>
              </a:rPr>
              <a:t>Comput</a:t>
            </a:r>
            <a:r>
              <a:rPr lang="en-IN" sz="1300" dirty="0">
                <a:latin typeface="Times New Roman" panose="02020603050405020304" pitchFamily="18" charset="0"/>
                <a:cs typeface="Times New Roman" panose="02020603050405020304" pitchFamily="18" charset="0"/>
              </a:rPr>
              <a:t>. Sci. Mobile </a:t>
            </a:r>
            <a:r>
              <a:rPr lang="en-IN" sz="1300" dirty="0" err="1">
                <a:latin typeface="Times New Roman" panose="02020603050405020304" pitchFamily="18" charset="0"/>
                <a:cs typeface="Times New Roman" panose="02020603050405020304" pitchFamily="18" charset="0"/>
              </a:rPr>
              <a:t>Comput</a:t>
            </a:r>
            <a:r>
              <a:rPr lang="en-IN" sz="1300" dirty="0">
                <a:latin typeface="Times New Roman" panose="02020603050405020304" pitchFamily="18" charset="0"/>
                <a:cs typeface="Times New Roman" panose="02020603050405020304" pitchFamily="18" charset="0"/>
              </a:rPr>
              <a:t>., vol. 6, no. 8, pp. 109–115, 2017.</a:t>
            </a:r>
          </a:p>
          <a:p>
            <a:pPr marL="0" indent="0">
              <a:lnSpc>
                <a:spcPct val="80000"/>
              </a:lnSpc>
              <a:buNone/>
            </a:pPr>
            <a:r>
              <a:rPr lang="en-IN" sz="1300" dirty="0">
                <a:latin typeface="Times New Roman" panose="02020603050405020304" pitchFamily="18" charset="0"/>
                <a:cs typeface="Times New Roman" panose="02020603050405020304" pitchFamily="18" charset="0"/>
              </a:rPr>
              <a:t>[15] Y. Wang, H. Yao, and S. Zhao, ‘‘Auto-encoder based dimensionality reduction,’’ Neurocomputing, vol. 184, pp. 232–242, Apr. 2016.</a:t>
            </a:r>
          </a:p>
          <a:p>
            <a:pPr marL="0" indent="0">
              <a:lnSpc>
                <a:spcPct val="80000"/>
              </a:lnSpc>
              <a:buNone/>
            </a:pPr>
            <a:r>
              <a:rPr lang="en-IN" sz="1300" dirty="0">
                <a:latin typeface="Times New Roman" panose="02020603050405020304" pitchFamily="18" charset="0"/>
                <a:cs typeface="Times New Roman" panose="02020603050405020304" pitchFamily="18" charset="0"/>
              </a:rPr>
              <a:t>[16] M. P. T. </a:t>
            </a:r>
            <a:r>
              <a:rPr lang="en-IN" sz="1300" dirty="0" err="1">
                <a:latin typeface="Times New Roman" panose="02020603050405020304" pitchFamily="18" charset="0"/>
                <a:cs typeface="Times New Roman" panose="02020603050405020304" pitchFamily="18" charset="0"/>
              </a:rPr>
              <a:t>Kaandorp</a:t>
            </a:r>
            <a:r>
              <a:rPr lang="en-IN" sz="1300" dirty="0">
                <a:latin typeface="Times New Roman" panose="02020603050405020304" pitchFamily="18" charset="0"/>
                <a:cs typeface="Times New Roman" panose="02020603050405020304" pitchFamily="18" charset="0"/>
              </a:rPr>
              <a:t>, S. Barbieri, R. </a:t>
            </a:r>
            <a:r>
              <a:rPr lang="en-IN" sz="1300" dirty="0" err="1">
                <a:latin typeface="Times New Roman" panose="02020603050405020304" pitchFamily="18" charset="0"/>
                <a:cs typeface="Times New Roman" panose="02020603050405020304" pitchFamily="18" charset="0"/>
              </a:rPr>
              <a:t>Klaassen</a:t>
            </a:r>
            <a:r>
              <a:rPr lang="en-IN" sz="1300" dirty="0">
                <a:latin typeface="Times New Roman" panose="02020603050405020304" pitchFamily="18" charset="0"/>
                <a:cs typeface="Times New Roman" panose="02020603050405020304" pitchFamily="18" charset="0"/>
              </a:rPr>
              <a:t>, H. W. M. </a:t>
            </a:r>
            <a:r>
              <a:rPr lang="en-IN" sz="1300" dirty="0" err="1">
                <a:latin typeface="Times New Roman" panose="02020603050405020304" pitchFamily="18" charset="0"/>
                <a:cs typeface="Times New Roman" panose="02020603050405020304" pitchFamily="18" charset="0"/>
              </a:rPr>
              <a:t>Laarhoven</a:t>
            </a:r>
            <a:r>
              <a:rPr lang="en-IN" sz="1300" dirty="0">
                <a:latin typeface="Times New Roman" panose="02020603050405020304" pitchFamily="18" charset="0"/>
                <a:cs typeface="Times New Roman" panose="02020603050405020304" pitchFamily="18" charset="0"/>
              </a:rPr>
              <a:t>, H. </a:t>
            </a:r>
            <a:r>
              <a:rPr lang="en-IN" sz="1300" dirty="0" err="1">
                <a:latin typeface="Times New Roman" panose="02020603050405020304" pitchFamily="18" charset="0"/>
                <a:cs typeface="Times New Roman" panose="02020603050405020304" pitchFamily="18" charset="0"/>
              </a:rPr>
              <a:t>Crezee</a:t>
            </a:r>
            <a:r>
              <a:rPr lang="en-IN" sz="1300" dirty="0">
                <a:latin typeface="Times New Roman" panose="02020603050405020304" pitchFamily="18" charset="0"/>
                <a:cs typeface="Times New Roman" panose="02020603050405020304" pitchFamily="18" charset="0"/>
              </a:rPr>
              <a:t>, P. T. While, A. J. </a:t>
            </a:r>
            <a:r>
              <a:rPr lang="en-IN" sz="1300" dirty="0" err="1">
                <a:latin typeface="Times New Roman" panose="02020603050405020304" pitchFamily="18" charset="0"/>
                <a:cs typeface="Times New Roman" panose="02020603050405020304" pitchFamily="18" charset="0"/>
              </a:rPr>
              <a:t>Nederveen</a:t>
            </a:r>
            <a:r>
              <a:rPr lang="en-IN" sz="1300" dirty="0">
                <a:latin typeface="Times New Roman" panose="02020603050405020304" pitchFamily="18" charset="0"/>
                <a:cs typeface="Times New Roman" panose="02020603050405020304" pitchFamily="18" charset="0"/>
              </a:rPr>
              <a:t>, and O. J. Gurney-Champion, ‘‘Improved unsupervised physics-informed deep learning for intravoxel incoherent motion </a:t>
            </a:r>
            <a:r>
              <a:rPr lang="en-IN" sz="1300" dirty="0" err="1">
                <a:latin typeface="Times New Roman" panose="02020603050405020304" pitchFamily="18" charset="0"/>
                <a:cs typeface="Times New Roman" panose="02020603050405020304" pitchFamily="18" charset="0"/>
              </a:rPr>
              <a:t>modeling</a:t>
            </a:r>
            <a:r>
              <a:rPr lang="en-IN" sz="1300" dirty="0">
                <a:latin typeface="Times New Roman" panose="02020603050405020304" pitchFamily="18" charset="0"/>
                <a:cs typeface="Times New Roman" panose="02020603050405020304" pitchFamily="18" charset="0"/>
              </a:rPr>
              <a:t> and evaluation in pancreatic cancer patients,’’ </a:t>
            </a:r>
            <a:r>
              <a:rPr lang="en-IN" sz="1300" dirty="0" err="1">
                <a:latin typeface="Times New Roman" panose="02020603050405020304" pitchFamily="18" charset="0"/>
                <a:cs typeface="Times New Roman" panose="02020603050405020304" pitchFamily="18" charset="0"/>
              </a:rPr>
              <a:t>Magn</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Reson</a:t>
            </a:r>
            <a:r>
              <a:rPr lang="en-IN" sz="1300" dirty="0">
                <a:latin typeface="Times New Roman" panose="02020603050405020304" pitchFamily="18" charset="0"/>
                <a:cs typeface="Times New Roman" panose="02020603050405020304" pitchFamily="18" charset="0"/>
              </a:rPr>
              <a:t>. Med., vol. 86, no. 4, pp. 2250–2265, Oct. 2021.</a:t>
            </a:r>
          </a:p>
          <a:p>
            <a:pPr marL="0" indent="0">
              <a:lnSpc>
                <a:spcPct val="80000"/>
              </a:lnSpc>
              <a:buNone/>
            </a:pPr>
            <a:r>
              <a:rPr lang="en-IN" sz="1300" dirty="0">
                <a:latin typeface="Times New Roman" panose="02020603050405020304" pitchFamily="18" charset="0"/>
                <a:cs typeface="Times New Roman" panose="02020603050405020304" pitchFamily="18" charset="0"/>
              </a:rPr>
              <a:t>[17] The Enterprisers Project. Accessed: Dec. 25, 2022. [Online]. Available: </a:t>
            </a:r>
            <a:r>
              <a:rPr lang="en-IN" sz="13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https://enterprisersproject.com/article/2019/7/deep-learning-explainedplain</a:t>
            </a:r>
            <a:r>
              <a:rPr lang="en-IN" sz="1300" dirty="0">
                <a:latin typeface="Times New Roman" panose="02020603050405020304" pitchFamily="18" charset="0"/>
                <a:cs typeface="Times New Roman" panose="02020603050405020304" pitchFamily="18" charset="0"/>
              </a:rPr>
              <a:t>.</a:t>
            </a:r>
          </a:p>
          <a:p>
            <a:pPr marL="0" indent="0">
              <a:lnSpc>
                <a:spcPct val="80000"/>
              </a:lnSpc>
              <a:buNone/>
            </a:pPr>
            <a:r>
              <a:rPr lang="en-IN" sz="1300" dirty="0">
                <a:latin typeface="Times New Roman" panose="02020603050405020304" pitchFamily="18" charset="0"/>
                <a:cs typeface="Times New Roman" panose="02020603050405020304" pitchFamily="18" charset="0"/>
              </a:rPr>
              <a:t>[18] M. A. Khan, ‘‘An IoT framework for heart disease prediction based on MDCNN classifier,’’ IEEE Access, vol. 8, pp. 34717–34727, 2020.</a:t>
            </a:r>
          </a:p>
          <a:p>
            <a:pPr marL="0" indent="0">
              <a:lnSpc>
                <a:spcPct val="80000"/>
              </a:lnSpc>
              <a:buNone/>
            </a:pPr>
            <a:r>
              <a:rPr lang="en-IN" sz="1300" dirty="0">
                <a:latin typeface="Times New Roman" panose="02020603050405020304" pitchFamily="18" charset="0"/>
                <a:cs typeface="Times New Roman" panose="02020603050405020304" pitchFamily="18" charset="0"/>
              </a:rPr>
              <a:t>[19] M. A. Khan and F. </a:t>
            </a:r>
            <a:r>
              <a:rPr lang="en-IN" sz="1300" dirty="0" err="1">
                <a:latin typeface="Times New Roman" panose="02020603050405020304" pitchFamily="18" charset="0"/>
                <a:cs typeface="Times New Roman" panose="02020603050405020304" pitchFamily="18" charset="0"/>
              </a:rPr>
              <a:t>Algarni</a:t>
            </a:r>
            <a:r>
              <a:rPr lang="en-IN" sz="1300" dirty="0">
                <a:latin typeface="Times New Roman" panose="02020603050405020304" pitchFamily="18" charset="0"/>
                <a:cs typeface="Times New Roman" panose="02020603050405020304" pitchFamily="18" charset="0"/>
              </a:rPr>
              <a:t>, ‘‘A healthcare monitoring system for the diagnosis of heart disease in the IoMT cloud environment using MSSOANFIS,’’ IEEE Access, vol. 8, pp. 122259–122269, 2020.</a:t>
            </a:r>
          </a:p>
          <a:p>
            <a:pPr marL="0" indent="0">
              <a:lnSpc>
                <a:spcPct val="80000"/>
              </a:lnSpc>
              <a:buNone/>
            </a:pPr>
            <a:r>
              <a:rPr lang="en-IN" sz="1300" dirty="0">
                <a:latin typeface="Times New Roman" panose="02020603050405020304" pitchFamily="18" charset="0"/>
                <a:cs typeface="Times New Roman" panose="02020603050405020304" pitchFamily="18" charset="0"/>
              </a:rPr>
              <a:t>[20] M. A. Khan, M. T. </a:t>
            </a:r>
            <a:r>
              <a:rPr lang="en-IN" sz="1300" dirty="0" err="1">
                <a:latin typeface="Times New Roman" panose="02020603050405020304" pitchFamily="18" charset="0"/>
                <a:cs typeface="Times New Roman" panose="02020603050405020304" pitchFamily="18" charset="0"/>
              </a:rPr>
              <a:t>Quasim</a:t>
            </a:r>
            <a:r>
              <a:rPr lang="en-IN" sz="1300" dirty="0">
                <a:latin typeface="Times New Roman" panose="02020603050405020304" pitchFamily="18" charset="0"/>
                <a:cs typeface="Times New Roman" panose="02020603050405020304" pitchFamily="18" charset="0"/>
              </a:rPr>
              <a:t>, N. S. Alghamdi, and M. Y. Khan, ‘‘A secure framework for authentication and encryption using improved ECC for </a:t>
            </a:r>
            <a:r>
              <a:rPr lang="en-IN" sz="1300" dirty="0" err="1">
                <a:latin typeface="Times New Roman" panose="02020603050405020304" pitchFamily="18" charset="0"/>
                <a:cs typeface="Times New Roman" panose="02020603050405020304" pitchFamily="18" charset="0"/>
              </a:rPr>
              <a:t>IoTbased</a:t>
            </a:r>
            <a:r>
              <a:rPr lang="en-IN" sz="1300" dirty="0">
                <a:latin typeface="Times New Roman" panose="02020603050405020304" pitchFamily="18" charset="0"/>
                <a:cs typeface="Times New Roman" panose="02020603050405020304" pitchFamily="18" charset="0"/>
              </a:rPr>
              <a:t> medical sensor data,’’ IEEE Access, vol. 8, pp. 52018–52027, 2020.</a:t>
            </a:r>
          </a:p>
        </p:txBody>
      </p:sp>
      <p:sp>
        <p:nvSpPr>
          <p:cNvPr id="4" name="TextBox 3">
            <a:extLst>
              <a:ext uri="{FF2B5EF4-FFF2-40B4-BE49-F238E27FC236}">
                <a16:creationId xmlns:a16="http://schemas.microsoft.com/office/drawing/2014/main" id="{51E8CE86-2A02-45EA-BE86-F3FC3918E1C3}"/>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15</a:t>
            </a:r>
          </a:p>
        </p:txBody>
      </p:sp>
      <p:sp>
        <p:nvSpPr>
          <p:cNvPr id="5" name="TextBox 4">
            <a:extLst>
              <a:ext uri="{FF2B5EF4-FFF2-40B4-BE49-F238E27FC236}">
                <a16:creationId xmlns:a16="http://schemas.microsoft.com/office/drawing/2014/main" id="{37A5A38E-5976-8D15-7FFD-2216B619E661}"/>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6" name="TextBox 5">
            <a:extLst>
              <a:ext uri="{FF2B5EF4-FFF2-40B4-BE49-F238E27FC236}">
                <a16:creationId xmlns:a16="http://schemas.microsoft.com/office/drawing/2014/main" id="{4FF8B68F-BDFD-997F-AA75-3079BE94DD94}"/>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207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32FE-E58F-FEA0-E7F9-9A81057B71B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A5E6185C-671E-2565-63AA-BE0731A81D93}"/>
              </a:ext>
            </a:extLst>
          </p:cNvPr>
          <p:cNvSpPr>
            <a:spLocks noGrp="1"/>
          </p:cNvSpPr>
          <p:nvPr>
            <p:ph idx="1"/>
          </p:nvPr>
        </p:nvSpPr>
        <p:spPr>
          <a:xfrm>
            <a:off x="2072080" y="1568741"/>
            <a:ext cx="9613784" cy="5176008"/>
          </a:xfrm>
        </p:spPr>
        <p:txBody>
          <a:bodyPr>
            <a:normAutofit/>
          </a:bodyPr>
          <a:lstStyle/>
          <a:p>
            <a:pPr marL="0" indent="0">
              <a:lnSpc>
                <a:spcPct val="80000"/>
              </a:lnSpc>
              <a:buNone/>
            </a:pPr>
            <a:r>
              <a:rPr lang="en-IN" sz="1400" dirty="0">
                <a:latin typeface="Times New Roman" panose="02020603050405020304" pitchFamily="18" charset="0"/>
                <a:cs typeface="Times New Roman" panose="02020603050405020304" pitchFamily="18" charset="0"/>
              </a:rPr>
              <a:t>[</a:t>
            </a:r>
            <a:r>
              <a:rPr lang="en-IN" sz="1300" dirty="0">
                <a:latin typeface="Times New Roman" panose="02020603050405020304" pitchFamily="18" charset="0"/>
                <a:cs typeface="Times New Roman" panose="02020603050405020304" pitchFamily="18" charset="0"/>
              </a:rPr>
              <a:t>21] S. Chae, S. Kwon, and D. Lee, ‘‘Predicting infectious disease using deep learning and big data,’’ Int. J. Environ. Res. Public Health, vol. 15, no. 8, p. 1596, Jul. 2018.</a:t>
            </a:r>
          </a:p>
          <a:p>
            <a:pPr marL="0" indent="0">
              <a:lnSpc>
                <a:spcPct val="80000"/>
              </a:lnSpc>
              <a:buNone/>
            </a:pPr>
            <a:r>
              <a:rPr lang="en-IN" sz="1300" dirty="0">
                <a:latin typeface="Times New Roman" panose="02020603050405020304" pitchFamily="18" charset="0"/>
                <a:cs typeface="Times New Roman" panose="02020603050405020304" pitchFamily="18" charset="0"/>
              </a:rPr>
              <a:t>[22] M. Raju, V. </a:t>
            </a:r>
            <a:r>
              <a:rPr lang="en-IN" sz="1300" dirty="0" err="1">
                <a:latin typeface="Times New Roman" panose="02020603050405020304" pitchFamily="18" charset="0"/>
                <a:cs typeface="Times New Roman" panose="02020603050405020304" pitchFamily="18" charset="0"/>
              </a:rPr>
              <a:t>Pagidimarri</a:t>
            </a:r>
            <a:r>
              <a:rPr lang="en-IN" sz="1300" dirty="0">
                <a:latin typeface="Times New Roman" panose="02020603050405020304" pitchFamily="18" charset="0"/>
                <a:cs typeface="Times New Roman" panose="02020603050405020304" pitchFamily="18" charset="0"/>
              </a:rPr>
              <a:t>, R. Barreto, A. Kadam, V. </a:t>
            </a:r>
            <a:r>
              <a:rPr lang="en-IN" sz="1300" dirty="0" err="1">
                <a:latin typeface="Times New Roman" panose="02020603050405020304" pitchFamily="18" charset="0"/>
                <a:cs typeface="Times New Roman" panose="02020603050405020304" pitchFamily="18" charset="0"/>
              </a:rPr>
              <a:t>Kasivajjala</a:t>
            </a:r>
            <a:r>
              <a:rPr lang="en-IN" sz="1300" dirty="0">
                <a:latin typeface="Times New Roman" panose="02020603050405020304" pitchFamily="18" charset="0"/>
                <a:cs typeface="Times New Roman" panose="02020603050405020304" pitchFamily="18" charset="0"/>
              </a:rPr>
              <a:t>, and A. Aswath, ‘‘Development of a deep learning algorithm for automatic diagnosis of diabetic retinopathy,’’ in Proc. MEDINFO, 2017, pp. 559–563.</a:t>
            </a:r>
          </a:p>
          <a:p>
            <a:pPr marL="0" indent="0">
              <a:lnSpc>
                <a:spcPct val="80000"/>
              </a:lnSpc>
              <a:buNone/>
            </a:pPr>
            <a:r>
              <a:rPr lang="en-IN" sz="1300" dirty="0">
                <a:latin typeface="Times New Roman" panose="02020603050405020304" pitchFamily="18" charset="0"/>
                <a:cs typeface="Times New Roman" panose="02020603050405020304" pitchFamily="18" charset="0"/>
              </a:rPr>
              <a:t>[23] G. T. Reddy and N. Khare, ‘‘An efficient system for heart disease prediction using hybrid OFBAT with rule-based fuzzy logic model,’’ J. Circuits, Syst. </a:t>
            </a:r>
            <a:r>
              <a:rPr lang="en-IN" sz="1300" dirty="0" err="1">
                <a:latin typeface="Times New Roman" panose="02020603050405020304" pitchFamily="18" charset="0"/>
                <a:cs typeface="Times New Roman" panose="02020603050405020304" pitchFamily="18" charset="0"/>
              </a:rPr>
              <a:t>Comput</a:t>
            </a:r>
            <a:r>
              <a:rPr lang="en-IN" sz="1300" dirty="0">
                <a:latin typeface="Times New Roman" panose="02020603050405020304" pitchFamily="18" charset="0"/>
                <a:cs typeface="Times New Roman" panose="02020603050405020304" pitchFamily="18" charset="0"/>
              </a:rPr>
              <a:t>., vol. 26, no. 4, Apr. 2017, Art. no. 1750061.</a:t>
            </a:r>
          </a:p>
          <a:p>
            <a:pPr marL="0" indent="0">
              <a:lnSpc>
                <a:spcPct val="80000"/>
              </a:lnSpc>
              <a:buNone/>
            </a:pPr>
            <a:r>
              <a:rPr lang="en-IN" sz="1300" dirty="0">
                <a:latin typeface="Times New Roman" panose="02020603050405020304" pitchFamily="18" charset="0"/>
                <a:cs typeface="Times New Roman" panose="02020603050405020304" pitchFamily="18" charset="0"/>
              </a:rPr>
              <a:t>[24] N. </a:t>
            </a:r>
            <a:r>
              <a:rPr lang="en-IN" sz="1300" dirty="0" err="1">
                <a:latin typeface="Times New Roman" panose="02020603050405020304" pitchFamily="18" charset="0"/>
                <a:cs typeface="Times New Roman" panose="02020603050405020304" pitchFamily="18" charset="0"/>
              </a:rPr>
              <a:t>Khateeb</a:t>
            </a:r>
            <a:r>
              <a:rPr lang="en-IN" sz="1300" dirty="0">
                <a:latin typeface="Times New Roman" panose="02020603050405020304" pitchFamily="18" charset="0"/>
                <a:cs typeface="Times New Roman" panose="02020603050405020304" pitchFamily="18" charset="0"/>
              </a:rPr>
              <a:t> and M. Usman, ‘‘Efficient heart disease prediction system using K-nearest </a:t>
            </a:r>
            <a:r>
              <a:rPr lang="en-IN" sz="1300" dirty="0" err="1">
                <a:latin typeface="Times New Roman" panose="02020603050405020304" pitchFamily="18" charset="0"/>
                <a:cs typeface="Times New Roman" panose="02020603050405020304" pitchFamily="18" charset="0"/>
              </a:rPr>
              <a:t>neighbor</a:t>
            </a:r>
            <a:r>
              <a:rPr lang="en-IN" sz="1300" dirty="0">
                <a:latin typeface="Times New Roman" panose="02020603050405020304" pitchFamily="18" charset="0"/>
                <a:cs typeface="Times New Roman" panose="02020603050405020304" pitchFamily="18" charset="0"/>
              </a:rPr>
              <a:t> classification technique,’’ in Proc. Int. Conf. Big Data Internet Thing, Dec. 2017, pp. 21–26.</a:t>
            </a:r>
          </a:p>
          <a:p>
            <a:pPr marL="0" indent="0">
              <a:lnSpc>
                <a:spcPct val="80000"/>
              </a:lnSpc>
              <a:buNone/>
            </a:pPr>
            <a:r>
              <a:rPr lang="en-IN" sz="1300" dirty="0">
                <a:latin typeface="Times New Roman" panose="02020603050405020304" pitchFamily="18" charset="0"/>
                <a:cs typeface="Times New Roman" panose="02020603050405020304" pitchFamily="18" charset="0"/>
              </a:rPr>
              <a:t>[25] L. Verma, S. Srivastava, and P. C. Negi, ‘‘A hybrid data mining model to predict coronary artery disease cases using non-invasive clinical data,’’ J. Med. Syst., vol. 40, no. 7, p. 178, Jul. 2016.</a:t>
            </a:r>
          </a:p>
          <a:p>
            <a:pPr marL="0" indent="0">
              <a:lnSpc>
                <a:spcPct val="80000"/>
              </a:lnSpc>
              <a:buNone/>
            </a:pPr>
            <a:r>
              <a:rPr lang="en-IN" sz="1300" dirty="0">
                <a:latin typeface="Times New Roman" panose="02020603050405020304" pitchFamily="18" charset="0"/>
                <a:cs typeface="Times New Roman" panose="02020603050405020304" pitchFamily="18" charset="0"/>
              </a:rPr>
              <a:t>[26] A. H. Chen, S. Y. Huang, P. S. Hong, C. H. Cheng, and E. J. Lin, ‘‘HDPS: Heart disease prediction system,’’ in Proc. </a:t>
            </a:r>
            <a:r>
              <a:rPr lang="en-IN" sz="1300" dirty="0" err="1">
                <a:latin typeface="Times New Roman" panose="02020603050405020304" pitchFamily="18" charset="0"/>
                <a:cs typeface="Times New Roman" panose="02020603050405020304" pitchFamily="18" charset="0"/>
              </a:rPr>
              <a:t>Comput</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Cardiol</a:t>
            </a:r>
            <a:r>
              <a:rPr lang="en-IN" sz="1300" dirty="0">
                <a:latin typeface="Times New Roman" panose="02020603050405020304" pitchFamily="18" charset="0"/>
                <a:cs typeface="Times New Roman" panose="02020603050405020304" pitchFamily="18" charset="0"/>
              </a:rPr>
              <a:t>., Sep. 2011, pp. 557–560.</a:t>
            </a:r>
          </a:p>
          <a:p>
            <a:pPr marL="0" indent="0">
              <a:lnSpc>
                <a:spcPct val="80000"/>
              </a:lnSpc>
              <a:buNone/>
            </a:pPr>
            <a:r>
              <a:rPr lang="en-IN" sz="1300" dirty="0">
                <a:latin typeface="Times New Roman" panose="02020603050405020304" pitchFamily="18" charset="0"/>
                <a:cs typeface="Times New Roman" panose="02020603050405020304" pitchFamily="18" charset="0"/>
              </a:rPr>
              <a:t>[27] M. A. Jabbar and S. Samreen, ‘‘Heart disease prediction system based on hidden naïve Bayes classifier,’’ in Proc. Int. Conf. Circuits, Controls, </a:t>
            </a:r>
            <a:r>
              <a:rPr lang="en-IN" sz="1300" dirty="0" err="1">
                <a:latin typeface="Times New Roman" panose="02020603050405020304" pitchFamily="18" charset="0"/>
                <a:cs typeface="Times New Roman" panose="02020603050405020304" pitchFamily="18" charset="0"/>
              </a:rPr>
              <a:t>Commun</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Comput</a:t>
            </a:r>
            <a:r>
              <a:rPr lang="en-IN" sz="1300" dirty="0">
                <a:latin typeface="Times New Roman" panose="02020603050405020304" pitchFamily="18" charset="0"/>
                <a:cs typeface="Times New Roman" panose="02020603050405020304" pitchFamily="18" charset="0"/>
              </a:rPr>
              <a:t>. (I4C), Oct. 2016, pp. 1–5.</a:t>
            </a:r>
          </a:p>
          <a:p>
            <a:pPr marL="0" indent="0">
              <a:lnSpc>
                <a:spcPct val="80000"/>
              </a:lnSpc>
              <a:buNone/>
            </a:pPr>
            <a:r>
              <a:rPr lang="en-IN" sz="1300" dirty="0">
                <a:latin typeface="Times New Roman" panose="02020603050405020304" pitchFamily="18" charset="0"/>
                <a:cs typeface="Times New Roman" panose="02020603050405020304" pitchFamily="18" charset="0"/>
              </a:rPr>
              <a:t>[28] K. Srinivas, B. K. Rani, and A. </a:t>
            </a:r>
            <a:r>
              <a:rPr lang="en-IN" sz="1300" dirty="0" err="1">
                <a:latin typeface="Times New Roman" panose="02020603050405020304" pitchFamily="18" charset="0"/>
                <a:cs typeface="Times New Roman" panose="02020603050405020304" pitchFamily="18" charset="0"/>
              </a:rPr>
              <a:t>Govrdhan</a:t>
            </a:r>
            <a:r>
              <a:rPr lang="en-IN" sz="1300" dirty="0">
                <a:latin typeface="Times New Roman" panose="02020603050405020304" pitchFamily="18" charset="0"/>
                <a:cs typeface="Times New Roman" panose="02020603050405020304" pitchFamily="18" charset="0"/>
              </a:rPr>
              <a:t>, ‘‘Applications of data mining techniques in healthcare and prediction of heart attacks,’’ Int. J. Data Mining </a:t>
            </a:r>
            <a:r>
              <a:rPr lang="en-IN" sz="1300" dirty="0" err="1">
                <a:latin typeface="Times New Roman" panose="02020603050405020304" pitchFamily="18" charset="0"/>
                <a:cs typeface="Times New Roman" panose="02020603050405020304" pitchFamily="18" charset="0"/>
              </a:rPr>
              <a:t>Techn</a:t>
            </a:r>
            <a:r>
              <a:rPr lang="en-IN" sz="1300" dirty="0">
                <a:latin typeface="Times New Roman" panose="02020603050405020304" pitchFamily="18" charset="0"/>
                <a:cs typeface="Times New Roman" panose="02020603050405020304" pitchFamily="18" charset="0"/>
              </a:rPr>
              <a:t>. Appl., vol. 7, no. 1, pp. 172–176, Mar. 2018.</a:t>
            </a:r>
          </a:p>
          <a:p>
            <a:pPr marL="0" indent="0">
              <a:lnSpc>
                <a:spcPct val="80000"/>
              </a:lnSpc>
              <a:buNone/>
            </a:pPr>
            <a:r>
              <a:rPr lang="en-IN" sz="1300" dirty="0">
                <a:latin typeface="Times New Roman" panose="02020603050405020304" pitchFamily="18" charset="0"/>
                <a:cs typeface="Times New Roman" panose="02020603050405020304" pitchFamily="18" charset="0"/>
              </a:rPr>
              <a:t>[29] R. Chitra and V. </a:t>
            </a:r>
            <a:r>
              <a:rPr lang="en-IN" sz="1300" dirty="0" err="1">
                <a:latin typeface="Times New Roman" panose="02020603050405020304" pitchFamily="18" charset="0"/>
                <a:cs typeface="Times New Roman" panose="02020603050405020304" pitchFamily="18" charset="0"/>
              </a:rPr>
              <a:t>Seenivasagam</a:t>
            </a:r>
            <a:r>
              <a:rPr lang="en-IN" sz="1300" dirty="0">
                <a:latin typeface="Times New Roman" panose="02020603050405020304" pitchFamily="18" charset="0"/>
                <a:cs typeface="Times New Roman" panose="02020603050405020304" pitchFamily="18" charset="0"/>
              </a:rPr>
              <a:t>, ‘‘Heart attack prediction system using cascaded neural network,’’ in Proc. Int. Conf. Appl. Math. </a:t>
            </a:r>
            <a:r>
              <a:rPr lang="en-IN" sz="1300" dirty="0" err="1">
                <a:latin typeface="Times New Roman" panose="02020603050405020304" pitchFamily="18" charset="0"/>
                <a:cs typeface="Times New Roman" panose="02020603050405020304" pitchFamily="18" charset="0"/>
              </a:rPr>
              <a:t>Theor</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Comput</a:t>
            </a:r>
            <a:r>
              <a:rPr lang="en-IN" sz="1300" dirty="0">
                <a:latin typeface="Times New Roman" panose="02020603050405020304" pitchFamily="18" charset="0"/>
                <a:cs typeface="Times New Roman" panose="02020603050405020304" pitchFamily="18" charset="0"/>
              </a:rPr>
              <a:t>. Sci., 2013, p. 223.</a:t>
            </a:r>
          </a:p>
          <a:p>
            <a:pPr marL="0" indent="0">
              <a:lnSpc>
                <a:spcPct val="80000"/>
              </a:lnSpc>
              <a:buNone/>
            </a:pPr>
            <a:r>
              <a:rPr lang="en-IN" sz="1300" dirty="0">
                <a:latin typeface="Times New Roman" panose="02020603050405020304" pitchFamily="18" charset="0"/>
                <a:cs typeface="Times New Roman" panose="02020603050405020304" pitchFamily="18" charset="0"/>
              </a:rPr>
              <a:t>[30] T. Helmy, S. M. Rahman, M. I. Hossain, and A. </a:t>
            </a:r>
            <a:r>
              <a:rPr lang="en-IN" sz="1300" dirty="0" err="1">
                <a:latin typeface="Times New Roman" panose="02020603050405020304" pitchFamily="18" charset="0"/>
                <a:cs typeface="Times New Roman" panose="02020603050405020304" pitchFamily="18" charset="0"/>
              </a:rPr>
              <a:t>Abdelraheem</a:t>
            </a:r>
            <a:r>
              <a:rPr lang="en-IN" sz="1300" dirty="0">
                <a:latin typeface="Times New Roman" panose="02020603050405020304" pitchFamily="18" charset="0"/>
                <a:cs typeface="Times New Roman" panose="02020603050405020304" pitchFamily="18" charset="0"/>
              </a:rPr>
              <a:t>, ‘‘Nonlinear heterogeneous ensemble model for permeability prediction of oil reservoirs,’’ Arabian J. Sci. Eng., vol. 38, no. 6, pp. 1379–1395, Jun. 2013.</a:t>
            </a:r>
          </a:p>
        </p:txBody>
      </p:sp>
      <p:sp>
        <p:nvSpPr>
          <p:cNvPr id="4" name="TextBox 3">
            <a:extLst>
              <a:ext uri="{FF2B5EF4-FFF2-40B4-BE49-F238E27FC236}">
                <a16:creationId xmlns:a16="http://schemas.microsoft.com/office/drawing/2014/main" id="{51E8CE86-2A02-45EA-BE86-F3FC3918E1C3}"/>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16</a:t>
            </a:r>
          </a:p>
        </p:txBody>
      </p:sp>
      <p:sp>
        <p:nvSpPr>
          <p:cNvPr id="5" name="TextBox 4">
            <a:extLst>
              <a:ext uri="{FF2B5EF4-FFF2-40B4-BE49-F238E27FC236}">
                <a16:creationId xmlns:a16="http://schemas.microsoft.com/office/drawing/2014/main" id="{A721967A-F133-AA87-99B7-29F928976A42}"/>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6" name="TextBox 5">
            <a:extLst>
              <a:ext uri="{FF2B5EF4-FFF2-40B4-BE49-F238E27FC236}">
                <a16:creationId xmlns:a16="http://schemas.microsoft.com/office/drawing/2014/main" id="{661B422D-9855-55A3-A40E-22F101CBC9AC}"/>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546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32FE-E58F-FEA0-E7F9-9A81057B71B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A5E6185C-671E-2565-63AA-BE0731A81D93}"/>
              </a:ext>
            </a:extLst>
          </p:cNvPr>
          <p:cNvSpPr>
            <a:spLocks noGrp="1"/>
          </p:cNvSpPr>
          <p:nvPr>
            <p:ph idx="1"/>
          </p:nvPr>
        </p:nvSpPr>
        <p:spPr>
          <a:xfrm>
            <a:off x="2072080" y="1568741"/>
            <a:ext cx="9613784" cy="5176008"/>
          </a:xfrm>
        </p:spPr>
        <p:txBody>
          <a:bodyPr>
            <a:normAutofit/>
          </a:bodyPr>
          <a:lstStyle/>
          <a:p>
            <a:pPr marL="0" indent="0">
              <a:lnSpc>
                <a:spcPct val="80000"/>
              </a:lnSpc>
              <a:buNone/>
            </a:pPr>
            <a:r>
              <a:rPr lang="en-IN" sz="1300" dirty="0">
                <a:latin typeface="Times New Roman" panose="02020603050405020304" pitchFamily="18" charset="0"/>
                <a:cs typeface="Times New Roman" panose="02020603050405020304" pitchFamily="18" charset="0"/>
              </a:rPr>
              <a:t>[31] A. Singh and R. Kumar, ‘‘Heart disease prediction using machine learning algorithms,’’ in Proc. Int. Conf. </a:t>
            </a:r>
            <a:r>
              <a:rPr lang="en-IN" sz="1300" dirty="0" err="1">
                <a:latin typeface="Times New Roman" panose="02020603050405020304" pitchFamily="18" charset="0"/>
                <a:cs typeface="Times New Roman" panose="02020603050405020304" pitchFamily="18" charset="0"/>
              </a:rPr>
              <a:t>Electr</a:t>
            </a:r>
            <a:r>
              <a:rPr lang="en-IN" sz="1300" dirty="0">
                <a:latin typeface="Times New Roman" panose="02020603050405020304" pitchFamily="18" charset="0"/>
                <a:cs typeface="Times New Roman" panose="02020603050405020304" pitchFamily="18" charset="0"/>
              </a:rPr>
              <a:t>. Electron. Eng., Feb. 2020, pp. 452–457.</a:t>
            </a:r>
          </a:p>
          <a:p>
            <a:pPr marL="0" indent="0">
              <a:lnSpc>
                <a:spcPct val="80000"/>
              </a:lnSpc>
              <a:buNone/>
            </a:pPr>
            <a:r>
              <a:rPr lang="en-IN" sz="1300" dirty="0">
                <a:latin typeface="Times New Roman" panose="02020603050405020304" pitchFamily="18" charset="0"/>
                <a:cs typeface="Times New Roman" panose="02020603050405020304" pitchFamily="18" charset="0"/>
              </a:rPr>
              <a:t>[32] S. Maji and S. Arora, ‘‘Decision tree algorithms for prediction of heart disease,’’ in Information and Communication Technology for Competitive Strategies. Singapore: Springer, 2019, pp. 447–454.</a:t>
            </a:r>
          </a:p>
          <a:p>
            <a:pPr marL="0" indent="0">
              <a:lnSpc>
                <a:spcPct val="80000"/>
              </a:lnSpc>
              <a:buNone/>
            </a:pPr>
            <a:r>
              <a:rPr lang="en-IN" sz="1300" dirty="0">
                <a:latin typeface="Times New Roman" panose="02020603050405020304" pitchFamily="18" charset="0"/>
                <a:cs typeface="Times New Roman" panose="02020603050405020304" pitchFamily="18" charset="0"/>
              </a:rPr>
              <a:t>[33] A. Chauhan, A. Jain, P. Sharma, and V. Deep, ‘‘Heart disease prediction using evolutionary rule learning,’’ in Proc. 4th Int. Conf. </a:t>
            </a:r>
            <a:r>
              <a:rPr lang="en-IN" sz="1300" dirty="0" err="1">
                <a:latin typeface="Times New Roman" panose="02020603050405020304" pitchFamily="18" charset="0"/>
                <a:cs typeface="Times New Roman" panose="02020603050405020304" pitchFamily="18" charset="0"/>
              </a:rPr>
              <a:t>Comput</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Intell</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Commun</a:t>
            </a:r>
            <a:r>
              <a:rPr lang="en-IN" sz="1300" dirty="0">
                <a:latin typeface="Times New Roman" panose="02020603050405020304" pitchFamily="18" charset="0"/>
                <a:cs typeface="Times New Roman" panose="02020603050405020304" pitchFamily="18" charset="0"/>
              </a:rPr>
              <a:t>. Technol. (CICT), Feb. 2018, pp. 1–4.</a:t>
            </a:r>
          </a:p>
          <a:p>
            <a:pPr marL="0" indent="0">
              <a:lnSpc>
                <a:spcPct val="80000"/>
              </a:lnSpc>
              <a:buNone/>
            </a:pPr>
            <a:r>
              <a:rPr lang="en-IN" sz="1300" dirty="0">
                <a:latin typeface="Times New Roman" panose="02020603050405020304" pitchFamily="18" charset="0"/>
                <a:cs typeface="Times New Roman" panose="02020603050405020304" pitchFamily="18" charset="0"/>
              </a:rPr>
              <a:t>[34] P. Sharma, K. Saxena, and R. Sharma, ‘‘Heart disease prediction system evaluation using C4.5 rules and partial tree,’’ in Computational Intelligence in Data Mining, vol. 2. New Delhi, India: Springer, 2016, pp. 285–294.</a:t>
            </a:r>
          </a:p>
          <a:p>
            <a:pPr marL="0" indent="0">
              <a:lnSpc>
                <a:spcPct val="80000"/>
              </a:lnSpc>
              <a:buNone/>
            </a:pPr>
            <a:r>
              <a:rPr lang="en-IN" sz="1300" dirty="0">
                <a:latin typeface="Times New Roman" panose="02020603050405020304" pitchFamily="18" charset="0"/>
                <a:cs typeface="Times New Roman" panose="02020603050405020304" pitchFamily="18" charset="0"/>
              </a:rPr>
              <a:t>[35] S. Bashir, U. Qamar, and M. Y. Javed, ‘‘An ensemble based decision support framework for intelligent heart disease diagnosis,’’ in Proc. Int. Conf. Inf. Soc., Nov. 2014, pp. 259–264.</a:t>
            </a:r>
          </a:p>
          <a:p>
            <a:pPr marL="0" indent="0">
              <a:lnSpc>
                <a:spcPct val="80000"/>
              </a:lnSpc>
              <a:buNone/>
            </a:pPr>
            <a:r>
              <a:rPr lang="en-IN" sz="1300" dirty="0">
                <a:latin typeface="Times New Roman" panose="02020603050405020304" pitchFamily="18" charset="0"/>
                <a:cs typeface="Times New Roman" panose="02020603050405020304" pitchFamily="18" charset="0"/>
              </a:rPr>
              <a:t>[36] A. A. </a:t>
            </a:r>
            <a:r>
              <a:rPr lang="en-IN" sz="1300" dirty="0" err="1">
                <a:latin typeface="Times New Roman" panose="02020603050405020304" pitchFamily="18" charset="0"/>
                <a:cs typeface="Times New Roman" panose="02020603050405020304" pitchFamily="18" charset="0"/>
              </a:rPr>
              <a:t>Almazroi</a:t>
            </a:r>
            <a:r>
              <a:rPr lang="en-IN" sz="1300" dirty="0">
                <a:latin typeface="Times New Roman" panose="02020603050405020304" pitchFamily="18" charset="0"/>
                <a:cs typeface="Times New Roman" panose="02020603050405020304" pitchFamily="18" charset="0"/>
              </a:rPr>
              <a:t>, H. </a:t>
            </a:r>
            <a:r>
              <a:rPr lang="en-IN" sz="1300" dirty="0" err="1">
                <a:latin typeface="Times New Roman" panose="02020603050405020304" pitchFamily="18" charset="0"/>
                <a:cs typeface="Times New Roman" panose="02020603050405020304" pitchFamily="18" charset="0"/>
              </a:rPr>
              <a:t>Alamin</a:t>
            </a:r>
            <a:r>
              <a:rPr lang="en-IN" sz="1300" dirty="0">
                <a:latin typeface="Times New Roman" panose="02020603050405020304" pitchFamily="18" charset="0"/>
                <a:cs typeface="Times New Roman" panose="02020603050405020304" pitchFamily="18" charset="0"/>
              </a:rPr>
              <a:t>, R. Sujatha, and N. Z. </a:t>
            </a:r>
            <a:r>
              <a:rPr lang="en-IN" sz="1300" dirty="0" err="1">
                <a:latin typeface="Times New Roman" panose="02020603050405020304" pitchFamily="18" charset="0"/>
                <a:cs typeface="Times New Roman" panose="02020603050405020304" pitchFamily="18" charset="0"/>
              </a:rPr>
              <a:t>Jhanjhi</a:t>
            </a:r>
            <a:r>
              <a:rPr lang="en-IN" sz="1300" dirty="0">
                <a:latin typeface="Times New Roman" panose="02020603050405020304" pitchFamily="18" charset="0"/>
                <a:cs typeface="Times New Roman" panose="02020603050405020304" pitchFamily="18" charset="0"/>
              </a:rPr>
              <a:t>, ‘‘A web-based model to predict a neurological disorder using ANN,’’ Healthcare, vol. 10, no. 8, p. 1474, Aug. 2022.</a:t>
            </a:r>
          </a:p>
          <a:p>
            <a:pPr marL="0" indent="0">
              <a:lnSpc>
                <a:spcPct val="80000"/>
              </a:lnSpc>
              <a:buNone/>
            </a:pPr>
            <a:r>
              <a:rPr lang="en-IN" sz="1300" dirty="0">
                <a:latin typeface="Times New Roman" panose="02020603050405020304" pitchFamily="18" charset="0"/>
                <a:cs typeface="Times New Roman" panose="02020603050405020304" pitchFamily="18" charset="0"/>
              </a:rPr>
              <a:t>[37] M. H. </a:t>
            </a:r>
            <a:r>
              <a:rPr lang="en-IN" sz="1300" dirty="0" err="1">
                <a:latin typeface="Times New Roman" panose="02020603050405020304" pitchFamily="18" charset="0"/>
                <a:cs typeface="Times New Roman" panose="02020603050405020304" pitchFamily="18" charset="0"/>
              </a:rPr>
              <a:t>Alkinani</a:t>
            </a:r>
            <a:r>
              <a:rPr lang="en-IN" sz="1300" dirty="0">
                <a:latin typeface="Times New Roman" panose="02020603050405020304" pitchFamily="18" charset="0"/>
                <a:cs typeface="Times New Roman" panose="02020603050405020304" pitchFamily="18" charset="0"/>
              </a:rPr>
              <a:t>, A. A. </a:t>
            </a:r>
            <a:r>
              <a:rPr lang="en-IN" sz="1300" dirty="0" err="1">
                <a:latin typeface="Times New Roman" panose="02020603050405020304" pitchFamily="18" charset="0"/>
                <a:cs typeface="Times New Roman" panose="02020603050405020304" pitchFamily="18" charset="0"/>
              </a:rPr>
              <a:t>Almazroi</a:t>
            </a:r>
            <a:r>
              <a:rPr lang="en-IN" sz="1300" dirty="0">
                <a:latin typeface="Times New Roman" panose="02020603050405020304" pitchFamily="18" charset="0"/>
                <a:cs typeface="Times New Roman" panose="02020603050405020304" pitchFamily="18" charset="0"/>
              </a:rPr>
              <a:t>, M. Adhikari, and V. G. Menon, ‘‘Design and analysis of logistic agent-based swarm-neural network for intelligent transportation system,’’ Alexandria Eng. J., vol. 61, no. 10, pp. 8325–8334, Oct. 2022.</a:t>
            </a:r>
          </a:p>
          <a:p>
            <a:pPr marL="0" indent="0">
              <a:lnSpc>
                <a:spcPct val="80000"/>
              </a:lnSpc>
              <a:buNone/>
            </a:pPr>
            <a:r>
              <a:rPr lang="en-IN" sz="1300" dirty="0">
                <a:latin typeface="Times New Roman" panose="02020603050405020304" pitchFamily="18" charset="0"/>
                <a:cs typeface="Times New Roman" panose="02020603050405020304" pitchFamily="18" charset="0"/>
              </a:rPr>
              <a:t>[38] D. Hassan, H. I. Hussein, and M. M. Hassan, ‘‘Heart disease prediction based on pre-trained deep neural networks combined with principal component analysis,’’ Biomed. Signal Process. Control, vol. 79, Jan. 2023, Art. no. 104019.</a:t>
            </a:r>
          </a:p>
          <a:p>
            <a:pPr marL="0" indent="0">
              <a:lnSpc>
                <a:spcPct val="80000"/>
              </a:lnSpc>
              <a:buNone/>
            </a:pPr>
            <a:r>
              <a:rPr lang="en-IN" sz="1300" dirty="0">
                <a:latin typeface="Times New Roman" panose="02020603050405020304" pitchFamily="18" charset="0"/>
                <a:cs typeface="Times New Roman" panose="02020603050405020304" pitchFamily="18" charset="0"/>
              </a:rPr>
              <a:t>[39] P. Dileep, K. N. Rao, P. </a:t>
            </a:r>
            <a:r>
              <a:rPr lang="en-IN" sz="1300" dirty="0" err="1">
                <a:latin typeface="Times New Roman" panose="02020603050405020304" pitchFamily="18" charset="0"/>
                <a:cs typeface="Times New Roman" panose="02020603050405020304" pitchFamily="18" charset="0"/>
              </a:rPr>
              <a:t>Bodapati</a:t>
            </a:r>
            <a:r>
              <a:rPr lang="en-IN" sz="1300" dirty="0">
                <a:latin typeface="Times New Roman" panose="02020603050405020304" pitchFamily="18" charset="0"/>
                <a:cs typeface="Times New Roman" panose="02020603050405020304" pitchFamily="18" charset="0"/>
              </a:rPr>
              <a:t>, S. </a:t>
            </a:r>
            <a:r>
              <a:rPr lang="en-IN" sz="1300" dirty="0" err="1">
                <a:latin typeface="Times New Roman" panose="02020603050405020304" pitchFamily="18" charset="0"/>
                <a:cs typeface="Times New Roman" panose="02020603050405020304" pitchFamily="18" charset="0"/>
              </a:rPr>
              <a:t>Gokuruboyina</a:t>
            </a:r>
            <a:r>
              <a:rPr lang="en-IN" sz="1300" dirty="0">
                <a:latin typeface="Times New Roman" panose="02020603050405020304" pitchFamily="18" charset="0"/>
                <a:cs typeface="Times New Roman" panose="02020603050405020304" pitchFamily="18" charset="0"/>
              </a:rPr>
              <a:t>, R. </a:t>
            </a:r>
            <a:r>
              <a:rPr lang="en-IN" sz="1300" dirty="0" err="1">
                <a:latin typeface="Times New Roman" panose="02020603050405020304" pitchFamily="18" charset="0"/>
                <a:cs typeface="Times New Roman" panose="02020603050405020304" pitchFamily="18" charset="0"/>
              </a:rPr>
              <a:t>Peddi</a:t>
            </a:r>
            <a:r>
              <a:rPr lang="en-IN" sz="1300" dirty="0">
                <a:latin typeface="Times New Roman" panose="02020603050405020304" pitchFamily="18" charset="0"/>
                <a:cs typeface="Times New Roman" panose="02020603050405020304" pitchFamily="18" charset="0"/>
              </a:rPr>
              <a:t>, A. Grover, and A. Sheetal, ‘‘An automatic heart disease prediction using cluster-based bi-directional LSTM (C-</a:t>
            </a:r>
            <a:r>
              <a:rPr lang="en-IN" sz="1300" dirty="0" err="1">
                <a:latin typeface="Times New Roman" panose="02020603050405020304" pitchFamily="18" charset="0"/>
                <a:cs typeface="Times New Roman" panose="02020603050405020304" pitchFamily="18" charset="0"/>
              </a:rPr>
              <a:t>BiLSTM</a:t>
            </a:r>
            <a:r>
              <a:rPr lang="en-IN" sz="1300" dirty="0">
                <a:latin typeface="Times New Roman" panose="02020603050405020304" pitchFamily="18" charset="0"/>
                <a:cs typeface="Times New Roman" panose="02020603050405020304" pitchFamily="18" charset="0"/>
              </a:rPr>
              <a:t>) algorithm,’’ Neural </a:t>
            </a:r>
            <a:r>
              <a:rPr lang="en-IN" sz="1300" dirty="0" err="1">
                <a:latin typeface="Times New Roman" panose="02020603050405020304" pitchFamily="18" charset="0"/>
                <a:cs typeface="Times New Roman" panose="02020603050405020304" pitchFamily="18" charset="0"/>
              </a:rPr>
              <a:t>Comput</a:t>
            </a:r>
            <a:r>
              <a:rPr lang="en-IN" sz="1300" dirty="0">
                <a:latin typeface="Times New Roman" panose="02020603050405020304" pitchFamily="18" charset="0"/>
                <a:cs typeface="Times New Roman" panose="02020603050405020304" pitchFamily="18" charset="0"/>
              </a:rPr>
              <a:t>. Appl., vol. 35, no. 10, pp. 7253–7266, Apr. 2023. </a:t>
            </a:r>
          </a:p>
          <a:p>
            <a:pPr marL="0" indent="0">
              <a:lnSpc>
                <a:spcPct val="80000"/>
              </a:lnSpc>
              <a:buNone/>
            </a:pPr>
            <a:r>
              <a:rPr lang="en-IN" sz="1200" dirty="0">
                <a:latin typeface="Times New Roman" panose="02020603050405020304" pitchFamily="18" charset="0"/>
                <a:cs typeface="Times New Roman" panose="02020603050405020304" pitchFamily="18" charset="0"/>
              </a:rPr>
              <a:t>[40] M. Ijaz, G. </a:t>
            </a:r>
            <a:r>
              <a:rPr lang="en-IN" sz="1200" dirty="0" err="1">
                <a:latin typeface="Times New Roman" panose="02020603050405020304" pitchFamily="18" charset="0"/>
                <a:cs typeface="Times New Roman" panose="02020603050405020304" pitchFamily="18" charset="0"/>
              </a:rPr>
              <a:t>Alfian</a:t>
            </a:r>
            <a:r>
              <a:rPr lang="en-IN" sz="1200" dirty="0">
                <a:latin typeface="Times New Roman" panose="02020603050405020304" pitchFamily="18" charset="0"/>
                <a:cs typeface="Times New Roman" panose="02020603050405020304" pitchFamily="18" charset="0"/>
              </a:rPr>
              <a:t>, M. </a:t>
            </a:r>
            <a:r>
              <a:rPr lang="en-IN" sz="1200" dirty="0" err="1">
                <a:latin typeface="Times New Roman" panose="02020603050405020304" pitchFamily="18" charset="0"/>
                <a:cs typeface="Times New Roman" panose="02020603050405020304" pitchFamily="18" charset="0"/>
              </a:rPr>
              <a:t>Syafrudin</a:t>
            </a:r>
            <a:r>
              <a:rPr lang="en-IN" sz="1200" dirty="0">
                <a:latin typeface="Times New Roman" panose="02020603050405020304" pitchFamily="18" charset="0"/>
                <a:cs typeface="Times New Roman" panose="02020603050405020304" pitchFamily="18" charset="0"/>
              </a:rPr>
              <a:t>, and J. Rhee, ‘‘Hybrid prediction model for type 2 diabetes and hypertension using DBSCAN-based outlier detection, synthetic minority over sampling technique (SMOTE), and random forest,’’ Appl. Sci., vol. 8, no. 8, p. 1325, Aug. 2018,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10.3390/app8081325.</a:t>
            </a:r>
          </a:p>
        </p:txBody>
      </p:sp>
      <p:sp>
        <p:nvSpPr>
          <p:cNvPr id="4" name="TextBox 3">
            <a:extLst>
              <a:ext uri="{FF2B5EF4-FFF2-40B4-BE49-F238E27FC236}">
                <a16:creationId xmlns:a16="http://schemas.microsoft.com/office/drawing/2014/main" id="{51E8CE86-2A02-45EA-BE86-F3FC3918E1C3}"/>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17</a:t>
            </a:r>
          </a:p>
        </p:txBody>
      </p:sp>
      <p:sp>
        <p:nvSpPr>
          <p:cNvPr id="5" name="TextBox 4">
            <a:extLst>
              <a:ext uri="{FF2B5EF4-FFF2-40B4-BE49-F238E27FC236}">
                <a16:creationId xmlns:a16="http://schemas.microsoft.com/office/drawing/2014/main" id="{345CFE55-CEE7-3ED2-B664-B4989106A143}"/>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6" name="TextBox 5">
            <a:extLst>
              <a:ext uri="{FF2B5EF4-FFF2-40B4-BE49-F238E27FC236}">
                <a16:creationId xmlns:a16="http://schemas.microsoft.com/office/drawing/2014/main" id="{A3772EC4-DDD0-0D4C-3C9F-50D53F36CBF4}"/>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588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32FE-E58F-FEA0-E7F9-9A81057B71B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A5E6185C-671E-2565-63AA-BE0731A81D93}"/>
              </a:ext>
            </a:extLst>
          </p:cNvPr>
          <p:cNvSpPr>
            <a:spLocks noGrp="1"/>
          </p:cNvSpPr>
          <p:nvPr>
            <p:ph idx="1"/>
          </p:nvPr>
        </p:nvSpPr>
        <p:spPr>
          <a:xfrm>
            <a:off x="2072080" y="1568741"/>
            <a:ext cx="9613784" cy="5176008"/>
          </a:xfrm>
        </p:spPr>
        <p:txBody>
          <a:bodyPr>
            <a:normAutofit/>
          </a:bodyPr>
          <a:lstStyle/>
          <a:p>
            <a:pPr marL="0" indent="0">
              <a:lnSpc>
                <a:spcPct val="80000"/>
              </a:lnSpc>
              <a:buNone/>
            </a:pPr>
            <a:r>
              <a:rPr lang="en-IN" sz="1200" dirty="0">
                <a:latin typeface="Times New Roman" panose="02020603050405020304" pitchFamily="18" charset="0"/>
                <a:cs typeface="Times New Roman" panose="02020603050405020304" pitchFamily="18" charset="0"/>
              </a:rPr>
              <a:t>[41] G. </a:t>
            </a:r>
            <a:r>
              <a:rPr lang="en-IN" sz="1200" dirty="0" err="1">
                <a:latin typeface="Times New Roman" panose="02020603050405020304" pitchFamily="18" charset="0"/>
                <a:cs typeface="Times New Roman" panose="02020603050405020304" pitchFamily="18" charset="0"/>
              </a:rPr>
              <a:t>Alfian</a:t>
            </a:r>
            <a:r>
              <a:rPr lang="en-IN" sz="1200" dirty="0">
                <a:latin typeface="Times New Roman" panose="02020603050405020304" pitchFamily="18" charset="0"/>
                <a:cs typeface="Times New Roman" panose="02020603050405020304" pitchFamily="18" charset="0"/>
              </a:rPr>
              <a:t>, M. </a:t>
            </a:r>
            <a:r>
              <a:rPr lang="en-IN" sz="1200" dirty="0" err="1">
                <a:latin typeface="Times New Roman" panose="02020603050405020304" pitchFamily="18" charset="0"/>
                <a:cs typeface="Times New Roman" panose="02020603050405020304" pitchFamily="18" charset="0"/>
              </a:rPr>
              <a:t>Syafrudin</a:t>
            </a:r>
            <a:r>
              <a:rPr lang="en-IN" sz="1200" dirty="0">
                <a:latin typeface="Times New Roman" panose="02020603050405020304" pitchFamily="18" charset="0"/>
                <a:cs typeface="Times New Roman" panose="02020603050405020304" pitchFamily="18" charset="0"/>
              </a:rPr>
              <a:t>, and J. Rhee, ‘‘Real-time monitoring system using smartphone-based sensors and NoSQL database for perishable supply chain,’’ Sustainability, vol. 9, no. 11, p. 2073, Nov. 2017,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10.3390/su9112073.</a:t>
            </a:r>
          </a:p>
          <a:p>
            <a:pPr marL="0" indent="0">
              <a:lnSpc>
                <a:spcPct val="80000"/>
              </a:lnSpc>
              <a:buNone/>
            </a:pPr>
            <a:r>
              <a:rPr lang="en-IN" sz="1200" dirty="0">
                <a:latin typeface="Times New Roman" panose="02020603050405020304" pitchFamily="18" charset="0"/>
                <a:cs typeface="Times New Roman" panose="02020603050405020304" pitchFamily="18" charset="0"/>
              </a:rPr>
              <a:t>[42] M. </a:t>
            </a:r>
            <a:r>
              <a:rPr lang="en-IN" sz="1200" dirty="0" err="1">
                <a:latin typeface="Times New Roman" panose="02020603050405020304" pitchFamily="18" charset="0"/>
                <a:cs typeface="Times New Roman" panose="02020603050405020304" pitchFamily="18" charset="0"/>
              </a:rPr>
              <a:t>Syafrudin</a:t>
            </a:r>
            <a:r>
              <a:rPr lang="en-IN" sz="1200" dirty="0">
                <a:latin typeface="Times New Roman" panose="02020603050405020304" pitchFamily="18" charset="0"/>
                <a:cs typeface="Times New Roman" panose="02020603050405020304" pitchFamily="18" charset="0"/>
              </a:rPr>
              <a:t>, G. </a:t>
            </a:r>
            <a:r>
              <a:rPr lang="en-IN" sz="1200" dirty="0" err="1">
                <a:latin typeface="Times New Roman" panose="02020603050405020304" pitchFamily="18" charset="0"/>
                <a:cs typeface="Times New Roman" panose="02020603050405020304" pitchFamily="18" charset="0"/>
              </a:rPr>
              <a:t>Alfian</a:t>
            </a:r>
            <a:r>
              <a:rPr lang="en-IN" sz="1200" dirty="0">
                <a:latin typeface="Times New Roman" panose="02020603050405020304" pitchFamily="18" charset="0"/>
                <a:cs typeface="Times New Roman" panose="02020603050405020304" pitchFamily="18" charset="0"/>
              </a:rPr>
              <a:t>, N. </a:t>
            </a:r>
            <a:r>
              <a:rPr lang="en-IN" sz="1200" dirty="0" err="1">
                <a:latin typeface="Times New Roman" panose="02020603050405020304" pitchFamily="18" charset="0"/>
                <a:cs typeface="Times New Roman" panose="02020603050405020304" pitchFamily="18" charset="0"/>
              </a:rPr>
              <a:t>Fitriyani</a:t>
            </a:r>
            <a:r>
              <a:rPr lang="en-IN" sz="1200" dirty="0">
                <a:latin typeface="Times New Roman" panose="02020603050405020304" pitchFamily="18" charset="0"/>
                <a:cs typeface="Times New Roman" panose="02020603050405020304" pitchFamily="18" charset="0"/>
              </a:rPr>
              <a:t>, and J. Rhee, ‘‘Performance analysis of IoT-based sensor, big data processing, and machine learning model for real-time monitoring system in automotive manufacturing,’’ Sensors, vol. 18, no. 9, p. 2946, Sep. 2018,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10.3390/s18092946.</a:t>
            </a:r>
          </a:p>
          <a:p>
            <a:pPr marL="0" indent="0">
              <a:lnSpc>
                <a:spcPct val="80000"/>
              </a:lnSpc>
              <a:buNone/>
            </a:pPr>
            <a:r>
              <a:rPr lang="en-IN" sz="1200" dirty="0">
                <a:latin typeface="Times New Roman" panose="02020603050405020304" pitchFamily="18" charset="0"/>
                <a:cs typeface="Times New Roman" panose="02020603050405020304" pitchFamily="18" charset="0"/>
              </a:rPr>
              <a:t>[43] M. </a:t>
            </a:r>
            <a:r>
              <a:rPr lang="en-IN" sz="1200" dirty="0" err="1">
                <a:latin typeface="Times New Roman" panose="02020603050405020304" pitchFamily="18" charset="0"/>
                <a:cs typeface="Times New Roman" panose="02020603050405020304" pitchFamily="18" charset="0"/>
              </a:rPr>
              <a:t>Syafrudin</a:t>
            </a:r>
            <a:r>
              <a:rPr lang="en-IN" sz="1200" dirty="0">
                <a:latin typeface="Times New Roman" panose="02020603050405020304" pitchFamily="18" charset="0"/>
                <a:cs typeface="Times New Roman" panose="02020603050405020304" pitchFamily="18" charset="0"/>
              </a:rPr>
              <a:t>, N. </a:t>
            </a:r>
            <a:r>
              <a:rPr lang="en-IN" sz="1200" dirty="0" err="1">
                <a:latin typeface="Times New Roman" panose="02020603050405020304" pitchFamily="18" charset="0"/>
                <a:cs typeface="Times New Roman" panose="02020603050405020304" pitchFamily="18" charset="0"/>
              </a:rPr>
              <a:t>Fitriyani</a:t>
            </a:r>
            <a:r>
              <a:rPr lang="en-IN" sz="1200" dirty="0">
                <a:latin typeface="Times New Roman" panose="02020603050405020304" pitchFamily="18" charset="0"/>
                <a:cs typeface="Times New Roman" panose="02020603050405020304" pitchFamily="18" charset="0"/>
              </a:rPr>
              <a:t>, G. </a:t>
            </a:r>
            <a:r>
              <a:rPr lang="en-IN" sz="1200" dirty="0" err="1">
                <a:latin typeface="Times New Roman" panose="02020603050405020304" pitchFamily="18" charset="0"/>
                <a:cs typeface="Times New Roman" panose="02020603050405020304" pitchFamily="18" charset="0"/>
              </a:rPr>
              <a:t>Alfian</a:t>
            </a:r>
            <a:r>
              <a:rPr lang="en-IN" sz="1200" dirty="0">
                <a:latin typeface="Times New Roman" panose="02020603050405020304" pitchFamily="18" charset="0"/>
                <a:cs typeface="Times New Roman" panose="02020603050405020304" pitchFamily="18" charset="0"/>
              </a:rPr>
              <a:t>, and J. Rhee, ‘‘An affordable fast early warning system for edge computing in assembly line,’’ Appl. Sci., vol. 9, no. 1, p. 84, Dec. 2018,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10.3390/app9010084.</a:t>
            </a:r>
          </a:p>
          <a:p>
            <a:pPr marL="0" indent="0">
              <a:lnSpc>
                <a:spcPct val="80000"/>
              </a:lnSpc>
              <a:buNone/>
            </a:pPr>
            <a:r>
              <a:rPr lang="en-IN" sz="1200" dirty="0">
                <a:latin typeface="Times New Roman" panose="02020603050405020304" pitchFamily="18" charset="0"/>
                <a:cs typeface="Times New Roman" panose="02020603050405020304" pitchFamily="18" charset="0"/>
              </a:rPr>
              <a:t>[44] G. Lemaitre, F. Nogueira, and C. K. </a:t>
            </a:r>
            <a:r>
              <a:rPr lang="en-IN" sz="1200" dirty="0" err="1">
                <a:latin typeface="Times New Roman" panose="02020603050405020304" pitchFamily="18" charset="0"/>
                <a:cs typeface="Times New Roman" panose="02020603050405020304" pitchFamily="18" charset="0"/>
              </a:rPr>
              <a:t>Aridas</a:t>
            </a:r>
            <a:r>
              <a:rPr lang="en-IN" sz="1200" dirty="0">
                <a:latin typeface="Times New Roman" panose="02020603050405020304" pitchFamily="18" charset="0"/>
                <a:cs typeface="Times New Roman" panose="02020603050405020304" pitchFamily="18" charset="0"/>
              </a:rPr>
              <a:t>, ‘‘Imbalanced-learn: A Python toolbox to tackle the curse of imbalanced datasets in machine learning,’’ J. Mach. Learn. Res., vol. 18, no. 1, pp. 559–563, Jan. 2017.</a:t>
            </a:r>
          </a:p>
          <a:p>
            <a:pPr marL="0" indent="0">
              <a:lnSpc>
                <a:spcPct val="80000"/>
              </a:lnSpc>
              <a:buNone/>
            </a:pPr>
            <a:r>
              <a:rPr lang="en-IN" sz="1200" dirty="0">
                <a:latin typeface="Times New Roman" panose="02020603050405020304" pitchFamily="18" charset="0"/>
                <a:cs typeface="Times New Roman" panose="02020603050405020304" pitchFamily="18" charset="0"/>
              </a:rPr>
              <a:t>[45] T. Chen and C. </a:t>
            </a:r>
            <a:r>
              <a:rPr lang="en-IN" sz="1200" dirty="0" err="1">
                <a:latin typeface="Times New Roman" panose="02020603050405020304" pitchFamily="18" charset="0"/>
                <a:cs typeface="Times New Roman" panose="02020603050405020304" pitchFamily="18" charset="0"/>
              </a:rPr>
              <a:t>Guestrin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XGBoost</a:t>
            </a:r>
            <a:r>
              <a:rPr lang="en-IN" sz="1200" dirty="0">
                <a:latin typeface="Times New Roman" panose="02020603050405020304" pitchFamily="18" charset="0"/>
                <a:cs typeface="Times New Roman" panose="02020603050405020304" pitchFamily="18" charset="0"/>
              </a:rPr>
              <a:t>: A scalable tree boosting system,’’ in Proc. 22nd ACM SIGKDD Int. Conf. </a:t>
            </a:r>
            <a:r>
              <a:rPr lang="en-IN" sz="1200" dirty="0" err="1">
                <a:latin typeface="Times New Roman" panose="02020603050405020304" pitchFamily="18" charset="0"/>
                <a:cs typeface="Times New Roman" panose="02020603050405020304" pitchFamily="18" charset="0"/>
              </a:rPr>
              <a:t>Knowl</a:t>
            </a:r>
            <a:r>
              <a:rPr lang="en-IN" sz="1200" dirty="0">
                <a:latin typeface="Times New Roman" panose="02020603050405020304" pitchFamily="18" charset="0"/>
                <a:cs typeface="Times New Roman" panose="02020603050405020304" pitchFamily="18" charset="0"/>
              </a:rPr>
              <a:t>. Discovery Data Mining, San Francisco, CA, USA, Aug. 2016, pp. 785–794,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10.1145/2939672.2939785.</a:t>
            </a:r>
          </a:p>
          <a:p>
            <a:pPr marL="0" indent="0">
              <a:lnSpc>
                <a:spcPct val="80000"/>
              </a:lnSpc>
              <a:buNone/>
            </a:pPr>
            <a:r>
              <a:rPr lang="en-IN" sz="1200" dirty="0">
                <a:latin typeface="Times New Roman" panose="02020603050405020304" pitchFamily="18" charset="0"/>
                <a:cs typeface="Times New Roman" panose="02020603050405020304" pitchFamily="18" charset="0"/>
              </a:rPr>
              <a:t>[46] C. </a:t>
            </a:r>
            <a:r>
              <a:rPr lang="en-IN" sz="1200" dirty="0" err="1">
                <a:latin typeface="Times New Roman" panose="02020603050405020304" pitchFamily="18" charset="0"/>
                <a:cs typeface="Times New Roman" panose="02020603050405020304" pitchFamily="18" charset="0"/>
              </a:rPr>
              <a:t>Marrocco</a:t>
            </a:r>
            <a:r>
              <a:rPr lang="en-IN" sz="1200" dirty="0">
                <a:latin typeface="Times New Roman" panose="02020603050405020304" pitchFamily="18" charset="0"/>
                <a:cs typeface="Times New Roman" panose="02020603050405020304" pitchFamily="18" charset="0"/>
              </a:rPr>
              <a:t>, R. P. W. </a:t>
            </a:r>
            <a:r>
              <a:rPr lang="en-IN" sz="1200" dirty="0" err="1">
                <a:latin typeface="Times New Roman" panose="02020603050405020304" pitchFamily="18" charset="0"/>
                <a:cs typeface="Times New Roman" panose="02020603050405020304" pitchFamily="18" charset="0"/>
              </a:rPr>
              <a:t>Duin</a:t>
            </a:r>
            <a:r>
              <a:rPr lang="en-IN" sz="1200" dirty="0">
                <a:latin typeface="Times New Roman" panose="02020603050405020304" pitchFamily="18" charset="0"/>
                <a:cs typeface="Times New Roman" panose="02020603050405020304" pitchFamily="18" charset="0"/>
              </a:rPr>
              <a:t>, and F. Tortorella, ‘‘Maximizing the area under the ROC curve by pairwise feature combination,’’ Pattern </a:t>
            </a:r>
            <a:r>
              <a:rPr lang="en-IN" sz="1200" dirty="0" err="1">
                <a:latin typeface="Times New Roman" panose="02020603050405020304" pitchFamily="18" charset="0"/>
                <a:cs typeface="Times New Roman" panose="02020603050405020304" pitchFamily="18" charset="0"/>
              </a:rPr>
              <a:t>Recognit</a:t>
            </a:r>
            <a:r>
              <a:rPr lang="en-IN" sz="1200" dirty="0">
                <a:latin typeface="Times New Roman" panose="02020603050405020304" pitchFamily="18" charset="0"/>
                <a:cs typeface="Times New Roman" panose="02020603050405020304" pitchFamily="18" charset="0"/>
              </a:rPr>
              <a:t>., vol. 41, no. 6, pp. 1961–1974, Jun. 2008,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10.1016/ j.patcog.2007.11.017.</a:t>
            </a:r>
          </a:p>
          <a:p>
            <a:pPr marL="0" indent="0">
              <a:lnSpc>
                <a:spcPct val="80000"/>
              </a:lnSpc>
              <a:buNone/>
            </a:pPr>
            <a:r>
              <a:rPr lang="en-IN" sz="1200" dirty="0">
                <a:latin typeface="Times New Roman" panose="02020603050405020304" pitchFamily="18" charset="0"/>
                <a:cs typeface="Times New Roman" panose="02020603050405020304" pitchFamily="18" charset="0"/>
              </a:rPr>
              <a:t>[47] K.-A. </a:t>
            </a:r>
            <a:r>
              <a:rPr lang="en-IN" sz="1200" dirty="0" err="1">
                <a:latin typeface="Times New Roman" panose="02020603050405020304" pitchFamily="18" charset="0"/>
                <a:cs typeface="Times New Roman" panose="02020603050405020304" pitchFamily="18" charset="0"/>
              </a:rPr>
              <a:t>Toh</a:t>
            </a:r>
            <a:r>
              <a:rPr lang="en-IN" sz="1200" dirty="0">
                <a:latin typeface="Times New Roman" panose="02020603050405020304" pitchFamily="18" charset="0"/>
                <a:cs typeface="Times New Roman" panose="02020603050405020304" pitchFamily="18" charset="0"/>
              </a:rPr>
              <a:t>, J. Kim, and S. Lee, ‘‘Maximizing area under ROC curve for biometric scores fusion,’’ Pattern </a:t>
            </a:r>
            <a:r>
              <a:rPr lang="en-IN" sz="1200" dirty="0" err="1">
                <a:latin typeface="Times New Roman" panose="02020603050405020304" pitchFamily="18" charset="0"/>
                <a:cs typeface="Times New Roman" panose="02020603050405020304" pitchFamily="18" charset="0"/>
              </a:rPr>
              <a:t>Recognit</a:t>
            </a:r>
            <a:r>
              <a:rPr lang="en-IN" sz="1200" dirty="0">
                <a:latin typeface="Times New Roman" panose="02020603050405020304" pitchFamily="18" charset="0"/>
                <a:cs typeface="Times New Roman" panose="02020603050405020304" pitchFamily="18" charset="0"/>
              </a:rPr>
              <a:t>., vol. 41, no. 11, pp. 3373–3392, Nov. 2008,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10.1016/j.patcog.2008.04.002.</a:t>
            </a:r>
          </a:p>
          <a:p>
            <a:pPr marL="0" indent="0">
              <a:lnSpc>
                <a:spcPct val="80000"/>
              </a:lnSpc>
              <a:buNone/>
            </a:pPr>
            <a:r>
              <a:rPr lang="en-IN" sz="1200" dirty="0">
                <a:latin typeface="Times New Roman" panose="02020603050405020304" pitchFamily="18" charset="0"/>
                <a:cs typeface="Times New Roman" panose="02020603050405020304" pitchFamily="18" charset="0"/>
              </a:rPr>
              <a:t>[48] S. H. Jee et al., ‘‘A coronary heart disease prediction model: The </a:t>
            </a:r>
            <a:r>
              <a:rPr lang="en-IN" sz="1200" dirty="0" err="1">
                <a:latin typeface="Times New Roman" panose="02020603050405020304" pitchFamily="18" charset="0"/>
                <a:cs typeface="Times New Roman" panose="02020603050405020304" pitchFamily="18" charset="0"/>
              </a:rPr>
              <a:t>korean</a:t>
            </a:r>
            <a:r>
              <a:rPr lang="en-IN" sz="1200" dirty="0">
                <a:latin typeface="Times New Roman" panose="02020603050405020304" pitchFamily="18" charset="0"/>
                <a:cs typeface="Times New Roman" panose="02020603050405020304" pitchFamily="18" charset="0"/>
              </a:rPr>
              <a:t> heart study,’’ BMJ Open, vol. 4, no. 5, May 2014, Art. no. e005025,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10.1136/bmjopen-2014-005025.</a:t>
            </a:r>
          </a:p>
          <a:p>
            <a:pPr marL="0" indent="0">
              <a:lnSpc>
                <a:spcPct val="80000"/>
              </a:lnSpc>
              <a:buNone/>
            </a:pPr>
            <a:r>
              <a:rPr lang="en-IN" sz="1200" dirty="0">
                <a:latin typeface="Times New Roman" panose="02020603050405020304" pitchFamily="18" charset="0"/>
                <a:cs typeface="Times New Roman" panose="02020603050405020304" pitchFamily="18" charset="0"/>
              </a:rPr>
              <a:t>[49] G. T. Reddy, M. P. K. Reddy, K. </a:t>
            </a:r>
            <a:r>
              <a:rPr lang="en-IN" sz="1200" dirty="0" err="1">
                <a:latin typeface="Times New Roman" panose="02020603050405020304" pitchFamily="18" charset="0"/>
                <a:cs typeface="Times New Roman" panose="02020603050405020304" pitchFamily="18" charset="0"/>
              </a:rPr>
              <a:t>Lakshmanna</a:t>
            </a:r>
            <a:r>
              <a:rPr lang="en-IN" sz="1200" dirty="0">
                <a:latin typeface="Times New Roman" panose="02020603050405020304" pitchFamily="18" charset="0"/>
                <a:cs typeface="Times New Roman" panose="02020603050405020304" pitchFamily="18" charset="0"/>
              </a:rPr>
              <a:t>, D. S. Rajput, R. </a:t>
            </a:r>
            <a:r>
              <a:rPr lang="en-IN" sz="1200" dirty="0" err="1">
                <a:latin typeface="Times New Roman" panose="02020603050405020304" pitchFamily="18" charset="0"/>
                <a:cs typeface="Times New Roman" panose="02020603050405020304" pitchFamily="18" charset="0"/>
              </a:rPr>
              <a:t>Kaluri</a:t>
            </a:r>
            <a:r>
              <a:rPr lang="en-IN" sz="1200" dirty="0">
                <a:latin typeface="Times New Roman" panose="02020603050405020304" pitchFamily="18" charset="0"/>
                <a:cs typeface="Times New Roman" panose="02020603050405020304" pitchFamily="18" charset="0"/>
              </a:rPr>
              <a:t>, and G. Srivastava, ‘‘Hybrid genetic algorithm and a fuzzy logic classifier for heart disease diagnosis,’’ </a:t>
            </a:r>
            <a:r>
              <a:rPr lang="en-IN" sz="1200" dirty="0" err="1">
                <a:latin typeface="Times New Roman" panose="02020603050405020304" pitchFamily="18" charset="0"/>
                <a:cs typeface="Times New Roman" panose="02020603050405020304" pitchFamily="18" charset="0"/>
              </a:rPr>
              <a:t>Evol</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Intell</a:t>
            </a:r>
            <a:r>
              <a:rPr lang="en-IN" sz="1200" dirty="0">
                <a:latin typeface="Times New Roman" panose="02020603050405020304" pitchFamily="18" charset="0"/>
                <a:cs typeface="Times New Roman" panose="02020603050405020304" pitchFamily="18" charset="0"/>
              </a:rPr>
              <a:t>., vol. 13, no. 2, pp. 185–196, Nov. 2019,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10.1007/s12065-019-00327-1. </a:t>
            </a:r>
          </a:p>
          <a:p>
            <a:pPr marL="0" indent="0">
              <a:lnSpc>
                <a:spcPct val="80000"/>
              </a:lnSpc>
              <a:buNone/>
            </a:pPr>
            <a:r>
              <a:rPr lang="en-IN" sz="1200" dirty="0">
                <a:latin typeface="Times New Roman" panose="02020603050405020304" pitchFamily="18" charset="0"/>
                <a:cs typeface="Times New Roman" panose="02020603050405020304" pitchFamily="18" charset="0"/>
              </a:rPr>
              <a:t>[50] B. R. Kirkwood, J. A. C. Sterne, and B. R. Kirkwood, Essential Medical Statistics, 2nd ed. Malden, MA, USA: Blackwell Science, 2003.</a:t>
            </a:r>
          </a:p>
        </p:txBody>
      </p:sp>
      <p:sp>
        <p:nvSpPr>
          <p:cNvPr id="4" name="TextBox 3">
            <a:extLst>
              <a:ext uri="{FF2B5EF4-FFF2-40B4-BE49-F238E27FC236}">
                <a16:creationId xmlns:a16="http://schemas.microsoft.com/office/drawing/2014/main" id="{51E8CE86-2A02-45EA-BE86-F3FC3918E1C3}"/>
              </a:ext>
            </a:extLst>
          </p:cNvPr>
          <p:cNvSpPr txBox="1"/>
          <p:nvPr/>
        </p:nvSpPr>
        <p:spPr>
          <a:xfrm>
            <a:off x="687388" y="757339"/>
            <a:ext cx="415498"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18</a:t>
            </a:r>
          </a:p>
        </p:txBody>
      </p:sp>
      <p:sp>
        <p:nvSpPr>
          <p:cNvPr id="5" name="TextBox 4">
            <a:extLst>
              <a:ext uri="{FF2B5EF4-FFF2-40B4-BE49-F238E27FC236}">
                <a16:creationId xmlns:a16="http://schemas.microsoft.com/office/drawing/2014/main" id="{7DBA79C5-B736-F909-E5C4-E891C9D59240}"/>
              </a:ext>
            </a:extLst>
          </p:cNvPr>
          <p:cNvSpPr txBox="1"/>
          <p:nvPr/>
        </p:nvSpPr>
        <p:spPr>
          <a:xfrm>
            <a:off x="4537159" y="6531434"/>
            <a:ext cx="3335388" cy="400110"/>
          </a:xfrm>
          <a:prstGeom prst="rect">
            <a:avLst/>
          </a:prstGeom>
          <a:noFill/>
        </p:spPr>
        <p:txBody>
          <a:bodyPr wrap="square" rtlCol="0">
            <a:spAutoFit/>
          </a:bodyPr>
          <a:lstStyle/>
          <a:p>
            <a:r>
              <a:rPr lang="en-IN" sz="1000" dirty="0">
                <a:solidFill>
                  <a:schemeClr val="bg1">
                    <a:lumMod val="65000"/>
                  </a:schemeClr>
                </a:solidFill>
                <a:latin typeface="Times New Roman" panose="02020603050405020304" pitchFamily="18" charset="0"/>
                <a:cs typeface="Times New Roman" panose="02020603050405020304" pitchFamily="18" charset="0"/>
              </a:rPr>
              <a:t>HEART DISEASE PREDICTION USING DEEP LEARNING</a:t>
            </a:r>
          </a:p>
        </p:txBody>
      </p:sp>
      <p:sp>
        <p:nvSpPr>
          <p:cNvPr id="6" name="TextBox 5">
            <a:extLst>
              <a:ext uri="{FF2B5EF4-FFF2-40B4-BE49-F238E27FC236}">
                <a16:creationId xmlns:a16="http://schemas.microsoft.com/office/drawing/2014/main" id="{C1DE10C6-FDD8-D215-BED3-B411989B94D3}"/>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latin typeface="Times New Roman" panose="02020603050405020304" pitchFamily="18" charset="0"/>
                <a:cs typeface="Times New Roman" panose="02020603050405020304" pitchFamily="18" charset="0"/>
              </a:rPr>
              <a:pPr/>
              <a:t>11/14/2023</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442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C62B-500C-FF22-C3F9-111904E466E1}"/>
              </a:ext>
            </a:extLst>
          </p:cNvPr>
          <p:cNvSpPr>
            <a:spLocks noGrp="1"/>
          </p:cNvSpPr>
          <p:nvPr>
            <p:ph type="title"/>
          </p:nvPr>
        </p:nvSpPr>
        <p:spPr>
          <a:xfrm>
            <a:off x="4352057" y="3149597"/>
            <a:ext cx="8911687" cy="1280890"/>
          </a:xfrm>
        </p:spPr>
        <p:txBody>
          <a:bodyPr>
            <a:normAutofit/>
          </a:bodyPr>
          <a:lstStyle/>
          <a:p>
            <a:r>
              <a:rPr lang="en-IN"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4115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21E0-438D-0DFB-0C82-1C1D2A8714B0}"/>
              </a:ext>
            </a:extLst>
          </p:cNvPr>
          <p:cNvSpPr>
            <a:spLocks noGrp="1"/>
          </p:cNvSpPr>
          <p:nvPr>
            <p:ph type="title"/>
          </p:nvPr>
        </p:nvSpPr>
        <p:spPr>
          <a:xfrm>
            <a:off x="1451897" y="-20990"/>
            <a:ext cx="8911687" cy="1556657"/>
          </a:xfrm>
        </p:spPr>
        <p:txBody>
          <a:bodyPr/>
          <a:lstStyle/>
          <a:p>
            <a:pPr algn="ctr"/>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7AD39587-0E9F-501D-682E-F2DD0E4F43E6}"/>
              </a:ext>
            </a:extLst>
          </p:cNvPr>
          <p:cNvGraphicFramePr>
            <a:graphicFrameLocks noGrp="1"/>
          </p:cNvGraphicFramePr>
          <p:nvPr>
            <p:ph idx="1"/>
            <p:extLst>
              <p:ext uri="{D42A27DB-BD31-4B8C-83A1-F6EECF244321}">
                <p14:modId xmlns:p14="http://schemas.microsoft.com/office/powerpoint/2010/main" val="2454987751"/>
              </p:ext>
            </p:extLst>
          </p:nvPr>
        </p:nvGraphicFramePr>
        <p:xfrm>
          <a:off x="183892" y="1237129"/>
          <a:ext cx="12008107" cy="5651767"/>
        </p:xfrm>
        <a:graphic>
          <a:graphicData uri="http://schemas.openxmlformats.org/drawingml/2006/table">
            <a:tbl>
              <a:tblPr firstRow="1" bandRow="1">
                <a:tableStyleId>{5C22544A-7EE6-4342-B048-85BDC9FD1C3A}</a:tableStyleId>
              </a:tblPr>
              <a:tblGrid>
                <a:gridCol w="757402">
                  <a:extLst>
                    <a:ext uri="{9D8B030D-6E8A-4147-A177-3AD203B41FA5}">
                      <a16:colId xmlns:a16="http://schemas.microsoft.com/office/drawing/2014/main" val="3672156870"/>
                    </a:ext>
                  </a:extLst>
                </a:gridCol>
                <a:gridCol w="1183341">
                  <a:extLst>
                    <a:ext uri="{9D8B030D-6E8A-4147-A177-3AD203B41FA5}">
                      <a16:colId xmlns:a16="http://schemas.microsoft.com/office/drawing/2014/main" val="3744717653"/>
                    </a:ext>
                  </a:extLst>
                </a:gridCol>
                <a:gridCol w="1183341">
                  <a:extLst>
                    <a:ext uri="{9D8B030D-6E8A-4147-A177-3AD203B41FA5}">
                      <a16:colId xmlns:a16="http://schemas.microsoft.com/office/drawing/2014/main" val="1754526469"/>
                    </a:ext>
                  </a:extLst>
                </a:gridCol>
                <a:gridCol w="1595718">
                  <a:extLst>
                    <a:ext uri="{9D8B030D-6E8A-4147-A177-3AD203B41FA5}">
                      <a16:colId xmlns:a16="http://schemas.microsoft.com/office/drawing/2014/main" val="3988665155"/>
                    </a:ext>
                  </a:extLst>
                </a:gridCol>
                <a:gridCol w="3851595">
                  <a:extLst>
                    <a:ext uri="{9D8B030D-6E8A-4147-A177-3AD203B41FA5}">
                      <a16:colId xmlns:a16="http://schemas.microsoft.com/office/drawing/2014/main" val="3265891568"/>
                    </a:ext>
                  </a:extLst>
                </a:gridCol>
                <a:gridCol w="1720619">
                  <a:extLst>
                    <a:ext uri="{9D8B030D-6E8A-4147-A177-3AD203B41FA5}">
                      <a16:colId xmlns:a16="http://schemas.microsoft.com/office/drawing/2014/main" val="2406453336"/>
                    </a:ext>
                  </a:extLst>
                </a:gridCol>
                <a:gridCol w="1716091">
                  <a:extLst>
                    <a:ext uri="{9D8B030D-6E8A-4147-A177-3AD203B41FA5}">
                      <a16:colId xmlns:a16="http://schemas.microsoft.com/office/drawing/2014/main" val="1483531832"/>
                    </a:ext>
                  </a:extLst>
                </a:gridCol>
              </a:tblGrid>
              <a:tr h="609184">
                <a:tc>
                  <a:txBody>
                    <a:bodyPr/>
                    <a:lstStyle/>
                    <a:p>
                      <a:pPr algn="ctr"/>
                      <a:r>
                        <a:rPr lang="en-US" dirty="0">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PUBLICATION</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1560007"/>
                  </a:ext>
                </a:extLst>
              </a:tr>
              <a:tr h="5011687">
                <a:tc>
                  <a:txBody>
                    <a:bodyPr/>
                    <a:lstStyle/>
                    <a:p>
                      <a:pPr algn="ctr"/>
                      <a:r>
                        <a:rPr lang="en-US" sz="1400" dirty="0">
                          <a:latin typeface="Times New Roman" panose="02020603050405020304" pitchFamily="18" charset="0"/>
                          <a:cs typeface="Times New Roman" panose="02020603050405020304" pitchFamily="18" charset="0"/>
                        </a:rPr>
                        <a:t>01</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Ischemic Heart Disease Prediction Using Optimized Squirrel Search Feature Selection Algorithm</a:t>
                      </a:r>
                    </a:p>
                  </a:txBody>
                  <a:tcPr/>
                </a:tc>
                <a:tc>
                  <a:txBody>
                    <a:bodyPr/>
                    <a:lstStyle/>
                    <a:p>
                      <a:r>
                        <a:rPr lang="en-IN" sz="1400" dirty="0">
                          <a:latin typeface="Times New Roman" panose="02020603050405020304" pitchFamily="18" charset="0"/>
                          <a:cs typeface="Times New Roman" panose="02020603050405020304" pitchFamily="18" charset="0"/>
                        </a:rPr>
                        <a:t>D. </a:t>
                      </a:r>
                      <a:r>
                        <a:rPr lang="en-IN" sz="1400" dirty="0" err="1">
                          <a:latin typeface="Times New Roman" panose="02020603050405020304" pitchFamily="18" charset="0"/>
                          <a:cs typeface="Times New Roman" panose="02020603050405020304" pitchFamily="18" charset="0"/>
                        </a:rPr>
                        <a:t>Cenitta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2022</a:t>
                      </a:r>
                    </a:p>
                  </a:txBody>
                  <a:tcPr/>
                </a:tc>
                <a:tc>
                  <a:txBody>
                    <a:bodyPr/>
                    <a:lstStyle/>
                    <a:p>
                      <a:pPr algn="just"/>
                      <a:r>
                        <a:rPr lang="en-US" sz="1200" dirty="0">
                          <a:latin typeface="Times New Roman" panose="02020603050405020304" pitchFamily="18" charset="0"/>
                          <a:cs typeface="Times New Roman" panose="02020603050405020304" pitchFamily="18" charset="0"/>
                        </a:rPr>
                        <a:t>The provided algorithm is called the "Ischemic Heart Disease Multiple Imputation Technique." It is designed to handle missing attributes in a dataset (denoted as X) related to Ischemic Heart Disease. The algorithm performs multiple imputations to estimate and fill in the missing values in the dataset. It uses a nearest neighbor approach to find similar samples with non-missing attributes (denoted as N). For each missing attribute (denoted as a) in a sample (denoted as y), the algorithm computes two values (J1 and J2) based on the information from the nearest neighbors. If J2 is less than zero, it imputes the missing value using J1/J2; otherwise, it imputes the missing value using the mean of the non-missing values from the nearest neighbors.</a:t>
                      </a: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Effective Handling of Missing Data</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Multiple imputations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Nearest neighbor approach</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Flexibility</a:t>
                      </a:r>
                    </a:p>
                  </a:txBody>
                  <a:tcPr/>
                </a:tc>
                <a:tc>
                  <a:txBody>
                    <a:bodyPr/>
                    <a:lstStyle/>
                    <a:p>
                      <a:pPr marL="285750" indent="-285750">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Complex</a:t>
                      </a:r>
                    </a:p>
                    <a:p>
                      <a:pPr marL="285750" indent="-285750">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Potential for overfitting</a:t>
                      </a:r>
                    </a:p>
                    <a:p>
                      <a:pPr marL="285750" indent="-285750">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Lack of Simplicity</a:t>
                      </a:r>
                    </a:p>
                    <a:p>
                      <a:pPr marL="285750" indent="-285750">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High Resource Demand</a:t>
                      </a:r>
                    </a:p>
                    <a:p>
                      <a:pPr marL="285750" indent="-285750">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Sensitivity to Hyperparameters</a:t>
                      </a:r>
                    </a:p>
                    <a:p>
                      <a:pPr marL="285750" indent="-285750">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Data Dependency</a:t>
                      </a:r>
                      <a:endParaRPr lang="en-IN" sz="11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984154422"/>
                  </a:ext>
                </a:extLst>
              </a:tr>
            </a:tbl>
          </a:graphicData>
        </a:graphic>
      </p:graphicFrame>
      <p:sp>
        <p:nvSpPr>
          <p:cNvPr id="3" name="TextBox 2">
            <a:extLst>
              <a:ext uri="{FF2B5EF4-FFF2-40B4-BE49-F238E27FC236}">
                <a16:creationId xmlns:a16="http://schemas.microsoft.com/office/drawing/2014/main" id="{A5AD8937-53DF-FEA4-2DCC-775305EA7C6C}"/>
              </a:ext>
            </a:extLst>
          </p:cNvPr>
          <p:cNvSpPr txBox="1"/>
          <p:nvPr/>
        </p:nvSpPr>
        <p:spPr>
          <a:xfrm>
            <a:off x="687388" y="757339"/>
            <a:ext cx="312906" cy="369332"/>
          </a:xfrm>
          <a:prstGeom prst="rect">
            <a:avLst/>
          </a:prstGeom>
          <a:noFill/>
        </p:spPr>
        <p:txBody>
          <a:bodyPr wrap="none" rtlCol="0">
            <a:spAutoFit/>
          </a:bodyPr>
          <a:lstStyle/>
          <a:p>
            <a:r>
              <a:rPr lang="en-IN" dirty="0">
                <a:solidFill>
                  <a:schemeClr val="bg1"/>
                </a:solidFill>
              </a:rPr>
              <a:t>2</a:t>
            </a:r>
          </a:p>
        </p:txBody>
      </p:sp>
      <p:sp>
        <p:nvSpPr>
          <p:cNvPr id="5" name="TextBox 4">
            <a:extLst>
              <a:ext uri="{FF2B5EF4-FFF2-40B4-BE49-F238E27FC236}">
                <a16:creationId xmlns:a16="http://schemas.microsoft.com/office/drawing/2014/main" id="{E50B47D8-F670-8251-62E8-5DDB04003A5D}"/>
              </a:ext>
            </a:extLst>
          </p:cNvPr>
          <p:cNvSpPr txBox="1"/>
          <p:nvPr/>
        </p:nvSpPr>
        <p:spPr>
          <a:xfrm>
            <a:off x="4537159" y="6531434"/>
            <a:ext cx="3335388" cy="246221"/>
          </a:xfrm>
          <a:prstGeom prst="rect">
            <a:avLst/>
          </a:prstGeom>
          <a:noFill/>
        </p:spPr>
        <p:txBody>
          <a:bodyPr wrap="square" rtlCol="0">
            <a:spAutoFit/>
          </a:bodyPr>
          <a:lstStyle/>
          <a:p>
            <a:r>
              <a:rPr lang="en-IN" sz="1000" dirty="0">
                <a:solidFill>
                  <a:schemeClr val="bg1">
                    <a:lumMod val="65000"/>
                  </a:schemeClr>
                </a:solidFill>
              </a:rPr>
              <a:t>HEART DISEASE PREDICTION USING DEEP LEARNING</a:t>
            </a:r>
          </a:p>
        </p:txBody>
      </p:sp>
      <p:sp>
        <p:nvSpPr>
          <p:cNvPr id="6" name="TextBox 5">
            <a:extLst>
              <a:ext uri="{FF2B5EF4-FFF2-40B4-BE49-F238E27FC236}">
                <a16:creationId xmlns:a16="http://schemas.microsoft.com/office/drawing/2014/main" id="{525FCC6F-A64F-CDE3-D768-EA07BFBFA44D}"/>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pPr/>
              <a:t>11/14/2023</a:t>
            </a:fld>
            <a:endParaRPr lang="en-IN" sz="1600" dirty="0"/>
          </a:p>
        </p:txBody>
      </p:sp>
    </p:spTree>
    <p:extLst>
      <p:ext uri="{BB962C8B-B14F-4D97-AF65-F5344CB8AC3E}">
        <p14:creationId xmlns:p14="http://schemas.microsoft.com/office/powerpoint/2010/main" val="3724841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21E0-438D-0DFB-0C82-1C1D2A8714B0}"/>
              </a:ext>
            </a:extLst>
          </p:cNvPr>
          <p:cNvSpPr>
            <a:spLocks noGrp="1"/>
          </p:cNvSpPr>
          <p:nvPr>
            <p:ph type="title"/>
          </p:nvPr>
        </p:nvSpPr>
        <p:spPr>
          <a:xfrm>
            <a:off x="1640156" y="-20990"/>
            <a:ext cx="8911687" cy="1556657"/>
          </a:xfrm>
        </p:spPr>
        <p:txBody>
          <a:bodyPr/>
          <a:lstStyle/>
          <a:p>
            <a:pPr algn="ctr"/>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7AD39587-0E9F-501D-682E-F2DD0E4F43E6}"/>
              </a:ext>
            </a:extLst>
          </p:cNvPr>
          <p:cNvGraphicFramePr>
            <a:graphicFrameLocks noGrp="1"/>
          </p:cNvGraphicFramePr>
          <p:nvPr>
            <p:ph idx="1"/>
            <p:extLst>
              <p:ext uri="{D42A27DB-BD31-4B8C-83A1-F6EECF244321}">
                <p14:modId xmlns:p14="http://schemas.microsoft.com/office/powerpoint/2010/main" val="3672037045"/>
              </p:ext>
            </p:extLst>
          </p:nvPr>
        </p:nvGraphicFramePr>
        <p:xfrm>
          <a:off x="183892" y="1237129"/>
          <a:ext cx="12008107" cy="5651767"/>
        </p:xfrm>
        <a:graphic>
          <a:graphicData uri="http://schemas.openxmlformats.org/drawingml/2006/table">
            <a:tbl>
              <a:tblPr firstRow="1" bandRow="1">
                <a:tableStyleId>{5C22544A-7EE6-4342-B048-85BDC9FD1C3A}</a:tableStyleId>
              </a:tblPr>
              <a:tblGrid>
                <a:gridCol w="757402">
                  <a:extLst>
                    <a:ext uri="{9D8B030D-6E8A-4147-A177-3AD203B41FA5}">
                      <a16:colId xmlns:a16="http://schemas.microsoft.com/office/drawing/2014/main" val="3672156870"/>
                    </a:ext>
                  </a:extLst>
                </a:gridCol>
                <a:gridCol w="1183341">
                  <a:extLst>
                    <a:ext uri="{9D8B030D-6E8A-4147-A177-3AD203B41FA5}">
                      <a16:colId xmlns:a16="http://schemas.microsoft.com/office/drawing/2014/main" val="3744717653"/>
                    </a:ext>
                  </a:extLst>
                </a:gridCol>
                <a:gridCol w="1183341">
                  <a:extLst>
                    <a:ext uri="{9D8B030D-6E8A-4147-A177-3AD203B41FA5}">
                      <a16:colId xmlns:a16="http://schemas.microsoft.com/office/drawing/2014/main" val="1754526469"/>
                    </a:ext>
                  </a:extLst>
                </a:gridCol>
                <a:gridCol w="1595718">
                  <a:extLst>
                    <a:ext uri="{9D8B030D-6E8A-4147-A177-3AD203B41FA5}">
                      <a16:colId xmlns:a16="http://schemas.microsoft.com/office/drawing/2014/main" val="3988665155"/>
                    </a:ext>
                  </a:extLst>
                </a:gridCol>
                <a:gridCol w="3851595">
                  <a:extLst>
                    <a:ext uri="{9D8B030D-6E8A-4147-A177-3AD203B41FA5}">
                      <a16:colId xmlns:a16="http://schemas.microsoft.com/office/drawing/2014/main" val="3265891568"/>
                    </a:ext>
                  </a:extLst>
                </a:gridCol>
                <a:gridCol w="1720619">
                  <a:extLst>
                    <a:ext uri="{9D8B030D-6E8A-4147-A177-3AD203B41FA5}">
                      <a16:colId xmlns:a16="http://schemas.microsoft.com/office/drawing/2014/main" val="2406453336"/>
                    </a:ext>
                  </a:extLst>
                </a:gridCol>
                <a:gridCol w="1716091">
                  <a:extLst>
                    <a:ext uri="{9D8B030D-6E8A-4147-A177-3AD203B41FA5}">
                      <a16:colId xmlns:a16="http://schemas.microsoft.com/office/drawing/2014/main" val="1483531832"/>
                    </a:ext>
                  </a:extLst>
                </a:gridCol>
              </a:tblGrid>
              <a:tr h="609184">
                <a:tc>
                  <a:txBody>
                    <a:bodyPr/>
                    <a:lstStyle/>
                    <a:p>
                      <a:pPr algn="just"/>
                      <a:r>
                        <a:rPr lang="en-US" dirty="0">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PUBLICATION</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1560007"/>
                  </a:ext>
                </a:extLst>
              </a:tr>
              <a:tr h="5011687">
                <a:tc>
                  <a:txBody>
                    <a:bodyPr/>
                    <a:lstStyle/>
                    <a:p>
                      <a:pPr algn="ctr"/>
                      <a:r>
                        <a:rPr lang="en-US" sz="1400" dirty="0">
                          <a:latin typeface="Times New Roman" panose="02020603050405020304" pitchFamily="18" charset="0"/>
                          <a:cs typeface="Times New Roman" panose="02020603050405020304" pitchFamily="18" charset="0"/>
                        </a:rPr>
                        <a:t>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An Effective Heart Disease Prediction Model for a Clinical Decision Support System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Norma Latif </a:t>
                      </a:r>
                      <a:r>
                        <a:rPr lang="en-IN" sz="1400" dirty="0" err="1">
                          <a:latin typeface="Times New Roman" panose="02020603050405020304" pitchFamily="18" charset="0"/>
                          <a:cs typeface="Times New Roman" panose="02020603050405020304" pitchFamily="18" charset="0"/>
                        </a:rPr>
                        <a:t>Fitriyani</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2020</a:t>
                      </a:r>
                    </a:p>
                  </a:txBody>
                  <a:tcPr/>
                </a:tc>
                <a:tc>
                  <a:txBody>
                    <a:bodyPr/>
                    <a:lstStyle/>
                    <a:p>
                      <a:pPr algn="just"/>
                      <a:r>
                        <a:rPr lang="en-US" sz="1200" dirty="0">
                          <a:latin typeface="Times New Roman" panose="02020603050405020304" pitchFamily="18" charset="0"/>
                          <a:cs typeface="Times New Roman" panose="02020603050405020304" pitchFamily="18" charset="0"/>
                        </a:rPr>
                        <a:t>The study introduces an innovative Heart Disease Prediction Model (HDPM) utilizing machine learning, outperforming six other algorithms in accuracy, precision, sensitivity, and more. With accuracy up to 98.40%, the HDPM demonstrates its potential to aid early detection and treatment, validated through statistical tests and a web-based Clinical Decision Support System for practical use in clinical settings.</a:t>
                      </a:r>
                      <a:endParaRPr lang="en-IN" sz="12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Novel Approach</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Rigorous Performance Evaluation</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High Accuracy</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Robustness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ROC Curve Analysis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Statistical Significance Testing</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Practical Application</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Clinical Relevance</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Benchmarking with Previous Studies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Contribution to Healthcare</a:t>
                      </a:r>
                    </a:p>
                  </a:txBody>
                  <a:tcPr/>
                </a:tc>
                <a:tc>
                  <a:txBody>
                    <a:bodyPr/>
                    <a:lstStyle/>
                    <a:p>
                      <a:pPr marL="285750" indent="-2857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Limited Dataset</a:t>
                      </a:r>
                    </a:p>
                    <a:p>
                      <a:pPr marL="285750" indent="-2857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Lack of External Validation</a:t>
                      </a:r>
                    </a:p>
                    <a:p>
                      <a:pPr marL="285750" indent="-2857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Missing Details on Model Hyperparameters</a:t>
                      </a:r>
                    </a:p>
                    <a:p>
                      <a:pPr marL="285750" indent="-2857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Limited Clinical Trial Validation</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Comparison with More Advanced Techniques</a:t>
                      </a:r>
                    </a:p>
                    <a:p>
                      <a:pPr marL="285750" indent="-2857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Lack of Ethical Considerations</a:t>
                      </a:r>
                    </a:p>
                    <a:p>
                      <a:pPr marL="285750" indent="-2857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Overfitting Concerns</a:t>
                      </a:r>
                    </a:p>
                    <a:p>
                      <a:pPr marL="285750" indent="-2857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Limited Feature Explanation</a:t>
                      </a:r>
                    </a:p>
                    <a:p>
                      <a:pPr marL="285750" indent="-2857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No Long-term Impact Evaluation</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No Update on the State of the Art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84154422"/>
                  </a:ext>
                </a:extLst>
              </a:tr>
            </a:tbl>
          </a:graphicData>
        </a:graphic>
      </p:graphicFrame>
      <p:sp>
        <p:nvSpPr>
          <p:cNvPr id="3" name="TextBox 2">
            <a:extLst>
              <a:ext uri="{FF2B5EF4-FFF2-40B4-BE49-F238E27FC236}">
                <a16:creationId xmlns:a16="http://schemas.microsoft.com/office/drawing/2014/main" id="{70B56DDF-EE33-BA82-0A5E-67F48B65695C}"/>
              </a:ext>
            </a:extLst>
          </p:cNvPr>
          <p:cNvSpPr txBox="1"/>
          <p:nvPr/>
        </p:nvSpPr>
        <p:spPr>
          <a:xfrm>
            <a:off x="687388" y="757339"/>
            <a:ext cx="312906" cy="369332"/>
          </a:xfrm>
          <a:prstGeom prst="rect">
            <a:avLst/>
          </a:prstGeom>
          <a:noFill/>
        </p:spPr>
        <p:txBody>
          <a:bodyPr wrap="none" rtlCol="0">
            <a:spAutoFit/>
          </a:bodyPr>
          <a:lstStyle/>
          <a:p>
            <a:r>
              <a:rPr lang="en-IN" dirty="0">
                <a:solidFill>
                  <a:schemeClr val="bg1"/>
                </a:solidFill>
              </a:rPr>
              <a:t>3</a:t>
            </a:r>
          </a:p>
        </p:txBody>
      </p:sp>
      <p:sp>
        <p:nvSpPr>
          <p:cNvPr id="5" name="TextBox 4">
            <a:extLst>
              <a:ext uri="{FF2B5EF4-FFF2-40B4-BE49-F238E27FC236}">
                <a16:creationId xmlns:a16="http://schemas.microsoft.com/office/drawing/2014/main" id="{BF66BD21-8BB9-0FCE-13F8-2943DDD0E62E}"/>
              </a:ext>
            </a:extLst>
          </p:cNvPr>
          <p:cNvSpPr txBox="1"/>
          <p:nvPr/>
        </p:nvSpPr>
        <p:spPr>
          <a:xfrm>
            <a:off x="4537159" y="6531434"/>
            <a:ext cx="3335388" cy="246221"/>
          </a:xfrm>
          <a:prstGeom prst="rect">
            <a:avLst/>
          </a:prstGeom>
          <a:noFill/>
        </p:spPr>
        <p:txBody>
          <a:bodyPr wrap="square" rtlCol="0">
            <a:spAutoFit/>
          </a:bodyPr>
          <a:lstStyle/>
          <a:p>
            <a:r>
              <a:rPr lang="en-IN" sz="1000" dirty="0">
                <a:solidFill>
                  <a:schemeClr val="bg1">
                    <a:lumMod val="65000"/>
                  </a:schemeClr>
                </a:solidFill>
              </a:rPr>
              <a:t>HEART DISEASE PREDICTION USING DEEP LEARNING</a:t>
            </a:r>
          </a:p>
        </p:txBody>
      </p:sp>
      <p:sp>
        <p:nvSpPr>
          <p:cNvPr id="6" name="TextBox 5">
            <a:extLst>
              <a:ext uri="{FF2B5EF4-FFF2-40B4-BE49-F238E27FC236}">
                <a16:creationId xmlns:a16="http://schemas.microsoft.com/office/drawing/2014/main" id="{8D3FC580-F181-D396-5BC6-85711C29900A}"/>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pPr/>
              <a:t>11/14/2023</a:t>
            </a:fld>
            <a:endParaRPr lang="en-IN" sz="1600" dirty="0"/>
          </a:p>
        </p:txBody>
      </p:sp>
    </p:spTree>
    <p:extLst>
      <p:ext uri="{BB962C8B-B14F-4D97-AF65-F5344CB8AC3E}">
        <p14:creationId xmlns:p14="http://schemas.microsoft.com/office/powerpoint/2010/main" val="1635725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21E0-438D-0DFB-0C82-1C1D2A8714B0}"/>
              </a:ext>
            </a:extLst>
          </p:cNvPr>
          <p:cNvSpPr>
            <a:spLocks noGrp="1"/>
          </p:cNvSpPr>
          <p:nvPr>
            <p:ph type="title"/>
          </p:nvPr>
        </p:nvSpPr>
        <p:spPr>
          <a:xfrm>
            <a:off x="1496721" y="-117822"/>
            <a:ext cx="8911687" cy="1556657"/>
          </a:xfrm>
        </p:spPr>
        <p:txBody>
          <a:bodyPr/>
          <a:lstStyle/>
          <a:p>
            <a:pPr algn="ctr"/>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7AD39587-0E9F-501D-682E-F2DD0E4F43E6}"/>
              </a:ext>
            </a:extLst>
          </p:cNvPr>
          <p:cNvGraphicFramePr>
            <a:graphicFrameLocks noGrp="1"/>
          </p:cNvGraphicFramePr>
          <p:nvPr>
            <p:ph idx="1"/>
            <p:extLst>
              <p:ext uri="{D42A27DB-BD31-4B8C-83A1-F6EECF244321}">
                <p14:modId xmlns:p14="http://schemas.microsoft.com/office/powerpoint/2010/main" val="1223553666"/>
              </p:ext>
            </p:extLst>
          </p:nvPr>
        </p:nvGraphicFramePr>
        <p:xfrm>
          <a:off x="183892" y="1237129"/>
          <a:ext cx="12008107" cy="5651767"/>
        </p:xfrm>
        <a:graphic>
          <a:graphicData uri="http://schemas.openxmlformats.org/drawingml/2006/table">
            <a:tbl>
              <a:tblPr firstRow="1" bandRow="1">
                <a:tableStyleId>{5C22544A-7EE6-4342-B048-85BDC9FD1C3A}</a:tableStyleId>
              </a:tblPr>
              <a:tblGrid>
                <a:gridCol w="757402">
                  <a:extLst>
                    <a:ext uri="{9D8B030D-6E8A-4147-A177-3AD203B41FA5}">
                      <a16:colId xmlns:a16="http://schemas.microsoft.com/office/drawing/2014/main" val="3672156870"/>
                    </a:ext>
                  </a:extLst>
                </a:gridCol>
                <a:gridCol w="1183341">
                  <a:extLst>
                    <a:ext uri="{9D8B030D-6E8A-4147-A177-3AD203B41FA5}">
                      <a16:colId xmlns:a16="http://schemas.microsoft.com/office/drawing/2014/main" val="3744717653"/>
                    </a:ext>
                  </a:extLst>
                </a:gridCol>
                <a:gridCol w="1183341">
                  <a:extLst>
                    <a:ext uri="{9D8B030D-6E8A-4147-A177-3AD203B41FA5}">
                      <a16:colId xmlns:a16="http://schemas.microsoft.com/office/drawing/2014/main" val="1754526469"/>
                    </a:ext>
                  </a:extLst>
                </a:gridCol>
                <a:gridCol w="1595718">
                  <a:extLst>
                    <a:ext uri="{9D8B030D-6E8A-4147-A177-3AD203B41FA5}">
                      <a16:colId xmlns:a16="http://schemas.microsoft.com/office/drawing/2014/main" val="3988665155"/>
                    </a:ext>
                  </a:extLst>
                </a:gridCol>
                <a:gridCol w="3851595">
                  <a:extLst>
                    <a:ext uri="{9D8B030D-6E8A-4147-A177-3AD203B41FA5}">
                      <a16:colId xmlns:a16="http://schemas.microsoft.com/office/drawing/2014/main" val="3265891568"/>
                    </a:ext>
                  </a:extLst>
                </a:gridCol>
                <a:gridCol w="1720619">
                  <a:extLst>
                    <a:ext uri="{9D8B030D-6E8A-4147-A177-3AD203B41FA5}">
                      <a16:colId xmlns:a16="http://schemas.microsoft.com/office/drawing/2014/main" val="2406453336"/>
                    </a:ext>
                  </a:extLst>
                </a:gridCol>
                <a:gridCol w="1716091">
                  <a:extLst>
                    <a:ext uri="{9D8B030D-6E8A-4147-A177-3AD203B41FA5}">
                      <a16:colId xmlns:a16="http://schemas.microsoft.com/office/drawing/2014/main" val="1483531832"/>
                    </a:ext>
                  </a:extLst>
                </a:gridCol>
              </a:tblGrid>
              <a:tr h="609184">
                <a:tc>
                  <a:txBody>
                    <a:bodyPr/>
                    <a:lstStyle/>
                    <a:p>
                      <a:pPr algn="ctr"/>
                      <a:r>
                        <a:rPr lang="en-US" dirty="0">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PUBLICATION</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1560007"/>
                  </a:ext>
                </a:extLst>
              </a:tr>
              <a:tr h="5011687">
                <a:tc>
                  <a:txBody>
                    <a:bodyPr/>
                    <a:lstStyle/>
                    <a:p>
                      <a:pPr algn="ctr"/>
                      <a:r>
                        <a:rPr lang="en-US" sz="1400" dirty="0">
                          <a:latin typeface="Times New Roman" panose="02020603050405020304" pitchFamily="18" charset="0"/>
                          <a:cs typeface="Times New Roman" panose="02020603050405020304" pitchFamily="18" charset="0"/>
                        </a:rPr>
                        <a:t>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Enhanced Deep Learning Assisted Convolutional Neural Network for Heart Disease Prediction on the Internet of Medical Things Platform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Yuanyuan Pan</a:t>
                      </a:r>
                    </a:p>
                  </a:txBody>
                  <a:tcPr/>
                </a:tc>
                <a:tc>
                  <a:txBody>
                    <a:bodyPr/>
                    <a:lstStyle/>
                    <a:p>
                      <a:r>
                        <a:rPr lang="en-IN" sz="1400" dirty="0">
                          <a:latin typeface="Times New Roman" panose="02020603050405020304" pitchFamily="18" charset="0"/>
                          <a:cs typeface="Times New Roman" panose="02020603050405020304" pitchFamily="18" charset="0"/>
                        </a:rPr>
                        <a:t>2020</a:t>
                      </a:r>
                    </a:p>
                  </a:txBody>
                  <a:tcPr/>
                </a:tc>
                <a:tc>
                  <a:txBody>
                    <a:bodyPr/>
                    <a:lstStyle/>
                    <a:p>
                      <a:pPr algn="just"/>
                      <a:r>
                        <a:rPr lang="en-US" sz="1200" dirty="0">
                          <a:latin typeface="Times New Roman" panose="02020603050405020304" pitchFamily="18" charset="0"/>
                          <a:cs typeface="Times New Roman" panose="02020603050405020304" pitchFamily="18" charset="0"/>
                        </a:rPr>
                        <a:t>The paper presents an Enhanced Deep Learning Assisted Convolutional Neural Network (EDCNN) for the prediction of heart disease on the Internet of Medical Things (IoMT) platform. The IoMT platform utilizes various sensors to monitor heart-related parameters such as heart rate, blood pressure, and electrocardiogram (ECG) data. The EDCNN model is designed to leverage deep learning techniques and Convolutional Neural Networks (CNNs) for feature extraction and prediction. The goal is to enhance the prediction accuracy and efficiency of heart disease diagnosis using this approach.</a:t>
                      </a:r>
                      <a:endParaRPr lang="en-IN" sz="12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Enhanced Prediction Accuracy</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Utilizing Internet of Medical Things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Feature Extraction</a:t>
                      </a:r>
                    </a:p>
                  </a:txBody>
                  <a:tcPr/>
                </a:tc>
                <a:tc>
                  <a:txBody>
                    <a:bodyPr/>
                    <a:lstStyle/>
                    <a:p>
                      <a:pPr marL="285750" indent="-2857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Limited Description</a:t>
                      </a:r>
                    </a:p>
                    <a:p>
                      <a:pPr marL="285750" indent="-2857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Dataset and Evaluation</a:t>
                      </a:r>
                    </a:p>
                  </a:txBody>
                  <a:tcPr/>
                </a:tc>
                <a:extLst>
                  <a:ext uri="{0D108BD9-81ED-4DB2-BD59-A6C34878D82A}">
                    <a16:rowId xmlns:a16="http://schemas.microsoft.com/office/drawing/2014/main" val="3984154422"/>
                  </a:ext>
                </a:extLst>
              </a:tr>
            </a:tbl>
          </a:graphicData>
        </a:graphic>
      </p:graphicFrame>
      <p:sp>
        <p:nvSpPr>
          <p:cNvPr id="3" name="TextBox 2">
            <a:extLst>
              <a:ext uri="{FF2B5EF4-FFF2-40B4-BE49-F238E27FC236}">
                <a16:creationId xmlns:a16="http://schemas.microsoft.com/office/drawing/2014/main" id="{9694584C-D25F-190C-E807-00A1AAFF34E2}"/>
              </a:ext>
            </a:extLst>
          </p:cNvPr>
          <p:cNvSpPr txBox="1"/>
          <p:nvPr/>
        </p:nvSpPr>
        <p:spPr>
          <a:xfrm>
            <a:off x="687388" y="757339"/>
            <a:ext cx="312906" cy="369332"/>
          </a:xfrm>
          <a:prstGeom prst="rect">
            <a:avLst/>
          </a:prstGeom>
          <a:noFill/>
        </p:spPr>
        <p:txBody>
          <a:bodyPr wrap="none" rtlCol="0">
            <a:spAutoFit/>
          </a:bodyPr>
          <a:lstStyle/>
          <a:p>
            <a:r>
              <a:rPr lang="en-IN" dirty="0">
                <a:solidFill>
                  <a:schemeClr val="bg1"/>
                </a:solidFill>
              </a:rPr>
              <a:t>4</a:t>
            </a:r>
          </a:p>
        </p:txBody>
      </p:sp>
      <p:sp>
        <p:nvSpPr>
          <p:cNvPr id="5" name="TextBox 4">
            <a:extLst>
              <a:ext uri="{FF2B5EF4-FFF2-40B4-BE49-F238E27FC236}">
                <a16:creationId xmlns:a16="http://schemas.microsoft.com/office/drawing/2014/main" id="{20C15563-7D69-538D-AA0C-382EC7F03469}"/>
              </a:ext>
            </a:extLst>
          </p:cNvPr>
          <p:cNvSpPr txBox="1"/>
          <p:nvPr/>
        </p:nvSpPr>
        <p:spPr>
          <a:xfrm>
            <a:off x="4537159" y="6531434"/>
            <a:ext cx="3335388" cy="246221"/>
          </a:xfrm>
          <a:prstGeom prst="rect">
            <a:avLst/>
          </a:prstGeom>
          <a:noFill/>
        </p:spPr>
        <p:txBody>
          <a:bodyPr wrap="square" rtlCol="0">
            <a:spAutoFit/>
          </a:bodyPr>
          <a:lstStyle/>
          <a:p>
            <a:r>
              <a:rPr lang="en-IN" sz="1000" dirty="0">
                <a:solidFill>
                  <a:schemeClr val="bg1">
                    <a:lumMod val="65000"/>
                  </a:schemeClr>
                </a:solidFill>
              </a:rPr>
              <a:t>HEART DISEASE PREDICTION USING DEEP LEARNING</a:t>
            </a:r>
          </a:p>
        </p:txBody>
      </p:sp>
      <p:sp>
        <p:nvSpPr>
          <p:cNvPr id="6" name="TextBox 5">
            <a:extLst>
              <a:ext uri="{FF2B5EF4-FFF2-40B4-BE49-F238E27FC236}">
                <a16:creationId xmlns:a16="http://schemas.microsoft.com/office/drawing/2014/main" id="{5A02F612-801E-9B92-3BAC-79001A06832D}"/>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pPr/>
              <a:t>11/14/2023</a:t>
            </a:fld>
            <a:endParaRPr lang="en-IN" sz="1600" dirty="0"/>
          </a:p>
        </p:txBody>
      </p:sp>
    </p:spTree>
    <p:extLst>
      <p:ext uri="{BB962C8B-B14F-4D97-AF65-F5344CB8AC3E}">
        <p14:creationId xmlns:p14="http://schemas.microsoft.com/office/powerpoint/2010/main" val="128607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21E0-438D-0DFB-0C82-1C1D2A8714B0}"/>
              </a:ext>
            </a:extLst>
          </p:cNvPr>
          <p:cNvSpPr>
            <a:spLocks noGrp="1"/>
          </p:cNvSpPr>
          <p:nvPr>
            <p:ph type="title"/>
          </p:nvPr>
        </p:nvSpPr>
        <p:spPr>
          <a:xfrm>
            <a:off x="1640156" y="25610"/>
            <a:ext cx="8911687" cy="1556657"/>
          </a:xfrm>
        </p:spPr>
        <p:txBody>
          <a:bodyPr/>
          <a:lstStyle/>
          <a:p>
            <a:pPr algn="ctr"/>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7AD39587-0E9F-501D-682E-F2DD0E4F43E6}"/>
              </a:ext>
            </a:extLst>
          </p:cNvPr>
          <p:cNvGraphicFramePr>
            <a:graphicFrameLocks noGrp="1"/>
          </p:cNvGraphicFramePr>
          <p:nvPr>
            <p:ph idx="1"/>
            <p:extLst>
              <p:ext uri="{D42A27DB-BD31-4B8C-83A1-F6EECF244321}">
                <p14:modId xmlns:p14="http://schemas.microsoft.com/office/powerpoint/2010/main" val="3769867816"/>
              </p:ext>
            </p:extLst>
          </p:nvPr>
        </p:nvGraphicFramePr>
        <p:xfrm>
          <a:off x="183892" y="1237129"/>
          <a:ext cx="12008107" cy="5651767"/>
        </p:xfrm>
        <a:graphic>
          <a:graphicData uri="http://schemas.openxmlformats.org/drawingml/2006/table">
            <a:tbl>
              <a:tblPr firstRow="1" bandRow="1">
                <a:tableStyleId>{5C22544A-7EE6-4342-B048-85BDC9FD1C3A}</a:tableStyleId>
              </a:tblPr>
              <a:tblGrid>
                <a:gridCol w="757402">
                  <a:extLst>
                    <a:ext uri="{9D8B030D-6E8A-4147-A177-3AD203B41FA5}">
                      <a16:colId xmlns:a16="http://schemas.microsoft.com/office/drawing/2014/main" val="3672156870"/>
                    </a:ext>
                  </a:extLst>
                </a:gridCol>
                <a:gridCol w="1183341">
                  <a:extLst>
                    <a:ext uri="{9D8B030D-6E8A-4147-A177-3AD203B41FA5}">
                      <a16:colId xmlns:a16="http://schemas.microsoft.com/office/drawing/2014/main" val="3744717653"/>
                    </a:ext>
                  </a:extLst>
                </a:gridCol>
                <a:gridCol w="1183341">
                  <a:extLst>
                    <a:ext uri="{9D8B030D-6E8A-4147-A177-3AD203B41FA5}">
                      <a16:colId xmlns:a16="http://schemas.microsoft.com/office/drawing/2014/main" val="1754526469"/>
                    </a:ext>
                  </a:extLst>
                </a:gridCol>
                <a:gridCol w="1595718">
                  <a:extLst>
                    <a:ext uri="{9D8B030D-6E8A-4147-A177-3AD203B41FA5}">
                      <a16:colId xmlns:a16="http://schemas.microsoft.com/office/drawing/2014/main" val="3988665155"/>
                    </a:ext>
                  </a:extLst>
                </a:gridCol>
                <a:gridCol w="3851595">
                  <a:extLst>
                    <a:ext uri="{9D8B030D-6E8A-4147-A177-3AD203B41FA5}">
                      <a16:colId xmlns:a16="http://schemas.microsoft.com/office/drawing/2014/main" val="3265891568"/>
                    </a:ext>
                  </a:extLst>
                </a:gridCol>
                <a:gridCol w="1720619">
                  <a:extLst>
                    <a:ext uri="{9D8B030D-6E8A-4147-A177-3AD203B41FA5}">
                      <a16:colId xmlns:a16="http://schemas.microsoft.com/office/drawing/2014/main" val="2406453336"/>
                    </a:ext>
                  </a:extLst>
                </a:gridCol>
                <a:gridCol w="1716091">
                  <a:extLst>
                    <a:ext uri="{9D8B030D-6E8A-4147-A177-3AD203B41FA5}">
                      <a16:colId xmlns:a16="http://schemas.microsoft.com/office/drawing/2014/main" val="1483531832"/>
                    </a:ext>
                  </a:extLst>
                </a:gridCol>
              </a:tblGrid>
              <a:tr h="609184">
                <a:tc>
                  <a:txBody>
                    <a:bodyPr/>
                    <a:lstStyle/>
                    <a:p>
                      <a:pPr algn="ctr"/>
                      <a:r>
                        <a:rPr lang="en-US" dirty="0">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PUBLICATION</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1560007"/>
                  </a:ext>
                </a:extLst>
              </a:tr>
              <a:tr h="5011687">
                <a:tc>
                  <a:txBody>
                    <a:bodyPr/>
                    <a:lstStyle/>
                    <a:p>
                      <a:pPr algn="ctr"/>
                      <a:r>
                        <a:rPr lang="en-US" sz="1400" dirty="0">
                          <a:latin typeface="Times New Roman" panose="02020603050405020304" pitchFamily="18" charset="0"/>
                          <a:cs typeface="Times New Roman" panose="02020603050405020304" pitchFamily="18" charset="0"/>
                        </a:rPr>
                        <a:t>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An Optimally Configured and Improved Deep Belief Network (OCI-DBN) Approach for Heart Disease Prediction Based on </a:t>
                      </a:r>
                      <a:r>
                        <a:rPr lang="en-US" sz="1400" dirty="0" err="1">
                          <a:latin typeface="Times New Roman" panose="02020603050405020304" pitchFamily="18" charset="0"/>
                          <a:cs typeface="Times New Roman" panose="02020603050405020304" pitchFamily="18" charset="0"/>
                        </a:rPr>
                        <a:t>Ruzzo</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Tompa</a:t>
                      </a:r>
                      <a:r>
                        <a:rPr lang="en-US" sz="1400" dirty="0">
                          <a:latin typeface="Times New Roman" panose="02020603050405020304" pitchFamily="18" charset="0"/>
                          <a:cs typeface="Times New Roman" panose="02020603050405020304" pitchFamily="18" charset="0"/>
                        </a:rPr>
                        <a:t> and Stacked Genetic Algorithm</a:t>
                      </a:r>
                    </a:p>
                  </a:txBody>
                  <a:tcPr/>
                </a:tc>
                <a:tc>
                  <a:txBody>
                    <a:bodyPr/>
                    <a:lstStyle/>
                    <a:p>
                      <a:r>
                        <a:rPr lang="en-IN" sz="1400" dirty="0">
                          <a:latin typeface="Times New Roman" panose="02020603050405020304" pitchFamily="18" charset="0"/>
                          <a:cs typeface="Times New Roman" panose="02020603050405020304" pitchFamily="18" charset="0"/>
                        </a:rPr>
                        <a:t>Syed Arslan Ali</a:t>
                      </a:r>
                    </a:p>
                  </a:txBody>
                  <a:tcPr/>
                </a:tc>
                <a:tc>
                  <a:txBody>
                    <a:bodyPr/>
                    <a:lstStyle/>
                    <a:p>
                      <a:r>
                        <a:rPr lang="en-IN" sz="1400" dirty="0">
                          <a:latin typeface="Times New Roman" panose="02020603050405020304" pitchFamily="18" charset="0"/>
                          <a:cs typeface="Times New Roman" panose="02020603050405020304" pitchFamily="18" charset="0"/>
                        </a:rPr>
                        <a:t>2020</a:t>
                      </a:r>
                    </a:p>
                  </a:txBody>
                  <a:tcPr/>
                </a:tc>
                <a:tc>
                  <a:txBody>
                    <a:bodyPr/>
                    <a:lstStyle/>
                    <a:p>
                      <a:pPr algn="just"/>
                      <a:r>
                        <a:rPr lang="en-US" sz="1200" dirty="0">
                          <a:latin typeface="Times New Roman" panose="02020603050405020304" pitchFamily="18" charset="0"/>
                          <a:cs typeface="Times New Roman" panose="02020603050405020304" pitchFamily="18" charset="0"/>
                        </a:rPr>
                        <a:t>The paper presents an OCI-DBN approach for heart disease prediction, aiming to overcome the challenges of overfitting, underfitting, and network optimization. The approach consists of two main components: a feature selection process using the </a:t>
                      </a:r>
                      <a:r>
                        <a:rPr lang="en-US" sz="1200" dirty="0" err="1">
                          <a:latin typeface="Times New Roman" panose="02020603050405020304" pitchFamily="18" charset="0"/>
                          <a:cs typeface="Times New Roman" panose="02020603050405020304" pitchFamily="18" charset="0"/>
                        </a:rPr>
                        <a:t>Ruzzo-Tompa</a:t>
                      </a:r>
                      <a:r>
                        <a:rPr lang="en-US" sz="1200" dirty="0">
                          <a:latin typeface="Times New Roman" panose="02020603050405020304" pitchFamily="18" charset="0"/>
                          <a:cs typeface="Times New Roman" panose="02020603050405020304" pitchFamily="18" charset="0"/>
                        </a:rPr>
                        <a:t> algorithm and a Deep Belief Network (DBN) configured using a Stacked Genetic Algorithm (SGA). The feature selection process aims to identify the most important and relevant features from the heart disease dataset, reducing complexity and computational time for the prediction system. The DBN is based on a Restricted Boltzmann Machine (RBM) and trained using a greedy layer-by-layer approach followed by fine-tuning with the backpropagation algorithm. The SGA is used to optimize the DBN's network configuration, including the number of layers, nodes, and hyperparameters.</a:t>
                      </a:r>
                    </a:p>
                  </a:txBody>
                  <a:tcP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Feature selection</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DBN architecture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SGA for  optimization.</a:t>
                      </a:r>
                    </a:p>
                  </a:txBody>
                  <a:tcPr/>
                </a:tc>
                <a:tc>
                  <a:txBody>
                    <a:bodyPr/>
                    <a:lstStyle/>
                    <a:p>
                      <a:pPr marL="285750" indent="-285750">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Complex Approach</a:t>
                      </a:r>
                    </a:p>
                    <a:p>
                      <a:pPr marL="285750" indent="-285750">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Potential Overhead</a:t>
                      </a:r>
                    </a:p>
                    <a:p>
                      <a:pPr marL="285750" indent="-285750">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Lack of Simplicity</a:t>
                      </a:r>
                    </a:p>
                    <a:p>
                      <a:pPr marL="285750" indent="-285750">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High Resource Demand</a:t>
                      </a:r>
                    </a:p>
                    <a:p>
                      <a:pPr marL="285750" indent="-285750">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Sensitivity to Hyperparameters</a:t>
                      </a:r>
                    </a:p>
                    <a:p>
                      <a:pPr marL="285750" indent="-285750">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Data Dependency</a:t>
                      </a:r>
                      <a:endParaRPr lang="en-IN" sz="11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984154422"/>
                  </a:ext>
                </a:extLst>
              </a:tr>
            </a:tbl>
          </a:graphicData>
        </a:graphic>
      </p:graphicFrame>
      <p:sp>
        <p:nvSpPr>
          <p:cNvPr id="3" name="TextBox 2">
            <a:extLst>
              <a:ext uri="{FF2B5EF4-FFF2-40B4-BE49-F238E27FC236}">
                <a16:creationId xmlns:a16="http://schemas.microsoft.com/office/drawing/2014/main" id="{CCC6A472-E8D1-4AF1-F7B7-07823B5B7558}"/>
              </a:ext>
            </a:extLst>
          </p:cNvPr>
          <p:cNvSpPr txBox="1"/>
          <p:nvPr/>
        </p:nvSpPr>
        <p:spPr>
          <a:xfrm>
            <a:off x="687388" y="757339"/>
            <a:ext cx="312906" cy="369332"/>
          </a:xfrm>
          <a:prstGeom prst="rect">
            <a:avLst/>
          </a:prstGeom>
          <a:noFill/>
        </p:spPr>
        <p:txBody>
          <a:bodyPr wrap="none" rtlCol="0">
            <a:spAutoFit/>
          </a:bodyPr>
          <a:lstStyle/>
          <a:p>
            <a:r>
              <a:rPr lang="en-IN" dirty="0">
                <a:solidFill>
                  <a:schemeClr val="bg1"/>
                </a:solidFill>
              </a:rPr>
              <a:t>5</a:t>
            </a:r>
          </a:p>
        </p:txBody>
      </p:sp>
      <p:sp>
        <p:nvSpPr>
          <p:cNvPr id="5" name="TextBox 4">
            <a:extLst>
              <a:ext uri="{FF2B5EF4-FFF2-40B4-BE49-F238E27FC236}">
                <a16:creationId xmlns:a16="http://schemas.microsoft.com/office/drawing/2014/main" id="{8C18450F-0047-1F7E-BB48-99CD5D0B793C}"/>
              </a:ext>
            </a:extLst>
          </p:cNvPr>
          <p:cNvSpPr txBox="1"/>
          <p:nvPr/>
        </p:nvSpPr>
        <p:spPr>
          <a:xfrm>
            <a:off x="4537159" y="6531434"/>
            <a:ext cx="3335388" cy="246221"/>
          </a:xfrm>
          <a:prstGeom prst="rect">
            <a:avLst/>
          </a:prstGeom>
          <a:noFill/>
        </p:spPr>
        <p:txBody>
          <a:bodyPr wrap="square" rtlCol="0">
            <a:spAutoFit/>
          </a:bodyPr>
          <a:lstStyle/>
          <a:p>
            <a:r>
              <a:rPr lang="en-IN" sz="1000" dirty="0">
                <a:solidFill>
                  <a:schemeClr val="bg1">
                    <a:lumMod val="65000"/>
                  </a:schemeClr>
                </a:solidFill>
              </a:rPr>
              <a:t>HEART DISEASE PREDICTION USING DEEP LEARNING</a:t>
            </a:r>
          </a:p>
        </p:txBody>
      </p:sp>
      <p:sp>
        <p:nvSpPr>
          <p:cNvPr id="6" name="TextBox 5">
            <a:extLst>
              <a:ext uri="{FF2B5EF4-FFF2-40B4-BE49-F238E27FC236}">
                <a16:creationId xmlns:a16="http://schemas.microsoft.com/office/drawing/2014/main" id="{30B89E98-F1DC-BDDF-39EF-AC3BC99BA857}"/>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pPr/>
              <a:t>11/14/2023</a:t>
            </a:fld>
            <a:endParaRPr lang="en-IN" sz="1600" dirty="0"/>
          </a:p>
        </p:txBody>
      </p:sp>
    </p:spTree>
    <p:extLst>
      <p:ext uri="{BB962C8B-B14F-4D97-AF65-F5344CB8AC3E}">
        <p14:creationId xmlns:p14="http://schemas.microsoft.com/office/powerpoint/2010/main" val="1967846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21E0-438D-0DFB-0C82-1C1D2A8714B0}"/>
              </a:ext>
            </a:extLst>
          </p:cNvPr>
          <p:cNvSpPr>
            <a:spLocks noGrp="1"/>
          </p:cNvSpPr>
          <p:nvPr>
            <p:ph type="title"/>
          </p:nvPr>
        </p:nvSpPr>
        <p:spPr>
          <a:xfrm>
            <a:off x="1640156" y="36014"/>
            <a:ext cx="8911687" cy="1556657"/>
          </a:xfrm>
        </p:spPr>
        <p:txBody>
          <a:bodyPr/>
          <a:lstStyle/>
          <a:p>
            <a:pPr algn="ctr"/>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7AD39587-0E9F-501D-682E-F2DD0E4F43E6}"/>
              </a:ext>
            </a:extLst>
          </p:cNvPr>
          <p:cNvGraphicFramePr>
            <a:graphicFrameLocks noGrp="1"/>
          </p:cNvGraphicFramePr>
          <p:nvPr>
            <p:ph idx="1"/>
            <p:extLst>
              <p:ext uri="{D42A27DB-BD31-4B8C-83A1-F6EECF244321}">
                <p14:modId xmlns:p14="http://schemas.microsoft.com/office/powerpoint/2010/main" val="240705632"/>
              </p:ext>
            </p:extLst>
          </p:nvPr>
        </p:nvGraphicFramePr>
        <p:xfrm>
          <a:off x="183892" y="1237129"/>
          <a:ext cx="12008107" cy="5903259"/>
        </p:xfrm>
        <a:graphic>
          <a:graphicData uri="http://schemas.openxmlformats.org/drawingml/2006/table">
            <a:tbl>
              <a:tblPr firstRow="1" bandRow="1">
                <a:tableStyleId>{5C22544A-7EE6-4342-B048-85BDC9FD1C3A}</a:tableStyleId>
              </a:tblPr>
              <a:tblGrid>
                <a:gridCol w="757402">
                  <a:extLst>
                    <a:ext uri="{9D8B030D-6E8A-4147-A177-3AD203B41FA5}">
                      <a16:colId xmlns:a16="http://schemas.microsoft.com/office/drawing/2014/main" val="3672156870"/>
                    </a:ext>
                  </a:extLst>
                </a:gridCol>
                <a:gridCol w="1272988">
                  <a:extLst>
                    <a:ext uri="{9D8B030D-6E8A-4147-A177-3AD203B41FA5}">
                      <a16:colId xmlns:a16="http://schemas.microsoft.com/office/drawing/2014/main" val="3744717653"/>
                    </a:ext>
                  </a:extLst>
                </a:gridCol>
                <a:gridCol w="1093694">
                  <a:extLst>
                    <a:ext uri="{9D8B030D-6E8A-4147-A177-3AD203B41FA5}">
                      <a16:colId xmlns:a16="http://schemas.microsoft.com/office/drawing/2014/main" val="1754526469"/>
                    </a:ext>
                  </a:extLst>
                </a:gridCol>
                <a:gridCol w="1694330">
                  <a:extLst>
                    <a:ext uri="{9D8B030D-6E8A-4147-A177-3AD203B41FA5}">
                      <a16:colId xmlns:a16="http://schemas.microsoft.com/office/drawing/2014/main" val="3988665155"/>
                    </a:ext>
                  </a:extLst>
                </a:gridCol>
                <a:gridCol w="3752983">
                  <a:extLst>
                    <a:ext uri="{9D8B030D-6E8A-4147-A177-3AD203B41FA5}">
                      <a16:colId xmlns:a16="http://schemas.microsoft.com/office/drawing/2014/main" val="3265891568"/>
                    </a:ext>
                  </a:extLst>
                </a:gridCol>
                <a:gridCol w="1720619">
                  <a:extLst>
                    <a:ext uri="{9D8B030D-6E8A-4147-A177-3AD203B41FA5}">
                      <a16:colId xmlns:a16="http://schemas.microsoft.com/office/drawing/2014/main" val="2406453336"/>
                    </a:ext>
                  </a:extLst>
                </a:gridCol>
                <a:gridCol w="1716091">
                  <a:extLst>
                    <a:ext uri="{9D8B030D-6E8A-4147-A177-3AD203B41FA5}">
                      <a16:colId xmlns:a16="http://schemas.microsoft.com/office/drawing/2014/main" val="1483531832"/>
                    </a:ext>
                  </a:extLst>
                </a:gridCol>
              </a:tblGrid>
              <a:tr h="357692">
                <a:tc>
                  <a:txBody>
                    <a:bodyPr/>
                    <a:lstStyle/>
                    <a:p>
                      <a:pPr algn="ctr"/>
                      <a:r>
                        <a:rPr lang="en-US" dirty="0">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PUBLICATION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1560007"/>
                  </a:ext>
                </a:extLst>
              </a:tr>
              <a:tr h="5263179">
                <a:tc>
                  <a:txBody>
                    <a:bodyPr/>
                    <a:lstStyle/>
                    <a:p>
                      <a:pPr algn="ctr"/>
                      <a:r>
                        <a:rPr lang="en-US" sz="1400" dirty="0">
                          <a:latin typeface="Times New Roman" panose="02020603050405020304" pitchFamily="18" charset="0"/>
                          <a:cs typeface="Times New Roman" panose="02020603050405020304" pitchFamily="18" charset="0"/>
                        </a:rPr>
                        <a:t>05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Effective Heart Disease Prediction Using Hybrid Machine Learning Techniques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err="1">
                          <a:latin typeface="Times New Roman" panose="02020603050405020304" pitchFamily="18" charset="0"/>
                          <a:cs typeface="Times New Roman" panose="02020603050405020304" pitchFamily="18" charset="0"/>
                        </a:rPr>
                        <a:t>Senthilkumar</a:t>
                      </a:r>
                      <a:r>
                        <a:rPr lang="en-IN" sz="1400" dirty="0">
                          <a:latin typeface="Times New Roman" panose="02020603050405020304" pitchFamily="18" charset="0"/>
                          <a:cs typeface="Times New Roman" panose="02020603050405020304" pitchFamily="18" charset="0"/>
                        </a:rPr>
                        <a:t> Mohan</a:t>
                      </a:r>
                    </a:p>
                  </a:txBody>
                  <a:tcPr/>
                </a:tc>
                <a:tc>
                  <a:txBody>
                    <a:bodyPr/>
                    <a:lstStyle/>
                    <a:p>
                      <a:r>
                        <a:rPr lang="en-IN" sz="1400" dirty="0">
                          <a:latin typeface="Times New Roman" panose="02020603050405020304" pitchFamily="18" charset="0"/>
                          <a:cs typeface="Times New Roman" panose="02020603050405020304" pitchFamily="18" charset="0"/>
                        </a:rPr>
                        <a:t>2019</a:t>
                      </a:r>
                    </a:p>
                  </a:txBody>
                  <a:tcPr/>
                </a:tc>
                <a:tc>
                  <a:txBody>
                    <a:bodyPr/>
                    <a:lstStyle/>
                    <a:p>
                      <a:pPr algn="just"/>
                      <a:r>
                        <a:rPr lang="en-US" sz="1400" dirty="0">
                          <a:latin typeface="Times New Roman" panose="02020603050405020304" pitchFamily="18" charset="0"/>
                          <a:cs typeface="Times New Roman" panose="02020603050405020304" pitchFamily="18" charset="0"/>
                        </a:rPr>
                        <a:t>The paper "Heart Disease Detection Using Hybrid Machine Learning" by N.-S. </a:t>
                      </a:r>
                      <a:r>
                        <a:rPr lang="en-US" sz="1400" dirty="0" err="1">
                          <a:latin typeface="Times New Roman" panose="02020603050405020304" pitchFamily="18" charset="0"/>
                          <a:cs typeface="Times New Roman" panose="02020603050405020304" pitchFamily="18" charset="0"/>
                        </a:rPr>
                        <a:t>Tomov</a:t>
                      </a:r>
                      <a:r>
                        <a:rPr lang="en-US" sz="1400" dirty="0">
                          <a:latin typeface="Times New Roman" panose="02020603050405020304" pitchFamily="18" charset="0"/>
                          <a:cs typeface="Times New Roman" panose="02020603050405020304" pitchFamily="18" charset="0"/>
                        </a:rPr>
                        <a:t> and S. </a:t>
                      </a:r>
                      <a:r>
                        <a:rPr lang="en-US" sz="1400" dirty="0" err="1">
                          <a:latin typeface="Times New Roman" panose="02020603050405020304" pitchFamily="18" charset="0"/>
                          <a:cs typeface="Times New Roman" panose="02020603050405020304" pitchFamily="18" charset="0"/>
                        </a:rPr>
                        <a:t>Tomov</a:t>
                      </a:r>
                      <a:r>
                        <a:rPr lang="en-US" sz="1400" dirty="0">
                          <a:latin typeface="Times New Roman" panose="02020603050405020304" pitchFamily="18" charset="0"/>
                          <a:cs typeface="Times New Roman" panose="02020603050405020304" pitchFamily="18" charset="0"/>
                        </a:rPr>
                        <a:t> presents the HRFLM method, combining Random Forest and Linear Methods, for improved heart disease prediction. Experiments on the Cleveland UCI dataset demonstrate HRFLM's accuracy superiority and potential for practical applications, emphasizing early detection's importance.</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 of Machine Learning Techniques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Hybrid Approach HRFLM</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Feature Selection Using Entropy</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Benchmarking with Existing Models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Exploration of Multiple Datasets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Focus on Early Detection of Heart Disease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Application of Machine Learning in Healthcare</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Limited Detailed Methodology</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Insufficient Data Description</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Lack of Comparative Analysis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Potential Overfitting</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Unclear Feature Selection Criteria</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Limited Explanation of Results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Lack of External Validation</a:t>
                      </a:r>
                    </a:p>
                  </a:txBody>
                  <a:tcPr/>
                </a:tc>
                <a:extLst>
                  <a:ext uri="{0D108BD9-81ED-4DB2-BD59-A6C34878D82A}">
                    <a16:rowId xmlns:a16="http://schemas.microsoft.com/office/drawing/2014/main" val="3984154422"/>
                  </a:ext>
                </a:extLst>
              </a:tr>
            </a:tbl>
          </a:graphicData>
        </a:graphic>
      </p:graphicFrame>
      <p:sp>
        <p:nvSpPr>
          <p:cNvPr id="3" name="TextBox 2">
            <a:extLst>
              <a:ext uri="{FF2B5EF4-FFF2-40B4-BE49-F238E27FC236}">
                <a16:creationId xmlns:a16="http://schemas.microsoft.com/office/drawing/2014/main" id="{833A505E-4EDC-D220-B78E-772442DDF50F}"/>
              </a:ext>
            </a:extLst>
          </p:cNvPr>
          <p:cNvSpPr txBox="1"/>
          <p:nvPr/>
        </p:nvSpPr>
        <p:spPr>
          <a:xfrm>
            <a:off x="687388" y="757339"/>
            <a:ext cx="312906" cy="369332"/>
          </a:xfrm>
          <a:prstGeom prst="rect">
            <a:avLst/>
          </a:prstGeom>
          <a:noFill/>
        </p:spPr>
        <p:txBody>
          <a:bodyPr wrap="none" rtlCol="0">
            <a:spAutoFit/>
          </a:bodyPr>
          <a:lstStyle/>
          <a:p>
            <a:r>
              <a:rPr lang="en-IN" dirty="0">
                <a:solidFill>
                  <a:schemeClr val="bg1"/>
                </a:solidFill>
              </a:rPr>
              <a:t>6</a:t>
            </a:r>
          </a:p>
        </p:txBody>
      </p:sp>
      <p:sp>
        <p:nvSpPr>
          <p:cNvPr id="5" name="TextBox 4">
            <a:extLst>
              <a:ext uri="{FF2B5EF4-FFF2-40B4-BE49-F238E27FC236}">
                <a16:creationId xmlns:a16="http://schemas.microsoft.com/office/drawing/2014/main" id="{93EBAEFD-6556-6780-3798-1AA48E67FAA3}"/>
              </a:ext>
            </a:extLst>
          </p:cNvPr>
          <p:cNvSpPr txBox="1"/>
          <p:nvPr/>
        </p:nvSpPr>
        <p:spPr>
          <a:xfrm>
            <a:off x="4537159" y="6531434"/>
            <a:ext cx="3335388" cy="246221"/>
          </a:xfrm>
          <a:prstGeom prst="rect">
            <a:avLst/>
          </a:prstGeom>
          <a:noFill/>
        </p:spPr>
        <p:txBody>
          <a:bodyPr wrap="square" rtlCol="0">
            <a:spAutoFit/>
          </a:bodyPr>
          <a:lstStyle/>
          <a:p>
            <a:r>
              <a:rPr lang="en-IN" sz="1000" dirty="0">
                <a:solidFill>
                  <a:schemeClr val="bg1">
                    <a:lumMod val="65000"/>
                  </a:schemeClr>
                </a:solidFill>
              </a:rPr>
              <a:t>HEART DISEASE PREDICTION USING DEEP LEARNING</a:t>
            </a:r>
          </a:p>
        </p:txBody>
      </p:sp>
      <p:sp>
        <p:nvSpPr>
          <p:cNvPr id="6" name="TextBox 5">
            <a:extLst>
              <a:ext uri="{FF2B5EF4-FFF2-40B4-BE49-F238E27FC236}">
                <a16:creationId xmlns:a16="http://schemas.microsoft.com/office/drawing/2014/main" id="{B16593A2-35CD-E39F-12FF-1CE103024847}"/>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pPr/>
              <a:t>11/14/2023</a:t>
            </a:fld>
            <a:endParaRPr lang="en-IN" sz="1600" dirty="0"/>
          </a:p>
        </p:txBody>
      </p:sp>
    </p:spTree>
    <p:extLst>
      <p:ext uri="{BB962C8B-B14F-4D97-AF65-F5344CB8AC3E}">
        <p14:creationId xmlns:p14="http://schemas.microsoft.com/office/powerpoint/2010/main" val="351944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58EB-F239-246A-E0A0-205D80E138E3}"/>
              </a:ext>
            </a:extLst>
          </p:cNvPr>
          <p:cNvSpPr>
            <a:spLocks noGrp="1"/>
          </p:cNvSpPr>
          <p:nvPr>
            <p:ph type="title"/>
          </p:nvPr>
        </p:nvSpPr>
        <p:spPr>
          <a:xfrm>
            <a:off x="2227165" y="624110"/>
            <a:ext cx="8911687" cy="1280890"/>
          </a:xfrm>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718DAC34-9D12-E897-659F-581017554446}"/>
              </a:ext>
            </a:extLst>
          </p:cNvPr>
          <p:cNvSpPr>
            <a:spLocks noGrp="1"/>
          </p:cNvSpPr>
          <p:nvPr>
            <p:ph idx="1"/>
          </p:nvPr>
        </p:nvSpPr>
        <p:spPr>
          <a:xfrm>
            <a:off x="2187304" y="1996064"/>
            <a:ext cx="5833289" cy="2747331"/>
          </a:xfrm>
        </p:spPr>
        <p:txBody>
          <a:bodyPr>
            <a:noAutofit/>
          </a:bodyPr>
          <a:lstStyle/>
          <a:p>
            <a:pPr algn="just"/>
            <a:r>
              <a:rPr lang="en-US" sz="2000" b="0" i="0" dirty="0">
                <a:solidFill>
                  <a:schemeClr val="tx1"/>
                </a:solidFill>
                <a:effectLst/>
                <a:latin typeface="Times New Roman" panose="02020603050405020304" pitchFamily="18" charset="0"/>
                <a:cs typeface="Times New Roman" panose="02020603050405020304" pitchFamily="18" charset="0"/>
              </a:rPr>
              <a:t>The current method emphasizes a specific dataset with an 80% accuracy rate.</a:t>
            </a:r>
          </a:p>
          <a:p>
            <a:pPr algn="just"/>
            <a:r>
              <a:rPr lang="en-US" sz="2000" dirty="0">
                <a:solidFill>
                  <a:schemeClr val="tx1"/>
                </a:solidFill>
                <a:latin typeface="Times New Roman" panose="02020603050405020304" pitchFamily="18" charset="0"/>
                <a:cs typeface="Times New Roman" panose="02020603050405020304" pitchFamily="18" charset="0"/>
              </a:rPr>
              <a:t>It u</a:t>
            </a:r>
            <a:r>
              <a:rPr lang="en-US" sz="2000" b="0" i="0" dirty="0">
                <a:solidFill>
                  <a:schemeClr val="tx1"/>
                </a:solidFill>
                <a:effectLst/>
                <a:latin typeface="Times New Roman" panose="02020603050405020304" pitchFamily="18" charset="0"/>
                <a:cs typeface="Times New Roman" panose="02020603050405020304" pitchFamily="18" charset="0"/>
              </a:rPr>
              <a:t>ses an effective "10-Fold Cross Validation" for model training. </a:t>
            </a:r>
          </a:p>
          <a:p>
            <a:pPr algn="just"/>
            <a:r>
              <a:rPr lang="en-US" sz="2000" b="0" i="0" dirty="0">
                <a:solidFill>
                  <a:schemeClr val="tx1"/>
                </a:solidFill>
                <a:effectLst/>
                <a:latin typeface="Times New Roman" panose="02020603050405020304" pitchFamily="18" charset="0"/>
                <a:cs typeface="Times New Roman" panose="02020603050405020304" pitchFamily="18" charset="0"/>
              </a:rPr>
              <a:t>However, the existing complex approach, aiming to incorporate various methods and data processing step might slow down prediction.</a:t>
            </a:r>
          </a:p>
          <a:p>
            <a:pPr algn="just"/>
            <a:r>
              <a:rPr lang="en-US" sz="2000" dirty="0">
                <a:solidFill>
                  <a:schemeClr val="tx1"/>
                </a:solidFill>
                <a:latin typeface="Times New Roman" panose="02020603050405020304" pitchFamily="18" charset="0"/>
                <a:cs typeface="Times New Roman" panose="02020603050405020304" pitchFamily="18" charset="0"/>
              </a:rPr>
              <a:t>P</a:t>
            </a:r>
            <a:r>
              <a:rPr lang="en-US" sz="2000" b="0" i="0" dirty="0">
                <a:solidFill>
                  <a:schemeClr val="tx1"/>
                </a:solidFill>
                <a:effectLst/>
                <a:latin typeface="Times New Roman" panose="02020603050405020304" pitchFamily="18" charset="0"/>
                <a:cs typeface="Times New Roman" panose="02020603050405020304" pitchFamily="18" charset="0"/>
              </a:rPr>
              <a:t>articularly with large datasets which demand significant computational resources it is purely a disadvantage.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381B2F-7BBB-ECF5-62F7-4BA773886B46}"/>
              </a:ext>
            </a:extLst>
          </p:cNvPr>
          <p:cNvSpPr txBox="1"/>
          <p:nvPr/>
        </p:nvSpPr>
        <p:spPr>
          <a:xfrm>
            <a:off x="687388" y="757339"/>
            <a:ext cx="312906" cy="369332"/>
          </a:xfrm>
          <a:prstGeom prst="rect">
            <a:avLst/>
          </a:prstGeom>
          <a:noFill/>
        </p:spPr>
        <p:txBody>
          <a:bodyPr wrap="none" rtlCol="0">
            <a:spAutoFit/>
          </a:bodyPr>
          <a:lstStyle/>
          <a:p>
            <a:r>
              <a:rPr lang="en-IN" dirty="0">
                <a:solidFill>
                  <a:schemeClr val="bg1"/>
                </a:solidFill>
              </a:rPr>
              <a:t>7</a:t>
            </a:r>
          </a:p>
        </p:txBody>
      </p:sp>
      <p:sp>
        <p:nvSpPr>
          <p:cNvPr id="5" name="TextBox 4">
            <a:extLst>
              <a:ext uri="{FF2B5EF4-FFF2-40B4-BE49-F238E27FC236}">
                <a16:creationId xmlns:a16="http://schemas.microsoft.com/office/drawing/2014/main" id="{87AD65A4-D7DF-DA5E-E843-FFE724572BC9}"/>
              </a:ext>
            </a:extLst>
          </p:cNvPr>
          <p:cNvSpPr txBox="1"/>
          <p:nvPr/>
        </p:nvSpPr>
        <p:spPr>
          <a:xfrm>
            <a:off x="4537159" y="6531434"/>
            <a:ext cx="3335388" cy="246221"/>
          </a:xfrm>
          <a:prstGeom prst="rect">
            <a:avLst/>
          </a:prstGeom>
          <a:noFill/>
        </p:spPr>
        <p:txBody>
          <a:bodyPr wrap="square" rtlCol="0">
            <a:spAutoFit/>
          </a:bodyPr>
          <a:lstStyle/>
          <a:p>
            <a:r>
              <a:rPr lang="en-IN" sz="1000" dirty="0">
                <a:solidFill>
                  <a:schemeClr val="bg1">
                    <a:lumMod val="65000"/>
                  </a:schemeClr>
                </a:solidFill>
              </a:rPr>
              <a:t>HEART DISEASE PREDICTION USING DEEP LEARNING</a:t>
            </a:r>
          </a:p>
        </p:txBody>
      </p:sp>
      <p:pic>
        <p:nvPicPr>
          <p:cNvPr id="7" name="Picture 6">
            <a:extLst>
              <a:ext uri="{FF2B5EF4-FFF2-40B4-BE49-F238E27FC236}">
                <a16:creationId xmlns:a16="http://schemas.microsoft.com/office/drawing/2014/main" id="{6FC1B457-0745-DAFF-D517-83D5EC4A8E09}"/>
              </a:ext>
            </a:extLst>
          </p:cNvPr>
          <p:cNvPicPr>
            <a:picLocks noChangeAspect="1"/>
          </p:cNvPicPr>
          <p:nvPr/>
        </p:nvPicPr>
        <p:blipFill rotWithShape="1">
          <a:blip r:embed="rId2"/>
          <a:srcRect l="22103" r="18986"/>
          <a:stretch/>
        </p:blipFill>
        <p:spPr>
          <a:xfrm>
            <a:off x="8438810" y="2477293"/>
            <a:ext cx="3131771" cy="22304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77B0D1BD-F98A-9BEB-8CD5-F26804382C6A}"/>
              </a:ext>
            </a:extLst>
          </p:cNvPr>
          <p:cNvSpPr txBox="1"/>
          <p:nvPr/>
        </p:nvSpPr>
        <p:spPr>
          <a:xfrm>
            <a:off x="171997" y="6581000"/>
            <a:ext cx="873034" cy="261610"/>
          </a:xfrm>
          <a:prstGeom prst="rect">
            <a:avLst/>
          </a:prstGeom>
          <a:noFill/>
        </p:spPr>
        <p:txBody>
          <a:bodyPr wrap="square">
            <a:spAutoFit/>
          </a:bodyPr>
          <a:lstStyle/>
          <a:p>
            <a:fld id="{52741F70-BA5C-4C68-A6BB-1DEF365600EF}" type="datetime1">
              <a:rPr lang="en-US" sz="1100" smtClean="0"/>
              <a:pPr/>
              <a:t>11/14/2023</a:t>
            </a:fld>
            <a:endParaRPr lang="en-IN" sz="1600" dirty="0"/>
          </a:p>
        </p:txBody>
      </p:sp>
    </p:spTree>
    <p:extLst>
      <p:ext uri="{BB962C8B-B14F-4D97-AF65-F5344CB8AC3E}">
        <p14:creationId xmlns:p14="http://schemas.microsoft.com/office/powerpoint/2010/main" val="3627319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2976</TotalTime>
  <Words>4480</Words>
  <Application>Microsoft Office PowerPoint</Application>
  <PresentationFormat>Widescreen</PresentationFormat>
  <Paragraphs>418</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Times New Roman</vt:lpstr>
      <vt:lpstr>Wingdings</vt:lpstr>
      <vt:lpstr>Office Theme</vt:lpstr>
      <vt:lpstr>HEART DISEASE PREDICTION USING DEEP LEARNING</vt:lpstr>
      <vt:lpstr>Content</vt:lpstr>
      <vt:lpstr>INTRODUCTION</vt:lpstr>
      <vt:lpstr>LITERATURE SURVEY</vt:lpstr>
      <vt:lpstr>LITERATURE SURVEY</vt:lpstr>
      <vt:lpstr>LITERATURE SURVEY</vt:lpstr>
      <vt:lpstr>LITERATURE SURVEY</vt:lpstr>
      <vt:lpstr>LITERATURE SURVEY</vt:lpstr>
      <vt:lpstr>EXISTING SYSTEM</vt:lpstr>
      <vt:lpstr>PROPOSED SYSTEM</vt:lpstr>
      <vt:lpstr>Software and Hardware Requirements</vt:lpstr>
      <vt:lpstr>Architecture Design</vt:lpstr>
      <vt:lpstr>Algorithms Used</vt:lpstr>
      <vt:lpstr>Expected Outcome</vt:lpstr>
      <vt:lpstr>Comparison of Accuracy</vt:lpstr>
      <vt:lpstr>Comparison of Accuracy</vt:lpstr>
      <vt:lpstr>Comparison of Algorithms after standardization</vt:lpstr>
      <vt:lpstr>DATA VISUALIZATION</vt:lpstr>
      <vt:lpstr>DATA VISUALIZATION</vt:lpstr>
      <vt:lpstr>Logistic Regression</vt:lpstr>
      <vt:lpstr>KNN</vt:lpstr>
      <vt:lpstr>Gaussian Process</vt:lpstr>
      <vt:lpstr>SVM</vt:lpstr>
      <vt:lpstr>Decision Tree</vt:lpstr>
      <vt:lpstr>Naïve Bayes</vt:lpstr>
      <vt:lpstr>QDA</vt:lpstr>
      <vt:lpstr>AdaBoost</vt:lpstr>
      <vt:lpstr>Bagging Classifier</vt:lpstr>
      <vt:lpstr>Boosting</vt:lpstr>
      <vt:lpstr>Deep Neural Networks</vt:lpstr>
      <vt:lpstr>GANTT CHART</vt:lpstr>
      <vt:lpstr>REFERENCE</vt:lpstr>
      <vt:lpstr>REFERENCE</vt:lpstr>
      <vt:lpstr>REFERENCE</vt:lpstr>
      <vt:lpstr>REFERENCE</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DETECTION</dc:title>
  <dc:creator>Abinesh P S</dc:creator>
  <cp:lastModifiedBy>shivaranjan5@outlook.com</cp:lastModifiedBy>
  <cp:revision>34</cp:revision>
  <dcterms:created xsi:type="dcterms:W3CDTF">2023-08-02T08:42:02Z</dcterms:created>
  <dcterms:modified xsi:type="dcterms:W3CDTF">2023-11-14T18:25:12Z</dcterms:modified>
</cp:coreProperties>
</file>