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5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  <a:srgbClr val="FFFFFF"/>
    <a:srgbClr val="FFFF7D"/>
    <a:srgbClr val="FD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52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除號會無條件捨去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除號會無條件捨去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1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cessing.org/reference/color_datatyp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loadPixels_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hyperlink" Target="https://processing.org/reference/updatePixels_.html" TargetMode="External"/><Relationship Id="rId4" Type="http://schemas.openxmlformats.org/officeDocument/2006/relationships/hyperlink" Target="https://processing.org/reference/pixel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reference/updatePixels_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50450" y="1847675"/>
            <a:ext cx="3781500" cy="28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滑鼠點擊的該格以及其上下左右相鄰的格子會觸發開關燈事件</a:t>
            </a:r>
          </a:p>
          <a:p>
            <a:pPr lvl="0" rtl="0">
              <a:spcBef>
                <a:spcPts val="56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原本開燈的會關燈，原本關燈的會開燈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88" y="900038"/>
            <a:ext cx="37814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475550"/>
            <a:ext cx="3781500" cy="81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E1 :  開關燈（たこ焼き）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475550"/>
            <a:ext cx="3781500" cy="81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E2 :  幫海綿寶寶修容吧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120" y="1130042"/>
            <a:ext cx="727410" cy="7292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5462E6-4B5D-4C4D-85F0-BDF912020060}"/>
              </a:ext>
            </a:extLst>
          </p:cNvPr>
          <p:cNvSpPr/>
          <p:nvPr/>
        </p:nvSpPr>
        <p:spPr>
          <a:xfrm>
            <a:off x="447414" y="2372899"/>
            <a:ext cx="2063372" cy="41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nsolas" panose="020B0609020204030204" pitchFamily="49" charset="0"/>
              </a:rPr>
              <a:t>loadPixels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079D48B-0B81-44FE-8D96-69074F36E7D0}"/>
              </a:ext>
            </a:extLst>
          </p:cNvPr>
          <p:cNvSpPr/>
          <p:nvPr/>
        </p:nvSpPr>
        <p:spPr>
          <a:xfrm>
            <a:off x="447414" y="1443039"/>
            <a:ext cx="1362272" cy="41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nsolas" panose="020B0609020204030204" pitchFamily="49" charset="0"/>
              </a:rPr>
              <a:t>image()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C4B75B-602A-41C0-96B9-EFEEAC12EAD9}"/>
              </a:ext>
            </a:extLst>
          </p:cNvPr>
          <p:cNvSpPr txBox="1"/>
          <p:nvPr/>
        </p:nvSpPr>
        <p:spPr>
          <a:xfrm>
            <a:off x="2636064" y="14610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把圖片畫到畫面上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56A7A4-D719-47E3-9A7B-25E89698C2E1}"/>
              </a:ext>
            </a:extLst>
          </p:cNvPr>
          <p:cNvSpPr txBox="1"/>
          <p:nvPr/>
        </p:nvSpPr>
        <p:spPr>
          <a:xfrm>
            <a:off x="2636064" y="2427135"/>
            <a:ext cx="3852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將目前畫面所有像素讀取進入</a:t>
            </a:r>
            <a:r>
              <a:rPr lang="en-US" altLang="zh-TW" dirty="0">
                <a:latin typeface="Consolas" panose="020B0609020204030204" pitchFamily="49" charset="0"/>
              </a:rPr>
              <a:t>pixels[]</a:t>
            </a:r>
            <a:r>
              <a:rPr lang="zh-TW" altLang="en-US" dirty="0"/>
              <a:t>陣列中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57BB475-DE8F-4585-AB37-03F42375A64F}"/>
              </a:ext>
            </a:extLst>
          </p:cNvPr>
          <p:cNvSpPr/>
          <p:nvPr/>
        </p:nvSpPr>
        <p:spPr>
          <a:xfrm>
            <a:off x="449466" y="3367693"/>
            <a:ext cx="2063372" cy="41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nsolas" panose="020B0609020204030204" pitchFamily="49" charset="0"/>
              </a:rPr>
              <a:t>mousePressed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756404E-39AC-4747-9C1B-D23F0E7E83B5}"/>
              </a:ext>
            </a:extLst>
          </p:cNvPr>
          <p:cNvSpPr txBox="1"/>
          <p:nvPr/>
        </p:nvSpPr>
        <p:spPr>
          <a:xfrm>
            <a:off x="2638116" y="3206486"/>
            <a:ext cx="4177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判斷滑鼠是否壓下，</a:t>
            </a:r>
            <a:endParaRPr lang="en-US" altLang="zh-TW" dirty="0"/>
          </a:p>
          <a:p>
            <a:r>
              <a:rPr lang="zh-TW" altLang="en-US" dirty="0"/>
              <a:t>若 </a:t>
            </a:r>
            <a:r>
              <a:rPr lang="en-US" altLang="zh-TW" dirty="0">
                <a:latin typeface="Consolas" panose="020B0609020204030204" pitchFamily="49" charset="0"/>
              </a:rPr>
              <a:t>true</a:t>
            </a:r>
            <a:r>
              <a:rPr lang="en-US" altLang="zh-TW" dirty="0"/>
              <a:t> </a:t>
            </a:r>
            <a:r>
              <a:rPr lang="zh-TW" altLang="en-US" dirty="0"/>
              <a:t>便用滑鼠位置判斷哪些</a:t>
            </a:r>
            <a:r>
              <a:rPr lang="zh-TW" altLang="en-US" dirty="0">
                <a:latin typeface="Consolas" panose="020B0609020204030204" pitchFamily="49" charset="0"/>
              </a:rPr>
              <a:t>像素</a:t>
            </a:r>
            <a:r>
              <a:rPr lang="zh-TW" altLang="en-US" dirty="0"/>
              <a:t>需要處理</a:t>
            </a:r>
            <a:endParaRPr lang="en-US" altLang="zh-TW" dirty="0"/>
          </a:p>
          <a:p>
            <a:r>
              <a:rPr lang="zh-TW" altLang="en-US" dirty="0"/>
              <a:t>讀取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pixels[]</a:t>
            </a:r>
            <a:r>
              <a:rPr lang="zh-TW" altLang="en-US" dirty="0"/>
              <a:t>計算結果後更新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pixels[]</a:t>
            </a:r>
            <a:r>
              <a:rPr lang="zh-TW" altLang="en-US" dirty="0">
                <a:latin typeface="Consolas" panose="020B0609020204030204" pitchFamily="49" charset="0"/>
              </a:rPr>
              <a:t>對應像素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A7DA39-DA58-4AC0-9362-3036CC32D187}"/>
              </a:ext>
            </a:extLst>
          </p:cNvPr>
          <p:cNvSpPr txBox="1"/>
          <p:nvPr/>
        </p:nvSpPr>
        <p:spPr>
          <a:xfrm>
            <a:off x="7035956" y="6883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畫面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40853C-3ACE-4083-BF08-EE62CC8BD8E6}"/>
              </a:ext>
            </a:extLst>
          </p:cNvPr>
          <p:cNvSpPr txBox="1"/>
          <p:nvPr/>
        </p:nvSpPr>
        <p:spPr>
          <a:xfrm>
            <a:off x="8016356" y="68832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pixels[]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C4879F-5B2B-4EDB-B6FB-FB97A14C748C}"/>
              </a:ext>
            </a:extLst>
          </p:cNvPr>
          <p:cNvSpPr txBox="1"/>
          <p:nvPr/>
        </p:nvSpPr>
        <p:spPr>
          <a:xfrm>
            <a:off x="8215127" y="12891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5" name="Shape 118">
            <a:extLst>
              <a:ext uri="{FF2B5EF4-FFF2-40B4-BE49-F238E27FC236}">
                <a16:creationId xmlns:a16="http://schemas.microsoft.com/office/drawing/2014/main" id="{866A9D4D-52D9-40C0-8865-6C38F99850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120" y="2148327"/>
            <a:ext cx="727410" cy="729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18">
            <a:extLst>
              <a:ext uri="{FF2B5EF4-FFF2-40B4-BE49-F238E27FC236}">
                <a16:creationId xmlns:a16="http://schemas.microsoft.com/office/drawing/2014/main" id="{3859A0EC-7D82-463A-B12D-57EF051349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834" y="2131679"/>
            <a:ext cx="727410" cy="729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18">
            <a:extLst>
              <a:ext uri="{FF2B5EF4-FFF2-40B4-BE49-F238E27FC236}">
                <a16:creationId xmlns:a16="http://schemas.microsoft.com/office/drawing/2014/main" id="{40DBD7E3-A8FC-40B2-A748-64D2880ECC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172" y="3215903"/>
            <a:ext cx="727410" cy="729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18">
            <a:extLst>
              <a:ext uri="{FF2B5EF4-FFF2-40B4-BE49-F238E27FC236}">
                <a16:creationId xmlns:a16="http://schemas.microsoft.com/office/drawing/2014/main" id="{4B412F59-F590-4804-8CAF-03F84EED09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4886" y="3215903"/>
            <a:ext cx="727410" cy="7292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E21CB76F-6B50-41AF-BF7A-9C9B1E056BD2}"/>
              </a:ext>
            </a:extLst>
          </p:cNvPr>
          <p:cNvSpPr/>
          <p:nvPr/>
        </p:nvSpPr>
        <p:spPr>
          <a:xfrm>
            <a:off x="8217179" y="3575818"/>
            <a:ext cx="118167" cy="118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2461BBE-2BE2-4D62-926F-76F34C7262F9}"/>
              </a:ext>
            </a:extLst>
          </p:cNvPr>
          <p:cNvSpPr/>
          <p:nvPr/>
        </p:nvSpPr>
        <p:spPr>
          <a:xfrm>
            <a:off x="447414" y="4273759"/>
            <a:ext cx="2188649" cy="41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nsolas" panose="020B0609020204030204" pitchFamily="49" charset="0"/>
              </a:rPr>
              <a:t>updatePixels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413B04E-0C8F-4A0C-B721-CD6C639E5AB9}"/>
              </a:ext>
            </a:extLst>
          </p:cNvPr>
          <p:cNvSpPr txBox="1"/>
          <p:nvPr/>
        </p:nvSpPr>
        <p:spPr>
          <a:xfrm>
            <a:off x="2636063" y="4327996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>
                <a:latin typeface="Consolas" panose="020B0609020204030204" pitchFamily="49" charset="0"/>
              </a:rPr>
              <a:t>pixels[]</a:t>
            </a:r>
            <a:r>
              <a:rPr lang="zh-TW" altLang="en-US" dirty="0"/>
              <a:t>陣列讀取進入畫面中</a:t>
            </a:r>
          </a:p>
        </p:txBody>
      </p:sp>
      <p:pic>
        <p:nvPicPr>
          <p:cNvPr id="22" name="Shape 118">
            <a:extLst>
              <a:ext uri="{FF2B5EF4-FFF2-40B4-BE49-F238E27FC236}">
                <a16:creationId xmlns:a16="http://schemas.microsoft.com/office/drawing/2014/main" id="{995701B0-B29D-4310-9D03-5998F886FC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834" y="4179494"/>
            <a:ext cx="727410" cy="729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橢圓 22">
            <a:extLst>
              <a:ext uri="{FF2B5EF4-FFF2-40B4-BE49-F238E27FC236}">
                <a16:creationId xmlns:a16="http://schemas.microsoft.com/office/drawing/2014/main" id="{0E342E54-78F7-4B3A-B21C-0413DE625383}"/>
              </a:ext>
            </a:extLst>
          </p:cNvPr>
          <p:cNvSpPr/>
          <p:nvPr/>
        </p:nvSpPr>
        <p:spPr>
          <a:xfrm>
            <a:off x="8215127" y="4539409"/>
            <a:ext cx="118167" cy="118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Shape 118">
            <a:extLst>
              <a:ext uri="{FF2B5EF4-FFF2-40B4-BE49-F238E27FC236}">
                <a16:creationId xmlns:a16="http://schemas.microsoft.com/office/drawing/2014/main" id="{3B9B4E17-E34C-4A61-AEF3-92A6484676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120" y="4179494"/>
            <a:ext cx="727410" cy="72924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橢圓 24">
            <a:extLst>
              <a:ext uri="{FF2B5EF4-FFF2-40B4-BE49-F238E27FC236}">
                <a16:creationId xmlns:a16="http://schemas.microsoft.com/office/drawing/2014/main" id="{3E1171B2-2F6B-4930-AB8A-809F4FD152E0}"/>
              </a:ext>
            </a:extLst>
          </p:cNvPr>
          <p:cNvSpPr/>
          <p:nvPr/>
        </p:nvSpPr>
        <p:spPr>
          <a:xfrm>
            <a:off x="7066413" y="4539409"/>
            <a:ext cx="118167" cy="1181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E604D085-8D9B-46F2-A207-64982E0BB927}"/>
              </a:ext>
            </a:extLst>
          </p:cNvPr>
          <p:cNvSpPr/>
          <p:nvPr/>
        </p:nvSpPr>
        <p:spPr>
          <a:xfrm>
            <a:off x="7725265" y="2427135"/>
            <a:ext cx="291091" cy="214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58506C9D-FCAA-41C0-B7E1-9594D0E23D03}"/>
              </a:ext>
            </a:extLst>
          </p:cNvPr>
          <p:cNvSpPr/>
          <p:nvPr/>
        </p:nvSpPr>
        <p:spPr>
          <a:xfrm rot="10800000">
            <a:off x="7717344" y="4490755"/>
            <a:ext cx="291091" cy="214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FB5799D4-DAB6-4AD9-8CCA-9FB748E61A71}"/>
              </a:ext>
            </a:extLst>
          </p:cNvPr>
          <p:cNvSpPr/>
          <p:nvPr/>
        </p:nvSpPr>
        <p:spPr>
          <a:xfrm>
            <a:off x="562347" y="1915177"/>
            <a:ext cx="395925" cy="380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4ED850C9-4458-49B9-970E-711ACC1F5EAF}"/>
              </a:ext>
            </a:extLst>
          </p:cNvPr>
          <p:cNvSpPr/>
          <p:nvPr/>
        </p:nvSpPr>
        <p:spPr>
          <a:xfrm>
            <a:off x="562347" y="3835674"/>
            <a:ext cx="395925" cy="380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0B4BA5B0-97F8-4361-81FE-F9FE90EDBFBA}"/>
              </a:ext>
            </a:extLst>
          </p:cNvPr>
          <p:cNvSpPr/>
          <p:nvPr/>
        </p:nvSpPr>
        <p:spPr>
          <a:xfrm>
            <a:off x="562347" y="2888296"/>
            <a:ext cx="395925" cy="380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弧形右彎 32">
            <a:extLst>
              <a:ext uri="{FF2B5EF4-FFF2-40B4-BE49-F238E27FC236}">
                <a16:creationId xmlns:a16="http://schemas.microsoft.com/office/drawing/2014/main" id="{BB387692-363C-44A4-AF61-2A7215A831F6}"/>
              </a:ext>
            </a:extLst>
          </p:cNvPr>
          <p:cNvSpPr/>
          <p:nvPr/>
        </p:nvSpPr>
        <p:spPr>
          <a:xfrm flipV="1">
            <a:off x="71434" y="3499508"/>
            <a:ext cx="330167" cy="1066996"/>
          </a:xfrm>
          <a:prstGeom prst="curvedRightArrow">
            <a:avLst>
              <a:gd name="adj1" fmla="val 36605"/>
              <a:gd name="adj2" fmla="val 83097"/>
              <a:gd name="adj3" fmla="val 250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0A58863-ECA0-415F-82BA-2111B7E776AF}"/>
              </a:ext>
            </a:extLst>
          </p:cNvPr>
          <p:cNvSpPr txBox="1"/>
          <p:nvPr/>
        </p:nvSpPr>
        <p:spPr>
          <a:xfrm>
            <a:off x="7763213" y="33663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更新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C1D179E-547F-47D5-A822-C86649B0BF69}"/>
              </a:ext>
            </a:extLst>
          </p:cNvPr>
          <p:cNvSpPr txBox="1"/>
          <p:nvPr/>
        </p:nvSpPr>
        <p:spPr>
          <a:xfrm>
            <a:off x="49834" y="39157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循環</a:t>
            </a:r>
          </a:p>
        </p:txBody>
      </p:sp>
    </p:spTree>
    <p:extLst>
      <p:ext uri="{BB962C8B-B14F-4D97-AF65-F5344CB8AC3E}">
        <p14:creationId xmlns:p14="http://schemas.microsoft.com/office/powerpoint/2010/main" val="211151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4819A0-1630-9F49-AD51-8B7E6758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22" y="0"/>
            <a:ext cx="5317278" cy="5140035"/>
          </a:xfrm>
          <a:prstGeom prst="rect">
            <a:avLst/>
          </a:prstGeom>
        </p:spPr>
      </p:pic>
      <p:sp>
        <p:nvSpPr>
          <p:cNvPr id="124" name="Shape 124"/>
          <p:cNvSpPr txBox="1"/>
          <p:nvPr/>
        </p:nvSpPr>
        <p:spPr>
          <a:xfrm>
            <a:off x="307200" y="1703929"/>
            <a:ext cx="8529600" cy="3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560"/>
              </a:spcBef>
            </a:pP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均化效果：</a:t>
            </a:r>
            <a:endParaRPr lang="en-US" altLang="zh-TW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560"/>
              </a:spcBef>
            </a:pP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如何平均所有像素顏色？</a:t>
            </a:r>
            <a:endParaRPr lang="en-US" altLang="zh-TW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red(color), green(color), blue(color)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取得範圍內每個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</a:t>
            </a:r>
          </a:p>
          <a:p>
            <a:pPr marL="342900" lvl="0" indent="-342900" rtl="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平均 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總和 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個數，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PS: 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小心除數不能為零</a:t>
            </a:r>
            <a:endParaRPr lang="en-US" altLang="zh-TW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計算完畢後用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pixels[</a:t>
            </a:r>
            <a:r>
              <a:rPr lang="en-US" altLang="zh-TW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 color(r, g, b)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將各個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更新</a:t>
            </a:r>
            <a:endParaRPr lang="en-US" altLang="zh-TW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560"/>
              </a:spcBef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560"/>
              </a:spcBef>
            </a:pP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提示：取得半徑範圍內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pixels</a:t>
            </a:r>
          </a:p>
          <a:p>
            <a:pPr marL="342900" lvl="0" indent="-34290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邊界處理：避免讀取到畫布範圍外，以防出現錯誤</a:t>
            </a:r>
            <a:endParaRPr lang="en-US" altLang="zh-TW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475550"/>
            <a:ext cx="3781500" cy="81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E2 :  幫海綿寶寶修容吧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426A7B-13A3-4EF5-BB53-B6BAAB247B31}"/>
              </a:ext>
            </a:extLst>
          </p:cNvPr>
          <p:cNvSpPr/>
          <p:nvPr/>
        </p:nvSpPr>
        <p:spPr>
          <a:xfrm>
            <a:off x="6918237" y="861416"/>
            <a:ext cx="1447014" cy="14470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CC9B16A-62BE-413F-9673-36F40BF0621C}"/>
              </a:ext>
            </a:extLst>
          </p:cNvPr>
          <p:cNvSpPr/>
          <p:nvPr/>
        </p:nvSpPr>
        <p:spPr>
          <a:xfrm>
            <a:off x="6918237" y="861416"/>
            <a:ext cx="1447014" cy="1447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686D363-55CB-4AA5-9ACD-2C41B1D43B3D}"/>
              </a:ext>
            </a:extLst>
          </p:cNvPr>
          <p:cNvSpPr/>
          <p:nvPr/>
        </p:nvSpPr>
        <p:spPr>
          <a:xfrm>
            <a:off x="7596158" y="1548910"/>
            <a:ext cx="72026" cy="720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5AC9413-3EF8-41A2-8410-B153A837D3D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18237" y="1584923"/>
            <a:ext cx="72350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F41FDF-DAB9-4771-B8EB-9863EC5395F7}"/>
              </a:ext>
            </a:extLst>
          </p:cNvPr>
          <p:cNvSpPr txBox="1"/>
          <p:nvPr/>
        </p:nvSpPr>
        <p:spPr>
          <a:xfrm>
            <a:off x="7150395" y="1295049"/>
            <a:ext cx="45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C5A53CB-9EA4-4D93-AB3A-33134DBE3A60}"/>
              </a:ext>
            </a:extLst>
          </p:cNvPr>
          <p:cNvSpPr txBox="1"/>
          <p:nvPr/>
        </p:nvSpPr>
        <p:spPr>
          <a:xfrm>
            <a:off x="7046700" y="1609380"/>
            <a:ext cx="1356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mouseX</a:t>
            </a:r>
            <a:r>
              <a:rPr lang="en-US" altLang="zh-TW" sz="9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chemeClr val="tx1"/>
                </a:solidFill>
                <a:latin typeface="Consolas" panose="020B0609020204030204" pitchFamily="49" charset="0"/>
              </a:rPr>
              <a:t>mouseY</a:t>
            </a:r>
            <a:r>
              <a:rPr lang="en-US" altLang="zh-TW" sz="9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TW" altLang="en-US" sz="9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t="4942"/>
          <a:stretch/>
        </p:blipFill>
        <p:spPr>
          <a:xfrm>
            <a:off x="4530750" y="517175"/>
            <a:ext cx="4418150" cy="442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hape 62"/>
          <p:cNvCxnSpPr/>
          <p:nvPr/>
        </p:nvCxnSpPr>
        <p:spPr>
          <a:xfrm flipH="1">
            <a:off x="4530750" y="430400"/>
            <a:ext cx="113400" cy="1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63"/>
          <p:cNvCxnSpPr/>
          <p:nvPr/>
        </p:nvCxnSpPr>
        <p:spPr>
          <a:xfrm rot="10800000">
            <a:off x="4860525" y="413825"/>
            <a:ext cx="999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" name="Shape 64"/>
          <p:cNvSpPr txBox="1"/>
          <p:nvPr/>
        </p:nvSpPr>
        <p:spPr>
          <a:xfrm>
            <a:off x="4268275" y="89175"/>
            <a:ext cx="1090200" cy="2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cellWidth</a:t>
            </a:r>
          </a:p>
        </p:txBody>
      </p:sp>
      <p:cxnSp>
        <p:nvCxnSpPr>
          <p:cNvPr id="65" name="Shape 65"/>
          <p:cNvCxnSpPr/>
          <p:nvPr/>
        </p:nvCxnSpPr>
        <p:spPr>
          <a:xfrm flipH="1">
            <a:off x="4417350" y="531425"/>
            <a:ext cx="113400" cy="1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66"/>
          <p:cNvCxnSpPr/>
          <p:nvPr/>
        </p:nvCxnSpPr>
        <p:spPr>
          <a:xfrm rot="10800000">
            <a:off x="4424100" y="796875"/>
            <a:ext cx="99900" cy="1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Shape 67"/>
          <p:cNvSpPr txBox="1"/>
          <p:nvPr/>
        </p:nvSpPr>
        <p:spPr>
          <a:xfrm>
            <a:off x="3392150" y="547450"/>
            <a:ext cx="1090200" cy="21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cellHeight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322425"/>
            <a:ext cx="23553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規格說明</a:t>
            </a:r>
          </a:p>
        </p:txBody>
      </p:sp>
      <p:cxnSp>
        <p:nvCxnSpPr>
          <p:cNvPr id="69" name="Shape 69"/>
          <p:cNvCxnSpPr/>
          <p:nvPr/>
        </p:nvCxnSpPr>
        <p:spPr>
          <a:xfrm rot="10800000">
            <a:off x="4369425" y="2646650"/>
            <a:ext cx="2530200" cy="3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 txBox="1"/>
          <p:nvPr/>
        </p:nvSpPr>
        <p:spPr>
          <a:xfrm>
            <a:off x="2931681" y="2426075"/>
            <a:ext cx="1588800" cy="4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grid [5] [5] = true</a:t>
            </a:r>
          </a:p>
        </p:txBody>
      </p:sp>
      <p:cxnSp>
        <p:nvCxnSpPr>
          <p:cNvPr id="71" name="Shape 71"/>
          <p:cNvCxnSpPr/>
          <p:nvPr/>
        </p:nvCxnSpPr>
        <p:spPr>
          <a:xfrm rot="10800000">
            <a:off x="4216000" y="1591525"/>
            <a:ext cx="991200" cy="5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233050" y="1485600"/>
            <a:ext cx="3197400" cy="330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9900"/>
                </a:solidFill>
              </a:rPr>
              <a:t>int</a:t>
            </a:r>
            <a:r>
              <a:rPr lang="zh-TW">
                <a:solidFill>
                  <a:schemeClr val="dk1"/>
                </a:solidFill>
              </a:rPr>
              <a:t> cols = 10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9900"/>
                </a:solidFill>
              </a:rPr>
              <a:t>int</a:t>
            </a:r>
            <a:r>
              <a:rPr lang="zh-TW">
                <a:solidFill>
                  <a:schemeClr val="dk1"/>
                </a:solidFill>
              </a:rPr>
              <a:t> rows = 10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9900"/>
                </a:solidFill>
              </a:rPr>
              <a:t>boolean</a:t>
            </a:r>
            <a:r>
              <a:rPr lang="zh-TW">
                <a:solidFill>
                  <a:schemeClr val="dk1"/>
                </a:solidFill>
              </a:rPr>
              <a:t>[][] grid ;  // 10x10 blocks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程式碼預先完成的部分：</a:t>
            </a:r>
          </a:p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依grid[][]中的true/false決定 on/off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TW" sz="1200">
                <a:solidFill>
                  <a:srgbClr val="FF9900"/>
                </a:solidFill>
              </a:rPr>
              <a:t>color</a:t>
            </a:r>
            <a:r>
              <a:rPr lang="zh-TW" sz="1200">
                <a:solidFill>
                  <a:schemeClr val="dk1"/>
                </a:solidFill>
              </a:rPr>
              <a:t> turnOnColor = #F0F5FB ;</a:t>
            </a:r>
            <a:br>
              <a:rPr lang="zh-TW" sz="1200">
                <a:solidFill>
                  <a:schemeClr val="dk1"/>
                </a:solidFill>
              </a:rPr>
            </a:br>
            <a:r>
              <a:rPr lang="zh-TW" sz="1200">
                <a:solidFill>
                  <a:srgbClr val="FF9900"/>
                </a:solidFill>
              </a:rPr>
              <a:t>color</a:t>
            </a:r>
            <a:r>
              <a:rPr lang="zh-TW" sz="1200">
                <a:solidFill>
                  <a:schemeClr val="dk1"/>
                </a:solidFill>
              </a:rPr>
              <a:t> turnOffColor = #022547 ;</a:t>
            </a:r>
          </a:p>
          <a:p>
            <a:pPr lvl="0" rtl="0">
              <a:spcBef>
                <a:spcPts val="560"/>
              </a:spcBef>
              <a:buNone/>
            </a:pPr>
            <a:r>
              <a:rPr lang="zh-TW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color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是processing的資料型態，用來儲存顏色，可以存放色碼（ex.#F0F5FB)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682381" y="1366175"/>
            <a:ext cx="1588800" cy="4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grid [1] [2] = false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50450" y="1373863"/>
            <a:ext cx="3781500" cy="283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滑鼠點擊的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該格</a:t>
            </a: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以及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其上下左右相鄰的格子</a:t>
            </a: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會觸發開關燈事件</a:t>
            </a:r>
          </a:p>
          <a:p>
            <a:pPr lvl="0" rtl="0">
              <a:spcBef>
                <a:spcPts val="56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原本開燈的會關燈，原本關燈的會開燈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88" y="900038"/>
            <a:ext cx="37814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0" y="322425"/>
            <a:ext cx="24219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Part 1 要求一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4942"/>
          <a:stretch/>
        </p:blipFill>
        <p:spPr>
          <a:xfrm>
            <a:off x="4530750" y="517175"/>
            <a:ext cx="4418150" cy="44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43675" y="1473150"/>
            <a:ext cx="4142400" cy="241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560"/>
              </a:spcBef>
              <a:buFont typeface="Calibri"/>
              <a:buChar char="●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偵測點擊位置：</a:t>
            </a:r>
            <a:r>
              <a:rPr lang="zh-TW">
                <a:solidFill>
                  <a:srgbClr val="C85871"/>
                </a:solidFill>
                <a:latin typeface="Calibri"/>
                <a:ea typeface="Calibri"/>
                <a:cs typeface="Calibri"/>
                <a:sym typeface="Calibri"/>
              </a:rPr>
              <a:t>mouseX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/cellWidth</a:t>
            </a:r>
          </a:p>
          <a:p>
            <a:pPr lvl="0" rtl="0">
              <a:spcBef>
                <a:spcPts val="56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rtl="0">
              <a:spcBef>
                <a:spcPts val="560"/>
              </a:spcBef>
              <a:buClr>
                <a:schemeClr val="dk1"/>
              </a:buClr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設定開關燈時須考慮邊界判斷，以免ArrayIndexOutOfBoundsException</a:t>
            </a:r>
          </a:p>
          <a:p>
            <a:pPr lvl="0" rtl="0">
              <a:spcBef>
                <a:spcPts val="56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560"/>
              </a:spcBef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0" y="322425"/>
            <a:ext cx="23886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Part 1 提示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84125" y="1069838"/>
            <a:ext cx="3781500" cy="3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794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1800">
                <a:solidFill>
                  <a:schemeClr val="dk1"/>
                </a:solidFill>
              </a:rPr>
              <a:t>遊戲開始時，在第1-9列之間，每三列隨機選 1-2格讓進行開關燈的動作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0" y="322425"/>
            <a:ext cx="22221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Part 2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50" y="82600"/>
            <a:ext cx="458644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8473900" y="12564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473900" y="2638500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703350" y="3085200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348650" y="40205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56650" y="44672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3865625" y="774225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3795825" y="2149875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3795825" y="3531900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3795825" y="4921300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3727400" y="321150"/>
            <a:ext cx="597900" cy="4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0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1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2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3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4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5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6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7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8</a:t>
            </a:r>
          </a:p>
          <a:p>
            <a:pPr lvl="0" algn="r" rtl="0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84125" y="1069838"/>
            <a:ext cx="3781500" cy="3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794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altLang="en-US" sz="1800" dirty="0">
                <a:solidFill>
                  <a:schemeClr val="dk1"/>
                </a:solidFill>
              </a:rPr>
              <a:t>先隨機決定這一區要點一次還兩次，再隨機決定點的位置</a:t>
            </a:r>
            <a:endParaRPr lang="en-US" altLang="zh-TW" sz="1800" dirty="0">
              <a:solidFill>
                <a:schemeClr val="dk1"/>
              </a:solidFill>
            </a:endParaRPr>
          </a:p>
          <a:p>
            <a:pPr marL="63500" lvl="0" rtl="0"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altLang="zh-TW" sz="1800" dirty="0">
              <a:solidFill>
                <a:schemeClr val="dk1"/>
              </a:solidFill>
            </a:endParaRPr>
          </a:p>
          <a:p>
            <a:pPr marL="342900" lvl="0" indent="-2794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altLang="en-US" sz="1800" dirty="0">
                <a:solidFill>
                  <a:schemeClr val="dk1"/>
                </a:solidFill>
              </a:rPr>
              <a:t>記住上次點的位置，如果第二次隨機與記住的位置相同就再隨機一次</a:t>
            </a:r>
            <a:endParaRPr lang="zh-TW" sz="1800" dirty="0">
              <a:solidFill>
                <a:schemeClr val="dk1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0" y="322425"/>
            <a:ext cx="2222100" cy="5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>
                <a:solidFill>
                  <a:srgbClr val="FFFFFF"/>
                </a:solidFill>
              </a:rPr>
              <a:t>Part 2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50" y="82600"/>
            <a:ext cx="458644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8473900" y="12564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473900" y="2638500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703350" y="3085200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348650" y="40205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56650" y="4467225"/>
            <a:ext cx="446700" cy="44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3865625" y="774225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3795825" y="2149875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3795825" y="3531900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3795825" y="4921300"/>
            <a:ext cx="52071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3727400" y="321150"/>
            <a:ext cx="597900" cy="4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0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1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2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3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4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5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6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7</a:t>
            </a:r>
          </a:p>
          <a:p>
            <a:pPr lvl="0" algn="r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8</a:t>
            </a:r>
          </a:p>
          <a:p>
            <a:pPr lvl="0" algn="r" rtl="0">
              <a:lnSpc>
                <a:spcPct val="220000"/>
              </a:lnSpc>
              <a:spcBef>
                <a:spcPts val="0"/>
              </a:spcBef>
              <a:buNone/>
            </a:pPr>
            <a:r>
              <a:rPr lang="zh-TW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261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375" y="900038"/>
            <a:ext cx="377190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350450" y="1289150"/>
            <a:ext cx="3781500" cy="3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以滑鼠位置為圓心，做出半徑為十的修容筆刷，取範圍內的畫素顏色平均值為筆刷顏色</a:t>
            </a:r>
          </a:p>
          <a:p>
            <a:pPr lvl="0" rtl="0">
              <a:spcBef>
                <a:spcPts val="560"/>
              </a:spcBef>
              <a:buClr>
                <a:srgbClr val="000000"/>
              </a:buClr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透過滑鼠點擊著色</a:t>
            </a:r>
          </a:p>
        </p:txBody>
      </p:sp>
      <p:sp>
        <p:nvSpPr>
          <p:cNvPr id="111" name="Shape 111"/>
          <p:cNvSpPr/>
          <p:nvPr/>
        </p:nvSpPr>
        <p:spPr>
          <a:xfrm>
            <a:off x="0" y="475550"/>
            <a:ext cx="3781500" cy="81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E2 :  幫海綿寶寶修容吧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50450" y="1289150"/>
            <a:ext cx="3781500" cy="3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 u="sng">
                <a:solidFill>
                  <a:schemeClr val="hlink"/>
                </a:solidFill>
                <a:hlinkClick r:id="rId3"/>
              </a:rPr>
              <a:t>loadPixels() </a:t>
            </a: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 u="sng">
                <a:solidFill>
                  <a:schemeClr val="hlink"/>
                </a:solidFill>
                <a:hlinkClick r:id="rId4"/>
              </a:rPr>
              <a:t>pixels[]</a:t>
            </a:r>
          </a:p>
          <a:p>
            <a:pPr marL="342900" lvl="0" indent="-292100" rtl="0">
              <a:spcBef>
                <a:spcPts val="560"/>
              </a:spcBef>
              <a:buClr>
                <a:schemeClr val="dk1"/>
              </a:buClr>
              <a:buSzPct val="100000"/>
              <a:buChar char="•"/>
            </a:pPr>
            <a:r>
              <a:rPr lang="zh-TW" sz="2000" u="sng">
                <a:solidFill>
                  <a:schemeClr val="hlink"/>
                </a:solidFill>
                <a:hlinkClick r:id="rId5"/>
              </a:rPr>
              <a:t>updatePixels()</a:t>
            </a:r>
          </a:p>
        </p:txBody>
      </p:sp>
      <p:sp>
        <p:nvSpPr>
          <p:cNvPr id="117" name="Shape 117"/>
          <p:cNvSpPr/>
          <p:nvPr/>
        </p:nvSpPr>
        <p:spPr>
          <a:xfrm>
            <a:off x="0" y="475550"/>
            <a:ext cx="3781500" cy="81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E2 :  幫海綿寶寶修容吧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375" y="900038"/>
            <a:ext cx="37719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50450" y="1517714"/>
            <a:ext cx="3781500" cy="3088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altLang="zh-TW" sz="2000" u="sng" dirty="0">
                <a:solidFill>
                  <a:schemeClr val="hlink"/>
                </a:solidFill>
                <a:latin typeface="Consolas" panose="020B0609020204030204" pitchFamily="49" charset="0"/>
                <a:hlinkClick r:id="rId3"/>
              </a:rPr>
              <a:t>pixels[</a:t>
            </a:r>
            <a:r>
              <a:rPr lang="en-US" altLang="zh-TW" sz="2000" u="sng" dirty="0" err="1">
                <a:solidFill>
                  <a:schemeClr val="hlink"/>
                </a:solidFill>
                <a:latin typeface="Consolas" panose="020B0609020204030204" pitchFamily="49" charset="0"/>
                <a:hlinkClick r:id="rId3"/>
              </a:rPr>
              <a:t>i</a:t>
            </a:r>
            <a:r>
              <a:rPr lang="en-US" altLang="zh-TW" sz="2000" u="sng" dirty="0">
                <a:solidFill>
                  <a:schemeClr val="hlink"/>
                </a:solidFill>
                <a:latin typeface="Consolas" panose="020B0609020204030204" pitchFamily="49" charset="0"/>
                <a:hlinkClick r:id="rId3"/>
              </a:rPr>
              <a:t>]</a:t>
            </a:r>
          </a:p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endParaRPr lang="en-US" altLang="zh-TW" sz="2000" u="sng" dirty="0">
              <a:solidFill>
                <a:schemeClr val="hlink"/>
              </a:solidFill>
              <a:latin typeface="Consolas" panose="020B0609020204030204" pitchFamily="49" charset="0"/>
              <a:hlinkClick r:id="rId3"/>
            </a:endParaRPr>
          </a:p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 = y * width + x</a:t>
            </a:r>
          </a:p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(5, 4) = 4 * 10 + 5 = 45</a:t>
            </a:r>
          </a:p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r>
              <a:rPr lang="en-US" altLang="zh-TW" sz="2000" dirty="0">
                <a:solidFill>
                  <a:schemeClr val="tx1"/>
                </a:solidFill>
                <a:latin typeface="Consolas" panose="020B0609020204030204" pitchFamily="49" charset="0"/>
              </a:rPr>
              <a:t>pixels[45] =&gt; </a:t>
            </a:r>
          </a:p>
          <a:p>
            <a:pPr marL="50800" lvl="0" rtl="0">
              <a:spcBef>
                <a:spcPts val="560"/>
              </a:spcBef>
              <a:buClr>
                <a:schemeClr val="dk1"/>
              </a:buClr>
              <a:buSzPct val="100000"/>
            </a:pPr>
            <a:endParaRPr lang="zh-TW" sz="2000" dirty="0">
              <a:solidFill>
                <a:schemeClr val="tx1"/>
              </a:solidFill>
              <a:latin typeface="Consolas" panose="020B06090202040302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0" y="475550"/>
            <a:ext cx="3781500" cy="813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E2 :  幫海綿寶寶修容吧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80CD82A-C102-4880-97A3-F34AE6853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3504"/>
              </p:ext>
            </p:extLst>
          </p:nvPr>
        </p:nvGraphicFramePr>
        <p:xfrm>
          <a:off x="4482400" y="1885360"/>
          <a:ext cx="4353660" cy="29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366">
                  <a:extLst>
                    <a:ext uri="{9D8B030D-6E8A-4147-A177-3AD203B41FA5}">
                      <a16:colId xmlns:a16="http://schemas.microsoft.com/office/drawing/2014/main" val="3643976472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3735608172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1665616157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445874196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1072329511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1074474446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1668133314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94945349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3050616482"/>
                    </a:ext>
                  </a:extLst>
                </a:gridCol>
                <a:gridCol w="435366">
                  <a:extLst>
                    <a:ext uri="{9D8B030D-6E8A-4147-A177-3AD203B41FA5}">
                      <a16:colId xmlns:a16="http://schemas.microsoft.com/office/drawing/2014/main" val="1104335923"/>
                    </a:ext>
                  </a:extLst>
                </a:gridCol>
              </a:tblGrid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785410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19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312272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29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20403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39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7256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49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17453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59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840757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69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319861"/>
                  </a:ext>
                </a:extLst>
              </a:tr>
              <a:tr h="365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71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76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77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78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79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85197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D82A268-1921-40C4-B782-3794E639387D}"/>
              </a:ext>
            </a:extLst>
          </p:cNvPr>
          <p:cNvSpPr/>
          <p:nvPr/>
        </p:nvSpPr>
        <p:spPr>
          <a:xfrm>
            <a:off x="2456512" y="3115558"/>
            <a:ext cx="367645" cy="36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5238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641</Words>
  <Application>Microsoft Macintosh PowerPoint</Application>
  <PresentationFormat>如螢幕大小 (16:9)</PresentationFormat>
  <Paragraphs>178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jonze</cp:lastModifiedBy>
  <cp:revision>9</cp:revision>
  <dcterms:modified xsi:type="dcterms:W3CDTF">2020-05-03T16:40:26Z</dcterms:modified>
</cp:coreProperties>
</file>