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4" r:id="rId9"/>
    <p:sldId id="266" r:id="rId10"/>
    <p:sldId id="265"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err="1" smtClean="0"/>
              <a:t>InDEXTER</a:t>
            </a:r>
            <a:endParaRPr lang="en-PH" dirty="0"/>
          </a:p>
        </p:txBody>
      </p:sp>
      <p:sp>
        <p:nvSpPr>
          <p:cNvPr id="3" name="Subtitle 2"/>
          <p:cNvSpPr>
            <a:spLocks noGrp="1"/>
          </p:cNvSpPr>
          <p:nvPr>
            <p:ph type="subTitle" idx="1"/>
          </p:nvPr>
        </p:nvSpPr>
        <p:spPr/>
        <p:txBody>
          <a:bodyPr/>
          <a:lstStyle/>
          <a:p>
            <a:r>
              <a:rPr lang="en-PH" dirty="0" smtClean="0"/>
              <a:t>File Indexing by: Lorenzo </a:t>
            </a:r>
            <a:r>
              <a:rPr lang="en-PH" dirty="0" err="1" smtClean="0"/>
              <a:t>Dela</a:t>
            </a:r>
            <a:r>
              <a:rPr lang="en-PH" dirty="0" smtClean="0"/>
              <a:t> Cruz, </a:t>
            </a:r>
            <a:r>
              <a:rPr lang="en-PH" dirty="0" err="1" smtClean="0"/>
              <a:t>Samuelito</a:t>
            </a:r>
            <a:r>
              <a:rPr lang="en-PH" dirty="0" smtClean="0"/>
              <a:t> </a:t>
            </a:r>
            <a:r>
              <a:rPr lang="en-PH" dirty="0" err="1" smtClean="0"/>
              <a:t>Demandante</a:t>
            </a:r>
            <a:r>
              <a:rPr lang="en-PH" dirty="0" smtClean="0"/>
              <a:t>, Leah </a:t>
            </a:r>
            <a:r>
              <a:rPr lang="en-PH" dirty="0" err="1" smtClean="0"/>
              <a:t>Tute</a:t>
            </a:r>
            <a:r>
              <a:rPr lang="en-PH" dirty="0" smtClean="0"/>
              <a:t>, Ralph </a:t>
            </a:r>
            <a:r>
              <a:rPr lang="en-PH" dirty="0" err="1" smtClean="0"/>
              <a:t>Perdido</a:t>
            </a:r>
            <a:r>
              <a:rPr lang="en-PH" dirty="0" smtClean="0"/>
              <a:t>, </a:t>
            </a:r>
            <a:r>
              <a:rPr lang="en-PH" dirty="0" err="1" smtClean="0"/>
              <a:t>Raffie</a:t>
            </a:r>
            <a:r>
              <a:rPr lang="en-PH" dirty="0" smtClean="0"/>
              <a:t> </a:t>
            </a:r>
            <a:r>
              <a:rPr lang="en-PH" dirty="0" err="1" smtClean="0"/>
              <a:t>Rapisura</a:t>
            </a:r>
            <a:endParaRPr lang="en-PH" dirty="0"/>
          </a:p>
        </p:txBody>
      </p:sp>
    </p:spTree>
    <p:extLst>
      <p:ext uri="{BB962C8B-B14F-4D97-AF65-F5344CB8AC3E}">
        <p14:creationId xmlns:p14="http://schemas.microsoft.com/office/powerpoint/2010/main" val="26312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a:t>
            </a:r>
            <a:endParaRPr lang="en-PH" dirty="0"/>
          </a:p>
        </p:txBody>
      </p:sp>
      <p:sp>
        <p:nvSpPr>
          <p:cNvPr id="3" name="Content Placeholder 2"/>
          <p:cNvSpPr>
            <a:spLocks noGrp="1"/>
          </p:cNvSpPr>
          <p:nvPr>
            <p:ph idx="1"/>
          </p:nvPr>
        </p:nvSpPr>
        <p:spPr>
          <a:xfrm>
            <a:off x="1880874" y="1798749"/>
            <a:ext cx="8915400" cy="4318716"/>
          </a:xfrm>
        </p:spPr>
        <p:txBody>
          <a:bodyPr/>
          <a:lstStyle/>
          <a:p>
            <a:pPr marL="0" indent="0">
              <a:buNone/>
            </a:pPr>
            <a:r>
              <a:rPr lang="en-PH" b="1" dirty="0" smtClean="0"/>
              <a:t>Table </a:t>
            </a:r>
            <a:r>
              <a:rPr lang="en-PH" b="1" dirty="0" smtClean="0"/>
              <a:t>5.  </a:t>
            </a:r>
            <a:r>
              <a:rPr lang="en-PH" b="1" dirty="0" smtClean="0"/>
              <a:t>Specs: Intel Core i</a:t>
            </a:r>
            <a:r>
              <a:rPr lang="en-PH" b="1" dirty="0"/>
              <a:t>5</a:t>
            </a:r>
            <a:r>
              <a:rPr lang="en-PH" b="1" dirty="0" smtClean="0"/>
              <a:t>, 8gb RAM </a:t>
            </a:r>
          </a:p>
          <a:p>
            <a:pPr marL="0" indent="0">
              <a:buNone/>
            </a:pPr>
            <a:r>
              <a:rPr lang="en-PH" b="1" dirty="0" smtClean="0"/>
              <a:t>Searching </a:t>
            </a:r>
            <a:endParaRPr lang="en-PH" b="1" dirty="0" smtClean="0"/>
          </a:p>
          <a:p>
            <a:pPr marL="0" indent="0">
              <a:buNone/>
            </a:pPr>
            <a:endParaRPr lang="en-PH" b="1" dirty="0"/>
          </a:p>
          <a:p>
            <a:pPr marL="0" indent="0">
              <a:buNone/>
            </a:pPr>
            <a:endParaRPr lang="en-PH" b="1" dirty="0" smtClean="0"/>
          </a:p>
          <a:p>
            <a:pPr marL="0" indent="0">
              <a:buNone/>
            </a:pPr>
            <a:endParaRPr lang="en-PH" b="1" dirty="0"/>
          </a:p>
          <a:p>
            <a:pPr marL="0" indent="0">
              <a:buNone/>
            </a:pPr>
            <a:endParaRPr lang="en-PH" b="1" dirty="0" smtClean="0"/>
          </a:p>
          <a:p>
            <a:pPr marL="0" indent="0">
              <a:buNone/>
            </a:pPr>
            <a:endParaRPr lang="en-PH" b="1" dirty="0"/>
          </a:p>
          <a:p>
            <a:pPr marL="0" indent="0">
              <a:buNone/>
            </a:pPr>
            <a:endParaRPr lang="en-PH" b="1" dirty="0" smtClean="0"/>
          </a:p>
          <a:p>
            <a:pPr marL="0" indent="0">
              <a:buNone/>
            </a:pPr>
            <a:endParaRPr lang="en-PH" b="1" dirty="0"/>
          </a:p>
          <a:p>
            <a:pPr marL="0" indent="0">
              <a:buNone/>
            </a:pPr>
            <a:r>
              <a:rPr lang="en-PH" b="1" dirty="0" smtClean="0"/>
              <a:t>Time taken to search: 0.0 second</a:t>
            </a:r>
            <a:endParaRPr lang="en-PH" b="1" dirty="0"/>
          </a:p>
        </p:txBody>
      </p:sp>
      <p:graphicFrame>
        <p:nvGraphicFramePr>
          <p:cNvPr id="5" name="Table 4"/>
          <p:cNvGraphicFramePr>
            <a:graphicFrameLocks noGrp="1"/>
          </p:cNvGraphicFramePr>
          <p:nvPr>
            <p:extLst>
              <p:ext uri="{D42A27DB-BD31-4B8C-83A1-F6EECF244321}">
                <p14:modId xmlns:p14="http://schemas.microsoft.com/office/powerpoint/2010/main" val="1526368977"/>
              </p:ext>
            </p:extLst>
          </p:nvPr>
        </p:nvGraphicFramePr>
        <p:xfrm>
          <a:off x="1991911" y="2706492"/>
          <a:ext cx="8581644" cy="2406421"/>
        </p:xfrm>
        <a:graphic>
          <a:graphicData uri="http://schemas.openxmlformats.org/drawingml/2006/table">
            <a:tbl>
              <a:tblPr firstRow="1" firstCol="1" bandRow="1">
                <a:tableStyleId>{5C22544A-7EE6-4342-B048-85BDC9FD1C3A}</a:tableStyleId>
              </a:tblPr>
              <a:tblGrid>
                <a:gridCol w="2144952"/>
                <a:gridCol w="2144952"/>
                <a:gridCol w="2145870"/>
                <a:gridCol w="2145870"/>
              </a:tblGrid>
              <a:tr h="601297">
                <a:tc>
                  <a:txBody>
                    <a:bodyPr/>
                    <a:lstStyle/>
                    <a:p>
                      <a:pPr marL="0" marR="0" algn="ctr">
                        <a:lnSpc>
                          <a:spcPct val="107000"/>
                        </a:lnSpc>
                        <a:spcBef>
                          <a:spcPts val="0"/>
                        </a:spcBef>
                        <a:spcAft>
                          <a:spcPts val="0"/>
                        </a:spcAft>
                      </a:pPr>
                      <a:r>
                        <a:rPr lang="en-PH" sz="1200">
                          <a:effectLst/>
                        </a:rPr>
                        <a:t>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Before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Peak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End</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1708">
                <a:tc>
                  <a:txBody>
                    <a:bodyPr/>
                    <a:lstStyle/>
                    <a:p>
                      <a:pPr marL="0" marR="0" algn="ctr">
                        <a:lnSpc>
                          <a:spcPct val="107000"/>
                        </a:lnSpc>
                        <a:spcBef>
                          <a:spcPts val="0"/>
                        </a:spcBef>
                        <a:spcAft>
                          <a:spcPts val="0"/>
                        </a:spcAft>
                      </a:pPr>
                      <a:r>
                        <a:rPr lang="en-PH" sz="1200">
                          <a:effectLst/>
                        </a:rPr>
                        <a:t>CPU</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2%-5%</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30%</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2%-4%</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1708">
                <a:tc>
                  <a:txBody>
                    <a:bodyPr/>
                    <a:lstStyle/>
                    <a:p>
                      <a:pPr marL="0" marR="0" algn="ctr">
                        <a:lnSpc>
                          <a:spcPct val="107000"/>
                        </a:lnSpc>
                        <a:spcBef>
                          <a:spcPts val="0"/>
                        </a:spcBef>
                        <a:spcAft>
                          <a:spcPts val="0"/>
                        </a:spcAft>
                      </a:pPr>
                      <a:r>
                        <a:rPr lang="en-PH" sz="1200">
                          <a:effectLst/>
                        </a:rPr>
                        <a:t>DISK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dirty="0">
                          <a:effectLst/>
                        </a:rPr>
                        <a:t>0%</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0%</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0%</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1708">
                <a:tc>
                  <a:txBody>
                    <a:bodyPr/>
                    <a:lstStyle/>
                    <a:p>
                      <a:pPr marL="0" marR="0" algn="ctr">
                        <a:lnSpc>
                          <a:spcPct val="107000"/>
                        </a:lnSpc>
                        <a:spcBef>
                          <a:spcPts val="0"/>
                        </a:spcBef>
                        <a:spcAft>
                          <a:spcPts val="0"/>
                        </a:spcAft>
                      </a:pPr>
                      <a:r>
                        <a:rPr lang="en-PH" sz="1200">
                          <a:effectLst/>
                        </a:rPr>
                        <a:t>MEMORY</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3.7GB</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3.7GB</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dirty="0">
                          <a:effectLst/>
                        </a:rPr>
                        <a:t>3.7GB</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2824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DISCUSSION</a:t>
            </a:r>
            <a:endParaRPr lang="en-PH" b="1" dirty="0"/>
          </a:p>
        </p:txBody>
      </p:sp>
      <p:sp>
        <p:nvSpPr>
          <p:cNvPr id="3" name="Content Placeholder 2"/>
          <p:cNvSpPr>
            <a:spLocks noGrp="1"/>
          </p:cNvSpPr>
          <p:nvPr>
            <p:ph idx="1"/>
          </p:nvPr>
        </p:nvSpPr>
        <p:spPr>
          <a:xfrm>
            <a:off x="811927" y="1554051"/>
            <a:ext cx="10946483" cy="4885386"/>
          </a:xfrm>
        </p:spPr>
        <p:txBody>
          <a:bodyPr/>
          <a:lstStyle/>
          <a:p>
            <a:r>
              <a:rPr lang="en-PH" dirty="0" smtClean="0"/>
              <a:t>Table 1 shows the fluctuation of the CPU usage when files are being indexed. These occur because the file is too large to process. Also, you can see the memory size becomes bigger. It occurs because the files or the indexed files are stored in the memory. Which means it enable the memory to participate in the process of indexing. This will enable the searching process to be a lot faster. </a:t>
            </a:r>
            <a:r>
              <a:rPr lang="en-PH" dirty="0" smtClean="0"/>
              <a:t>However, in the indexin</a:t>
            </a:r>
            <a:r>
              <a:rPr lang="en-PH" dirty="0" smtClean="0"/>
              <a:t>g part the user is asked to use the recent indexed file or enter new path to be index. If the user choose to load the save indexed file, indexing process will no longer be acquired. It only loads the file (index.txt) into the memory for searching. With these the indexing process will only accumulate 0.0 second to load the saved file and the searching will accumulate 0.0 second to search the keyword (see Table 4). But if the user chooses to enter a new path which requires to index the new file directories, time taken in indexing process will depend on the size of the file. Moreover, CPU, memory, and disk usage will fluctuate into a higher percentage compared from loading an indexed file (see Table 3 for fluctuations of CPU, memory and </a:t>
            </a:r>
            <a:r>
              <a:rPr lang="en-PH" smtClean="0"/>
              <a:t>disk usage).</a:t>
            </a:r>
            <a:endParaRPr lang="en-PH" dirty="0" smtClean="0"/>
          </a:p>
          <a:p>
            <a:pPr marL="0" indent="0">
              <a:buNone/>
            </a:pPr>
            <a:endParaRPr lang="en-PH" dirty="0"/>
          </a:p>
        </p:txBody>
      </p:sp>
    </p:spTree>
    <p:extLst>
      <p:ext uri="{BB962C8B-B14F-4D97-AF65-F5344CB8AC3E}">
        <p14:creationId xmlns:p14="http://schemas.microsoft.com/office/powerpoint/2010/main" val="211679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Introduction	</a:t>
            </a:r>
            <a:endParaRPr lang="en-PH" dirty="0"/>
          </a:p>
        </p:txBody>
      </p:sp>
      <p:sp>
        <p:nvSpPr>
          <p:cNvPr id="3" name="Content Placeholder 2"/>
          <p:cNvSpPr>
            <a:spLocks noGrp="1"/>
          </p:cNvSpPr>
          <p:nvPr>
            <p:ph idx="1"/>
          </p:nvPr>
        </p:nvSpPr>
        <p:spPr/>
        <p:txBody>
          <a:bodyPr/>
          <a:lstStyle/>
          <a:p>
            <a:pPr marL="0" indent="0">
              <a:buNone/>
            </a:pPr>
            <a:r>
              <a:rPr lang="en-PH" b="1" dirty="0" smtClean="0"/>
              <a:t>File Indexing</a:t>
            </a:r>
          </a:p>
          <a:p>
            <a:r>
              <a:rPr lang="en-US" dirty="0"/>
              <a:t>the process of providing index to computer file/s to allow easy random access in any record given its file </a:t>
            </a:r>
            <a:r>
              <a:rPr lang="en-US" dirty="0" smtClean="0"/>
              <a:t>key</a:t>
            </a:r>
          </a:p>
          <a:p>
            <a:r>
              <a:rPr lang="en-US" dirty="0" smtClean="0"/>
              <a:t>the </a:t>
            </a:r>
            <a:r>
              <a:rPr lang="en-US" dirty="0"/>
              <a:t>goal of this machine project is for you to develop an application that will facilitate the indexing process (.txt files only). </a:t>
            </a:r>
            <a:endParaRPr lang="en-US" dirty="0" smtClean="0"/>
          </a:p>
          <a:p>
            <a:r>
              <a:rPr lang="en-US" dirty="0"/>
              <a:t>former shall provide the lookup feature that will allow users to find the path of the indexed </a:t>
            </a:r>
            <a:r>
              <a:rPr lang="en-US" dirty="0" smtClean="0"/>
              <a:t>files</a:t>
            </a:r>
          </a:p>
          <a:p>
            <a:r>
              <a:rPr lang="en-US" dirty="0"/>
              <a:t>latter shall index the files in a given path or location in the disc</a:t>
            </a:r>
            <a:r>
              <a:rPr lang="en-US" dirty="0" smtClean="0"/>
              <a:t>.</a:t>
            </a:r>
          </a:p>
          <a:p>
            <a:r>
              <a:rPr lang="en-US" dirty="0"/>
              <a:t>The indexing should be done in a recursive manner, crawling and looking for every file in every sub-folder in the given path </a:t>
            </a:r>
            <a:endParaRPr lang="en-PH" dirty="0" smtClean="0"/>
          </a:p>
        </p:txBody>
      </p:sp>
    </p:spTree>
    <p:extLst>
      <p:ext uri="{BB962C8B-B14F-4D97-AF65-F5344CB8AC3E}">
        <p14:creationId xmlns:p14="http://schemas.microsoft.com/office/powerpoint/2010/main" val="135634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Introduction	</a:t>
            </a:r>
            <a:endParaRPr lang="en-PH" dirty="0"/>
          </a:p>
        </p:txBody>
      </p:sp>
      <p:sp>
        <p:nvSpPr>
          <p:cNvPr id="3" name="Content Placeholder 2"/>
          <p:cNvSpPr>
            <a:spLocks noGrp="1"/>
          </p:cNvSpPr>
          <p:nvPr>
            <p:ph idx="1"/>
          </p:nvPr>
        </p:nvSpPr>
        <p:spPr>
          <a:xfrm>
            <a:off x="1932389" y="1905000"/>
            <a:ext cx="8915400" cy="3777622"/>
          </a:xfrm>
        </p:spPr>
        <p:txBody>
          <a:bodyPr/>
          <a:lstStyle/>
          <a:p>
            <a:r>
              <a:rPr lang="en-US" dirty="0"/>
              <a:t>This paper proposes the development of a file indexer that will explore its effectiveness in terms of disc/storage, memory buffering, and strategy of storing the index-file information in its optimal </a:t>
            </a:r>
            <a:r>
              <a:rPr lang="en-US" dirty="0" smtClean="0"/>
              <a:t>state</a:t>
            </a:r>
          </a:p>
          <a:p>
            <a:pPr marL="0" indent="0">
              <a:buNone/>
            </a:pPr>
            <a:r>
              <a:rPr lang="en-US" b="1" dirty="0"/>
              <a:t>The </a:t>
            </a:r>
            <a:r>
              <a:rPr lang="en-US" b="1" dirty="0" smtClean="0"/>
              <a:t>application </a:t>
            </a:r>
            <a:r>
              <a:rPr lang="en-US" b="1" dirty="0"/>
              <a:t>will have two </a:t>
            </a:r>
            <a:r>
              <a:rPr lang="en-US" b="1" dirty="0" smtClean="0"/>
              <a:t>modules:</a:t>
            </a:r>
          </a:p>
          <a:p>
            <a:r>
              <a:rPr lang="en-US" dirty="0" smtClean="0"/>
              <a:t>the </a:t>
            </a:r>
            <a:r>
              <a:rPr lang="en-US" dirty="0"/>
              <a:t>Index will be able to extract all the computer </a:t>
            </a:r>
            <a:r>
              <a:rPr lang="en-US" dirty="0" smtClean="0"/>
              <a:t>files; and</a:t>
            </a:r>
          </a:p>
          <a:p>
            <a:r>
              <a:rPr lang="en-US" dirty="0"/>
              <a:t>the Search module will allow the easy random access in any record given its file key in .txt files only within a specified directory and then collected and saved into a buffer at its optimum state and recursive manner.</a:t>
            </a:r>
            <a:endParaRPr lang="en-PH" dirty="0"/>
          </a:p>
        </p:txBody>
      </p:sp>
    </p:spTree>
    <p:extLst>
      <p:ext uri="{BB962C8B-B14F-4D97-AF65-F5344CB8AC3E}">
        <p14:creationId xmlns:p14="http://schemas.microsoft.com/office/powerpoint/2010/main" val="390978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6734" y="116116"/>
            <a:ext cx="8452947" cy="674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812645" y="263502"/>
            <a:ext cx="7104866" cy="522110"/>
          </a:xfrm>
        </p:spPr>
        <p:txBody>
          <a:bodyPr>
            <a:normAutofit fontScale="90000"/>
          </a:bodyPr>
          <a:lstStyle/>
          <a:p>
            <a:r>
              <a:rPr lang="en-PH" b="1" dirty="0" smtClean="0"/>
              <a:t>FINAL </a:t>
            </a:r>
            <a:r>
              <a:rPr lang="en-PH" b="1" dirty="0" smtClean="0"/>
              <a:t>DESIGN</a:t>
            </a:r>
            <a:endParaRPr lang="en-PH" b="1" dirty="0"/>
          </a:p>
        </p:txBody>
      </p:sp>
    </p:spTree>
    <p:extLst>
      <p:ext uri="{BB962C8B-B14F-4D97-AF65-F5344CB8AC3E}">
        <p14:creationId xmlns:p14="http://schemas.microsoft.com/office/powerpoint/2010/main" val="326139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Methodology</a:t>
            </a:r>
            <a:endParaRPr lang="en-PH" dirty="0"/>
          </a:p>
        </p:txBody>
      </p:sp>
      <p:sp>
        <p:nvSpPr>
          <p:cNvPr id="3" name="Content Placeholder 2"/>
          <p:cNvSpPr>
            <a:spLocks noGrp="1"/>
          </p:cNvSpPr>
          <p:nvPr>
            <p:ph idx="1"/>
          </p:nvPr>
        </p:nvSpPr>
        <p:spPr>
          <a:xfrm>
            <a:off x="2592925" y="1386625"/>
            <a:ext cx="8915400" cy="5207357"/>
          </a:xfrm>
        </p:spPr>
        <p:txBody>
          <a:bodyPr>
            <a:normAutofit lnSpcReduction="10000"/>
          </a:bodyPr>
          <a:lstStyle/>
          <a:p>
            <a:pPr marL="0" indent="0">
              <a:buNone/>
            </a:pPr>
            <a:r>
              <a:rPr lang="en-US" dirty="0"/>
              <a:t>This will be programmed in Java programming language and Eclipse as the Integrated Development Environment (IDE).</a:t>
            </a:r>
            <a:endParaRPr lang="en-PH" dirty="0"/>
          </a:p>
          <a:p>
            <a:pPr marL="342900" lvl="1" indent="-342900"/>
            <a:r>
              <a:rPr lang="en-US" b="1" i="1" dirty="0" smtClean="0"/>
              <a:t>Display Recent path- </a:t>
            </a:r>
            <a:r>
              <a:rPr lang="en-US" dirty="0" smtClean="0"/>
              <a:t>displays the recent path the users used.</a:t>
            </a:r>
          </a:p>
          <a:p>
            <a:pPr marL="342900" lvl="1" indent="-342900"/>
            <a:r>
              <a:rPr lang="en-US" b="1" i="1" dirty="0" smtClean="0"/>
              <a:t>Ask user to use recent path or enter new path- </a:t>
            </a:r>
            <a:r>
              <a:rPr lang="en-US" dirty="0" smtClean="0"/>
              <a:t>ask the user to use recent path that have been use for searching or enter a new path for searching. </a:t>
            </a:r>
            <a:endParaRPr lang="en-US" b="1" i="1" dirty="0" smtClean="0"/>
          </a:p>
          <a:p>
            <a:pPr marL="342900" lvl="1" indent="-342900"/>
            <a:r>
              <a:rPr lang="en-US" b="1" i="1" dirty="0" smtClean="0"/>
              <a:t>Enter </a:t>
            </a:r>
            <a:r>
              <a:rPr lang="en-US" b="1" i="1" dirty="0" smtClean="0"/>
              <a:t>New </a:t>
            </a:r>
            <a:r>
              <a:rPr lang="en-US" b="1" i="1" dirty="0" smtClean="0"/>
              <a:t>Path-</a:t>
            </a:r>
            <a:r>
              <a:rPr lang="en-US" dirty="0" smtClean="0"/>
              <a:t>First</a:t>
            </a:r>
            <a:r>
              <a:rPr lang="en-US" dirty="0"/>
              <a:t>, enter the directory name to be searched/scraped.</a:t>
            </a:r>
            <a:endParaRPr lang="en-PH" dirty="0"/>
          </a:p>
          <a:p>
            <a:pPr marL="342900" lvl="1" indent="-342900"/>
            <a:r>
              <a:rPr lang="en-US" b="1" i="1" dirty="0" smtClean="0"/>
              <a:t>Save Index File </a:t>
            </a:r>
            <a:r>
              <a:rPr lang="en-US" b="1" i="1" dirty="0" smtClean="0"/>
              <a:t>to index.txt</a:t>
            </a:r>
            <a:r>
              <a:rPr lang="en-PH" b="1" i="1" dirty="0" smtClean="0"/>
              <a:t>-</a:t>
            </a:r>
            <a:r>
              <a:rPr lang="en-US" dirty="0"/>
              <a:t>The application will crawl and look for every file in the given path directory including its sub-directories that will generate a tree with the .txt file extension which will be stored temporarily in the memory (cache</a:t>
            </a:r>
            <a:r>
              <a:rPr lang="en-US" dirty="0" smtClean="0"/>
              <a:t>) and save it into index.txt</a:t>
            </a:r>
            <a:endParaRPr lang="en-PH" dirty="0"/>
          </a:p>
          <a:p>
            <a:pPr marL="342900" lvl="1" indent="-342900"/>
            <a:r>
              <a:rPr lang="en-US" b="1" i="1" dirty="0"/>
              <a:t>Enter </a:t>
            </a:r>
            <a:r>
              <a:rPr lang="en-US" b="1" i="1" dirty="0" smtClean="0"/>
              <a:t>Keyword</a:t>
            </a:r>
            <a:r>
              <a:rPr lang="en-PH" b="1" i="1" dirty="0" smtClean="0"/>
              <a:t>-</a:t>
            </a:r>
            <a:r>
              <a:rPr lang="en-US" dirty="0"/>
              <a:t>Enter the keyword to be searched in the buffer</a:t>
            </a:r>
            <a:r>
              <a:rPr lang="en-US" dirty="0" smtClean="0"/>
              <a:t>.</a:t>
            </a:r>
          </a:p>
          <a:p>
            <a:pPr marL="342900" lvl="1" indent="-342900"/>
            <a:r>
              <a:rPr lang="en-US" b="1" i="1" dirty="0"/>
              <a:t>Search keyword from </a:t>
            </a:r>
            <a:r>
              <a:rPr lang="en-US" b="1" i="1" dirty="0" smtClean="0"/>
              <a:t>hash </a:t>
            </a:r>
            <a:r>
              <a:rPr lang="en-US" b="1" i="1" dirty="0" smtClean="0"/>
              <a:t>map/index.txt </a:t>
            </a:r>
            <a:r>
              <a:rPr lang="en-PH" b="1" i="1" dirty="0" smtClean="0"/>
              <a:t>-</a:t>
            </a:r>
            <a:r>
              <a:rPr lang="en-US" dirty="0"/>
              <a:t>Search the keyword in the buffer with the name similar to the keyword and files that contain that </a:t>
            </a:r>
            <a:r>
              <a:rPr lang="en-US" dirty="0" smtClean="0"/>
              <a:t>keyword.</a:t>
            </a:r>
            <a:endParaRPr lang="en-PH" dirty="0"/>
          </a:p>
          <a:p>
            <a:pPr marL="342900" lvl="1" indent="-342900"/>
            <a:r>
              <a:rPr lang="en-US" b="1" i="1" dirty="0" smtClean="0"/>
              <a:t>Display Output - </a:t>
            </a:r>
            <a:r>
              <a:rPr lang="en-US" dirty="0" smtClean="0"/>
              <a:t>display </a:t>
            </a:r>
            <a:r>
              <a:rPr lang="en-US" dirty="0"/>
              <a:t>the results of the search, the paths where the keyword was found.</a:t>
            </a:r>
            <a:endParaRPr lang="en-PH" dirty="0"/>
          </a:p>
          <a:p>
            <a:pPr marL="342900" lvl="1" indent="-342900"/>
            <a:r>
              <a:rPr lang="en-US" b="1" i="1" dirty="0" smtClean="0"/>
              <a:t>Ask </a:t>
            </a:r>
            <a:r>
              <a:rPr lang="en-US" b="1" i="1" dirty="0"/>
              <a:t>for another keyword, if </a:t>
            </a:r>
            <a:r>
              <a:rPr lang="en-US" b="1" i="1" dirty="0" smtClean="0"/>
              <a:t>desired</a:t>
            </a:r>
            <a:r>
              <a:rPr lang="en-US" b="1" i="1" dirty="0"/>
              <a:t> </a:t>
            </a:r>
            <a:r>
              <a:rPr lang="en-US" b="1" i="1" dirty="0" smtClean="0"/>
              <a:t>-</a:t>
            </a:r>
            <a:r>
              <a:rPr lang="en-US" dirty="0"/>
              <a:t>The application will go back to C. to ask for another keyword to be searched in the scraped directory, if desired.</a:t>
            </a:r>
            <a:endParaRPr lang="en-PH" dirty="0"/>
          </a:p>
          <a:p>
            <a:pPr marL="0" lvl="1" indent="0">
              <a:buNone/>
            </a:pPr>
            <a:endParaRPr lang="en-PH" dirty="0"/>
          </a:p>
          <a:p>
            <a:pPr marL="342900" lvl="1" indent="-342900"/>
            <a:endParaRPr lang="en-PH" b="1" i="1" dirty="0"/>
          </a:p>
          <a:p>
            <a:endParaRPr lang="en-PH" dirty="0"/>
          </a:p>
        </p:txBody>
      </p:sp>
    </p:spTree>
    <p:extLst>
      <p:ext uri="{BB962C8B-B14F-4D97-AF65-F5344CB8AC3E}">
        <p14:creationId xmlns:p14="http://schemas.microsoft.com/office/powerpoint/2010/main" val="242804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a:t>
            </a:r>
            <a:endParaRPr lang="en-PH" dirty="0"/>
          </a:p>
        </p:txBody>
      </p:sp>
      <p:sp>
        <p:nvSpPr>
          <p:cNvPr id="3" name="Content Placeholder 2"/>
          <p:cNvSpPr>
            <a:spLocks noGrp="1"/>
          </p:cNvSpPr>
          <p:nvPr>
            <p:ph idx="1"/>
          </p:nvPr>
        </p:nvSpPr>
        <p:spPr>
          <a:xfrm>
            <a:off x="1880874" y="1798749"/>
            <a:ext cx="8915400" cy="3777622"/>
          </a:xfrm>
        </p:spPr>
        <p:txBody>
          <a:bodyPr/>
          <a:lstStyle/>
          <a:p>
            <a:pPr marL="0" indent="0">
              <a:buNone/>
            </a:pPr>
            <a:r>
              <a:rPr lang="en-PH" dirty="0" smtClean="0"/>
              <a:t>We tested the program from different computers with different specifications. File size to be searched is 1gb with sub folders inside. Also sub folders contains large text files. The following table shows the result of the test. </a:t>
            </a:r>
          </a:p>
          <a:p>
            <a:pPr marL="0" indent="0">
              <a:buNone/>
            </a:pPr>
            <a:endParaRPr lang="en-PH" dirty="0"/>
          </a:p>
          <a:p>
            <a:pPr marL="0" indent="0">
              <a:buNone/>
            </a:pPr>
            <a:r>
              <a:rPr lang="en-PH" b="1" dirty="0" smtClean="0"/>
              <a:t>Table 1.  Specs: Intel Core i3, 2gb RAM, 2.2ghz </a:t>
            </a:r>
          </a:p>
          <a:p>
            <a:pPr marL="0" indent="0">
              <a:buNone/>
            </a:pPr>
            <a:r>
              <a:rPr lang="en-PH" b="1" dirty="0" smtClean="0"/>
              <a:t>Indexing Process </a:t>
            </a:r>
            <a:endParaRPr lang="en-PH" b="1" dirty="0" smtClean="0"/>
          </a:p>
          <a:p>
            <a:pPr marL="0" indent="0">
              <a:buNone/>
            </a:pPr>
            <a:endParaRPr lang="en-PH" b="1" dirty="0"/>
          </a:p>
          <a:p>
            <a:pPr marL="0" indent="0">
              <a:buNone/>
            </a:pPr>
            <a:endParaRPr lang="en-PH" b="1" dirty="0" smtClean="0"/>
          </a:p>
          <a:p>
            <a:pPr marL="0" indent="0">
              <a:buNone/>
            </a:pPr>
            <a:endParaRPr lang="en-PH" b="1" dirty="0"/>
          </a:p>
          <a:p>
            <a:pPr marL="0" indent="0">
              <a:buNone/>
            </a:pPr>
            <a:r>
              <a:rPr lang="en-PH" b="1" dirty="0" smtClean="0"/>
              <a:t>Time taken to index file: 1235.4200 seconds</a:t>
            </a:r>
            <a:endParaRPr lang="en-PH" b="1" dirty="0"/>
          </a:p>
        </p:txBody>
      </p:sp>
      <p:graphicFrame>
        <p:nvGraphicFramePr>
          <p:cNvPr id="4" name="Table 3"/>
          <p:cNvGraphicFramePr>
            <a:graphicFrameLocks noGrp="1"/>
          </p:cNvGraphicFramePr>
          <p:nvPr>
            <p:extLst>
              <p:ext uri="{D42A27DB-BD31-4B8C-83A1-F6EECF244321}">
                <p14:modId xmlns:p14="http://schemas.microsoft.com/office/powerpoint/2010/main" val="2334054969"/>
              </p:ext>
            </p:extLst>
          </p:nvPr>
        </p:nvGraphicFramePr>
        <p:xfrm>
          <a:off x="2032000" y="3857889"/>
          <a:ext cx="8127999" cy="1097280"/>
        </p:xfrm>
        <a:graphic>
          <a:graphicData uri="http://schemas.openxmlformats.org/drawingml/2006/table">
            <a:tbl>
              <a:tblPr firstRow="1" bandRow="1">
                <a:tableStyleId>{5C22544A-7EE6-4342-B048-85BDC9FD1C3A}</a:tableStyleId>
              </a:tblPr>
              <a:tblGrid>
                <a:gridCol w="2709333"/>
                <a:gridCol w="2709333"/>
                <a:gridCol w="2709333"/>
              </a:tblGrid>
              <a:tr h="357002">
                <a:tc>
                  <a:txBody>
                    <a:bodyPr/>
                    <a:lstStyle/>
                    <a:p>
                      <a:pPr algn="ctr"/>
                      <a:r>
                        <a:rPr lang="en-PH" dirty="0" smtClean="0"/>
                        <a:t>Before</a:t>
                      </a:r>
                      <a:endParaRPr lang="en-PH" dirty="0"/>
                    </a:p>
                  </a:txBody>
                  <a:tcPr/>
                </a:tc>
                <a:tc>
                  <a:txBody>
                    <a:bodyPr/>
                    <a:lstStyle/>
                    <a:p>
                      <a:pPr algn="ctr"/>
                      <a:r>
                        <a:rPr lang="en-PH" dirty="0" smtClean="0"/>
                        <a:t>Peak</a:t>
                      </a:r>
                      <a:endParaRPr lang="en-PH" dirty="0"/>
                    </a:p>
                  </a:txBody>
                  <a:tcPr/>
                </a:tc>
                <a:tc>
                  <a:txBody>
                    <a:bodyPr/>
                    <a:lstStyle/>
                    <a:p>
                      <a:pPr algn="ctr"/>
                      <a:r>
                        <a:rPr lang="en-PH" dirty="0" smtClean="0"/>
                        <a:t>After</a:t>
                      </a:r>
                      <a:endParaRPr lang="en-PH" dirty="0"/>
                    </a:p>
                  </a:txBody>
                  <a:tcPr/>
                </a:tc>
              </a:tr>
              <a:tr h="357002">
                <a:tc>
                  <a:txBody>
                    <a:bodyPr/>
                    <a:lstStyle/>
                    <a:p>
                      <a:r>
                        <a:rPr lang="en-PH" dirty="0" smtClean="0"/>
                        <a:t>CPU:</a:t>
                      </a:r>
                      <a:r>
                        <a:rPr lang="en-PH" baseline="0" dirty="0" smtClean="0"/>
                        <a:t> 0</a:t>
                      </a:r>
                      <a:r>
                        <a:rPr lang="en-PH" baseline="0" dirty="0" smtClean="0"/>
                        <a:t>%-6%</a:t>
                      </a:r>
                      <a:endParaRPr lang="en-PH" dirty="0"/>
                    </a:p>
                  </a:txBody>
                  <a:tcPr/>
                </a:tc>
                <a:tc>
                  <a:txBody>
                    <a:bodyPr/>
                    <a:lstStyle/>
                    <a:p>
                      <a:r>
                        <a:rPr lang="en-PH" dirty="0" smtClean="0"/>
                        <a:t>1%-</a:t>
                      </a:r>
                      <a:r>
                        <a:rPr lang="en-PH" dirty="0" smtClean="0"/>
                        <a:t>35%</a:t>
                      </a:r>
                      <a:endParaRPr lang="en-PH" dirty="0"/>
                    </a:p>
                  </a:txBody>
                  <a:tcPr/>
                </a:tc>
                <a:tc>
                  <a:txBody>
                    <a:bodyPr/>
                    <a:lstStyle/>
                    <a:p>
                      <a:r>
                        <a:rPr lang="en-PH" dirty="0" smtClean="0"/>
                        <a:t>0</a:t>
                      </a:r>
                      <a:r>
                        <a:rPr lang="en-PH" dirty="0" smtClean="0"/>
                        <a:t>%-3%</a:t>
                      </a:r>
                      <a:endParaRPr lang="en-PH" dirty="0"/>
                    </a:p>
                  </a:txBody>
                  <a:tcPr/>
                </a:tc>
              </a:tr>
              <a:tr h="352112">
                <a:tc>
                  <a:txBody>
                    <a:bodyPr/>
                    <a:lstStyle/>
                    <a:p>
                      <a:r>
                        <a:rPr lang="en-PH" dirty="0" smtClean="0"/>
                        <a:t>Memory: 1.19gb</a:t>
                      </a:r>
                      <a:endParaRPr lang="en-PH" dirty="0"/>
                    </a:p>
                  </a:txBody>
                  <a:tcPr/>
                </a:tc>
                <a:tc>
                  <a:txBody>
                    <a:bodyPr/>
                    <a:lstStyle/>
                    <a:p>
                      <a:r>
                        <a:rPr lang="en-PH" dirty="0" smtClean="0"/>
                        <a:t>1.22gb</a:t>
                      </a:r>
                      <a:endParaRPr lang="en-PH" dirty="0"/>
                    </a:p>
                  </a:txBody>
                  <a:tcPr>
                    <a:lnB w="12700" cap="flat" cmpd="sng" algn="ctr">
                      <a:noFill/>
                      <a:prstDash val="solid"/>
                      <a:round/>
                      <a:headEnd type="none" w="med" len="med"/>
                      <a:tailEnd type="none" w="med" len="med"/>
                    </a:lnB>
                  </a:tcPr>
                </a:tc>
                <a:tc>
                  <a:txBody>
                    <a:bodyPr/>
                    <a:lstStyle/>
                    <a:p>
                      <a:r>
                        <a:rPr lang="en-PH" dirty="0" smtClean="0"/>
                        <a:t>1.19gb</a:t>
                      </a:r>
                      <a:endParaRPr lang="en-PH" dirty="0"/>
                    </a:p>
                  </a:txBody>
                  <a:tcP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754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a:t>
            </a:r>
            <a:endParaRPr lang="en-PH" dirty="0"/>
          </a:p>
        </p:txBody>
      </p:sp>
      <p:sp>
        <p:nvSpPr>
          <p:cNvPr id="3" name="Content Placeholder 2"/>
          <p:cNvSpPr>
            <a:spLocks noGrp="1"/>
          </p:cNvSpPr>
          <p:nvPr>
            <p:ph idx="1"/>
          </p:nvPr>
        </p:nvSpPr>
        <p:spPr>
          <a:xfrm>
            <a:off x="1880874" y="1798749"/>
            <a:ext cx="8915400" cy="3777622"/>
          </a:xfrm>
        </p:spPr>
        <p:txBody>
          <a:bodyPr/>
          <a:lstStyle/>
          <a:p>
            <a:pPr marL="0" indent="0">
              <a:buNone/>
            </a:pPr>
            <a:r>
              <a:rPr lang="en-PH" b="1" dirty="0" smtClean="0"/>
              <a:t>Table 2.  Specs: Intel Core i3, 2gb RAM, 2.2ghz </a:t>
            </a:r>
          </a:p>
          <a:p>
            <a:pPr marL="0" indent="0">
              <a:buNone/>
            </a:pPr>
            <a:r>
              <a:rPr lang="en-PH" b="1" dirty="0" smtClean="0"/>
              <a:t>Searching Process </a:t>
            </a:r>
            <a:endParaRPr lang="en-PH" b="1" dirty="0" smtClean="0"/>
          </a:p>
          <a:p>
            <a:pPr marL="0" indent="0">
              <a:buNone/>
            </a:pPr>
            <a:endParaRPr lang="en-PH" b="1" dirty="0"/>
          </a:p>
          <a:p>
            <a:pPr marL="0" indent="0">
              <a:buNone/>
            </a:pPr>
            <a:endParaRPr lang="en-PH" b="1" dirty="0" smtClean="0"/>
          </a:p>
          <a:p>
            <a:pPr marL="0" indent="0">
              <a:buNone/>
            </a:pPr>
            <a:endParaRPr lang="en-PH" b="1" dirty="0"/>
          </a:p>
          <a:p>
            <a:pPr marL="0" indent="0">
              <a:buNone/>
            </a:pPr>
            <a:endParaRPr lang="en-PH" b="1" dirty="0" smtClean="0"/>
          </a:p>
          <a:p>
            <a:pPr marL="0" indent="0">
              <a:buNone/>
            </a:pPr>
            <a:r>
              <a:rPr lang="en-PH" b="1" dirty="0" smtClean="0"/>
              <a:t>Time taken to search: 0 second</a:t>
            </a:r>
            <a:endParaRPr lang="en-PH" b="1" dirty="0"/>
          </a:p>
        </p:txBody>
      </p:sp>
      <p:graphicFrame>
        <p:nvGraphicFramePr>
          <p:cNvPr id="4" name="Table 3"/>
          <p:cNvGraphicFramePr>
            <a:graphicFrameLocks noGrp="1"/>
          </p:cNvGraphicFramePr>
          <p:nvPr>
            <p:extLst>
              <p:ext uri="{D42A27DB-BD31-4B8C-83A1-F6EECF244321}">
                <p14:modId xmlns:p14="http://schemas.microsoft.com/office/powerpoint/2010/main" val="2462644688"/>
              </p:ext>
            </p:extLst>
          </p:nvPr>
        </p:nvGraphicFramePr>
        <p:xfrm>
          <a:off x="2006242" y="2647275"/>
          <a:ext cx="8127999" cy="1097280"/>
        </p:xfrm>
        <a:graphic>
          <a:graphicData uri="http://schemas.openxmlformats.org/drawingml/2006/table">
            <a:tbl>
              <a:tblPr firstRow="1" bandRow="1">
                <a:tableStyleId>{5C22544A-7EE6-4342-B048-85BDC9FD1C3A}</a:tableStyleId>
              </a:tblPr>
              <a:tblGrid>
                <a:gridCol w="2709333"/>
                <a:gridCol w="2709333"/>
                <a:gridCol w="2709333"/>
              </a:tblGrid>
              <a:tr h="357002">
                <a:tc>
                  <a:txBody>
                    <a:bodyPr/>
                    <a:lstStyle/>
                    <a:p>
                      <a:pPr algn="ctr"/>
                      <a:r>
                        <a:rPr lang="en-PH" dirty="0" smtClean="0"/>
                        <a:t>Before</a:t>
                      </a:r>
                      <a:endParaRPr lang="en-PH" dirty="0"/>
                    </a:p>
                  </a:txBody>
                  <a:tcPr/>
                </a:tc>
                <a:tc>
                  <a:txBody>
                    <a:bodyPr/>
                    <a:lstStyle/>
                    <a:p>
                      <a:pPr algn="ctr"/>
                      <a:r>
                        <a:rPr lang="en-PH" dirty="0" smtClean="0"/>
                        <a:t>Peak</a:t>
                      </a:r>
                      <a:endParaRPr lang="en-PH" dirty="0"/>
                    </a:p>
                  </a:txBody>
                  <a:tcPr/>
                </a:tc>
                <a:tc>
                  <a:txBody>
                    <a:bodyPr/>
                    <a:lstStyle/>
                    <a:p>
                      <a:pPr algn="ctr"/>
                      <a:r>
                        <a:rPr lang="en-PH" dirty="0" smtClean="0"/>
                        <a:t>After</a:t>
                      </a:r>
                      <a:endParaRPr lang="en-PH" dirty="0"/>
                    </a:p>
                  </a:txBody>
                  <a:tcPr/>
                </a:tc>
              </a:tr>
              <a:tr h="357002">
                <a:tc>
                  <a:txBody>
                    <a:bodyPr/>
                    <a:lstStyle/>
                    <a:p>
                      <a:r>
                        <a:rPr lang="en-PH" dirty="0" smtClean="0"/>
                        <a:t>CPU:</a:t>
                      </a:r>
                      <a:r>
                        <a:rPr lang="en-PH" baseline="0" dirty="0" smtClean="0"/>
                        <a:t> 0%-1%</a:t>
                      </a:r>
                      <a:endParaRPr lang="en-PH" dirty="0"/>
                    </a:p>
                  </a:txBody>
                  <a:tcPr/>
                </a:tc>
                <a:tc>
                  <a:txBody>
                    <a:bodyPr/>
                    <a:lstStyle/>
                    <a:p>
                      <a:r>
                        <a:rPr lang="en-PH" dirty="0" smtClean="0"/>
                        <a:t>1</a:t>
                      </a:r>
                      <a:r>
                        <a:rPr lang="en-PH" dirty="0" smtClean="0"/>
                        <a:t>%-2%</a:t>
                      </a:r>
                      <a:endParaRPr lang="en-PH" dirty="0"/>
                    </a:p>
                  </a:txBody>
                  <a:tcPr/>
                </a:tc>
                <a:tc>
                  <a:txBody>
                    <a:bodyPr/>
                    <a:lstStyle/>
                    <a:p>
                      <a:r>
                        <a:rPr lang="en-PH" dirty="0" smtClean="0"/>
                        <a:t>0%-1%</a:t>
                      </a:r>
                      <a:endParaRPr lang="en-PH" dirty="0"/>
                    </a:p>
                  </a:txBody>
                  <a:tcPr/>
                </a:tc>
              </a:tr>
              <a:tr h="352112">
                <a:tc>
                  <a:txBody>
                    <a:bodyPr/>
                    <a:lstStyle/>
                    <a:p>
                      <a:r>
                        <a:rPr lang="en-PH" dirty="0" smtClean="0"/>
                        <a:t>Memory: 1.19gb</a:t>
                      </a:r>
                      <a:endParaRPr lang="en-PH" dirty="0"/>
                    </a:p>
                  </a:txBody>
                  <a:tcPr/>
                </a:tc>
                <a:tc>
                  <a:txBody>
                    <a:bodyPr/>
                    <a:lstStyle/>
                    <a:p>
                      <a:r>
                        <a:rPr lang="en-PH" dirty="0" smtClean="0"/>
                        <a:t>1.23gb</a:t>
                      </a:r>
                      <a:endParaRPr lang="en-PH" dirty="0"/>
                    </a:p>
                  </a:txBody>
                  <a:tcPr>
                    <a:lnB w="12700" cap="flat" cmpd="sng" algn="ctr">
                      <a:noFill/>
                      <a:prstDash val="solid"/>
                      <a:round/>
                      <a:headEnd type="none" w="med" len="med"/>
                      <a:tailEnd type="none" w="med" len="med"/>
                    </a:lnB>
                  </a:tcPr>
                </a:tc>
                <a:tc>
                  <a:txBody>
                    <a:bodyPr/>
                    <a:lstStyle/>
                    <a:p>
                      <a:r>
                        <a:rPr lang="en-PH" dirty="0" smtClean="0"/>
                        <a:t>1.20gb</a:t>
                      </a:r>
                      <a:endParaRPr lang="en-PH" dirty="0"/>
                    </a:p>
                  </a:txBody>
                  <a:tcP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285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a:t>
            </a:r>
            <a:endParaRPr lang="en-PH" dirty="0"/>
          </a:p>
        </p:txBody>
      </p:sp>
      <p:sp>
        <p:nvSpPr>
          <p:cNvPr id="3" name="Content Placeholder 2"/>
          <p:cNvSpPr>
            <a:spLocks noGrp="1"/>
          </p:cNvSpPr>
          <p:nvPr>
            <p:ph idx="1"/>
          </p:nvPr>
        </p:nvSpPr>
        <p:spPr>
          <a:xfrm>
            <a:off x="1880874" y="1798749"/>
            <a:ext cx="8915400" cy="3777622"/>
          </a:xfrm>
        </p:spPr>
        <p:txBody>
          <a:bodyPr/>
          <a:lstStyle/>
          <a:p>
            <a:pPr marL="0" indent="0">
              <a:buNone/>
            </a:pPr>
            <a:r>
              <a:rPr lang="en-PH" b="1" dirty="0" smtClean="0"/>
              <a:t>Table 3.  Specs: Intel Core i</a:t>
            </a:r>
            <a:r>
              <a:rPr lang="en-PH" b="1" dirty="0"/>
              <a:t>5</a:t>
            </a:r>
            <a:r>
              <a:rPr lang="en-PH" b="1" dirty="0" smtClean="0"/>
              <a:t>, 8gb RAM </a:t>
            </a:r>
          </a:p>
          <a:p>
            <a:pPr marL="0" indent="0">
              <a:buNone/>
            </a:pPr>
            <a:r>
              <a:rPr lang="en-PH" b="1" dirty="0" smtClean="0"/>
              <a:t>Indexing </a:t>
            </a:r>
            <a:r>
              <a:rPr lang="en-PH" b="1" dirty="0" smtClean="0"/>
              <a:t>(no indexed file)</a:t>
            </a:r>
          </a:p>
          <a:p>
            <a:pPr marL="0" indent="0">
              <a:buNone/>
            </a:pPr>
            <a:endParaRPr lang="en-PH" b="1" dirty="0"/>
          </a:p>
          <a:p>
            <a:pPr marL="0" indent="0">
              <a:buNone/>
            </a:pPr>
            <a:endParaRPr lang="en-PH" b="1" dirty="0" smtClean="0"/>
          </a:p>
          <a:p>
            <a:pPr marL="0" indent="0">
              <a:buNone/>
            </a:pPr>
            <a:endParaRPr lang="en-PH" b="1" dirty="0"/>
          </a:p>
          <a:p>
            <a:pPr marL="0" indent="0">
              <a:buNone/>
            </a:pPr>
            <a:endParaRPr lang="en-PH" b="1" dirty="0" smtClean="0"/>
          </a:p>
          <a:p>
            <a:pPr marL="0" indent="0">
              <a:buNone/>
            </a:pPr>
            <a:endParaRPr lang="en-PH" b="1" dirty="0"/>
          </a:p>
          <a:p>
            <a:pPr marL="0" indent="0">
              <a:buNone/>
            </a:pPr>
            <a:endParaRPr lang="en-PH" b="1" dirty="0" smtClean="0"/>
          </a:p>
          <a:p>
            <a:pPr marL="0" indent="0">
              <a:buNone/>
            </a:pPr>
            <a:r>
              <a:rPr lang="en-PH" b="1" dirty="0" smtClean="0"/>
              <a:t>Time taken to index: 1039.400 seconds</a:t>
            </a:r>
            <a:endParaRPr lang="en-PH" b="1" dirty="0"/>
          </a:p>
        </p:txBody>
      </p:sp>
      <p:graphicFrame>
        <p:nvGraphicFramePr>
          <p:cNvPr id="5" name="Table 4"/>
          <p:cNvGraphicFramePr>
            <a:graphicFrameLocks noGrp="1"/>
          </p:cNvGraphicFramePr>
          <p:nvPr>
            <p:extLst>
              <p:ext uri="{D42A27DB-BD31-4B8C-83A1-F6EECF244321}">
                <p14:modId xmlns:p14="http://schemas.microsoft.com/office/powerpoint/2010/main" val="686724557"/>
              </p:ext>
            </p:extLst>
          </p:nvPr>
        </p:nvGraphicFramePr>
        <p:xfrm>
          <a:off x="1880874" y="2783765"/>
          <a:ext cx="8916496" cy="1672326"/>
        </p:xfrm>
        <a:graphic>
          <a:graphicData uri="http://schemas.openxmlformats.org/drawingml/2006/table">
            <a:tbl>
              <a:tblPr firstRow="1" firstCol="1" bandRow="1">
                <a:tableStyleId>{5C22544A-7EE6-4342-B048-85BDC9FD1C3A}</a:tableStyleId>
              </a:tblPr>
              <a:tblGrid>
                <a:gridCol w="2228647"/>
                <a:gridCol w="2228647"/>
                <a:gridCol w="2229601"/>
                <a:gridCol w="2229601"/>
              </a:tblGrid>
              <a:tr h="417867">
                <a:tc>
                  <a:txBody>
                    <a:bodyPr/>
                    <a:lstStyle/>
                    <a:p>
                      <a:pPr marL="0" marR="0" algn="ctr">
                        <a:lnSpc>
                          <a:spcPct val="107000"/>
                        </a:lnSpc>
                        <a:spcBef>
                          <a:spcPts val="0"/>
                        </a:spcBef>
                        <a:spcAft>
                          <a:spcPts val="0"/>
                        </a:spcAft>
                      </a:pPr>
                      <a:r>
                        <a:rPr lang="en-PH" sz="1200">
                          <a:effectLst/>
                        </a:rPr>
                        <a:t>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Before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Peak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End</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8153">
                <a:tc>
                  <a:txBody>
                    <a:bodyPr/>
                    <a:lstStyle/>
                    <a:p>
                      <a:pPr marL="0" marR="0" algn="ctr">
                        <a:lnSpc>
                          <a:spcPct val="107000"/>
                        </a:lnSpc>
                        <a:spcBef>
                          <a:spcPts val="0"/>
                        </a:spcBef>
                        <a:spcAft>
                          <a:spcPts val="0"/>
                        </a:spcAft>
                      </a:pPr>
                      <a:r>
                        <a:rPr lang="en-PH" sz="1200">
                          <a:effectLst/>
                        </a:rPr>
                        <a:t>CPU</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6%-7%</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31%-61%</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7%-8%</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8153">
                <a:tc>
                  <a:txBody>
                    <a:bodyPr/>
                    <a:lstStyle/>
                    <a:p>
                      <a:pPr marL="0" marR="0" algn="ctr">
                        <a:lnSpc>
                          <a:spcPct val="107000"/>
                        </a:lnSpc>
                        <a:spcBef>
                          <a:spcPts val="0"/>
                        </a:spcBef>
                        <a:spcAft>
                          <a:spcPts val="0"/>
                        </a:spcAft>
                      </a:pPr>
                      <a:r>
                        <a:rPr lang="en-PH" sz="1200">
                          <a:effectLst/>
                        </a:rPr>
                        <a:t>DISK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0%-10%</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0%-31%</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0%-11%</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8153">
                <a:tc>
                  <a:txBody>
                    <a:bodyPr/>
                    <a:lstStyle/>
                    <a:p>
                      <a:pPr marL="0" marR="0" algn="ctr">
                        <a:lnSpc>
                          <a:spcPct val="107000"/>
                        </a:lnSpc>
                        <a:spcBef>
                          <a:spcPts val="0"/>
                        </a:spcBef>
                        <a:spcAft>
                          <a:spcPts val="0"/>
                        </a:spcAft>
                      </a:pPr>
                      <a:r>
                        <a:rPr lang="en-PH" sz="1200">
                          <a:effectLst/>
                        </a:rPr>
                        <a:t>MEMORY</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3.9GB</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4.0GB-4.1GB</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dirty="0">
                          <a:effectLst/>
                        </a:rPr>
                        <a:t>4.1GB</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4205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a:t>
            </a:r>
            <a:endParaRPr lang="en-PH" dirty="0"/>
          </a:p>
        </p:txBody>
      </p:sp>
      <p:sp>
        <p:nvSpPr>
          <p:cNvPr id="3" name="Content Placeholder 2"/>
          <p:cNvSpPr>
            <a:spLocks noGrp="1"/>
          </p:cNvSpPr>
          <p:nvPr>
            <p:ph idx="1"/>
          </p:nvPr>
        </p:nvSpPr>
        <p:spPr>
          <a:xfrm>
            <a:off x="1880874" y="1798749"/>
            <a:ext cx="8915400" cy="3777622"/>
          </a:xfrm>
        </p:spPr>
        <p:txBody>
          <a:bodyPr/>
          <a:lstStyle/>
          <a:p>
            <a:pPr marL="0" indent="0">
              <a:buNone/>
            </a:pPr>
            <a:r>
              <a:rPr lang="en-PH" b="1" dirty="0" smtClean="0"/>
              <a:t>Table </a:t>
            </a:r>
            <a:r>
              <a:rPr lang="en-PH" b="1" dirty="0" smtClean="0"/>
              <a:t>4.  </a:t>
            </a:r>
            <a:r>
              <a:rPr lang="en-PH" b="1" dirty="0" smtClean="0"/>
              <a:t>Specs: Intel Core i</a:t>
            </a:r>
            <a:r>
              <a:rPr lang="en-PH" b="1" dirty="0"/>
              <a:t>5</a:t>
            </a:r>
            <a:r>
              <a:rPr lang="en-PH" b="1" dirty="0" smtClean="0"/>
              <a:t>, 8gb RAM </a:t>
            </a:r>
          </a:p>
          <a:p>
            <a:pPr marL="0" indent="0">
              <a:buNone/>
            </a:pPr>
            <a:r>
              <a:rPr lang="en-PH" b="1" dirty="0" smtClean="0"/>
              <a:t>Indexing </a:t>
            </a:r>
            <a:r>
              <a:rPr lang="en-PH" b="1" dirty="0" smtClean="0"/>
              <a:t>(load save</a:t>
            </a:r>
            <a:r>
              <a:rPr lang="en-PH" b="1" dirty="0" smtClean="0"/>
              <a:t> indexed file)</a:t>
            </a:r>
          </a:p>
          <a:p>
            <a:pPr marL="0" indent="0">
              <a:buNone/>
            </a:pPr>
            <a:endParaRPr lang="en-PH" b="1" dirty="0"/>
          </a:p>
          <a:p>
            <a:pPr marL="0" indent="0">
              <a:buNone/>
            </a:pPr>
            <a:endParaRPr lang="en-PH" b="1" dirty="0" smtClean="0"/>
          </a:p>
          <a:p>
            <a:pPr marL="0" indent="0">
              <a:buNone/>
            </a:pPr>
            <a:endParaRPr lang="en-PH" b="1" dirty="0"/>
          </a:p>
          <a:p>
            <a:pPr marL="0" indent="0">
              <a:buNone/>
            </a:pPr>
            <a:endParaRPr lang="en-PH" b="1" dirty="0" smtClean="0"/>
          </a:p>
          <a:p>
            <a:pPr marL="0" indent="0">
              <a:buNone/>
            </a:pPr>
            <a:endParaRPr lang="en-PH" b="1" dirty="0"/>
          </a:p>
          <a:p>
            <a:pPr marL="0" indent="0">
              <a:buNone/>
            </a:pPr>
            <a:endParaRPr lang="en-PH" b="1" dirty="0" smtClean="0"/>
          </a:p>
          <a:p>
            <a:pPr marL="0" indent="0">
              <a:buNone/>
            </a:pPr>
            <a:r>
              <a:rPr lang="en-PH" b="1" dirty="0" smtClean="0"/>
              <a:t>Time taken to index: 0.0 seconds</a:t>
            </a:r>
            <a:endParaRPr lang="en-PH" b="1" dirty="0"/>
          </a:p>
        </p:txBody>
      </p:sp>
      <p:graphicFrame>
        <p:nvGraphicFramePr>
          <p:cNvPr id="4" name="Table 3"/>
          <p:cNvGraphicFramePr>
            <a:graphicFrameLocks noGrp="1"/>
          </p:cNvGraphicFramePr>
          <p:nvPr>
            <p:extLst>
              <p:ext uri="{D42A27DB-BD31-4B8C-83A1-F6EECF244321}">
                <p14:modId xmlns:p14="http://schemas.microsoft.com/office/powerpoint/2010/main" val="2788030144"/>
              </p:ext>
            </p:extLst>
          </p:nvPr>
        </p:nvGraphicFramePr>
        <p:xfrm>
          <a:off x="1991911" y="2809523"/>
          <a:ext cx="8079368" cy="2084448"/>
        </p:xfrm>
        <a:graphic>
          <a:graphicData uri="http://schemas.openxmlformats.org/drawingml/2006/table">
            <a:tbl>
              <a:tblPr firstRow="1" firstCol="1" bandRow="1">
                <a:tableStyleId>{5C22544A-7EE6-4342-B048-85BDC9FD1C3A}</a:tableStyleId>
              </a:tblPr>
              <a:tblGrid>
                <a:gridCol w="2019410"/>
                <a:gridCol w="2019410"/>
                <a:gridCol w="2020274"/>
                <a:gridCol w="2020274"/>
              </a:tblGrid>
              <a:tr h="520845">
                <a:tc>
                  <a:txBody>
                    <a:bodyPr/>
                    <a:lstStyle/>
                    <a:p>
                      <a:pPr marL="0" marR="0" algn="ctr">
                        <a:lnSpc>
                          <a:spcPct val="107000"/>
                        </a:lnSpc>
                        <a:spcBef>
                          <a:spcPts val="0"/>
                        </a:spcBef>
                        <a:spcAft>
                          <a:spcPts val="0"/>
                        </a:spcAft>
                      </a:pPr>
                      <a:r>
                        <a:rPr lang="en-PH" sz="1200">
                          <a:effectLst/>
                        </a:rPr>
                        <a:t>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Before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Peak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End</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1201">
                <a:tc>
                  <a:txBody>
                    <a:bodyPr/>
                    <a:lstStyle/>
                    <a:p>
                      <a:pPr marL="0" marR="0" algn="ctr">
                        <a:lnSpc>
                          <a:spcPct val="107000"/>
                        </a:lnSpc>
                        <a:spcBef>
                          <a:spcPts val="0"/>
                        </a:spcBef>
                        <a:spcAft>
                          <a:spcPts val="0"/>
                        </a:spcAft>
                      </a:pPr>
                      <a:r>
                        <a:rPr lang="en-PH" sz="1200">
                          <a:effectLst/>
                        </a:rPr>
                        <a:t>CPU</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2%-3%</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30%-36%</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4%</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1201">
                <a:tc>
                  <a:txBody>
                    <a:bodyPr/>
                    <a:lstStyle/>
                    <a:p>
                      <a:pPr marL="0" marR="0" algn="ctr">
                        <a:lnSpc>
                          <a:spcPct val="107000"/>
                        </a:lnSpc>
                        <a:spcBef>
                          <a:spcPts val="0"/>
                        </a:spcBef>
                        <a:spcAft>
                          <a:spcPts val="0"/>
                        </a:spcAft>
                      </a:pPr>
                      <a:r>
                        <a:rPr lang="en-PH" sz="1200">
                          <a:effectLst/>
                        </a:rPr>
                        <a:t>DISK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0%-5%</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5%</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1201">
                <a:tc>
                  <a:txBody>
                    <a:bodyPr/>
                    <a:lstStyle/>
                    <a:p>
                      <a:pPr marL="0" marR="0" algn="ctr">
                        <a:lnSpc>
                          <a:spcPct val="107000"/>
                        </a:lnSpc>
                        <a:spcBef>
                          <a:spcPts val="0"/>
                        </a:spcBef>
                        <a:spcAft>
                          <a:spcPts val="0"/>
                        </a:spcAft>
                      </a:pPr>
                      <a:r>
                        <a:rPr lang="en-PH" sz="1200">
                          <a:effectLst/>
                        </a:rPr>
                        <a:t>MEMORY</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2.3GB</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a:effectLst/>
                        </a:rPr>
                        <a:t>2.5GB</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200" dirty="0">
                          <a:effectLst/>
                        </a:rPr>
                        <a:t>2.5GB</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737145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311</TotalTime>
  <Words>958</Words>
  <Application>Microsoft Office PowerPoint</Application>
  <PresentationFormat>Widescreen</PresentationFormat>
  <Paragraphs>142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Wisp</vt:lpstr>
      <vt:lpstr>InDEXTER</vt:lpstr>
      <vt:lpstr>Introduction </vt:lpstr>
      <vt:lpstr>Introduction </vt:lpstr>
      <vt:lpstr>FINAL DESIGN</vt:lpstr>
      <vt:lpstr>Methodology</vt:lpstr>
      <vt:lpstr>Result!</vt:lpstr>
      <vt:lpstr>Result!</vt:lpstr>
      <vt:lpstr>Result!</vt:lpstr>
      <vt:lpstr>Result!</vt:lpstr>
      <vt:lpstr>Result!</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InDEXTER</dc:title>
  <dc:creator>ACER</dc:creator>
  <cp:lastModifiedBy>ACER</cp:lastModifiedBy>
  <cp:revision>13</cp:revision>
  <dcterms:created xsi:type="dcterms:W3CDTF">2016-10-01T15:14:20Z</dcterms:created>
  <dcterms:modified xsi:type="dcterms:W3CDTF">2016-10-02T09:05:04Z</dcterms:modified>
</cp:coreProperties>
</file>