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CEA23-5E61-4ABC-89FF-BEE17C0A7857}">
          <p14:sldIdLst>
            <p14:sldId id="256"/>
          </p14:sldIdLst>
        </p14:section>
        <p14:section name="Presentation overview" id="{495495DF-F108-4F63-894F-AEFAB60D5E00}">
          <p14:sldIdLst/>
        </p14:section>
        <p14:section name="Vision and motivation" id="{A055E99B-0657-4183-8B5D-5D3DC699997F}">
          <p14:sldIdLst>
            <p14:sldId id="257"/>
            <p14:sldId id="258"/>
          </p14:sldIdLst>
        </p14:section>
        <p14:section name="System definition" id="{AA1C429E-AB54-462E-B7CD-A45F157B7FFA}">
          <p14:sldIdLst>
            <p14:sldId id="259"/>
            <p14:sldId id="261"/>
          </p14:sldIdLst>
        </p14:section>
        <p14:section name="Project details" id="{BB45AE70-2A28-4329-BFD3-C7A863E2DEF2}">
          <p14:sldIdLst>
            <p14:sldId id="264"/>
            <p14:sldId id="262"/>
            <p14:sldId id="263"/>
            <p14:sldId id="265"/>
          </p14:sldIdLst>
        </p14:section>
        <p14:section name="Project discussion" id="{59EBABB6-DCB4-48FA-892C-3B36B1CB612E}">
          <p14:sldIdLst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579B-7FB4-42EB-90F6-3CAFB15A17E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01000" cy="1470025"/>
          </a:xfrm>
        </p:spPr>
        <p:txBody>
          <a:bodyPr/>
          <a:lstStyle/>
          <a:p>
            <a:r>
              <a:rPr lang="en-US" dirty="0" err="1" smtClean="0"/>
              <a:t>Kaiba</a:t>
            </a:r>
            <a:r>
              <a:rPr lang="en-US" dirty="0" smtClean="0"/>
              <a:t> Corp.</a:t>
            </a:r>
            <a:br>
              <a:rPr lang="en-US" dirty="0" smtClean="0"/>
            </a:br>
            <a:r>
              <a:rPr lang="en-US" dirty="0" smtClean="0"/>
              <a:t>EE Capstone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Alyanna</a:t>
            </a:r>
            <a:r>
              <a:rPr lang="en-US" dirty="0" smtClean="0"/>
              <a:t> Castillo</a:t>
            </a:r>
          </a:p>
          <a:p>
            <a:r>
              <a:rPr lang="en-US" dirty="0" smtClean="0"/>
              <a:t>Patrick Ma</a:t>
            </a:r>
          </a:p>
          <a:p>
            <a:r>
              <a:rPr lang="en-US" dirty="0" smtClean="0"/>
              <a:t>Ryan McDaniel</a:t>
            </a:r>
          </a:p>
        </p:txBody>
      </p:sp>
    </p:spTree>
    <p:extLst>
      <p:ext uri="{BB962C8B-B14F-4D97-AF65-F5344CB8AC3E}">
        <p14:creationId xmlns:p14="http://schemas.microsoft.com/office/powerpoint/2010/main" val="33855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Lack of memory + pins</a:t>
            </a:r>
          </a:p>
          <a:p>
            <a:pPr lvl="1"/>
            <a:r>
              <a:rPr lang="en-US" dirty="0" smtClean="0"/>
              <a:t>Solution: switched to larger chip from same family</a:t>
            </a:r>
          </a:p>
          <a:p>
            <a:pPr lvl="2"/>
            <a:r>
              <a:rPr lang="en-US" dirty="0" smtClean="0"/>
              <a:t>PIC18F46K22</a:t>
            </a:r>
          </a:p>
          <a:p>
            <a:pPr lvl="2"/>
            <a:r>
              <a:rPr lang="en-US" dirty="0" smtClean="0"/>
              <a:t>36 GPIO pins</a:t>
            </a:r>
          </a:p>
          <a:p>
            <a:pPr lvl="1"/>
            <a:r>
              <a:rPr lang="en-US" dirty="0" smtClean="0"/>
              <a:t>Solution: use a two-level system (frontend + backend)</a:t>
            </a:r>
          </a:p>
          <a:p>
            <a:r>
              <a:rPr lang="en-US" dirty="0" smtClean="0"/>
              <a:t>UART ISR overflow</a:t>
            </a:r>
          </a:p>
          <a:p>
            <a:pPr lvl="1"/>
            <a:r>
              <a:rPr lang="en-US" dirty="0" smtClean="0"/>
              <a:t>Occurred when reading RFID tags</a:t>
            </a:r>
          </a:p>
          <a:p>
            <a:pPr lvl="1"/>
            <a:r>
              <a:rPr lang="en-US" dirty="0" smtClean="0"/>
              <a:t>Limited to specific functions</a:t>
            </a:r>
          </a:p>
          <a:p>
            <a:pPr lvl="1"/>
            <a:r>
              <a:rPr lang="en-US" dirty="0" smtClean="0"/>
              <a:t>Root cause:</a:t>
            </a:r>
          </a:p>
          <a:p>
            <a:pPr lvl="2"/>
            <a:r>
              <a:rPr lang="en-US" dirty="0" smtClean="0"/>
              <a:t> excessive context switch lag time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remove function calls within ISR</a:t>
            </a:r>
          </a:p>
          <a:p>
            <a:pPr lvl="2"/>
            <a:r>
              <a:rPr lang="en-US" dirty="0" smtClean="0"/>
              <a:t>Instruct Compiler to not save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8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46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Status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3400"/>
            <a:ext cx="3556000" cy="2667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657600" cy="4813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Most hardware modules </a:t>
            </a:r>
            <a:r>
              <a:rPr lang="en-US" sz="2000" dirty="0" smtClean="0"/>
              <a:t>tested/working separately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Integrating </a:t>
            </a:r>
            <a:r>
              <a:rPr lang="en-US" sz="2000" dirty="0" smtClean="0"/>
              <a:t>software drivers with </a:t>
            </a:r>
            <a:r>
              <a:rPr lang="en-US" sz="2000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Currently building game / test software with following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Single Player Duel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Multiplayer Duel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Card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Displays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22800" y="382270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Implement UX reaction</a:t>
            </a:r>
          </a:p>
          <a:p>
            <a:r>
              <a:rPr lang="en-US" dirty="0" smtClean="0"/>
              <a:t>Integrate to scheduler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/ intersystem </a:t>
            </a:r>
            <a:r>
              <a:rPr lang="en-US" dirty="0" smtClean="0"/>
              <a:t>communication</a:t>
            </a:r>
          </a:p>
          <a:p>
            <a:r>
              <a:rPr lang="en-US" dirty="0"/>
              <a:t>Implement motor </a:t>
            </a:r>
            <a:r>
              <a:rPr lang="en-US" dirty="0" smtClean="0"/>
              <a:t>driver</a:t>
            </a:r>
            <a:endParaRPr lang="en-US" dirty="0" smtClean="0"/>
          </a:p>
          <a:p>
            <a:r>
              <a:rPr lang="en-US" dirty="0" smtClean="0"/>
              <a:t>Game loading </a:t>
            </a:r>
            <a:r>
              <a:rPr lang="en-US" dirty="0" smtClean="0"/>
              <a:t>software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6775" y="2257425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8256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Problems: </a:t>
            </a:r>
          </a:p>
          <a:p>
            <a:pPr lvl="1"/>
            <a:r>
              <a:rPr lang="en-US" dirty="0" smtClean="0"/>
              <a:t>Design a complete embedded capstone</a:t>
            </a:r>
          </a:p>
          <a:p>
            <a:pPr lvl="1"/>
            <a:r>
              <a:rPr lang="en-US" dirty="0" smtClean="0"/>
              <a:t>Must have at least 60% hardware components</a:t>
            </a:r>
          </a:p>
          <a:p>
            <a:pPr lvl="1"/>
            <a:r>
              <a:rPr lang="en-US" dirty="0" smtClean="0"/>
              <a:t>Children looking for entertainment </a:t>
            </a:r>
          </a:p>
          <a:p>
            <a:pPr lvl="1"/>
            <a:r>
              <a:rPr lang="en-US" dirty="0" smtClean="0"/>
              <a:t>Teach </a:t>
            </a:r>
            <a:r>
              <a:rPr lang="en-US" dirty="0" smtClean="0"/>
              <a:t>children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Build an RFID compatible learning device</a:t>
            </a:r>
          </a:p>
          <a:p>
            <a:pPr lvl="1"/>
            <a:r>
              <a:rPr lang="en-US" dirty="0" smtClean="0"/>
              <a:t>Plays educational and entertainment games</a:t>
            </a:r>
            <a:endParaRPr lang="en-US" dirty="0"/>
          </a:p>
        </p:txBody>
      </p:sp>
      <p:pic>
        <p:nvPicPr>
          <p:cNvPr id="2050" name="Picture 2" descr="http://img4.wikia.nocookie.net/__cb20090911222820/yugioh/images/c/c0/Jack_Duel_D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81400"/>
            <a:ext cx="35029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working prototype system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Another working prototype system (hopefully)</a:t>
            </a:r>
          </a:p>
        </p:txBody>
      </p:sp>
    </p:spTree>
    <p:extLst>
      <p:ext uri="{BB962C8B-B14F-4D97-AF65-F5344CB8AC3E}">
        <p14:creationId xmlns:p14="http://schemas.microsoft.com/office/powerpoint/2010/main" val="38636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 multiple RFID tags</a:t>
            </a:r>
          </a:p>
          <a:p>
            <a:r>
              <a:rPr lang="en-US" dirty="0" smtClean="0"/>
              <a:t>Physically react to placed cards</a:t>
            </a:r>
          </a:p>
          <a:p>
            <a:r>
              <a:rPr lang="en-US" dirty="0" smtClean="0"/>
              <a:t>Display data on cards /or players</a:t>
            </a:r>
          </a:p>
          <a:p>
            <a:r>
              <a:rPr lang="en-US" dirty="0" smtClean="0"/>
              <a:t>Communicate wirelessly on multiple frequencies</a:t>
            </a:r>
          </a:p>
          <a:p>
            <a:r>
              <a:rPr lang="en-US" dirty="0" smtClean="0"/>
              <a:t>Interact with user and respond to user input</a:t>
            </a:r>
          </a:p>
          <a:p>
            <a:r>
              <a:rPr lang="en-US" dirty="0" smtClean="0"/>
              <a:t>Track game progress and display relevant game information</a:t>
            </a:r>
          </a:p>
          <a:p>
            <a:r>
              <a:rPr lang="en-US" dirty="0" smtClean="0"/>
              <a:t>Manipulate game data</a:t>
            </a:r>
          </a:p>
          <a:p>
            <a:r>
              <a:rPr lang="en-US" dirty="0" smtClean="0"/>
              <a:t>Maintain a database of cards</a:t>
            </a:r>
          </a:p>
          <a:p>
            <a:r>
              <a:rPr lang="en-US" dirty="0" smtClean="0"/>
              <a:t>Run fast enough to provide “real-time”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under normal household conditions</a:t>
            </a:r>
          </a:p>
          <a:p>
            <a:r>
              <a:rPr lang="en-US" dirty="0"/>
              <a:t>Compliant with EIA-232, ISO15693, I2C, FCC Part 15.A,C standards</a:t>
            </a:r>
          </a:p>
          <a:p>
            <a:pPr lvl="0"/>
            <a:r>
              <a:rPr lang="en-US" dirty="0"/>
              <a:t>Frequency in the 2.4 GHz range for wireless communication with </a:t>
            </a:r>
            <a:r>
              <a:rPr lang="en-US" dirty="0" err="1"/>
              <a:t>Xbee</a:t>
            </a:r>
            <a:r>
              <a:rPr lang="en-US" dirty="0"/>
              <a:t> modules</a:t>
            </a:r>
          </a:p>
          <a:p>
            <a:r>
              <a:rPr lang="en-US" dirty="0"/>
              <a:t>Withstand children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1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Idea: Hardware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2" y="1295400"/>
            <a:ext cx="7530635" cy="5258395"/>
          </a:xfrm>
        </p:spPr>
      </p:pic>
    </p:spTree>
    <p:extLst>
      <p:ext uri="{BB962C8B-B14F-4D97-AF65-F5344CB8AC3E}">
        <p14:creationId xmlns:p14="http://schemas.microsoft.com/office/powerpoint/2010/main" val="90423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 (single system):</a:t>
            </a:r>
          </a:p>
          <a:p>
            <a:pPr lvl="2"/>
            <a:r>
              <a:rPr lang="en-US" dirty="0" smtClean="0"/>
              <a:t>RFID Reader/Writer</a:t>
            </a:r>
          </a:p>
          <a:p>
            <a:pPr lvl="2"/>
            <a:r>
              <a:rPr lang="en-US" dirty="0" err="1" smtClean="0"/>
              <a:t>XBee</a:t>
            </a:r>
            <a:r>
              <a:rPr lang="en-US" dirty="0" smtClean="0"/>
              <a:t> 802.11.4</a:t>
            </a:r>
          </a:p>
          <a:p>
            <a:pPr lvl="2"/>
            <a:r>
              <a:rPr lang="en-US" dirty="0" smtClean="0"/>
              <a:t>(2) GAL22V10</a:t>
            </a:r>
          </a:p>
          <a:p>
            <a:pPr lvl="2"/>
            <a:r>
              <a:rPr lang="en-US" dirty="0" smtClean="0"/>
              <a:t>(2) PIC18F46K22</a:t>
            </a:r>
          </a:p>
          <a:p>
            <a:pPr lvl="2"/>
            <a:r>
              <a:rPr lang="en-US" dirty="0" smtClean="0"/>
              <a:t>(2) 2k 8-bit SRAM</a:t>
            </a:r>
          </a:p>
          <a:p>
            <a:pPr lvl="2"/>
            <a:r>
              <a:rPr lang="en-US" dirty="0" smtClean="0"/>
              <a:t>16-key keypad</a:t>
            </a:r>
          </a:p>
          <a:p>
            <a:pPr lvl="2"/>
            <a:r>
              <a:rPr lang="en-US" dirty="0" smtClean="0"/>
              <a:t>128 x 160 Color</a:t>
            </a:r>
            <a:r>
              <a:rPr lang="en-US" dirty="0" smtClean="0"/>
              <a:t> </a:t>
            </a:r>
            <a:r>
              <a:rPr lang="en-US" dirty="0" smtClean="0"/>
              <a:t>LCD</a:t>
            </a:r>
          </a:p>
          <a:p>
            <a:pPr lvl="2"/>
            <a:r>
              <a:rPr lang="en-US" dirty="0" smtClean="0"/>
              <a:t>3.3v regulator</a:t>
            </a:r>
          </a:p>
          <a:p>
            <a:pPr lvl="2"/>
            <a:r>
              <a:rPr lang="en-US" dirty="0" smtClean="0"/>
              <a:t>(4) switches</a:t>
            </a:r>
          </a:p>
          <a:p>
            <a:pPr lvl="2"/>
            <a:r>
              <a:rPr lang="en-US" dirty="0" smtClean="0"/>
              <a:t>H-bridge</a:t>
            </a:r>
          </a:p>
          <a:p>
            <a:pPr lvl="2"/>
            <a:r>
              <a:rPr lang="en-US" dirty="0" smtClean="0"/>
              <a:t>Linear servo</a:t>
            </a:r>
          </a:p>
          <a:p>
            <a:pPr lvl="2"/>
            <a:r>
              <a:rPr lang="en-US" dirty="0" smtClean="0"/>
              <a:t>20MHz Crystal Oscillator</a:t>
            </a:r>
          </a:p>
          <a:p>
            <a:pPr lvl="2"/>
            <a:r>
              <a:rPr lang="en-US" dirty="0" smtClean="0"/>
              <a:t>CMOS hex buffer (non-inverting)</a:t>
            </a:r>
          </a:p>
          <a:p>
            <a:pPr lvl="2"/>
            <a:r>
              <a:rPr lang="en-US" dirty="0" smtClean="0"/>
              <a:t>(3) RGB LEDs</a:t>
            </a:r>
          </a:p>
          <a:p>
            <a:pPr lvl="2"/>
            <a:endParaRPr lang="en-US" dirty="0"/>
          </a:p>
        </p:txBody>
      </p:sp>
      <p:pic>
        <p:nvPicPr>
          <p:cNvPr id="1028" name="Picture 4" descr="1.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23" y="1428810"/>
            <a:ext cx="2384425" cy="17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vetco.net/catalog/images/VUPN7082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" t="8578" r="3496" b="5641"/>
          <a:stretch/>
        </p:blipFill>
        <p:spPr bwMode="auto">
          <a:xfrm>
            <a:off x="5932035" y="3440378"/>
            <a:ext cx="1828800" cy="1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lpdesign.com/images/rfi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035" y="5410200"/>
            <a:ext cx="1866448" cy="7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7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149376" cy="4724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3008313" cy="781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Software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62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52153"/>
            <a:ext cx="4040188" cy="639762"/>
          </a:xfrm>
        </p:spPr>
        <p:txBody>
          <a:bodyPr/>
          <a:lstStyle/>
          <a:p>
            <a:r>
              <a:rPr lang="en-US" dirty="0" smtClean="0"/>
              <a:t>Basic system flow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05"/>
          <a:stretch/>
        </p:blipFill>
        <p:spPr>
          <a:xfrm>
            <a:off x="234008" y="1987923"/>
            <a:ext cx="4486571" cy="371900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38800" y="1152153"/>
            <a:ext cx="4041775" cy="639762"/>
          </a:xfrm>
        </p:spPr>
        <p:txBody>
          <a:bodyPr/>
          <a:lstStyle/>
          <a:p>
            <a:r>
              <a:rPr lang="en-US" dirty="0" smtClean="0"/>
              <a:t>Generic game flow</a:t>
            </a:r>
            <a:endParaRPr lang="en-US" dirty="0"/>
          </a:p>
        </p:txBody>
      </p:sp>
      <p:pic>
        <p:nvPicPr>
          <p:cNvPr id="7" name="Content Placeholder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1" t="61785"/>
          <a:stretch/>
        </p:blipFill>
        <p:spPr>
          <a:xfrm>
            <a:off x="5600700" y="1987923"/>
            <a:ext cx="3287002" cy="2743200"/>
          </a:xfrm>
          <a:prstGeom prst="rect">
            <a:avLst/>
          </a:prstGeom>
        </p:spPr>
      </p:pic>
      <p:pic>
        <p:nvPicPr>
          <p:cNvPr id="8" name="Content Placeholder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5" r="63352" b="2132"/>
          <a:stretch/>
        </p:blipFill>
        <p:spPr>
          <a:xfrm>
            <a:off x="3527383" y="3810000"/>
            <a:ext cx="2111417" cy="26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330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Kaiba Corp. EE Capstone 2014</vt:lpstr>
      <vt:lpstr>Project vision</vt:lpstr>
      <vt:lpstr>Capstone Deliverables</vt:lpstr>
      <vt:lpstr>System Requirements</vt:lpstr>
      <vt:lpstr>Specifications</vt:lpstr>
      <vt:lpstr>Our Idea: Hardware</vt:lpstr>
      <vt:lpstr>Hardware summary</vt:lpstr>
      <vt:lpstr>Software functions</vt:lpstr>
      <vt:lpstr>State machines</vt:lpstr>
      <vt:lpstr>Issues Encountered</vt:lpstr>
      <vt:lpstr>Status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Alyanna Y. Castillo</cp:lastModifiedBy>
  <cp:revision>27</cp:revision>
  <dcterms:created xsi:type="dcterms:W3CDTF">2014-06-03T05:03:41Z</dcterms:created>
  <dcterms:modified xsi:type="dcterms:W3CDTF">2014-06-03T20:56:47Z</dcterms:modified>
</cp:coreProperties>
</file>