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al__ma_Sayfas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r-TR"/>
  <c:chart>
    <c:autoTitleDeleted val="1"/>
    <c:view3D>
      <c:perspective val="0"/>
    </c:view3D>
    <c:plotArea>
      <c:layout>
        <c:manualLayout>
          <c:layoutTarget val="inner"/>
          <c:xMode val="edge"/>
          <c:yMode val="edge"/>
          <c:x val="2.3952095808383235E-2"/>
          <c:y val="0.17302473201211221"/>
          <c:w val="0.95645073489384869"/>
          <c:h val="0.59799819526199949"/>
        </c:manualLayout>
      </c:layout>
      <c:pie3D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 </c:v>
                </c:pt>
              </c:strCache>
            </c:strRef>
          </c:tx>
          <c:explosion val="8"/>
          <c:dPt>
            <c:idx val="0"/>
            <c:explosion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0124-4028-8EBB-C56E302363EC}"/>
              </c:ext>
            </c:extLst>
          </c:dPt>
          <c:dPt>
            <c:idx val="1"/>
            <c:explosion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0124-4028-8EBB-C56E302363EC}"/>
              </c:ext>
            </c:extLst>
          </c:dPt>
          <c:dPt>
            <c:idx val="2"/>
            <c:explosion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0124-4028-8EBB-C56E302363EC}"/>
              </c:ext>
            </c:extLst>
          </c:dPt>
          <c:dLbls>
            <c:dLbl>
              <c:idx val="0"/>
              <c:layout>
                <c:manualLayout>
                  <c:x val="0.10887316276537842"/>
                  <c:y val="-0.1436734693877551"/>
                </c:manualLayout>
              </c:layout>
              <c:dLblPos val="bestFit"/>
              <c:showVal val="1"/>
              <c:showCatNam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124-4028-8EBB-C56E302363EC}"/>
                </c:ext>
              </c:extLst>
            </c:dLbl>
            <c:dLbl>
              <c:idx val="1"/>
              <c:layout>
                <c:manualLayout>
                  <c:x val="-1.2078101015816163E-2"/>
                  <c:y val="4.0119768584939056E-2"/>
                </c:manualLayout>
              </c:layout>
              <c:dLblPos val="bestFit"/>
              <c:showVal val="1"/>
              <c:showCatNam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124-4028-8EBB-C56E302363EC}"/>
                </c:ext>
              </c:extLst>
            </c:dLbl>
            <c:dLbl>
              <c:idx val="2"/>
              <c:layout>
                <c:manualLayout>
                  <c:x val="-1.1269077211837463E-2"/>
                  <c:y val="5.6290303280435418E-2"/>
                </c:manualLayout>
              </c:layout>
              <c:dLblPos val="bestFit"/>
              <c:showVal val="1"/>
              <c:showCatNam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24-4028-8EBB-C56E302363EC}"/>
                </c:ext>
              </c:extLst>
            </c:dLbl>
            <c:spPr>
              <a:noFill/>
              <a:ln>
                <a:noFill/>
              </a:ln>
              <a:effectLst/>
            </c:spPr>
            <c:showVal val="1"/>
            <c:showCatName val="1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Sheet1!$B$1:$D$1</c:f>
              <c:strCache>
                <c:ptCount val="3"/>
                <c:pt idx="0">
                  <c:v>Ses</c:v>
                </c:pt>
                <c:pt idx="1">
                  <c:v>Kelime</c:v>
                </c:pt>
                <c:pt idx="2">
                  <c:v>Görsel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0.38000000000000106</c:v>
                </c:pt>
                <c:pt idx="1">
                  <c:v>7.0000000000000034E-2</c:v>
                </c:pt>
                <c:pt idx="2">
                  <c:v>0.55000000000000004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124-4028-8EBB-C56E302363EC}"/>
            </c:ext>
          </c:extLst>
        </c:ser>
        <c:dLbls>
          <c:showVal val="1"/>
          <c:showCatName val="1"/>
        </c:dLbls>
      </c:pie3DChart>
    </c:plotArea>
    <c:plotVisOnly val="1"/>
    <c:dispBlanksAs val="zero"/>
  </c:chart>
  <c:txPr>
    <a:bodyPr/>
    <a:lstStyle/>
    <a:p>
      <a:pPr>
        <a:defRPr sz="1800"/>
      </a:pPr>
      <a:endParaRPr lang="tr-T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8584B-3EC3-458E-A0B9-FAC3F9F699FD}" type="datetimeFigureOut">
              <a:rPr lang="tr-TR" smtClean="0"/>
              <a:pPr/>
              <a:t>28.01.2018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3CCE3-461D-46B7-AA30-F5C0F194323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22157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tr-TR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2C4B1C-017B-423F-A1FE-5EBBE671F237}" type="slidenum">
              <a:rPr lang="en-US" altLang="tr-TR" smtClean="0"/>
              <a:pPr/>
              <a:t>22</a:t>
            </a:fld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xmlns="" val="108985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49A1-113D-4670-A241-A12FC5854506}" type="datetimeFigureOut">
              <a:rPr lang="tr-TR" smtClean="0"/>
              <a:pPr/>
              <a:t>28.01.2018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74E7-E44A-4929-BEF8-5F37F556A5E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5658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49A1-113D-4670-A241-A12FC5854506}" type="datetimeFigureOut">
              <a:rPr lang="tr-TR" smtClean="0"/>
              <a:pPr/>
              <a:t>28.01.2018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74E7-E44A-4929-BEF8-5F37F556A5E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62027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49A1-113D-4670-A241-A12FC5854506}" type="datetimeFigureOut">
              <a:rPr lang="tr-TR" smtClean="0"/>
              <a:pPr/>
              <a:t>28.01.2018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74E7-E44A-4929-BEF8-5F37F556A5E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6941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49A1-113D-4670-A241-A12FC5854506}" type="datetimeFigureOut">
              <a:rPr lang="tr-TR" smtClean="0"/>
              <a:pPr/>
              <a:t>28.01.2018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74E7-E44A-4929-BEF8-5F37F556A5E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68320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49A1-113D-4670-A241-A12FC5854506}" type="datetimeFigureOut">
              <a:rPr lang="tr-TR" smtClean="0"/>
              <a:pPr/>
              <a:t>28.01.2018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74E7-E44A-4929-BEF8-5F37F556A5E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8276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49A1-113D-4670-A241-A12FC5854506}" type="datetimeFigureOut">
              <a:rPr lang="tr-TR" smtClean="0"/>
              <a:pPr/>
              <a:t>28.01.2018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74E7-E44A-4929-BEF8-5F37F556A5E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5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49A1-113D-4670-A241-A12FC5854506}" type="datetimeFigureOut">
              <a:rPr lang="tr-TR" smtClean="0"/>
              <a:pPr/>
              <a:t>28.01.2018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74E7-E44A-4929-BEF8-5F37F556A5E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49530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49A1-113D-4670-A241-A12FC5854506}" type="datetimeFigureOut">
              <a:rPr lang="tr-TR" smtClean="0"/>
              <a:pPr/>
              <a:t>28.01.2018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74E7-E44A-4929-BEF8-5F37F556A5E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7815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49A1-113D-4670-A241-A12FC5854506}" type="datetimeFigureOut">
              <a:rPr lang="tr-TR" smtClean="0"/>
              <a:pPr/>
              <a:t>28.01.2018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74E7-E44A-4929-BEF8-5F37F556A5E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98884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49A1-113D-4670-A241-A12FC5854506}" type="datetimeFigureOut">
              <a:rPr lang="tr-TR" smtClean="0"/>
              <a:pPr/>
              <a:t>28.01.2018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74E7-E44A-4929-BEF8-5F37F556A5E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67916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49A1-113D-4670-A241-A12FC5854506}" type="datetimeFigureOut">
              <a:rPr lang="tr-TR" smtClean="0"/>
              <a:pPr/>
              <a:t>28.01.2018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74E7-E44A-4929-BEF8-5F37F556A5E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60447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C49A1-113D-4670-A241-A12FC5854506}" type="datetimeFigureOut">
              <a:rPr lang="tr-TR" smtClean="0"/>
              <a:pPr/>
              <a:t>28.01.2018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774E7-E44A-4929-BEF8-5F37F556A5E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97503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baskent.edu.tr/pluginfile.php/201/mod_resource/content/0/ders_sunumlari/Etkili_Sunum_Teknikleri_-_Sunum_A.pdf" TargetMode="External"/><Relationship Id="rId2" Type="http://schemas.openxmlformats.org/officeDocument/2006/relationships/hyperlink" Target="http://www.uludag.edu.tr/dosyalar/shmyo/ders_notlari/sunum%20teknikleri-201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i.eng.cam.ac.uk/~cipolla/archive/Presentations/MakingPresentations.pdf" TargetMode="External"/><Relationship Id="rId5" Type="http://schemas.openxmlformats.org/officeDocument/2006/relationships/hyperlink" Target="http://www.teknolojikarastirmalar.com/e-egitim/sunular/bilimsel_sunu.pdf" TargetMode="External"/><Relationship Id="rId4" Type="http://schemas.openxmlformats.org/officeDocument/2006/relationships/hyperlink" Target="http://www.tubitak.gov.tr/sites/default/files/content_files/iletisim/sunum_el_kibabi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731963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tr-TR" dirty="0" smtClean="0"/>
              <a:t>ÖDE6024 </a:t>
            </a:r>
            <a:br>
              <a:rPr lang="tr-TR" dirty="0" smtClean="0"/>
            </a:br>
            <a:r>
              <a:rPr lang="tr-TR" dirty="0" smtClean="0"/>
              <a:t>DAVRANIŞ BİLİMLERİNDE İLERİ ARAŞTIRMA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4932075"/>
            <a:ext cx="9144000" cy="1655762"/>
          </a:xfrm>
        </p:spPr>
        <p:txBody>
          <a:bodyPr/>
          <a:lstStyle/>
          <a:p>
            <a:r>
              <a:rPr lang="tr-TR" dirty="0" smtClean="0"/>
              <a:t>DOÇ. DR. ÖMAY ÇOKLUK BÖKEOĞLU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7100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3-Sunum Planının Hazırlanması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423592" y="1772816"/>
            <a:ext cx="7787208" cy="438414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tr-TR" dirty="0" smtClean="0"/>
              <a:t> Ana düşüncelerin ve temel kavramların özetlenmesi</a:t>
            </a:r>
          </a:p>
          <a:p>
            <a:r>
              <a:rPr lang="tr-TR" dirty="0" smtClean="0"/>
              <a:t>Giriş (% 15)</a:t>
            </a:r>
          </a:p>
          <a:p>
            <a:r>
              <a:rPr lang="tr-TR" dirty="0" smtClean="0"/>
              <a:t>Gelişme (%70)</a:t>
            </a:r>
          </a:p>
          <a:p>
            <a:r>
              <a:rPr lang="tr-TR" dirty="0" smtClean="0"/>
              <a:t>Sonuç(% 15)</a:t>
            </a:r>
            <a:endParaRPr lang="tr-TR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2025" y="2492897"/>
            <a:ext cx="3665587" cy="2614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641" y="4365105"/>
            <a:ext cx="30956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229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Giriş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279576" y="1700808"/>
            <a:ext cx="7931224" cy="4456152"/>
          </a:xfrm>
        </p:spPr>
        <p:txBody>
          <a:bodyPr/>
          <a:lstStyle/>
          <a:p>
            <a:r>
              <a:rPr lang="tr-TR" dirty="0" smtClean="0"/>
              <a:t>Amaç bildirme</a:t>
            </a:r>
          </a:p>
          <a:p>
            <a:r>
              <a:rPr lang="tr-TR" dirty="0" smtClean="0"/>
              <a:t>Konunun öneminin açıklanması</a:t>
            </a:r>
          </a:p>
          <a:p>
            <a:r>
              <a:rPr lang="tr-TR" dirty="0" smtClean="0"/>
              <a:t>Dinleyicinin dikkatini çekme</a:t>
            </a:r>
          </a:p>
          <a:p>
            <a:r>
              <a:rPr lang="tr-TR" dirty="0" smtClean="0"/>
              <a:t>Dinleyicilere konuya alışmaları için zamanın tanınması</a:t>
            </a:r>
          </a:p>
          <a:p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6240" y="3501008"/>
            <a:ext cx="1659926" cy="197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282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n-NO" dirty="0" smtClean="0"/>
              <a:t>İLK 180 SANİYE!!!! KARAR ANI</a:t>
            </a:r>
            <a:endParaRPr lang="tr-TR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3872" y="1340768"/>
            <a:ext cx="2808312" cy="370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2207568" y="5157194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Dinleyiciler, sizi bu süre zarfında yarattığınız izlenim doğrultusunda izleyecek ve değerlendirecektir!!!</a:t>
            </a:r>
          </a:p>
        </p:txBody>
      </p:sp>
    </p:spTree>
    <p:extLst>
      <p:ext uri="{BB962C8B-B14F-4D97-AF65-F5344CB8AC3E}">
        <p14:creationId xmlns:p14="http://schemas.microsoft.com/office/powerpoint/2010/main" xmlns="" val="280237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Dikkati Üzerinde Toplayabilme</a:t>
            </a:r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1"/>
          </p:nvPr>
        </p:nvSpPr>
        <p:spPr>
          <a:xfrm>
            <a:off x="3143672" y="1916832"/>
            <a:ext cx="5904656" cy="1944216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Dinleyiciler arasında yürümek</a:t>
            </a:r>
          </a:p>
          <a:p>
            <a:r>
              <a:rPr lang="tr-TR" dirty="0" smtClean="0"/>
              <a:t>Dinleyicilerle göz teması</a:t>
            </a:r>
          </a:p>
          <a:p>
            <a:r>
              <a:rPr lang="tr-TR" dirty="0" smtClean="0"/>
              <a:t>Canlı ses tonu</a:t>
            </a:r>
          </a:p>
          <a:p>
            <a:r>
              <a:rPr lang="tr-TR" dirty="0" smtClean="0"/>
              <a:t>Beden dili</a:t>
            </a:r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8088" y="4077073"/>
            <a:ext cx="2664296" cy="1899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5680" y="4005065"/>
            <a:ext cx="2592288" cy="200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705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>
          <a:xfrm>
            <a:off x="2063552" y="2348880"/>
            <a:ext cx="3959296" cy="3808080"/>
          </a:xfrm>
        </p:spPr>
        <p:txBody>
          <a:bodyPr/>
          <a:lstStyle/>
          <a:p>
            <a:pPr>
              <a:buNone/>
            </a:pPr>
            <a:r>
              <a:rPr lang="tr-TR" dirty="0" smtClean="0"/>
              <a:t>KONUŞMA KORKUSUNU NASIL YENERSİNİZ??</a:t>
            </a:r>
            <a:endParaRPr lang="tr-TR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6040" y="2060849"/>
            <a:ext cx="3326708" cy="246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139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KONUŞMA KORKUSU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207568" y="1628800"/>
            <a:ext cx="3815280" cy="452816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tr-TR" dirty="0" smtClean="0"/>
              <a:t>Titreyen eller</a:t>
            </a:r>
          </a:p>
          <a:p>
            <a:pPr>
              <a:buFont typeface="Wingdings" pitchFamily="2" charset="2"/>
              <a:buChar char="v"/>
            </a:pPr>
            <a:r>
              <a:rPr lang="tr-TR" dirty="0" smtClean="0"/>
              <a:t>Kırmızı yanaklar</a:t>
            </a:r>
          </a:p>
          <a:p>
            <a:pPr>
              <a:buFont typeface="Wingdings" pitchFamily="2" charset="2"/>
              <a:buChar char="v"/>
            </a:pPr>
            <a:r>
              <a:rPr lang="tr-TR" dirty="0" smtClean="0"/>
              <a:t>Titrek ses tonu</a:t>
            </a:r>
          </a:p>
          <a:p>
            <a:pPr>
              <a:buFont typeface="Wingdings" pitchFamily="2" charset="2"/>
              <a:buChar char="v"/>
            </a:pPr>
            <a:r>
              <a:rPr lang="tr-TR" dirty="0" smtClean="0"/>
              <a:t>Hafıza kaybı</a:t>
            </a:r>
          </a:p>
          <a:p>
            <a:pPr>
              <a:buFont typeface="Wingdings" pitchFamily="2" charset="2"/>
              <a:buChar char="v"/>
            </a:pPr>
            <a:r>
              <a:rPr lang="tr-TR" dirty="0" smtClean="0"/>
              <a:t>Bulantı</a:t>
            </a:r>
            <a:endParaRPr lang="tr-TR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037" y="1412776"/>
            <a:ext cx="2710701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253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KONUŞMA KORKUSU NEDENLERİ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1991544" y="1556792"/>
            <a:ext cx="4031304" cy="4600168"/>
          </a:xfrm>
        </p:spPr>
        <p:txBody>
          <a:bodyPr/>
          <a:lstStyle/>
          <a:p>
            <a:r>
              <a:rPr lang="tr-TR" dirty="0" smtClean="0"/>
              <a:t>Ne olacak??</a:t>
            </a:r>
          </a:p>
          <a:p>
            <a:r>
              <a:rPr lang="tr-TR" dirty="0" smtClean="0"/>
              <a:t>Kontrolü kaybeder miyim?</a:t>
            </a:r>
          </a:p>
          <a:p>
            <a:r>
              <a:rPr lang="tr-TR" dirty="0" smtClean="0"/>
              <a:t>Yedek planım var mı?</a:t>
            </a:r>
          </a:p>
          <a:p>
            <a:r>
              <a:rPr lang="tr-TR" dirty="0" smtClean="0"/>
              <a:t>Konu ilginç mi?</a:t>
            </a:r>
          </a:p>
          <a:p>
            <a:r>
              <a:rPr lang="tr-TR" dirty="0" smtClean="0"/>
              <a:t> Herkes beni seyrediyor? </a:t>
            </a:r>
          </a:p>
          <a:p>
            <a:r>
              <a:rPr lang="tr-TR" dirty="0" smtClean="0"/>
              <a:t> Acaba ne konuşacağımı unutur muyum?</a:t>
            </a:r>
            <a:endParaRPr lang="tr-TR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0016" y="1484785"/>
            <a:ext cx="4080160" cy="305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962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 smtClean="0"/>
              <a:t>KONUŞMA KORKUSUNU NASIL YENERSİNİZ?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207568" y="2132856"/>
            <a:ext cx="3815280" cy="4024104"/>
          </a:xfrm>
        </p:spPr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</a:rPr>
              <a:t>Kural 1: Dinleyicileri tanımak </a:t>
            </a:r>
          </a:p>
          <a:p>
            <a:r>
              <a:rPr lang="tr-TR" b="1" dirty="0" smtClean="0"/>
              <a:t>Onlar sadece MERAK ediyor!!!</a:t>
            </a:r>
            <a:endParaRPr lang="tr-TR" b="1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3993" y="1844824"/>
            <a:ext cx="433216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88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 smtClean="0"/>
              <a:t>KONUŞMA KORKUSUNU NASIL YENERSİNİZ?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279576" y="2276872"/>
            <a:ext cx="3743272" cy="3880088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Kural 2: Olası sorulara karşı hazırlık yapmak </a:t>
            </a:r>
          </a:p>
          <a:p>
            <a:r>
              <a:rPr lang="tr-TR" dirty="0" smtClean="0"/>
              <a:t>PROVA!!!!</a:t>
            </a:r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0097" y="1844824"/>
            <a:ext cx="2655193" cy="346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045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991544" y="404664"/>
            <a:ext cx="8219256" cy="738336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Zamanlamaya dikkat!!!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207568" y="4293096"/>
            <a:ext cx="7272808" cy="1863864"/>
          </a:xfrm>
        </p:spPr>
        <p:txBody>
          <a:bodyPr/>
          <a:lstStyle/>
          <a:p>
            <a:pPr algn="ctr">
              <a:buNone/>
            </a:pPr>
            <a:r>
              <a:rPr lang="tr-TR" dirty="0" smtClean="0"/>
              <a:t>    Konuşmayı dinleyicinin ilgisini canlı tutacak şekilde kurgulamalı!!</a:t>
            </a:r>
            <a:endParaRPr lang="tr-TR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5760" y="1196753"/>
            <a:ext cx="3513342" cy="2952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209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3000" dirty="0"/>
              <a:t>Amacın ve İçeriğin </a:t>
            </a:r>
            <a:r>
              <a:rPr lang="tr-TR" sz="3000" dirty="0" smtClean="0"/>
              <a:t>Tanıtılması</a:t>
            </a:r>
          </a:p>
          <a:p>
            <a:pPr>
              <a:lnSpc>
                <a:spcPct val="150000"/>
              </a:lnSpc>
            </a:pPr>
            <a:r>
              <a:rPr lang="tr-TR" sz="3000" dirty="0" smtClean="0"/>
              <a:t>Dersin Planlanması</a:t>
            </a:r>
          </a:p>
          <a:p>
            <a:pPr>
              <a:lnSpc>
                <a:spcPct val="150000"/>
              </a:lnSpc>
            </a:pPr>
            <a:r>
              <a:rPr lang="tr-TR" sz="3000" dirty="0" smtClean="0"/>
              <a:t>Konu sunumlarının paylaşımı</a:t>
            </a:r>
          </a:p>
          <a:p>
            <a:pPr>
              <a:lnSpc>
                <a:spcPct val="150000"/>
              </a:lnSpc>
            </a:pPr>
            <a:r>
              <a:rPr lang="tr-TR" sz="3000" dirty="0" smtClean="0"/>
              <a:t>Dersin gereklilikleri hakkında bilgi verilmesi</a:t>
            </a:r>
            <a:endParaRPr lang="tr-TR" sz="3000" dirty="0"/>
          </a:p>
        </p:txBody>
      </p:sp>
    </p:spTree>
    <p:extLst>
      <p:ext uri="{BB962C8B-B14F-4D97-AF65-F5344CB8AC3E}">
        <p14:creationId xmlns:p14="http://schemas.microsoft.com/office/powerpoint/2010/main" xmlns="" val="20353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 smtClean="0"/>
              <a:t>KONUŞMA KORKUSUNU NASIL YENERSİNİZ?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Kural 3:Başarılı bir sunum yaptığını gözünden canlandırmak</a:t>
            </a:r>
          </a:p>
          <a:p>
            <a:r>
              <a:rPr lang="tr-TR" dirty="0" smtClean="0"/>
              <a:t>Başarılıyım!</a:t>
            </a:r>
          </a:p>
          <a:p>
            <a:r>
              <a:rPr lang="tr-TR" dirty="0" smtClean="0"/>
              <a:t>Güçlüyüm!</a:t>
            </a:r>
          </a:p>
          <a:p>
            <a:r>
              <a:rPr lang="tr-TR" dirty="0" smtClean="0"/>
              <a:t>Kendime güven duymaktayım!</a:t>
            </a:r>
            <a:endParaRPr lang="tr-TR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2024" y="1412777"/>
            <a:ext cx="38671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692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Gelişme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55640" y="1988840"/>
            <a:ext cx="7355160" cy="41681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altLang="tr-TR" dirty="0" smtClean="0"/>
              <a:t> İletilmek istenen konuları destekleyici verilerin kullanılması</a:t>
            </a:r>
          </a:p>
          <a:p>
            <a:pPr lvl="1">
              <a:lnSpc>
                <a:spcPct val="90000"/>
              </a:lnSpc>
            </a:pPr>
            <a:r>
              <a:rPr lang="tr-TR" altLang="tr-TR" sz="2200" dirty="0"/>
              <a:t>İstatistikler (Grafikler, tablolar),</a:t>
            </a:r>
          </a:p>
          <a:p>
            <a:pPr lvl="1">
              <a:lnSpc>
                <a:spcPct val="90000"/>
              </a:lnSpc>
            </a:pPr>
            <a:r>
              <a:rPr lang="tr-TR" altLang="tr-TR" sz="2200" dirty="0"/>
              <a:t>Görsel öğeler (Resim, fotoğraf vb.)</a:t>
            </a:r>
          </a:p>
          <a:p>
            <a:pPr lvl="1">
              <a:lnSpc>
                <a:spcPct val="90000"/>
              </a:lnSpc>
            </a:pPr>
            <a:r>
              <a:rPr lang="tr-TR" altLang="tr-TR" sz="2200" dirty="0"/>
              <a:t>Örnekler,</a:t>
            </a:r>
          </a:p>
          <a:p>
            <a:pPr lvl="1">
              <a:lnSpc>
                <a:spcPct val="90000"/>
              </a:lnSpc>
            </a:pPr>
            <a:r>
              <a:rPr lang="tr-TR" altLang="tr-TR" sz="2200" dirty="0"/>
              <a:t>Öyküler ve alıntılar vb.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57418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tr-TR" sz="3600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Dinleyici algılaması</a:t>
            </a:r>
            <a:endParaRPr lang="en-US" altLang="tr-TR" smtClean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381357" y="2500307"/>
          <a:ext cx="5832475" cy="2928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A980B6-40E6-4D84-B849-C316BA76833C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221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Görsel Ve İşitsel Araçlar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135560" y="1628800"/>
            <a:ext cx="8075240" cy="4528160"/>
          </a:xfrm>
        </p:spPr>
        <p:txBody>
          <a:bodyPr/>
          <a:lstStyle/>
          <a:p>
            <a:r>
              <a:rPr lang="tr-TR" dirty="0" smtClean="0"/>
              <a:t>Sunumu güçlendirmek</a:t>
            </a:r>
          </a:p>
          <a:p>
            <a:r>
              <a:rPr lang="tr-TR" dirty="0" smtClean="0"/>
              <a:t>Dinleyicinin ilgisini çekmek ve dikkatini üst düzeyde tutmak</a:t>
            </a:r>
          </a:p>
          <a:p>
            <a:pPr>
              <a:buNone/>
            </a:pP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2025" y="2708920"/>
            <a:ext cx="2862423" cy="266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706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GRAFİKLER…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Çizgi grafikler (</a:t>
            </a:r>
            <a:r>
              <a:rPr lang="tr-TR" dirty="0" err="1" smtClean="0"/>
              <a:t>line</a:t>
            </a:r>
            <a:r>
              <a:rPr lang="tr-TR" dirty="0" smtClean="0"/>
              <a:t> </a:t>
            </a:r>
            <a:r>
              <a:rPr lang="tr-TR" dirty="0" err="1" smtClean="0"/>
              <a:t>chart</a:t>
            </a:r>
            <a:r>
              <a:rPr lang="tr-TR" dirty="0" smtClean="0"/>
              <a:t>)</a:t>
            </a:r>
          </a:p>
          <a:p>
            <a:endParaRPr lang="tr-TR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3632" y="1772817"/>
            <a:ext cx="6712896" cy="453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762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Sütun grafikler (bar </a:t>
            </a:r>
            <a:r>
              <a:rPr lang="tr-TR" dirty="0" err="1" smtClean="0"/>
              <a:t>chart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601" y="1772817"/>
            <a:ext cx="7006977" cy="451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528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Pasta grafikler (</a:t>
            </a:r>
            <a:r>
              <a:rPr lang="tr-TR" dirty="0" err="1" smtClean="0"/>
              <a:t>pie</a:t>
            </a:r>
            <a:r>
              <a:rPr lang="tr-TR" dirty="0" smtClean="0"/>
              <a:t> </a:t>
            </a:r>
            <a:r>
              <a:rPr lang="tr-TR" dirty="0" err="1" smtClean="0"/>
              <a:t>chart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9" y="1772816"/>
            <a:ext cx="69818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2390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GRAFİKLER…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495600" y="3429000"/>
            <a:ext cx="7715200" cy="2727960"/>
          </a:xfrm>
        </p:spPr>
        <p:txBody>
          <a:bodyPr/>
          <a:lstStyle/>
          <a:p>
            <a:pPr>
              <a:buNone/>
            </a:pPr>
            <a:r>
              <a:rPr lang="tr-TR" dirty="0" smtClean="0"/>
              <a:t>    Grafikler, verileri sadece aktarmamalı, kendilerini anlatabilmeli!!</a:t>
            </a:r>
            <a:endParaRPr lang="tr-T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1904" y="1412776"/>
            <a:ext cx="20764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908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Kötü Grafik</a:t>
            </a:r>
            <a:endParaRPr lang="tr-TR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556792"/>
            <a:ext cx="7790456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9959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Sonuç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207568" y="1484784"/>
            <a:ext cx="8003232" cy="4672176"/>
          </a:xfrm>
        </p:spPr>
        <p:txBody>
          <a:bodyPr/>
          <a:lstStyle/>
          <a:p>
            <a:r>
              <a:rPr lang="tr-TR" dirty="0" smtClean="0"/>
              <a:t>Önemli noktaların dinleyicilere hatırlatılması</a:t>
            </a:r>
          </a:p>
          <a:p>
            <a:r>
              <a:rPr lang="tr-TR" dirty="0" smtClean="0"/>
              <a:t>Giriş ile bağlantı kurulması</a:t>
            </a:r>
          </a:p>
          <a:p>
            <a:r>
              <a:rPr lang="tr-TR" dirty="0" smtClean="0"/>
              <a:t>Etkili bir kapanış!!!</a:t>
            </a:r>
          </a:p>
          <a:p>
            <a:endParaRPr lang="tr-TR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4033" y="2132857"/>
            <a:ext cx="3485753" cy="404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635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3000" dirty="0"/>
              <a:t>Ders kapsamında yürütülecek </a:t>
            </a:r>
            <a:r>
              <a:rPr lang="tr-TR" sz="3000" dirty="0" smtClean="0"/>
              <a:t>araştırma konularının tartışılması</a:t>
            </a:r>
          </a:p>
          <a:p>
            <a:pPr>
              <a:lnSpc>
                <a:spcPct val="150000"/>
              </a:lnSpc>
            </a:pPr>
            <a:r>
              <a:rPr lang="tr-TR" sz="3000" dirty="0" smtClean="0"/>
              <a:t>Öğrencilerce önerilen araştırma konuları arasından seçim yapılması ve araştırma konularının netleştirilmesi</a:t>
            </a:r>
          </a:p>
          <a:p>
            <a:pPr>
              <a:lnSpc>
                <a:spcPct val="150000"/>
              </a:lnSpc>
            </a:pPr>
            <a:r>
              <a:rPr lang="tr-TR" sz="3000" dirty="0" smtClean="0"/>
              <a:t>İncelenecek tezlere ilişkin önerilerin tartışılması </a:t>
            </a:r>
            <a:endParaRPr lang="tr-TR" sz="3000" dirty="0"/>
          </a:p>
        </p:txBody>
      </p:sp>
    </p:spTree>
    <p:extLst>
      <p:ext uri="{BB962C8B-B14F-4D97-AF65-F5344CB8AC3E}">
        <p14:creationId xmlns:p14="http://schemas.microsoft.com/office/powerpoint/2010/main" xmlns="" val="3503941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Sorular??</a:t>
            </a:r>
            <a:endParaRPr lang="tr-TR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7689" y="1219200"/>
            <a:ext cx="5370671" cy="517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991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Slayt Hazırlama Teknikleri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135560" y="2636912"/>
            <a:ext cx="8075240" cy="3520048"/>
          </a:xfrm>
        </p:spPr>
        <p:txBody>
          <a:bodyPr/>
          <a:lstStyle/>
          <a:p>
            <a:r>
              <a:rPr lang="tr-TR" dirty="0" smtClean="0"/>
              <a:t>Ne kadar uzun anlatırsan o kadar az hatırlanır. </a:t>
            </a:r>
          </a:p>
          <a:p>
            <a:pPr>
              <a:buNone/>
            </a:pPr>
            <a:r>
              <a:rPr lang="tr-TR" dirty="0" smtClean="0"/>
              <a:t>                                                                </a:t>
            </a:r>
            <a:r>
              <a:rPr lang="tr-TR" dirty="0" err="1" smtClean="0"/>
              <a:t>Fenelon</a:t>
            </a:r>
            <a:endParaRPr lang="tr-TR" dirty="0" smtClean="0"/>
          </a:p>
          <a:p>
            <a:r>
              <a:rPr lang="tr-TR" dirty="0" smtClean="0"/>
              <a:t>Mesajınızı bir cümlede yazamıyorsanız bir saatte söyleyemezsiniz. </a:t>
            </a:r>
          </a:p>
          <a:p>
            <a:pPr>
              <a:buNone/>
            </a:pPr>
            <a:r>
              <a:rPr lang="tr-TR" dirty="0" smtClean="0"/>
              <a:t>                                                             D. </a:t>
            </a:r>
            <a:r>
              <a:rPr lang="tr-TR" dirty="0" err="1" smtClean="0"/>
              <a:t>Booher</a:t>
            </a:r>
            <a:endParaRPr lang="tr-TR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2265" y="1196753"/>
            <a:ext cx="17621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336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Slayt Hazırlama Teknikleri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423592" y="1556792"/>
            <a:ext cx="7704856" cy="4600168"/>
          </a:xfrm>
        </p:spPr>
        <p:txBody>
          <a:bodyPr>
            <a:normAutofit/>
          </a:bodyPr>
          <a:lstStyle/>
          <a:p>
            <a:r>
              <a:rPr lang="tr-TR" sz="3200" dirty="0"/>
              <a:t>Başlıklar en fazla 32 punto</a:t>
            </a:r>
          </a:p>
          <a:p>
            <a:r>
              <a:rPr lang="tr-TR" dirty="0"/>
              <a:t>Birinci düzey maddeler için en fazla 28 punto</a:t>
            </a:r>
          </a:p>
          <a:p>
            <a:r>
              <a:rPr lang="tr-TR" sz="2400" dirty="0"/>
              <a:t>İkinci düzey maddeler için en fazla 24 punto</a:t>
            </a:r>
          </a:p>
          <a:p>
            <a:r>
              <a:rPr lang="tr-TR" sz="2000" dirty="0"/>
              <a:t>Üçüncü düzey maddeler için en fazla 20 punto</a:t>
            </a:r>
          </a:p>
          <a:p>
            <a:r>
              <a:rPr lang="tr-TR" sz="1200" dirty="0"/>
              <a:t>Kaynakça için en fazla 11-12 punto</a:t>
            </a:r>
          </a:p>
          <a:p>
            <a:endParaRPr lang="tr-TR" sz="1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2024" y="3501008"/>
            <a:ext cx="3959542" cy="2702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2615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Slayt Hazırlama Teknikleri</a:t>
            </a:r>
            <a:endParaRPr lang="tr-T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3632" y="1700809"/>
            <a:ext cx="6408712" cy="3649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871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Slayt Hazırlama Teknikleri</a:t>
            </a:r>
            <a:endParaRPr lang="tr-TR" dirty="0"/>
          </a:p>
        </p:txBody>
      </p:sp>
      <p:sp>
        <p:nvSpPr>
          <p:cNvPr id="5" name="4 Dikdörtgen"/>
          <p:cNvSpPr/>
          <p:nvPr/>
        </p:nvSpPr>
        <p:spPr>
          <a:xfrm>
            <a:off x="2135560" y="5691158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http://www.</a:t>
            </a:r>
            <a:r>
              <a:rPr lang="tr-TR" dirty="0" err="1"/>
              <a:t>tubitak</a:t>
            </a:r>
            <a:r>
              <a:rPr lang="tr-TR" dirty="0"/>
              <a:t>.gov.tr/</a:t>
            </a:r>
            <a:r>
              <a:rPr lang="tr-TR" dirty="0" err="1"/>
              <a:t>sites</a:t>
            </a:r>
            <a:r>
              <a:rPr lang="tr-TR" dirty="0"/>
              <a:t>/</a:t>
            </a:r>
            <a:r>
              <a:rPr lang="tr-TR" dirty="0" err="1"/>
              <a:t>default</a:t>
            </a:r>
            <a:r>
              <a:rPr lang="tr-TR" dirty="0"/>
              <a:t>/</a:t>
            </a:r>
            <a:r>
              <a:rPr lang="tr-TR" dirty="0" err="1"/>
              <a:t>files</a:t>
            </a:r>
            <a:r>
              <a:rPr lang="tr-TR" dirty="0"/>
              <a:t>/</a:t>
            </a:r>
            <a:r>
              <a:rPr lang="tr-TR" dirty="0" err="1"/>
              <a:t>content</a:t>
            </a:r>
            <a:r>
              <a:rPr lang="tr-TR" dirty="0"/>
              <a:t>_</a:t>
            </a:r>
            <a:r>
              <a:rPr lang="tr-TR" dirty="0" err="1"/>
              <a:t>files</a:t>
            </a:r>
            <a:r>
              <a:rPr lang="tr-TR" dirty="0"/>
              <a:t>/</a:t>
            </a:r>
            <a:r>
              <a:rPr lang="tr-TR" dirty="0" err="1"/>
              <a:t>iletisim</a:t>
            </a:r>
            <a:r>
              <a:rPr lang="tr-TR" dirty="0"/>
              <a:t>/sunum_el_</a:t>
            </a:r>
            <a:r>
              <a:rPr lang="tr-TR" dirty="0" err="1"/>
              <a:t>kibabi</a:t>
            </a:r>
            <a:r>
              <a:rPr lang="tr-TR" dirty="0"/>
              <a:t>.</a:t>
            </a:r>
            <a:r>
              <a:rPr lang="tr-TR" dirty="0" err="1"/>
              <a:t>pdf</a:t>
            </a:r>
            <a:endParaRPr lang="tr-TR" dirty="0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9656" y="1191732"/>
            <a:ext cx="5688632" cy="461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09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Slayt Hazırlama Teknikleri</a:t>
            </a:r>
            <a:endParaRPr lang="tr-TR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5482" y="1484784"/>
            <a:ext cx="731327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991544" y="4941169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http://www.</a:t>
            </a:r>
            <a:r>
              <a:rPr lang="tr-TR" dirty="0" err="1"/>
              <a:t>tubitak</a:t>
            </a:r>
            <a:r>
              <a:rPr lang="tr-TR" dirty="0"/>
              <a:t>.gov.tr/</a:t>
            </a:r>
            <a:r>
              <a:rPr lang="tr-TR" dirty="0" err="1"/>
              <a:t>sites</a:t>
            </a:r>
            <a:r>
              <a:rPr lang="tr-TR" dirty="0"/>
              <a:t>/</a:t>
            </a:r>
            <a:r>
              <a:rPr lang="tr-TR" dirty="0" err="1"/>
              <a:t>default</a:t>
            </a:r>
            <a:r>
              <a:rPr lang="tr-TR" dirty="0"/>
              <a:t>/</a:t>
            </a:r>
            <a:r>
              <a:rPr lang="tr-TR" dirty="0" err="1"/>
              <a:t>files</a:t>
            </a:r>
            <a:r>
              <a:rPr lang="tr-TR" dirty="0"/>
              <a:t>/</a:t>
            </a:r>
            <a:r>
              <a:rPr lang="tr-TR" dirty="0" err="1"/>
              <a:t>content</a:t>
            </a:r>
            <a:r>
              <a:rPr lang="tr-TR" dirty="0"/>
              <a:t>_</a:t>
            </a:r>
            <a:r>
              <a:rPr lang="tr-TR" dirty="0" err="1"/>
              <a:t>files</a:t>
            </a:r>
            <a:r>
              <a:rPr lang="tr-TR" dirty="0"/>
              <a:t>/</a:t>
            </a:r>
            <a:r>
              <a:rPr lang="tr-TR" dirty="0" err="1"/>
              <a:t>iletisim</a:t>
            </a:r>
            <a:r>
              <a:rPr lang="tr-TR" dirty="0"/>
              <a:t>/sunum_el_</a:t>
            </a:r>
            <a:r>
              <a:rPr lang="tr-TR" dirty="0" err="1"/>
              <a:t>kibabi</a:t>
            </a:r>
            <a:r>
              <a:rPr lang="tr-TR" dirty="0"/>
              <a:t>.</a:t>
            </a:r>
            <a:r>
              <a:rPr lang="tr-TR" dirty="0" err="1"/>
              <a:t>pdf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1180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İyi Örnek</a:t>
            </a:r>
            <a:endParaRPr lang="tr-TR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3632" y="1268760"/>
            <a:ext cx="6264696" cy="452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2495600" y="5691158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http://www.</a:t>
            </a:r>
            <a:r>
              <a:rPr lang="tr-TR" dirty="0" err="1"/>
              <a:t>tubitak</a:t>
            </a:r>
            <a:r>
              <a:rPr lang="tr-TR" dirty="0"/>
              <a:t>.gov.tr/</a:t>
            </a:r>
            <a:r>
              <a:rPr lang="tr-TR" dirty="0" err="1"/>
              <a:t>sites</a:t>
            </a:r>
            <a:r>
              <a:rPr lang="tr-TR" dirty="0"/>
              <a:t>/</a:t>
            </a:r>
            <a:r>
              <a:rPr lang="tr-TR" dirty="0" err="1"/>
              <a:t>default</a:t>
            </a:r>
            <a:r>
              <a:rPr lang="tr-TR" dirty="0"/>
              <a:t>/</a:t>
            </a:r>
            <a:r>
              <a:rPr lang="tr-TR" dirty="0" err="1"/>
              <a:t>files</a:t>
            </a:r>
            <a:r>
              <a:rPr lang="tr-TR" dirty="0"/>
              <a:t>/</a:t>
            </a:r>
            <a:r>
              <a:rPr lang="tr-TR" dirty="0" err="1"/>
              <a:t>content</a:t>
            </a:r>
            <a:r>
              <a:rPr lang="tr-TR" dirty="0"/>
              <a:t>_</a:t>
            </a:r>
            <a:r>
              <a:rPr lang="tr-TR" dirty="0" err="1"/>
              <a:t>files</a:t>
            </a:r>
            <a:r>
              <a:rPr lang="tr-TR" dirty="0"/>
              <a:t>/</a:t>
            </a:r>
            <a:r>
              <a:rPr lang="tr-TR" dirty="0" err="1"/>
              <a:t>iletisim</a:t>
            </a:r>
            <a:r>
              <a:rPr lang="tr-TR" dirty="0"/>
              <a:t>/sunum_el_</a:t>
            </a:r>
            <a:r>
              <a:rPr lang="tr-TR" dirty="0" err="1"/>
              <a:t>kibabi</a:t>
            </a:r>
            <a:r>
              <a:rPr lang="tr-TR" dirty="0"/>
              <a:t>.</a:t>
            </a:r>
            <a:r>
              <a:rPr lang="tr-TR" dirty="0" err="1"/>
              <a:t>pdf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1189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İyi Örnek</a:t>
            </a:r>
            <a:endParaRPr lang="tr-TR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6519" y="1434905"/>
            <a:ext cx="4949502" cy="439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2495600" y="5691158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http://www.</a:t>
            </a:r>
            <a:r>
              <a:rPr lang="tr-TR" dirty="0" err="1"/>
              <a:t>tubitak</a:t>
            </a:r>
            <a:r>
              <a:rPr lang="tr-TR" dirty="0"/>
              <a:t>.gov.tr/</a:t>
            </a:r>
            <a:r>
              <a:rPr lang="tr-TR" dirty="0" err="1"/>
              <a:t>sites</a:t>
            </a:r>
            <a:r>
              <a:rPr lang="tr-TR" dirty="0"/>
              <a:t>/</a:t>
            </a:r>
            <a:r>
              <a:rPr lang="tr-TR" dirty="0" err="1"/>
              <a:t>default</a:t>
            </a:r>
            <a:r>
              <a:rPr lang="tr-TR" dirty="0"/>
              <a:t>/</a:t>
            </a:r>
            <a:r>
              <a:rPr lang="tr-TR" dirty="0" err="1"/>
              <a:t>files</a:t>
            </a:r>
            <a:r>
              <a:rPr lang="tr-TR" dirty="0"/>
              <a:t>/</a:t>
            </a:r>
            <a:r>
              <a:rPr lang="tr-TR" dirty="0" err="1"/>
              <a:t>content</a:t>
            </a:r>
            <a:r>
              <a:rPr lang="tr-TR" dirty="0"/>
              <a:t>_</a:t>
            </a:r>
            <a:r>
              <a:rPr lang="tr-TR" dirty="0" err="1"/>
              <a:t>files</a:t>
            </a:r>
            <a:r>
              <a:rPr lang="tr-TR" dirty="0"/>
              <a:t>/</a:t>
            </a:r>
            <a:r>
              <a:rPr lang="tr-TR" dirty="0" err="1"/>
              <a:t>iletisim</a:t>
            </a:r>
            <a:r>
              <a:rPr lang="tr-TR" dirty="0"/>
              <a:t>/sunum_el_</a:t>
            </a:r>
            <a:r>
              <a:rPr lang="tr-TR" dirty="0" err="1"/>
              <a:t>kibabi</a:t>
            </a:r>
            <a:r>
              <a:rPr lang="tr-TR" dirty="0"/>
              <a:t>.</a:t>
            </a:r>
            <a:r>
              <a:rPr lang="tr-TR" dirty="0" err="1"/>
              <a:t>pdf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5060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Kötü Örnek</a:t>
            </a:r>
            <a:endParaRPr lang="tr-TR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9616" y="1412777"/>
            <a:ext cx="6552728" cy="412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2495600" y="5691158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http://www.</a:t>
            </a:r>
            <a:r>
              <a:rPr lang="tr-TR" dirty="0" err="1"/>
              <a:t>tubitak</a:t>
            </a:r>
            <a:r>
              <a:rPr lang="tr-TR" dirty="0"/>
              <a:t>.gov.tr/</a:t>
            </a:r>
            <a:r>
              <a:rPr lang="tr-TR" dirty="0" err="1"/>
              <a:t>sites</a:t>
            </a:r>
            <a:r>
              <a:rPr lang="tr-TR" dirty="0"/>
              <a:t>/</a:t>
            </a:r>
            <a:r>
              <a:rPr lang="tr-TR" dirty="0" err="1"/>
              <a:t>default</a:t>
            </a:r>
            <a:r>
              <a:rPr lang="tr-TR" dirty="0"/>
              <a:t>/</a:t>
            </a:r>
            <a:r>
              <a:rPr lang="tr-TR" dirty="0" err="1"/>
              <a:t>files</a:t>
            </a:r>
            <a:r>
              <a:rPr lang="tr-TR" dirty="0"/>
              <a:t>/</a:t>
            </a:r>
            <a:r>
              <a:rPr lang="tr-TR" dirty="0" err="1"/>
              <a:t>content</a:t>
            </a:r>
            <a:r>
              <a:rPr lang="tr-TR" dirty="0"/>
              <a:t>_</a:t>
            </a:r>
            <a:r>
              <a:rPr lang="tr-TR" dirty="0" err="1"/>
              <a:t>files</a:t>
            </a:r>
            <a:r>
              <a:rPr lang="tr-TR" dirty="0"/>
              <a:t>/</a:t>
            </a:r>
            <a:r>
              <a:rPr lang="tr-TR" dirty="0" err="1"/>
              <a:t>iletisim</a:t>
            </a:r>
            <a:r>
              <a:rPr lang="tr-TR" dirty="0"/>
              <a:t>/sunum_el_</a:t>
            </a:r>
            <a:r>
              <a:rPr lang="tr-TR" dirty="0" err="1"/>
              <a:t>kibabi</a:t>
            </a:r>
            <a:r>
              <a:rPr lang="tr-TR" dirty="0"/>
              <a:t>.</a:t>
            </a:r>
            <a:r>
              <a:rPr lang="tr-TR" dirty="0" err="1"/>
              <a:t>pdf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1060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Kötü Örnek</a:t>
            </a:r>
            <a:endParaRPr lang="tr-TR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3633" y="1268761"/>
            <a:ext cx="66198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2279576" y="5691158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http://www.</a:t>
            </a:r>
            <a:r>
              <a:rPr lang="tr-TR" dirty="0" err="1"/>
              <a:t>tubitak</a:t>
            </a:r>
            <a:r>
              <a:rPr lang="tr-TR" dirty="0"/>
              <a:t>.gov.tr/</a:t>
            </a:r>
            <a:r>
              <a:rPr lang="tr-TR" dirty="0" err="1"/>
              <a:t>sites</a:t>
            </a:r>
            <a:r>
              <a:rPr lang="tr-TR" dirty="0"/>
              <a:t>/</a:t>
            </a:r>
            <a:r>
              <a:rPr lang="tr-TR" dirty="0" err="1"/>
              <a:t>default</a:t>
            </a:r>
            <a:r>
              <a:rPr lang="tr-TR" dirty="0"/>
              <a:t>/</a:t>
            </a:r>
            <a:r>
              <a:rPr lang="tr-TR" dirty="0" err="1"/>
              <a:t>files</a:t>
            </a:r>
            <a:r>
              <a:rPr lang="tr-TR" dirty="0"/>
              <a:t>/</a:t>
            </a:r>
            <a:r>
              <a:rPr lang="tr-TR" dirty="0" err="1"/>
              <a:t>content</a:t>
            </a:r>
            <a:r>
              <a:rPr lang="tr-TR" dirty="0"/>
              <a:t>_</a:t>
            </a:r>
            <a:r>
              <a:rPr lang="tr-TR" dirty="0" err="1"/>
              <a:t>files</a:t>
            </a:r>
            <a:r>
              <a:rPr lang="tr-TR" dirty="0"/>
              <a:t>/</a:t>
            </a:r>
            <a:r>
              <a:rPr lang="tr-TR" dirty="0" err="1"/>
              <a:t>iletisim</a:t>
            </a:r>
            <a:r>
              <a:rPr lang="tr-TR" dirty="0"/>
              <a:t>/sunum_el_</a:t>
            </a:r>
            <a:r>
              <a:rPr lang="tr-TR" dirty="0" err="1"/>
              <a:t>kibabi</a:t>
            </a:r>
            <a:r>
              <a:rPr lang="tr-TR" dirty="0"/>
              <a:t>.</a:t>
            </a:r>
            <a:r>
              <a:rPr lang="tr-TR" dirty="0" err="1"/>
              <a:t>pdf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5416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Giriş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Konu Sunumlarının, ders kapsamında yürütülecek olan araştırma konularının ve incelenecek tezlerin nasıl rapor edilmesi </a:t>
            </a:r>
            <a:r>
              <a:rPr lang="tr-TR" dirty="0" err="1" smtClean="0"/>
              <a:t>gerektirğine</a:t>
            </a:r>
            <a:r>
              <a:rPr lang="tr-TR" dirty="0" smtClean="0"/>
              <a:t> dair detaylı bilgilerin verilmesi</a:t>
            </a:r>
          </a:p>
          <a:p>
            <a:r>
              <a:rPr lang="tr-TR" dirty="0" smtClean="0"/>
              <a:t>Microsoft PowerPoint programlarının kullanılmasına dair kısa bilgilerin verilmesi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381786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Sunumda Renkler?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279576" y="3717032"/>
            <a:ext cx="7931224" cy="2439928"/>
          </a:xfrm>
        </p:spPr>
        <p:txBody>
          <a:bodyPr/>
          <a:lstStyle/>
          <a:p>
            <a:r>
              <a:rPr lang="tr-TR" dirty="0" smtClean="0"/>
              <a:t>Mesajın içeriğine uygun renk seçimi</a:t>
            </a:r>
          </a:p>
          <a:p>
            <a:r>
              <a:rPr lang="tr-TR" dirty="0" smtClean="0"/>
              <a:t>Bir slaytta en fazla dört farklı renk kullanımı</a:t>
            </a:r>
            <a:endParaRPr lang="tr-T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3832" y="1556792"/>
            <a:ext cx="3157736" cy="198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1751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 smtClean="0"/>
              <a:t>Renkler Hakkında Dikkat Edilmesi Gerekenler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223792" y="1340768"/>
            <a:ext cx="5987008" cy="4816192"/>
          </a:xfrm>
        </p:spPr>
        <p:txBody>
          <a:bodyPr/>
          <a:lstStyle/>
          <a:p>
            <a:r>
              <a:rPr lang="tr-TR" dirty="0" smtClean="0"/>
              <a:t>Turuncu</a:t>
            </a:r>
          </a:p>
          <a:p>
            <a:r>
              <a:rPr lang="tr-TR" dirty="0" smtClean="0"/>
              <a:t>Siyah </a:t>
            </a:r>
          </a:p>
          <a:p>
            <a:r>
              <a:rPr lang="tr-TR" dirty="0" smtClean="0"/>
              <a:t>Mor</a:t>
            </a:r>
          </a:p>
          <a:p>
            <a:r>
              <a:rPr lang="tr-TR" dirty="0" err="1" smtClean="0"/>
              <a:t>Kahverenği</a:t>
            </a:r>
            <a:endParaRPr lang="tr-TR" dirty="0" smtClean="0"/>
          </a:p>
          <a:p>
            <a:r>
              <a:rPr lang="tr-TR" dirty="0" smtClean="0"/>
              <a:t>Sarı </a:t>
            </a:r>
          </a:p>
          <a:p>
            <a:r>
              <a:rPr lang="tr-TR" dirty="0" smtClean="0"/>
              <a:t>Mavi</a:t>
            </a:r>
          </a:p>
          <a:p>
            <a:r>
              <a:rPr lang="tr-TR" dirty="0" smtClean="0"/>
              <a:t>Yeşil </a:t>
            </a:r>
          </a:p>
          <a:p>
            <a:r>
              <a:rPr lang="tr-TR" dirty="0" smtClean="0"/>
              <a:t>Kırmızı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10021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FFC000"/>
                </a:solidFill>
              </a:rPr>
              <a:t>TURUNCU</a:t>
            </a:r>
            <a:endParaRPr lang="tr-TR" dirty="0">
              <a:solidFill>
                <a:srgbClr val="FFC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143672" y="1844824"/>
            <a:ext cx="7067128" cy="4312136"/>
          </a:xfrm>
          <a:solidFill>
            <a:srgbClr val="FFC000"/>
          </a:solidFill>
        </p:spPr>
        <p:txBody>
          <a:bodyPr/>
          <a:lstStyle/>
          <a:p>
            <a:endParaRPr lang="tr-TR" dirty="0" smtClean="0">
              <a:solidFill>
                <a:srgbClr val="00B0F0"/>
              </a:solidFill>
            </a:endParaRPr>
          </a:p>
          <a:p>
            <a:r>
              <a:rPr lang="tr-TR" dirty="0" smtClean="0">
                <a:solidFill>
                  <a:srgbClr val="00B0F0"/>
                </a:solidFill>
              </a:rPr>
              <a:t>Sıcak bir renk</a:t>
            </a:r>
          </a:p>
          <a:p>
            <a:r>
              <a:rPr lang="tr-TR" dirty="0" smtClean="0">
                <a:solidFill>
                  <a:srgbClr val="00B0F0"/>
                </a:solidFill>
              </a:rPr>
              <a:t>Zemin rengi olma açısından zayıf</a:t>
            </a:r>
          </a:p>
          <a:p>
            <a:r>
              <a:rPr lang="tr-TR" dirty="0" smtClean="0">
                <a:solidFill>
                  <a:srgbClr val="00B0F0"/>
                </a:solidFill>
              </a:rPr>
              <a:t>Mavi ile birlikte kullanılmaktan kaçınılmalı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42452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0"/>
            <a:ext cx="924092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282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7030A0"/>
                </a:solidFill>
              </a:rPr>
              <a:t>MOR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927648" y="1772816"/>
            <a:ext cx="7283152" cy="3600400"/>
          </a:xfrm>
          <a:solidFill>
            <a:srgbClr val="7030A0"/>
          </a:solidFill>
        </p:spPr>
        <p:txBody>
          <a:bodyPr/>
          <a:lstStyle/>
          <a:p>
            <a:endParaRPr lang="tr-TR" dirty="0" smtClean="0">
              <a:solidFill>
                <a:schemeClr val="bg1"/>
              </a:solidFill>
            </a:endParaRPr>
          </a:p>
          <a:p>
            <a:r>
              <a:rPr lang="tr-TR" dirty="0" err="1" smtClean="0">
                <a:solidFill>
                  <a:schemeClr val="bg1"/>
                </a:solidFill>
              </a:rPr>
              <a:t>Nevrotik</a:t>
            </a:r>
            <a:r>
              <a:rPr lang="tr-TR" dirty="0" smtClean="0">
                <a:solidFill>
                  <a:schemeClr val="bg1"/>
                </a:solidFill>
              </a:rPr>
              <a:t> duyguları açığa çıkardığından,insanların bilinç altını korkuttuğu saptanmıştır. 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Ekranda gözü oldukça fazla yorar</a:t>
            </a:r>
            <a:r>
              <a:rPr lang="tr-TR" dirty="0" smtClean="0">
                <a:solidFill>
                  <a:schemeClr val="bg1"/>
                </a:solidFill>
              </a:rPr>
              <a:t>!!!!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755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Kırmızı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87688" y="1988840"/>
            <a:ext cx="6192688" cy="3816424"/>
          </a:xfrm>
          <a:solidFill>
            <a:srgbClr val="FF0000"/>
          </a:solidFill>
        </p:spPr>
        <p:txBody>
          <a:bodyPr/>
          <a:lstStyle/>
          <a:p>
            <a:r>
              <a:rPr lang="tr-TR" dirty="0" smtClean="0"/>
              <a:t>Kırmızı ve </a:t>
            </a:r>
            <a:r>
              <a:rPr lang="tr-TR" dirty="0" smtClean="0">
                <a:solidFill>
                  <a:srgbClr val="92D050"/>
                </a:solidFill>
              </a:rPr>
              <a:t>yeşil bir arada </a:t>
            </a:r>
            <a:r>
              <a:rPr lang="tr-TR" dirty="0" smtClean="0"/>
              <a:t>kullanılmamalıdır. (Renk Körleri)</a:t>
            </a:r>
          </a:p>
          <a:p>
            <a:r>
              <a:rPr lang="es-ES" dirty="0" smtClean="0">
                <a:solidFill>
                  <a:srgbClr val="00B0F0"/>
                </a:solidFill>
              </a:rPr>
              <a:t>Mavi </a:t>
            </a:r>
            <a:r>
              <a:rPr lang="es-ES" dirty="0" smtClean="0"/>
              <a:t>ve </a:t>
            </a:r>
            <a:r>
              <a:rPr lang="es-ES" dirty="0" smtClean="0">
                <a:solidFill>
                  <a:srgbClr val="7030A0"/>
                </a:solidFill>
              </a:rPr>
              <a:t>mor</a:t>
            </a:r>
            <a:r>
              <a:rPr lang="es-ES" dirty="0" smtClean="0"/>
              <a:t> ile uyum sağlamaz</a:t>
            </a:r>
            <a:r>
              <a:rPr lang="tr-TR" dirty="0" smtClean="0"/>
              <a:t>!!</a:t>
            </a:r>
          </a:p>
          <a:p>
            <a:r>
              <a:rPr lang="tr-TR" dirty="0" smtClean="0"/>
              <a:t>Kan akışını hızlandırır!!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916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Mavi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tr-TR" dirty="0" smtClean="0"/>
              <a:t>Sakinlik, güvenirlik simgesidir.</a:t>
            </a:r>
          </a:p>
          <a:p>
            <a:r>
              <a:rPr lang="tr-TR" dirty="0" smtClean="0"/>
              <a:t>Kan akışını yavaşlattığına inanılmakta</a:t>
            </a:r>
          </a:p>
          <a:p>
            <a:r>
              <a:rPr lang="tr-TR" dirty="0" smtClean="0"/>
              <a:t>Çok popüler bir zemin rengidir.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Turuncu</a:t>
            </a:r>
            <a:r>
              <a:rPr lang="tr-TR" dirty="0" smtClean="0"/>
              <a:t> ile maviyi birlikte kullanırken dikkatli olmak gerekmektedir.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0796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495600" y="1628800"/>
            <a:ext cx="7715200" cy="4528160"/>
          </a:xfrm>
        </p:spPr>
        <p:txBody>
          <a:bodyPr/>
          <a:lstStyle/>
          <a:p>
            <a:r>
              <a:rPr lang="tr-TR" dirty="0" err="1" smtClean="0">
                <a:solidFill>
                  <a:srgbClr val="FFFF00"/>
                </a:solidFill>
              </a:rPr>
              <a:t>Arkaplan</a:t>
            </a:r>
            <a:r>
              <a:rPr lang="tr-TR" dirty="0" smtClean="0">
                <a:solidFill>
                  <a:srgbClr val="FFFF00"/>
                </a:solidFill>
              </a:rPr>
              <a:t> ile kontrast olmayan renkler okumayı zorlaştırır!!</a:t>
            </a:r>
          </a:p>
          <a:p>
            <a:r>
              <a:rPr lang="tr-TR" dirty="0" smtClean="0">
                <a:solidFill>
                  <a:srgbClr val="FF33CC"/>
                </a:solidFill>
              </a:rPr>
              <a:t>Her bir başlık için farklı renk seçmek gereksizdir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      - Alt başlıklar için farklı birer renk seçmek </a:t>
            </a:r>
            <a:r>
              <a:rPr lang="tr-TR" dirty="0" err="1" smtClean="0">
                <a:solidFill>
                  <a:srgbClr val="FF0000"/>
                </a:solidFill>
              </a:rPr>
              <a:t>te</a:t>
            </a:r>
            <a:r>
              <a:rPr lang="tr-TR" dirty="0" smtClean="0">
                <a:solidFill>
                  <a:srgbClr val="FF0000"/>
                </a:solidFill>
              </a:rPr>
              <a:t> gereksizdir.</a:t>
            </a:r>
          </a:p>
        </p:txBody>
      </p:sp>
    </p:spTree>
    <p:extLst>
      <p:ext uri="{BB962C8B-B14F-4D97-AF65-F5344CB8AC3E}">
        <p14:creationId xmlns:p14="http://schemas.microsoft.com/office/powerpoint/2010/main" xmlns="" val="2694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Önerilen Renkler</a:t>
            </a:r>
            <a:endParaRPr lang="tr-TR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520" y="1340768"/>
            <a:ext cx="840607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355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>
          <a:xfrm>
            <a:off x="2783632" y="1772816"/>
            <a:ext cx="7427168" cy="4384144"/>
          </a:xfrm>
        </p:spPr>
        <p:txBody>
          <a:bodyPr/>
          <a:lstStyle/>
          <a:p>
            <a:r>
              <a:rPr lang="tr-TR" sz="1200" dirty="0">
                <a:hlinkClick r:id="rId2"/>
              </a:rPr>
              <a:t>http://www.</a:t>
            </a:r>
            <a:r>
              <a:rPr lang="tr-TR" sz="1200" dirty="0" err="1">
                <a:hlinkClick r:id="rId2"/>
              </a:rPr>
              <a:t>uludag</a:t>
            </a:r>
            <a:r>
              <a:rPr lang="tr-TR" sz="1200" dirty="0">
                <a:hlinkClick r:id="rId2"/>
              </a:rPr>
              <a:t>.edu.tr/dosyalar/</a:t>
            </a:r>
            <a:r>
              <a:rPr lang="tr-TR" sz="1200" dirty="0" err="1">
                <a:hlinkClick r:id="rId2"/>
              </a:rPr>
              <a:t>shmyo</a:t>
            </a:r>
            <a:r>
              <a:rPr lang="tr-TR" sz="1200" dirty="0">
                <a:hlinkClick r:id="rId2"/>
              </a:rPr>
              <a:t>/ders_</a:t>
            </a:r>
            <a:r>
              <a:rPr lang="tr-TR" sz="1200" dirty="0" err="1">
                <a:hlinkClick r:id="rId2"/>
              </a:rPr>
              <a:t>notlari</a:t>
            </a:r>
            <a:r>
              <a:rPr lang="tr-TR" sz="1200" dirty="0">
                <a:hlinkClick r:id="rId2"/>
              </a:rPr>
              <a:t>/sunum%20teknikleri-2015.</a:t>
            </a:r>
            <a:r>
              <a:rPr lang="tr-TR" sz="1200" dirty="0" err="1">
                <a:hlinkClick r:id="rId2"/>
              </a:rPr>
              <a:t>pdf</a:t>
            </a:r>
            <a:endParaRPr lang="tr-TR" sz="1200" dirty="0"/>
          </a:p>
          <a:p>
            <a:r>
              <a:rPr lang="tr-TR" sz="1200" dirty="0">
                <a:hlinkClick r:id="rId3"/>
              </a:rPr>
              <a:t>http://moodle.baskent.edu.tr/pluginfile.php/201/mod_resource/content/0/ders_sunumlari/Etkili_Sunum_Teknikleri_-_Sunum_A.pdf</a:t>
            </a:r>
            <a:endParaRPr lang="tr-TR" sz="1200" dirty="0"/>
          </a:p>
          <a:p>
            <a:r>
              <a:rPr lang="tr-TR" sz="1200" dirty="0">
                <a:hlinkClick r:id="rId4"/>
              </a:rPr>
              <a:t>http://www.</a:t>
            </a:r>
            <a:r>
              <a:rPr lang="tr-TR" sz="1200" dirty="0" err="1">
                <a:hlinkClick r:id="rId4"/>
              </a:rPr>
              <a:t>tubitak</a:t>
            </a:r>
            <a:r>
              <a:rPr lang="tr-TR" sz="1200" dirty="0">
                <a:hlinkClick r:id="rId4"/>
              </a:rPr>
              <a:t>.gov.tr/</a:t>
            </a:r>
            <a:r>
              <a:rPr lang="tr-TR" sz="1200" dirty="0" err="1">
                <a:hlinkClick r:id="rId4"/>
              </a:rPr>
              <a:t>sites</a:t>
            </a:r>
            <a:r>
              <a:rPr lang="tr-TR" sz="1200" dirty="0">
                <a:hlinkClick r:id="rId4"/>
              </a:rPr>
              <a:t>/</a:t>
            </a:r>
            <a:r>
              <a:rPr lang="tr-TR" sz="1200" dirty="0" err="1">
                <a:hlinkClick r:id="rId4"/>
              </a:rPr>
              <a:t>default</a:t>
            </a:r>
            <a:r>
              <a:rPr lang="tr-TR" sz="1200" dirty="0">
                <a:hlinkClick r:id="rId4"/>
              </a:rPr>
              <a:t>/</a:t>
            </a:r>
            <a:r>
              <a:rPr lang="tr-TR" sz="1200" dirty="0" err="1">
                <a:hlinkClick r:id="rId4"/>
              </a:rPr>
              <a:t>files</a:t>
            </a:r>
            <a:r>
              <a:rPr lang="tr-TR" sz="1200" dirty="0">
                <a:hlinkClick r:id="rId4"/>
              </a:rPr>
              <a:t>/</a:t>
            </a:r>
            <a:r>
              <a:rPr lang="tr-TR" sz="1200" dirty="0" err="1">
                <a:hlinkClick r:id="rId4"/>
              </a:rPr>
              <a:t>content</a:t>
            </a:r>
            <a:r>
              <a:rPr lang="tr-TR" sz="1200" dirty="0">
                <a:hlinkClick r:id="rId4"/>
              </a:rPr>
              <a:t>_</a:t>
            </a:r>
            <a:r>
              <a:rPr lang="tr-TR" sz="1200" dirty="0" err="1">
                <a:hlinkClick r:id="rId4"/>
              </a:rPr>
              <a:t>files</a:t>
            </a:r>
            <a:r>
              <a:rPr lang="tr-TR" sz="1200" dirty="0">
                <a:hlinkClick r:id="rId4"/>
              </a:rPr>
              <a:t>/</a:t>
            </a:r>
            <a:r>
              <a:rPr lang="tr-TR" sz="1200" dirty="0" err="1">
                <a:hlinkClick r:id="rId4"/>
              </a:rPr>
              <a:t>iletisim</a:t>
            </a:r>
            <a:r>
              <a:rPr lang="tr-TR" sz="1200" dirty="0">
                <a:hlinkClick r:id="rId4"/>
              </a:rPr>
              <a:t>/sunum_el_</a:t>
            </a:r>
            <a:r>
              <a:rPr lang="tr-TR" sz="1200" dirty="0" err="1">
                <a:hlinkClick r:id="rId4"/>
              </a:rPr>
              <a:t>kibabi</a:t>
            </a:r>
            <a:r>
              <a:rPr lang="tr-TR" sz="1200" dirty="0">
                <a:hlinkClick r:id="rId4"/>
              </a:rPr>
              <a:t>.</a:t>
            </a:r>
            <a:r>
              <a:rPr lang="tr-TR" sz="1200" dirty="0" err="1">
                <a:hlinkClick r:id="rId4"/>
              </a:rPr>
              <a:t>pdf</a:t>
            </a:r>
            <a:endParaRPr lang="tr-TR" sz="1200" dirty="0"/>
          </a:p>
          <a:p>
            <a:r>
              <a:rPr lang="tr-TR" sz="1200" dirty="0">
                <a:hlinkClick r:id="rId5"/>
              </a:rPr>
              <a:t>http://www.</a:t>
            </a:r>
            <a:r>
              <a:rPr lang="tr-TR" sz="1200" dirty="0" err="1">
                <a:hlinkClick r:id="rId5"/>
              </a:rPr>
              <a:t>teknolojikarastirmalar</a:t>
            </a:r>
            <a:r>
              <a:rPr lang="tr-TR" sz="1200" dirty="0">
                <a:hlinkClick r:id="rId5"/>
              </a:rPr>
              <a:t>.com/e-</a:t>
            </a:r>
            <a:r>
              <a:rPr lang="tr-TR" sz="1200" dirty="0" err="1">
                <a:hlinkClick r:id="rId5"/>
              </a:rPr>
              <a:t>egitim</a:t>
            </a:r>
            <a:r>
              <a:rPr lang="tr-TR" sz="1200" dirty="0">
                <a:hlinkClick r:id="rId5"/>
              </a:rPr>
              <a:t>/sunular/bilimsel_sunu.</a:t>
            </a:r>
            <a:r>
              <a:rPr lang="tr-TR" sz="1200" dirty="0" err="1">
                <a:hlinkClick r:id="rId5"/>
              </a:rPr>
              <a:t>pdf</a:t>
            </a:r>
            <a:endParaRPr lang="tr-TR" sz="1200" dirty="0"/>
          </a:p>
          <a:p>
            <a:r>
              <a:rPr lang="tr-TR" sz="1200" dirty="0">
                <a:hlinkClick r:id="rId5"/>
              </a:rPr>
              <a:t>http://www.</a:t>
            </a:r>
            <a:r>
              <a:rPr lang="tr-TR" sz="1200" dirty="0" err="1">
                <a:hlinkClick r:id="rId5"/>
              </a:rPr>
              <a:t>teknolojikarastirmalar</a:t>
            </a:r>
            <a:r>
              <a:rPr lang="tr-TR" sz="1200" dirty="0">
                <a:hlinkClick r:id="rId5"/>
              </a:rPr>
              <a:t>.com/e </a:t>
            </a:r>
            <a:r>
              <a:rPr lang="tr-TR" sz="1200" dirty="0" err="1">
                <a:hlinkClick r:id="rId5"/>
              </a:rPr>
              <a:t>egitim</a:t>
            </a:r>
            <a:r>
              <a:rPr lang="tr-TR" sz="1200" dirty="0">
                <a:hlinkClick r:id="rId5"/>
              </a:rPr>
              <a:t>/sunular/bilimsel_sunu.</a:t>
            </a:r>
            <a:r>
              <a:rPr lang="tr-TR" sz="1200" dirty="0" err="1">
                <a:hlinkClick r:id="rId5"/>
              </a:rPr>
              <a:t>pdf</a:t>
            </a:r>
            <a:endParaRPr lang="tr-TR" sz="1200" dirty="0"/>
          </a:p>
          <a:p>
            <a:r>
              <a:rPr lang="tr-TR" sz="1200" dirty="0">
                <a:hlinkClick r:id="rId6"/>
              </a:rPr>
              <a:t>http://mi.</a:t>
            </a:r>
            <a:r>
              <a:rPr lang="tr-TR" sz="1200" dirty="0" err="1">
                <a:hlinkClick r:id="rId6"/>
              </a:rPr>
              <a:t>eng</a:t>
            </a:r>
            <a:r>
              <a:rPr lang="tr-TR" sz="1200" dirty="0">
                <a:hlinkClick r:id="rId6"/>
              </a:rPr>
              <a:t>.cam.</a:t>
            </a:r>
            <a:r>
              <a:rPr lang="tr-TR" sz="1200" dirty="0" err="1">
                <a:hlinkClick r:id="rId6"/>
              </a:rPr>
              <a:t>ac</a:t>
            </a:r>
            <a:r>
              <a:rPr lang="tr-TR" sz="1200" dirty="0">
                <a:hlinkClick r:id="rId6"/>
              </a:rPr>
              <a:t>.</a:t>
            </a:r>
            <a:r>
              <a:rPr lang="tr-TR" sz="1200" dirty="0" err="1">
                <a:hlinkClick r:id="rId6"/>
              </a:rPr>
              <a:t>uk</a:t>
            </a:r>
            <a:r>
              <a:rPr lang="tr-TR" sz="1200" dirty="0">
                <a:hlinkClick r:id="rId6"/>
              </a:rPr>
              <a:t>/~</a:t>
            </a:r>
            <a:r>
              <a:rPr lang="tr-TR" sz="1200" dirty="0" err="1">
                <a:hlinkClick r:id="rId6"/>
              </a:rPr>
              <a:t>cipolla</a:t>
            </a:r>
            <a:r>
              <a:rPr lang="tr-TR" sz="1200" dirty="0">
                <a:hlinkClick r:id="rId6"/>
              </a:rPr>
              <a:t>/</a:t>
            </a:r>
            <a:r>
              <a:rPr lang="tr-TR" sz="1200" dirty="0" err="1">
                <a:hlinkClick r:id="rId6"/>
              </a:rPr>
              <a:t>archive</a:t>
            </a:r>
            <a:r>
              <a:rPr lang="tr-TR" sz="1200" dirty="0">
                <a:hlinkClick r:id="rId6"/>
              </a:rPr>
              <a:t>/</a:t>
            </a:r>
            <a:r>
              <a:rPr lang="tr-TR" sz="1200" dirty="0" err="1">
                <a:hlinkClick r:id="rId6"/>
              </a:rPr>
              <a:t>Presentations</a:t>
            </a:r>
            <a:r>
              <a:rPr lang="tr-TR" sz="1200" dirty="0">
                <a:hlinkClick r:id="rId6"/>
              </a:rPr>
              <a:t>/</a:t>
            </a:r>
            <a:r>
              <a:rPr lang="tr-TR" sz="1200" dirty="0" err="1">
                <a:hlinkClick r:id="rId6"/>
              </a:rPr>
              <a:t>MakingPresentations</a:t>
            </a:r>
            <a:r>
              <a:rPr lang="tr-TR" sz="1200" dirty="0">
                <a:hlinkClick r:id="rId6"/>
              </a:rPr>
              <a:t>.</a:t>
            </a:r>
            <a:r>
              <a:rPr lang="tr-TR" sz="1200" dirty="0" err="1">
                <a:hlinkClick r:id="rId6"/>
              </a:rPr>
              <a:t>pdf</a:t>
            </a:r>
            <a:endParaRPr lang="tr-TR" sz="1200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663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Microsoft PowerPoint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351584" y="1772816"/>
            <a:ext cx="7859216" cy="4384144"/>
          </a:xfrm>
        </p:spPr>
        <p:txBody>
          <a:bodyPr/>
          <a:lstStyle/>
          <a:p>
            <a:r>
              <a:rPr lang="tr-TR" dirty="0" smtClean="0"/>
              <a:t>İçerik Hazırlanması (Sunuma Hazırlık)</a:t>
            </a:r>
          </a:p>
          <a:p>
            <a:r>
              <a:rPr lang="tr-TR" dirty="0" smtClean="0"/>
              <a:t>Sunum Planının Hazırlanması</a:t>
            </a:r>
          </a:p>
          <a:p>
            <a:r>
              <a:rPr lang="tr-TR" dirty="0" smtClean="0"/>
              <a:t>Sunumun Dinleyicilere Aktarılması</a:t>
            </a:r>
          </a:p>
          <a:p>
            <a:r>
              <a:rPr lang="tr-TR" dirty="0" smtClean="0"/>
              <a:t>İçerik Biçimi (Şekilsel Kurallar,Görsellik)</a:t>
            </a:r>
          </a:p>
          <a:p>
            <a:r>
              <a:rPr lang="tr-TR" dirty="0" smtClean="0"/>
              <a:t>Slayt Hazırlama Teknikleri</a:t>
            </a:r>
          </a:p>
          <a:p>
            <a:r>
              <a:rPr lang="tr-TR" dirty="0" smtClean="0"/>
              <a:t>Kaynakça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4560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Neden Etkili Bir Sunum???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279576" y="1988840"/>
            <a:ext cx="7931224" cy="4168120"/>
          </a:xfrm>
        </p:spPr>
        <p:txBody>
          <a:bodyPr/>
          <a:lstStyle/>
          <a:p>
            <a:r>
              <a:rPr lang="tr-TR" dirty="0" smtClean="0"/>
              <a:t>İstenilen sonucu elde edebilmek</a:t>
            </a:r>
          </a:p>
          <a:p>
            <a:r>
              <a:rPr lang="tr-TR" dirty="0" smtClean="0"/>
              <a:t>Düşüncelerinizin kabul görmesi</a:t>
            </a:r>
            <a:endParaRPr lang="tr-T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664" y="3177333"/>
            <a:ext cx="5688632" cy="2872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970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İçerik Hazırlanması(Sunuma Hazırlık)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tr-TR" dirty="0" smtClean="0"/>
          </a:p>
          <a:p>
            <a:r>
              <a:rPr lang="tr-TR" dirty="0" smtClean="0"/>
              <a:t>Bu sunumu neden yapıyorum amacım ne???</a:t>
            </a:r>
          </a:p>
          <a:p>
            <a:r>
              <a:rPr lang="tr-TR" dirty="0" smtClean="0"/>
              <a:t>Dinleyici kitleniz kim???</a:t>
            </a:r>
          </a:p>
          <a:p>
            <a:r>
              <a:rPr lang="tr-TR" dirty="0" smtClean="0"/>
              <a:t>Sunumu nasıl planlayabilirim?</a:t>
            </a:r>
          </a:p>
          <a:p>
            <a:r>
              <a:rPr lang="tr-TR" dirty="0" smtClean="0"/>
              <a:t>Sunum nerede yapılacak ve sunum yaparken hangi teknik donanımlar kullanılacak?</a:t>
            </a: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2024" y="3645025"/>
            <a:ext cx="3431740" cy="2693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9686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1-Amacın Belirlenmesi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567608" y="1484784"/>
            <a:ext cx="7643192" cy="4672176"/>
          </a:xfrm>
        </p:spPr>
        <p:txBody>
          <a:bodyPr/>
          <a:lstStyle/>
          <a:p>
            <a:pPr algn="ctr">
              <a:buNone/>
            </a:pPr>
            <a:r>
              <a:rPr lang="tr-TR" dirty="0" smtClean="0"/>
              <a:t>Sunum başarılı olursa ne olacak???   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1745" y="1988840"/>
            <a:ext cx="4750391" cy="429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105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2-Dinleyici Kitlesi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135560" y="1484784"/>
            <a:ext cx="8075240" cy="4672176"/>
          </a:xfrm>
        </p:spPr>
        <p:txBody>
          <a:bodyPr/>
          <a:lstStyle/>
          <a:p>
            <a:r>
              <a:rPr lang="tr-TR" dirty="0" smtClean="0"/>
              <a:t>Kaç kişi??</a:t>
            </a:r>
          </a:p>
          <a:p>
            <a:r>
              <a:rPr lang="tr-TR" dirty="0" smtClean="0"/>
              <a:t>Kim??</a:t>
            </a:r>
          </a:p>
          <a:p>
            <a:r>
              <a:rPr lang="tr-TR" dirty="0" smtClean="0"/>
              <a:t>Bu kişilerin beklentileri ne??</a:t>
            </a:r>
          </a:p>
          <a:p>
            <a:r>
              <a:rPr lang="tr-TR" dirty="0" smtClean="0"/>
              <a:t>Bilgi düzeyleri??</a:t>
            </a:r>
          </a:p>
          <a:p>
            <a:r>
              <a:rPr lang="tr-TR" dirty="0" smtClean="0"/>
              <a:t>İlgi düzeyleri??</a:t>
            </a:r>
          </a:p>
          <a:p>
            <a:r>
              <a:rPr lang="tr-TR" dirty="0" smtClean="0"/>
              <a:t>Süre??</a:t>
            </a:r>
          </a:p>
          <a:p>
            <a:r>
              <a:rPr lang="tr-TR" dirty="0" smtClean="0"/>
              <a:t>Sorulacak sorular??      </a:t>
            </a:r>
            <a:endParaRPr lang="tr-T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8009" y="1700808"/>
            <a:ext cx="420166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421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721</Words>
  <Application>Microsoft Office PowerPoint</Application>
  <PresentationFormat>Özel</PresentationFormat>
  <Paragraphs>183</Paragraphs>
  <Slides>49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49</vt:i4>
      </vt:variant>
    </vt:vector>
  </HeadingPairs>
  <TitlesOfParts>
    <vt:vector size="50" baseType="lpstr">
      <vt:lpstr>Office Teması</vt:lpstr>
      <vt:lpstr>ÖDE6024  DAVRANIŞ BİLİMLERİNDE İLERİ ARAŞTIRMA</vt:lpstr>
      <vt:lpstr>Giriş</vt:lpstr>
      <vt:lpstr>Giriş</vt:lpstr>
      <vt:lpstr>Giriş </vt:lpstr>
      <vt:lpstr>Microsoft PowerPoint</vt:lpstr>
      <vt:lpstr>Neden Etkili Bir Sunum???</vt:lpstr>
      <vt:lpstr>İçerik Hazırlanması(Sunuma Hazırlık)</vt:lpstr>
      <vt:lpstr>1-Amacın Belirlenmesi</vt:lpstr>
      <vt:lpstr>2-Dinleyici Kitlesi</vt:lpstr>
      <vt:lpstr>3-Sunum Planının Hazırlanması</vt:lpstr>
      <vt:lpstr>Giriş </vt:lpstr>
      <vt:lpstr>İLK 180 SANİYE!!!! KARAR ANI</vt:lpstr>
      <vt:lpstr>Dikkati Üzerinde Toplayabilme</vt:lpstr>
      <vt:lpstr>Slayt 14</vt:lpstr>
      <vt:lpstr>KONUŞMA KORKUSU</vt:lpstr>
      <vt:lpstr>KONUŞMA KORKUSU NEDENLERİ </vt:lpstr>
      <vt:lpstr>KONUŞMA KORKUSUNU NASIL YENERSİNİZ?</vt:lpstr>
      <vt:lpstr>KONUŞMA KORKUSUNU NASIL YENERSİNİZ?</vt:lpstr>
      <vt:lpstr>Zamanlamaya dikkat!!! </vt:lpstr>
      <vt:lpstr>KONUŞMA KORKUSUNU NASIL YENERSİNİZ?</vt:lpstr>
      <vt:lpstr>Gelişme </vt:lpstr>
      <vt:lpstr>Slayt 22</vt:lpstr>
      <vt:lpstr>Görsel Ve İşitsel Araçlar</vt:lpstr>
      <vt:lpstr>GRAFİKLER…</vt:lpstr>
      <vt:lpstr>Slayt 25</vt:lpstr>
      <vt:lpstr>Slayt 26</vt:lpstr>
      <vt:lpstr>GRAFİKLER…</vt:lpstr>
      <vt:lpstr>Kötü Grafik</vt:lpstr>
      <vt:lpstr>Sonuç</vt:lpstr>
      <vt:lpstr>Sorular??</vt:lpstr>
      <vt:lpstr>Slayt Hazırlama Teknikleri</vt:lpstr>
      <vt:lpstr>Slayt Hazırlama Teknikleri</vt:lpstr>
      <vt:lpstr>Slayt Hazırlama Teknikleri</vt:lpstr>
      <vt:lpstr>Slayt Hazırlama Teknikleri</vt:lpstr>
      <vt:lpstr>Slayt Hazırlama Teknikleri</vt:lpstr>
      <vt:lpstr>İyi Örnek</vt:lpstr>
      <vt:lpstr>İyi Örnek</vt:lpstr>
      <vt:lpstr>Kötü Örnek</vt:lpstr>
      <vt:lpstr>Kötü Örnek</vt:lpstr>
      <vt:lpstr>Sunumda Renkler?</vt:lpstr>
      <vt:lpstr>Renkler Hakkında Dikkat Edilmesi Gerekenler</vt:lpstr>
      <vt:lpstr>TURUNCU</vt:lpstr>
      <vt:lpstr>Slayt 43</vt:lpstr>
      <vt:lpstr>MOR</vt:lpstr>
      <vt:lpstr>Kırmızı</vt:lpstr>
      <vt:lpstr>Mavi</vt:lpstr>
      <vt:lpstr>Slayt 47</vt:lpstr>
      <vt:lpstr>Önerilen Renkler</vt:lpstr>
      <vt:lpstr>Kaynaklar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eğitim</dc:creator>
  <cp:lastModifiedBy>ebru</cp:lastModifiedBy>
  <cp:revision>65</cp:revision>
  <dcterms:created xsi:type="dcterms:W3CDTF">2017-05-17T14:13:10Z</dcterms:created>
  <dcterms:modified xsi:type="dcterms:W3CDTF">2018-01-28T15:08:42Z</dcterms:modified>
</cp:coreProperties>
</file>