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68" r:id="rId28"/>
    <p:sldId id="269" r:id="rId29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Telegraf" charset="1" panose="00000500000000000000"/>
      <p:regular r:id="rId10"/>
    </p:embeddedFont>
    <p:embeddedFont>
      <p:font typeface="Telegraf Bold" charset="1" panose="00000800000000000000"/>
      <p:regular r:id="rId11"/>
    </p:embeddedFont>
    <p:embeddedFont>
      <p:font typeface="Open Sans" charset="1" panose="020B0606030504020204"/>
      <p:regular r:id="rId12"/>
    </p:embeddedFont>
    <p:embeddedFont>
      <p:font typeface="Open Sans Bold" charset="1" panose="020B0806030504020204"/>
      <p:regular r:id="rId13"/>
    </p:embeddedFont>
    <p:embeddedFont>
      <p:font typeface="Open Sans Italics" charset="1" panose="020B0606030504020204"/>
      <p:regular r:id="rId14"/>
    </p:embeddedFont>
    <p:embeddedFont>
      <p:font typeface="Open Sans Bold Italics" charset="1" panose="020B0806030504020204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slides/slide1.xml" Type="http://schemas.openxmlformats.org/officeDocument/2006/relationships/slide"/><Relationship Id="rId17" Target="slides/slide2.xml" Type="http://schemas.openxmlformats.org/officeDocument/2006/relationships/slide"/><Relationship Id="rId18" Target="slides/slide3.xml" Type="http://schemas.openxmlformats.org/officeDocument/2006/relationships/slide"/><Relationship Id="rId19" Target="slides/slide4.xml" Type="http://schemas.openxmlformats.org/officeDocument/2006/relationships/slide"/><Relationship Id="rId2" Target="presProps.xml" Type="http://schemas.openxmlformats.org/officeDocument/2006/relationships/presProps"/><Relationship Id="rId20" Target="slides/slide5.xml" Type="http://schemas.openxmlformats.org/officeDocument/2006/relationships/slide"/><Relationship Id="rId21" Target="slides/slide6.xml" Type="http://schemas.openxmlformats.org/officeDocument/2006/relationships/slide"/><Relationship Id="rId22" Target="slides/slide7.xml" Type="http://schemas.openxmlformats.org/officeDocument/2006/relationships/slide"/><Relationship Id="rId23" Target="slides/slide8.xml" Type="http://schemas.openxmlformats.org/officeDocument/2006/relationships/slide"/><Relationship Id="rId24" Target="slides/slide9.xml" Type="http://schemas.openxmlformats.org/officeDocument/2006/relationships/slide"/><Relationship Id="rId25" Target="slides/slide10.xml" Type="http://schemas.openxmlformats.org/officeDocument/2006/relationships/slide"/><Relationship Id="rId26" Target="slides/slide11.xml" Type="http://schemas.openxmlformats.org/officeDocument/2006/relationships/slide"/><Relationship Id="rId27" Target="slides/slide12.xml" Type="http://schemas.openxmlformats.org/officeDocument/2006/relationships/slide"/><Relationship Id="rId28" Target="slides/slide13.xml" Type="http://schemas.openxmlformats.org/officeDocument/2006/relationships/slide"/><Relationship Id="rId29" Target="slides/slide14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16.pn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19.pn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22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1.svg" Type="http://schemas.openxmlformats.org/officeDocument/2006/relationships/image"/><Relationship Id="rId11" Target="../media/image32.png" Type="http://schemas.openxmlformats.org/officeDocument/2006/relationships/image"/><Relationship Id="rId12" Target="../media/image33.svg" Type="http://schemas.openxmlformats.org/officeDocument/2006/relationships/image"/><Relationship Id="rId13" Target="../media/image3.png" Type="http://schemas.openxmlformats.org/officeDocument/2006/relationships/image"/><Relationship Id="rId2" Target="../media/image23.jpeg" Type="http://schemas.openxmlformats.org/officeDocument/2006/relationships/image"/><Relationship Id="rId3" Target="../media/image24.png" Type="http://schemas.openxmlformats.org/officeDocument/2006/relationships/image"/><Relationship Id="rId4" Target="../media/image25.svg" Type="http://schemas.openxmlformats.org/officeDocument/2006/relationships/image"/><Relationship Id="rId5" Target="../media/image26.png" Type="http://schemas.openxmlformats.org/officeDocument/2006/relationships/image"/><Relationship Id="rId6" Target="../media/image27.svg" Type="http://schemas.openxmlformats.org/officeDocument/2006/relationships/image"/><Relationship Id="rId7" Target="../media/image28.png" Type="http://schemas.openxmlformats.org/officeDocument/2006/relationships/image"/><Relationship Id="rId8" Target="../media/image29.svg" Type="http://schemas.openxmlformats.org/officeDocument/2006/relationships/image"/><Relationship Id="rId9" Target="../media/image30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png" Type="http://schemas.openxmlformats.org/officeDocument/2006/relationships/image"/><Relationship Id="rId3" Target="../media/image35.png" Type="http://schemas.openxmlformats.org/officeDocument/2006/relationships/image"/><Relationship Id="rId4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Relationship Id="rId4" Target="../media/image9.jpeg" Type="http://schemas.openxmlformats.org/officeDocument/2006/relationships/image"/><Relationship Id="rId5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Relationship Id="rId3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1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1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13.pn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C2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304800" y="-266700"/>
            <a:ext cx="19011900" cy="3695700"/>
          </a:xfrm>
          <a:prstGeom prst="rect">
            <a:avLst/>
          </a:prstGeom>
          <a:solidFill>
            <a:srgbClr val="353535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-1497230" y="1409077"/>
            <a:ext cx="14093462" cy="10287000"/>
            <a:chOff x="0" y="0"/>
            <a:chExt cx="3373780" cy="2462566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3373780" cy="2462566"/>
            </a:xfrm>
            <a:custGeom>
              <a:avLst/>
              <a:gdLst/>
              <a:ahLst/>
              <a:cxnLst/>
              <a:rect r="r" b="b" t="t" l="l"/>
              <a:pathLst>
                <a:path h="2462566" w="3373780">
                  <a:moveTo>
                    <a:pt x="3249320" y="2462566"/>
                  </a:moveTo>
                  <a:lnTo>
                    <a:pt x="124460" y="2462566"/>
                  </a:lnTo>
                  <a:cubicBezTo>
                    <a:pt x="55880" y="2462566"/>
                    <a:pt x="0" y="2406686"/>
                    <a:pt x="0" y="233810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249320" y="0"/>
                  </a:lnTo>
                  <a:cubicBezTo>
                    <a:pt x="3317900" y="0"/>
                    <a:pt x="3373780" y="55880"/>
                    <a:pt x="3373780" y="124460"/>
                  </a:cubicBezTo>
                  <a:lnTo>
                    <a:pt x="3373780" y="2338106"/>
                  </a:lnTo>
                  <a:cubicBezTo>
                    <a:pt x="3373780" y="2406686"/>
                    <a:pt x="3317900" y="2462566"/>
                    <a:pt x="3249320" y="246256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rcRect l="0" t="2770" r="0" b="2770"/>
          <a:stretch>
            <a:fillRect/>
          </a:stretch>
        </p:blipFill>
        <p:spPr>
          <a:xfrm flipH="false" flipV="false" rot="0">
            <a:off x="1435293" y="1747924"/>
            <a:ext cx="9494316" cy="8986204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2596232" y="5785085"/>
            <a:ext cx="5691768" cy="2647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13"/>
              </a:lnSpc>
            </a:pPr>
            <a:r>
              <a:rPr lang="en-US" sz="5009">
                <a:solidFill>
                  <a:srgbClr val="000000"/>
                </a:solidFill>
                <a:latin typeface="Open Sans Bold"/>
              </a:rPr>
              <a:t>Desenvolvendo soluções de monitoramento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5570" t="2891" r="0" b="8193"/>
          <a:stretch>
            <a:fillRect/>
          </a:stretch>
        </p:blipFill>
        <p:spPr>
          <a:xfrm flipH="false" flipV="false" rot="0">
            <a:off x="176283" y="36983"/>
            <a:ext cx="2691138" cy="1561813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12729" r="0" b="12729"/>
          <a:stretch>
            <a:fillRect/>
          </a:stretch>
        </p:blipFill>
        <p:spPr>
          <a:xfrm flipH="false" flipV="false" rot="0">
            <a:off x="2153033" y="1788881"/>
            <a:ext cx="14594996" cy="7929322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581680" y="8490520"/>
            <a:ext cx="1968667" cy="153556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3200908" y="871721"/>
            <a:ext cx="14058392" cy="727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000"/>
              </a:lnSpc>
              <a:spcBef>
                <a:spcPct val="0"/>
              </a:spcBef>
            </a:pPr>
            <a:r>
              <a:rPr lang="en-US" sz="5000">
                <a:solidFill>
                  <a:srgbClr val="E6C257"/>
                </a:solidFill>
                <a:latin typeface="Telegraf Bold"/>
              </a:rPr>
              <a:t>Ambiente Azure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5570" t="2891" r="0" b="8193"/>
          <a:stretch>
            <a:fillRect/>
          </a:stretch>
        </p:blipFill>
        <p:spPr>
          <a:xfrm flipH="false" flipV="false" rot="0">
            <a:off x="176283" y="36983"/>
            <a:ext cx="2691138" cy="1561813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2218405" y="1941519"/>
            <a:ext cx="14519464" cy="7586346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242491" y="8085404"/>
            <a:ext cx="1707048" cy="1707048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3200908" y="871721"/>
            <a:ext cx="14058392" cy="727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000"/>
              </a:lnSpc>
              <a:spcBef>
                <a:spcPct val="0"/>
              </a:spcBef>
            </a:pPr>
            <a:r>
              <a:rPr lang="en-US" sz="5000">
                <a:solidFill>
                  <a:srgbClr val="E6C257"/>
                </a:solidFill>
                <a:latin typeface="Telegraf Bold"/>
              </a:rPr>
              <a:t>Ambiente Linux - Ubuntu 18.04 LTS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5570" t="2891" r="0" b="8193"/>
          <a:stretch>
            <a:fillRect/>
          </a:stretch>
        </p:blipFill>
        <p:spPr>
          <a:xfrm flipH="false" flipV="false" rot="0">
            <a:off x="176283" y="36983"/>
            <a:ext cx="2691138" cy="1561813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1938" r="0" b="0"/>
          <a:stretch>
            <a:fillRect/>
          </a:stretch>
        </p:blipFill>
        <p:spPr>
          <a:xfrm flipH="false" flipV="false" rot="0">
            <a:off x="1676912" y="1889843"/>
            <a:ext cx="14934177" cy="8030957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3200908" y="871721"/>
            <a:ext cx="14058392" cy="727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000"/>
              </a:lnSpc>
              <a:spcBef>
                <a:spcPct val="0"/>
              </a:spcBef>
            </a:pPr>
            <a:r>
              <a:rPr lang="en-US" sz="5000">
                <a:solidFill>
                  <a:srgbClr val="E6C257"/>
                </a:solidFill>
                <a:latin typeface="Telegraf Bold"/>
              </a:rPr>
              <a:t>Backlog - Planner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15000"/>
          </a:blip>
          <a:srcRect l="0" t="17443" r="0" b="17443"/>
          <a:stretch>
            <a:fillRect/>
          </a:stretch>
        </p:blipFill>
        <p:spPr>
          <a:xfrm flipH="false" flipV="false" rot="0">
            <a:off x="7450548" y="-148999"/>
            <a:ext cx="10837452" cy="10584998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-149033" y="-177577"/>
            <a:ext cx="7599581" cy="10557723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TextBox 4" id="4"/>
          <p:cNvSpPr txBox="true"/>
          <p:nvPr/>
        </p:nvSpPr>
        <p:spPr>
          <a:xfrm rot="0">
            <a:off x="1028700" y="7448902"/>
            <a:ext cx="5538304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79"/>
              </a:lnSpc>
            </a:pPr>
            <a:r>
              <a:rPr lang="en-US" sz="3400">
                <a:solidFill>
                  <a:srgbClr val="191919"/>
                </a:solidFill>
                <a:latin typeface="Telegraf"/>
              </a:rPr>
              <a:t>Aproveite as</a:t>
            </a:r>
          </a:p>
          <a:p>
            <a:pPr>
              <a:lnSpc>
                <a:spcPts val="4079"/>
              </a:lnSpc>
            </a:pPr>
            <a:r>
              <a:rPr lang="en-US" sz="3400">
                <a:solidFill>
                  <a:srgbClr val="191919"/>
                </a:solidFill>
                <a:latin typeface="Telegraf"/>
              </a:rPr>
              <a:t>ferramentas disponíveis.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173118" y="2020853"/>
            <a:ext cx="5538304" cy="434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spc="48" u="none">
                <a:solidFill>
                  <a:srgbClr val="FFFFFF"/>
                </a:solidFill>
                <a:latin typeface="Telegraf"/>
              </a:rPr>
              <a:t>Canais nas Redes Sociais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173118" y="3454542"/>
            <a:ext cx="5538304" cy="434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3359"/>
              </a:lnSpc>
              <a:spcBef>
                <a:spcPct val="0"/>
              </a:spcBef>
            </a:pPr>
            <a:r>
              <a:rPr lang="en-US" sz="2400" spc="48" u="none">
                <a:solidFill>
                  <a:srgbClr val="FFFFFF"/>
                </a:solidFill>
                <a:latin typeface="Telegraf"/>
              </a:rPr>
              <a:t>Atendimento automatizado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173118" y="4846014"/>
            <a:ext cx="5538304" cy="434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3359"/>
              </a:lnSpc>
              <a:spcBef>
                <a:spcPct val="0"/>
              </a:spcBef>
            </a:pPr>
            <a:r>
              <a:rPr lang="en-US" sz="2400" spc="48" u="none">
                <a:solidFill>
                  <a:srgbClr val="FFFFFF"/>
                </a:solidFill>
                <a:latin typeface="Telegraf"/>
              </a:rPr>
              <a:t>Plataforma de e-commerce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173118" y="6321918"/>
            <a:ext cx="5538304" cy="434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3359"/>
              </a:lnSpc>
              <a:spcBef>
                <a:spcPct val="0"/>
              </a:spcBef>
            </a:pPr>
            <a:r>
              <a:rPr lang="en-US" sz="2400" spc="48" u="none">
                <a:solidFill>
                  <a:srgbClr val="FFFFFF"/>
                </a:solidFill>
                <a:latin typeface="Telegraf"/>
              </a:rPr>
              <a:t>Ferramentas analíticas e relatórios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173118" y="7755607"/>
            <a:ext cx="5538304" cy="434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3359"/>
              </a:lnSpc>
              <a:spcBef>
                <a:spcPct val="0"/>
              </a:spcBef>
            </a:pPr>
            <a:r>
              <a:rPr lang="en-US" sz="2400" spc="48" u="none">
                <a:solidFill>
                  <a:srgbClr val="FFFFFF"/>
                </a:solidFill>
                <a:latin typeface="Telegraf"/>
              </a:rPr>
              <a:t>Recomendações para o usuário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9680066" y="3181859"/>
            <a:ext cx="1055905" cy="1055905"/>
            <a:chOff x="0" y="0"/>
            <a:chExt cx="2311400" cy="2311400"/>
          </a:xfrm>
        </p:grpSpPr>
        <p:sp>
          <p:nvSpPr>
            <p:cNvPr name="Freeform 11" id="11"/>
            <p:cNvSpPr/>
            <p:nvPr/>
          </p:nvSpPr>
          <p:spPr>
            <a:xfrm>
              <a:off x="0" y="0"/>
              <a:ext cx="2311400" cy="2311400"/>
            </a:xfrm>
            <a:custGeom>
              <a:avLst/>
              <a:gdLst/>
              <a:ahLst/>
              <a:cxnLst/>
              <a:rect r="r" b="b" t="t" l="l"/>
              <a:pathLst>
                <a:path h="2311400" w="2311400">
                  <a:moveTo>
                    <a:pt x="2006600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006600"/>
                  </a:lnTo>
                  <a:cubicBezTo>
                    <a:pt x="0" y="2175510"/>
                    <a:pt x="135890" y="2311400"/>
                    <a:pt x="304800" y="2311400"/>
                  </a:cubicBezTo>
                  <a:lnTo>
                    <a:pt x="2006600" y="2311400"/>
                  </a:lnTo>
                  <a:cubicBezTo>
                    <a:pt x="2175510" y="2311400"/>
                    <a:pt x="2311400" y="2175510"/>
                    <a:pt x="2311400" y="2006600"/>
                  </a:cubicBezTo>
                  <a:lnTo>
                    <a:pt x="2311400" y="304800"/>
                  </a:lnTo>
                  <a:cubicBezTo>
                    <a:pt x="2311400" y="135890"/>
                    <a:pt x="2175510" y="0"/>
                    <a:pt x="2006600" y="0"/>
                  </a:cubicBezTo>
                  <a:close/>
                </a:path>
              </a:pathLst>
            </a:custGeom>
            <a:solidFill>
              <a:srgbClr val="FEE600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9680066" y="4615548"/>
            <a:ext cx="1055905" cy="1055905"/>
            <a:chOff x="0" y="0"/>
            <a:chExt cx="2311400" cy="2311400"/>
          </a:xfrm>
        </p:grpSpPr>
        <p:sp>
          <p:nvSpPr>
            <p:cNvPr name="Freeform 13" id="13"/>
            <p:cNvSpPr/>
            <p:nvPr/>
          </p:nvSpPr>
          <p:spPr>
            <a:xfrm>
              <a:off x="0" y="0"/>
              <a:ext cx="2311400" cy="2311400"/>
            </a:xfrm>
            <a:custGeom>
              <a:avLst/>
              <a:gdLst/>
              <a:ahLst/>
              <a:cxnLst/>
              <a:rect r="r" b="b" t="t" l="l"/>
              <a:pathLst>
                <a:path h="2311400" w="2311400">
                  <a:moveTo>
                    <a:pt x="2006600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006600"/>
                  </a:lnTo>
                  <a:cubicBezTo>
                    <a:pt x="0" y="2175510"/>
                    <a:pt x="135890" y="2311400"/>
                    <a:pt x="304800" y="2311400"/>
                  </a:cubicBezTo>
                  <a:lnTo>
                    <a:pt x="2006600" y="2311400"/>
                  </a:lnTo>
                  <a:cubicBezTo>
                    <a:pt x="2175510" y="2311400"/>
                    <a:pt x="2311400" y="2175510"/>
                    <a:pt x="2311400" y="2006600"/>
                  </a:cubicBezTo>
                  <a:lnTo>
                    <a:pt x="2311400" y="304800"/>
                  </a:lnTo>
                  <a:cubicBezTo>
                    <a:pt x="2311400" y="135890"/>
                    <a:pt x="2175510" y="0"/>
                    <a:pt x="2006600" y="0"/>
                  </a:cubicBezTo>
                  <a:close/>
                </a:path>
              </a:pathLst>
            </a:custGeom>
            <a:solidFill>
              <a:srgbClr val="FEE600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9680066" y="6049236"/>
            <a:ext cx="1055905" cy="1055905"/>
            <a:chOff x="0" y="0"/>
            <a:chExt cx="2311400" cy="2311400"/>
          </a:xfrm>
        </p:grpSpPr>
        <p:sp>
          <p:nvSpPr>
            <p:cNvPr name="Freeform 15" id="15"/>
            <p:cNvSpPr/>
            <p:nvPr/>
          </p:nvSpPr>
          <p:spPr>
            <a:xfrm>
              <a:off x="0" y="0"/>
              <a:ext cx="2311400" cy="2311400"/>
            </a:xfrm>
            <a:custGeom>
              <a:avLst/>
              <a:gdLst/>
              <a:ahLst/>
              <a:cxnLst/>
              <a:rect r="r" b="b" t="t" l="l"/>
              <a:pathLst>
                <a:path h="2311400" w="2311400">
                  <a:moveTo>
                    <a:pt x="2006600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006600"/>
                  </a:lnTo>
                  <a:cubicBezTo>
                    <a:pt x="0" y="2175510"/>
                    <a:pt x="135890" y="2311400"/>
                    <a:pt x="304800" y="2311400"/>
                  </a:cubicBezTo>
                  <a:lnTo>
                    <a:pt x="2006600" y="2311400"/>
                  </a:lnTo>
                  <a:cubicBezTo>
                    <a:pt x="2175510" y="2311400"/>
                    <a:pt x="2311400" y="2175510"/>
                    <a:pt x="2311400" y="2006600"/>
                  </a:cubicBezTo>
                  <a:lnTo>
                    <a:pt x="2311400" y="304800"/>
                  </a:lnTo>
                  <a:cubicBezTo>
                    <a:pt x="2311400" y="135890"/>
                    <a:pt x="2175510" y="0"/>
                    <a:pt x="2006600" y="0"/>
                  </a:cubicBezTo>
                  <a:close/>
                </a:path>
              </a:pathLst>
            </a:custGeom>
            <a:solidFill>
              <a:srgbClr val="FEE600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9680066" y="7482925"/>
            <a:ext cx="1055905" cy="1055905"/>
            <a:chOff x="0" y="0"/>
            <a:chExt cx="2311400" cy="2311400"/>
          </a:xfrm>
        </p:grpSpPr>
        <p:sp>
          <p:nvSpPr>
            <p:cNvPr name="Freeform 17" id="17"/>
            <p:cNvSpPr/>
            <p:nvPr/>
          </p:nvSpPr>
          <p:spPr>
            <a:xfrm>
              <a:off x="0" y="0"/>
              <a:ext cx="2311400" cy="2311400"/>
            </a:xfrm>
            <a:custGeom>
              <a:avLst/>
              <a:gdLst/>
              <a:ahLst/>
              <a:cxnLst/>
              <a:rect r="r" b="b" t="t" l="l"/>
              <a:pathLst>
                <a:path h="2311400" w="2311400">
                  <a:moveTo>
                    <a:pt x="2006600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006600"/>
                  </a:lnTo>
                  <a:cubicBezTo>
                    <a:pt x="0" y="2175510"/>
                    <a:pt x="135890" y="2311400"/>
                    <a:pt x="304800" y="2311400"/>
                  </a:cubicBezTo>
                  <a:lnTo>
                    <a:pt x="2006600" y="2311400"/>
                  </a:lnTo>
                  <a:cubicBezTo>
                    <a:pt x="2175510" y="2311400"/>
                    <a:pt x="2311400" y="2175510"/>
                    <a:pt x="2311400" y="2006600"/>
                  </a:cubicBezTo>
                  <a:lnTo>
                    <a:pt x="2311400" y="304800"/>
                  </a:lnTo>
                  <a:cubicBezTo>
                    <a:pt x="2311400" y="135890"/>
                    <a:pt x="2175510" y="0"/>
                    <a:pt x="2006600" y="0"/>
                  </a:cubicBezTo>
                  <a:close/>
                </a:path>
              </a:pathLst>
            </a:custGeom>
            <a:solidFill>
              <a:srgbClr val="FEE600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9680066" y="1748171"/>
            <a:ext cx="1055905" cy="1055905"/>
            <a:chOff x="0" y="0"/>
            <a:chExt cx="2311400" cy="2311400"/>
          </a:xfrm>
        </p:grpSpPr>
        <p:sp>
          <p:nvSpPr>
            <p:cNvPr name="Freeform 19" id="19"/>
            <p:cNvSpPr/>
            <p:nvPr/>
          </p:nvSpPr>
          <p:spPr>
            <a:xfrm>
              <a:off x="0" y="0"/>
              <a:ext cx="2311400" cy="2311400"/>
            </a:xfrm>
            <a:custGeom>
              <a:avLst/>
              <a:gdLst/>
              <a:ahLst/>
              <a:cxnLst/>
              <a:rect r="r" b="b" t="t" l="l"/>
              <a:pathLst>
                <a:path h="2311400" w="2311400">
                  <a:moveTo>
                    <a:pt x="2006600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006600"/>
                  </a:lnTo>
                  <a:cubicBezTo>
                    <a:pt x="0" y="2175510"/>
                    <a:pt x="135890" y="2311400"/>
                    <a:pt x="304800" y="2311400"/>
                  </a:cubicBezTo>
                  <a:lnTo>
                    <a:pt x="2006600" y="2311400"/>
                  </a:lnTo>
                  <a:cubicBezTo>
                    <a:pt x="2175510" y="2311400"/>
                    <a:pt x="2311400" y="2175510"/>
                    <a:pt x="2311400" y="2006600"/>
                  </a:cubicBezTo>
                  <a:lnTo>
                    <a:pt x="2311400" y="304800"/>
                  </a:lnTo>
                  <a:cubicBezTo>
                    <a:pt x="2311400" y="135890"/>
                    <a:pt x="2175510" y="0"/>
                    <a:pt x="2006600" y="0"/>
                  </a:cubicBezTo>
                  <a:close/>
                </a:path>
              </a:pathLst>
            </a:custGeom>
            <a:solidFill>
              <a:srgbClr val="FEE600"/>
            </a:solidFill>
          </p:spPr>
        </p:sp>
      </p:grpSp>
      <p:pic>
        <p:nvPicPr>
          <p:cNvPr name="Picture 20" id="20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987240" y="7721073"/>
            <a:ext cx="441556" cy="579607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946645" y="3455092"/>
            <a:ext cx="522745" cy="509439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938632" y="2015064"/>
            <a:ext cx="538771" cy="522118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005682" y="4853696"/>
            <a:ext cx="404671" cy="579607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954079" y="6316129"/>
            <a:ext cx="507879" cy="522118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13"/>
          <a:srcRect l="5570" t="2891" r="0" b="8193"/>
          <a:stretch>
            <a:fillRect/>
          </a:stretch>
        </p:blipFill>
        <p:spPr>
          <a:xfrm flipH="false" flipV="false" rot="0">
            <a:off x="176283" y="36983"/>
            <a:ext cx="2691138" cy="1561813"/>
          </a:xfrm>
          <a:prstGeom prst="rect">
            <a:avLst/>
          </a:prstGeom>
        </p:spPr>
      </p:pic>
      <p:sp>
        <p:nvSpPr>
          <p:cNvPr name="TextBox 26" id="26"/>
          <p:cNvSpPr txBox="true"/>
          <p:nvPr/>
        </p:nvSpPr>
        <p:spPr>
          <a:xfrm rot="0">
            <a:off x="3200908" y="871721"/>
            <a:ext cx="11782934" cy="727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000"/>
              </a:lnSpc>
              <a:spcBef>
                <a:spcPct val="0"/>
              </a:spcBef>
            </a:pPr>
            <a:r>
              <a:rPr lang="en-US" sz="5000">
                <a:solidFill>
                  <a:srgbClr val="E6C257"/>
                </a:solidFill>
                <a:latin typeface="Telegraf Bold"/>
              </a:rPr>
              <a:t>Conclusão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866428" y="6102840"/>
            <a:ext cx="3080844" cy="3080844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-317506" y="0"/>
            <a:ext cx="18605506" cy="4087864"/>
            <a:chOff x="0" y="0"/>
            <a:chExt cx="6293714" cy="1382808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6293714" cy="1382808"/>
            </a:xfrm>
            <a:custGeom>
              <a:avLst/>
              <a:gdLst/>
              <a:ahLst/>
              <a:cxnLst/>
              <a:rect r="r" b="b" t="t" l="l"/>
              <a:pathLst>
                <a:path h="1382808" w="6293714">
                  <a:moveTo>
                    <a:pt x="0" y="0"/>
                  </a:moveTo>
                  <a:lnTo>
                    <a:pt x="6293714" y="0"/>
                  </a:lnTo>
                  <a:lnTo>
                    <a:pt x="6293714" y="1382808"/>
                  </a:lnTo>
                  <a:lnTo>
                    <a:pt x="0" y="1382808"/>
                  </a:lnTo>
                  <a:close/>
                </a:path>
              </a:pathLst>
            </a:custGeom>
            <a:solidFill>
              <a:srgbClr val="E6C257"/>
            </a:solidFill>
          </p:spPr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rcRect l="0" t="11499" r="0" b="22475"/>
          <a:stretch>
            <a:fillRect/>
          </a:stretch>
        </p:blipFill>
        <p:spPr>
          <a:xfrm flipH="false" flipV="false" rot="0">
            <a:off x="6361754" y="6028225"/>
            <a:ext cx="4850733" cy="3230075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rcRect l="0" t="0" r="0" b="10731"/>
          <a:stretch>
            <a:fillRect/>
          </a:stretch>
        </p:blipFill>
        <p:spPr>
          <a:xfrm flipH="false" flipV="false" rot="0">
            <a:off x="12595171" y="5953610"/>
            <a:ext cx="3611145" cy="3230075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 rot="0">
            <a:off x="0" y="185212"/>
            <a:ext cx="18288000" cy="3726357"/>
            <a:chOff x="0" y="0"/>
            <a:chExt cx="6186311" cy="1260521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6186311" cy="1260521"/>
            </a:xfrm>
            <a:custGeom>
              <a:avLst/>
              <a:gdLst/>
              <a:ahLst/>
              <a:cxnLst/>
              <a:rect r="r" b="b" t="t" l="l"/>
              <a:pathLst>
                <a:path h="1260521" w="6186311">
                  <a:moveTo>
                    <a:pt x="0" y="0"/>
                  </a:moveTo>
                  <a:lnTo>
                    <a:pt x="6186311" y="0"/>
                  </a:lnTo>
                  <a:lnTo>
                    <a:pt x="6186311" y="1260521"/>
                  </a:lnTo>
                  <a:lnTo>
                    <a:pt x="0" y="1260521"/>
                  </a:lnTo>
                  <a:close/>
                </a:path>
              </a:pathLst>
            </a:custGeom>
            <a:solidFill>
              <a:srgbClr val="353535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3203633" y="1171575"/>
            <a:ext cx="11665479" cy="225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5821"/>
              </a:lnSpc>
              <a:spcBef>
                <a:spcPct val="0"/>
              </a:spcBef>
            </a:pPr>
            <a:r>
              <a:rPr lang="en-US" sz="15821">
                <a:solidFill>
                  <a:srgbClr val="E6C257"/>
                </a:solidFill>
                <a:latin typeface="Telegraf Bold"/>
              </a:rPr>
              <a:t>Obrigado !!!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976576" y="810274"/>
            <a:ext cx="12848453" cy="7885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44"/>
              </a:lnSpc>
            </a:pPr>
            <a:r>
              <a:rPr lang="en-US" sz="5544">
                <a:solidFill>
                  <a:srgbClr val="E6C257"/>
                </a:solidFill>
                <a:latin typeface="Telegraf Bold"/>
              </a:rPr>
              <a:t>Nossa equipe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2735472" y="4401697"/>
            <a:ext cx="2955040" cy="1412059"/>
            <a:chOff x="0" y="0"/>
            <a:chExt cx="2993618" cy="1430494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2993618" cy="1430494"/>
            </a:xfrm>
            <a:custGeom>
              <a:avLst/>
              <a:gdLst/>
              <a:ahLst/>
              <a:cxnLst/>
              <a:rect r="r" b="b" t="t" l="l"/>
              <a:pathLst>
                <a:path h="1430494" w="2993618">
                  <a:moveTo>
                    <a:pt x="2869158" y="1430494"/>
                  </a:moveTo>
                  <a:lnTo>
                    <a:pt x="124460" y="1430494"/>
                  </a:lnTo>
                  <a:cubicBezTo>
                    <a:pt x="55880" y="1430494"/>
                    <a:pt x="0" y="1374614"/>
                    <a:pt x="0" y="130603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869158" y="0"/>
                  </a:lnTo>
                  <a:cubicBezTo>
                    <a:pt x="2937739" y="0"/>
                    <a:pt x="2993618" y="55880"/>
                    <a:pt x="2993618" y="124460"/>
                  </a:cubicBezTo>
                  <a:lnTo>
                    <a:pt x="2993618" y="1306034"/>
                  </a:lnTo>
                  <a:cubicBezTo>
                    <a:pt x="2993618" y="1374614"/>
                    <a:pt x="2937739" y="1430494"/>
                    <a:pt x="2869158" y="1430494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7880794" y="4361092"/>
            <a:ext cx="3040015" cy="1452664"/>
            <a:chOff x="0" y="0"/>
            <a:chExt cx="2993618" cy="1430494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2993618" cy="1430494"/>
            </a:xfrm>
            <a:custGeom>
              <a:avLst/>
              <a:gdLst/>
              <a:ahLst/>
              <a:cxnLst/>
              <a:rect r="r" b="b" t="t" l="l"/>
              <a:pathLst>
                <a:path h="1430494" w="2993618">
                  <a:moveTo>
                    <a:pt x="2869158" y="1430494"/>
                  </a:moveTo>
                  <a:lnTo>
                    <a:pt x="124460" y="1430494"/>
                  </a:lnTo>
                  <a:cubicBezTo>
                    <a:pt x="55880" y="1430494"/>
                    <a:pt x="0" y="1374614"/>
                    <a:pt x="0" y="130603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869158" y="0"/>
                  </a:lnTo>
                  <a:cubicBezTo>
                    <a:pt x="2937739" y="0"/>
                    <a:pt x="2993618" y="55880"/>
                    <a:pt x="2993618" y="124460"/>
                  </a:cubicBezTo>
                  <a:lnTo>
                    <a:pt x="2993618" y="1306034"/>
                  </a:lnTo>
                  <a:cubicBezTo>
                    <a:pt x="2993618" y="1374614"/>
                    <a:pt x="2937739" y="1430494"/>
                    <a:pt x="2869158" y="1430494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2841876" y="4348206"/>
            <a:ext cx="3022046" cy="1444078"/>
            <a:chOff x="0" y="0"/>
            <a:chExt cx="2993618" cy="1430494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2993618" cy="1430494"/>
            </a:xfrm>
            <a:custGeom>
              <a:avLst/>
              <a:gdLst/>
              <a:ahLst/>
              <a:cxnLst/>
              <a:rect r="r" b="b" t="t" l="l"/>
              <a:pathLst>
                <a:path h="1430494" w="2993618">
                  <a:moveTo>
                    <a:pt x="2869158" y="1430494"/>
                  </a:moveTo>
                  <a:lnTo>
                    <a:pt x="124460" y="1430494"/>
                  </a:lnTo>
                  <a:cubicBezTo>
                    <a:pt x="55880" y="1430494"/>
                    <a:pt x="0" y="1374614"/>
                    <a:pt x="0" y="130603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869158" y="0"/>
                  </a:lnTo>
                  <a:cubicBezTo>
                    <a:pt x="2937739" y="0"/>
                    <a:pt x="2993618" y="55880"/>
                    <a:pt x="2993618" y="124460"/>
                  </a:cubicBezTo>
                  <a:lnTo>
                    <a:pt x="2993618" y="1306034"/>
                  </a:lnTo>
                  <a:cubicBezTo>
                    <a:pt x="2993618" y="1374614"/>
                    <a:pt x="2937739" y="1430494"/>
                    <a:pt x="2869158" y="1430494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2921419" y="4910208"/>
            <a:ext cx="2607191" cy="608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589"/>
              </a:lnSpc>
            </a:pPr>
            <a:r>
              <a:rPr lang="en-US" sz="1135">
                <a:solidFill>
                  <a:srgbClr val="FFFFFF"/>
                </a:solidFill>
                <a:latin typeface="Telegraf"/>
              </a:rPr>
              <a:t>Tem uma variedade de objetivos, tornando apresentações ferramentas poderosas para convencer e ensinar.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072088" y="4875797"/>
            <a:ext cx="2682164" cy="6342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635"/>
              </a:lnSpc>
            </a:pPr>
            <a:r>
              <a:rPr lang="en-US" sz="1168">
                <a:solidFill>
                  <a:srgbClr val="FFFFFF"/>
                </a:solidFill>
                <a:latin typeface="Telegraf"/>
              </a:rPr>
              <a:t>Tem uma variedade de objetivos, tornando apresentações ferramentas poderosas para convencer e ensinar.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032040" y="4859587"/>
            <a:ext cx="2666310" cy="630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625"/>
              </a:lnSpc>
            </a:pPr>
            <a:r>
              <a:rPr lang="en-US" sz="1161">
                <a:solidFill>
                  <a:srgbClr val="FFFFFF"/>
                </a:solidFill>
                <a:latin typeface="Telegraf"/>
              </a:rPr>
              <a:t>Tem uma variedade de objetivos, tornando apresentações ferramentas poderosas para convencer e ensinar.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2735472" y="3547784"/>
            <a:ext cx="2955040" cy="1201830"/>
            <a:chOff x="0" y="0"/>
            <a:chExt cx="2993618" cy="1217520"/>
          </a:xfrm>
        </p:grpSpPr>
        <p:sp>
          <p:nvSpPr>
            <p:cNvPr name="Freeform 13" id="13"/>
            <p:cNvSpPr/>
            <p:nvPr/>
          </p:nvSpPr>
          <p:spPr>
            <a:xfrm>
              <a:off x="0" y="0"/>
              <a:ext cx="2993618" cy="1217520"/>
            </a:xfrm>
            <a:custGeom>
              <a:avLst/>
              <a:gdLst/>
              <a:ahLst/>
              <a:cxnLst/>
              <a:rect r="r" b="b" t="t" l="l"/>
              <a:pathLst>
                <a:path h="1217520" w="2993618">
                  <a:moveTo>
                    <a:pt x="2869158" y="1217520"/>
                  </a:moveTo>
                  <a:lnTo>
                    <a:pt x="124460" y="1217520"/>
                  </a:lnTo>
                  <a:cubicBezTo>
                    <a:pt x="55880" y="1217520"/>
                    <a:pt x="0" y="1161640"/>
                    <a:pt x="0" y="109306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869158" y="0"/>
                  </a:lnTo>
                  <a:cubicBezTo>
                    <a:pt x="2937739" y="0"/>
                    <a:pt x="2993618" y="55880"/>
                    <a:pt x="2993618" y="124460"/>
                  </a:cubicBezTo>
                  <a:lnTo>
                    <a:pt x="2993618" y="1093060"/>
                  </a:lnTo>
                  <a:cubicBezTo>
                    <a:pt x="2993618" y="1161640"/>
                    <a:pt x="2937739" y="1217520"/>
                    <a:pt x="2869158" y="1217520"/>
                  </a:cubicBezTo>
                  <a:close/>
                </a:path>
              </a:pathLst>
            </a:custGeom>
            <a:solidFill>
              <a:srgbClr val="FEE600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7880794" y="3482623"/>
            <a:ext cx="3040015" cy="1236390"/>
            <a:chOff x="0" y="0"/>
            <a:chExt cx="2993618" cy="1217520"/>
          </a:xfrm>
        </p:grpSpPr>
        <p:sp>
          <p:nvSpPr>
            <p:cNvPr name="Freeform 15" id="15"/>
            <p:cNvSpPr/>
            <p:nvPr/>
          </p:nvSpPr>
          <p:spPr>
            <a:xfrm>
              <a:off x="0" y="0"/>
              <a:ext cx="2993618" cy="1217520"/>
            </a:xfrm>
            <a:custGeom>
              <a:avLst/>
              <a:gdLst/>
              <a:ahLst/>
              <a:cxnLst/>
              <a:rect r="r" b="b" t="t" l="l"/>
              <a:pathLst>
                <a:path h="1217520" w="2993618">
                  <a:moveTo>
                    <a:pt x="2869158" y="1217520"/>
                  </a:moveTo>
                  <a:lnTo>
                    <a:pt x="124460" y="1217520"/>
                  </a:lnTo>
                  <a:cubicBezTo>
                    <a:pt x="55880" y="1217520"/>
                    <a:pt x="0" y="1161640"/>
                    <a:pt x="0" y="109306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869158" y="0"/>
                  </a:lnTo>
                  <a:cubicBezTo>
                    <a:pt x="2937739" y="0"/>
                    <a:pt x="2993618" y="55880"/>
                    <a:pt x="2993618" y="124460"/>
                  </a:cubicBezTo>
                  <a:lnTo>
                    <a:pt x="2993618" y="1093060"/>
                  </a:lnTo>
                  <a:cubicBezTo>
                    <a:pt x="2993618" y="1161640"/>
                    <a:pt x="2937739" y="1217520"/>
                    <a:pt x="2869158" y="1217520"/>
                  </a:cubicBezTo>
                  <a:close/>
                </a:path>
              </a:pathLst>
            </a:custGeom>
            <a:solidFill>
              <a:srgbClr val="FEE600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2841876" y="3474930"/>
            <a:ext cx="3022046" cy="1229082"/>
            <a:chOff x="0" y="0"/>
            <a:chExt cx="2993618" cy="1217520"/>
          </a:xfrm>
        </p:grpSpPr>
        <p:sp>
          <p:nvSpPr>
            <p:cNvPr name="Freeform 17" id="17"/>
            <p:cNvSpPr/>
            <p:nvPr/>
          </p:nvSpPr>
          <p:spPr>
            <a:xfrm>
              <a:off x="0" y="0"/>
              <a:ext cx="2993618" cy="1217520"/>
            </a:xfrm>
            <a:custGeom>
              <a:avLst/>
              <a:gdLst/>
              <a:ahLst/>
              <a:cxnLst/>
              <a:rect r="r" b="b" t="t" l="l"/>
              <a:pathLst>
                <a:path h="1217520" w="2993618">
                  <a:moveTo>
                    <a:pt x="2869158" y="1217520"/>
                  </a:moveTo>
                  <a:lnTo>
                    <a:pt x="124460" y="1217520"/>
                  </a:lnTo>
                  <a:cubicBezTo>
                    <a:pt x="55880" y="1217520"/>
                    <a:pt x="0" y="1161640"/>
                    <a:pt x="0" y="109306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869158" y="0"/>
                  </a:lnTo>
                  <a:cubicBezTo>
                    <a:pt x="2937739" y="0"/>
                    <a:pt x="2993618" y="55880"/>
                    <a:pt x="2993618" y="124460"/>
                  </a:cubicBezTo>
                  <a:lnTo>
                    <a:pt x="2993618" y="1093060"/>
                  </a:lnTo>
                  <a:cubicBezTo>
                    <a:pt x="2993618" y="1161640"/>
                    <a:pt x="2937739" y="1217520"/>
                    <a:pt x="2869158" y="1217520"/>
                  </a:cubicBezTo>
                  <a:close/>
                </a:path>
              </a:pathLst>
            </a:custGeom>
            <a:solidFill>
              <a:srgbClr val="FEE600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2921419" y="4103938"/>
            <a:ext cx="2364430" cy="452607"/>
            <a:chOff x="0" y="0"/>
            <a:chExt cx="3152573" cy="603477"/>
          </a:xfrm>
        </p:grpSpPr>
        <p:sp>
          <p:nvSpPr>
            <p:cNvPr name="TextBox 19" id="19"/>
            <p:cNvSpPr txBox="true"/>
            <p:nvPr/>
          </p:nvSpPr>
          <p:spPr>
            <a:xfrm rot="0">
              <a:off x="0" y="-19050"/>
              <a:ext cx="3152573" cy="3222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816"/>
                </a:lnSpc>
              </a:pPr>
              <a:r>
                <a:rPr lang="en-US" sz="1514">
                  <a:solidFill>
                    <a:srgbClr val="191919"/>
                  </a:solidFill>
                  <a:latin typeface="Telegraf Bold"/>
                </a:rPr>
                <a:t>Anderson Oliveira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0" y="268254"/>
              <a:ext cx="3152573" cy="3352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956"/>
                </a:lnSpc>
              </a:pPr>
              <a:r>
                <a:rPr lang="en-US" sz="1397" spc="27">
                  <a:solidFill>
                    <a:srgbClr val="191919"/>
                  </a:solidFill>
                  <a:latin typeface="Telegraf"/>
                </a:rPr>
                <a:t>Omais bonito do grupo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8072088" y="4054770"/>
            <a:ext cx="2432422" cy="465623"/>
            <a:chOff x="0" y="0"/>
            <a:chExt cx="3243229" cy="620830"/>
          </a:xfrm>
        </p:grpSpPr>
        <p:sp>
          <p:nvSpPr>
            <p:cNvPr name="TextBox 22" id="22"/>
            <p:cNvSpPr txBox="true"/>
            <p:nvPr/>
          </p:nvSpPr>
          <p:spPr>
            <a:xfrm rot="0">
              <a:off x="0" y="-19050"/>
              <a:ext cx="3243229" cy="3309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869"/>
                </a:lnSpc>
              </a:pPr>
              <a:r>
                <a:rPr lang="en-US" sz="1557">
                  <a:solidFill>
                    <a:srgbClr val="191919"/>
                  </a:solidFill>
                  <a:latin typeface="Telegraf Bold"/>
                </a:rPr>
                <a:t>Gabriel Teodoro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0" y="277611"/>
              <a:ext cx="3243229" cy="3432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012"/>
                </a:lnSpc>
              </a:pPr>
              <a:r>
                <a:rPr lang="en-US" sz="1437" spc="28">
                  <a:solidFill>
                    <a:srgbClr val="191919"/>
                  </a:solidFill>
                  <a:latin typeface="Telegraf"/>
                </a:rPr>
                <a:t>Expert em Marketing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3032040" y="4116771"/>
            <a:ext cx="2418044" cy="462870"/>
            <a:chOff x="0" y="0"/>
            <a:chExt cx="3224059" cy="617161"/>
          </a:xfrm>
        </p:grpSpPr>
        <p:sp>
          <p:nvSpPr>
            <p:cNvPr name="TextBox 25" id="25"/>
            <p:cNvSpPr txBox="true"/>
            <p:nvPr/>
          </p:nvSpPr>
          <p:spPr>
            <a:xfrm rot="0">
              <a:off x="0" y="-19050"/>
              <a:ext cx="3224059" cy="3291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858"/>
                </a:lnSpc>
              </a:pPr>
              <a:r>
                <a:rPr lang="en-US" sz="1548">
                  <a:solidFill>
                    <a:srgbClr val="191919"/>
                  </a:solidFill>
                  <a:latin typeface="Telegraf Bold"/>
                </a:rPr>
                <a:t>Henrique Danzo</a:t>
              </a:r>
            </a:p>
          </p:txBody>
        </p:sp>
        <p:sp>
          <p:nvSpPr>
            <p:cNvPr name="TextBox 26" id="26"/>
            <p:cNvSpPr txBox="true"/>
            <p:nvPr/>
          </p:nvSpPr>
          <p:spPr>
            <a:xfrm rot="0">
              <a:off x="0" y="275633"/>
              <a:ext cx="3224059" cy="3415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000"/>
                </a:lnSpc>
              </a:pPr>
              <a:r>
                <a:rPr lang="en-US" sz="1429" spc="28">
                  <a:solidFill>
                    <a:srgbClr val="191919"/>
                  </a:solidFill>
                  <a:latin typeface="Telegraf"/>
                </a:rPr>
                <a:t>Gerente de mídias sociais</a:t>
              </a:r>
            </a:p>
          </p:txBody>
        </p:sp>
      </p:grpSp>
      <p:grpSp>
        <p:nvGrpSpPr>
          <p:cNvPr name="Group 27" id="27"/>
          <p:cNvGrpSpPr>
            <a:grpSpLocks noChangeAspect="true"/>
          </p:cNvGrpSpPr>
          <p:nvPr/>
        </p:nvGrpSpPr>
        <p:grpSpPr>
          <a:xfrm rot="0">
            <a:off x="2735472" y="2282592"/>
            <a:ext cx="2955040" cy="1662189"/>
            <a:chOff x="0" y="0"/>
            <a:chExt cx="11289030" cy="6350000"/>
          </a:xfrm>
        </p:grpSpPr>
        <p:sp>
          <p:nvSpPr>
            <p:cNvPr name="Freeform 28" id="28"/>
            <p:cNvSpPr/>
            <p:nvPr/>
          </p:nvSpPr>
          <p:spPr>
            <a:xfrm>
              <a:off x="0" y="0"/>
              <a:ext cx="11287761" cy="6350000"/>
            </a:xfrm>
            <a:custGeom>
              <a:avLst/>
              <a:gdLst/>
              <a:ahLst/>
              <a:cxnLst/>
              <a:rect r="r" b="b" t="t" l="l"/>
              <a:pathLst>
                <a:path h="6350000" w="11287761">
                  <a:moveTo>
                    <a:pt x="0" y="5824220"/>
                  </a:moveTo>
                  <a:lnTo>
                    <a:pt x="0" y="525780"/>
                  </a:lnTo>
                  <a:cubicBezTo>
                    <a:pt x="0" y="234950"/>
                    <a:pt x="234950" y="0"/>
                    <a:pt x="525780" y="0"/>
                  </a:cubicBezTo>
                  <a:lnTo>
                    <a:pt x="10761980" y="0"/>
                  </a:lnTo>
                  <a:cubicBezTo>
                    <a:pt x="11052811" y="0"/>
                    <a:pt x="11287761" y="234950"/>
                    <a:pt x="11287761" y="525780"/>
                  </a:cubicBezTo>
                  <a:lnTo>
                    <a:pt x="11287761" y="5822950"/>
                  </a:lnTo>
                  <a:cubicBezTo>
                    <a:pt x="11287761" y="6113780"/>
                    <a:pt x="11052811" y="6348730"/>
                    <a:pt x="10761980" y="6348730"/>
                  </a:cubicBezTo>
                  <a:lnTo>
                    <a:pt x="525780" y="6348730"/>
                  </a:lnTo>
                  <a:cubicBezTo>
                    <a:pt x="236220" y="6350000"/>
                    <a:pt x="0" y="6115050"/>
                    <a:pt x="0" y="5824220"/>
                  </a:cubicBezTo>
                  <a:cubicBezTo>
                    <a:pt x="0" y="5824220"/>
                    <a:pt x="0" y="5824220"/>
                    <a:pt x="0" y="582422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0000"/>
              </a:solidFill>
            </a:ln>
          </p:spPr>
        </p:sp>
      </p:grpSp>
      <p:grpSp>
        <p:nvGrpSpPr>
          <p:cNvPr name="Group 29" id="29"/>
          <p:cNvGrpSpPr>
            <a:grpSpLocks noChangeAspect="true"/>
          </p:cNvGrpSpPr>
          <p:nvPr/>
        </p:nvGrpSpPr>
        <p:grpSpPr>
          <a:xfrm rot="0">
            <a:off x="7880794" y="2181049"/>
            <a:ext cx="3040015" cy="1709987"/>
            <a:chOff x="0" y="0"/>
            <a:chExt cx="11289030" cy="6350000"/>
          </a:xfrm>
        </p:grpSpPr>
        <p:sp>
          <p:nvSpPr>
            <p:cNvPr name="Freeform 30" id="30"/>
            <p:cNvSpPr/>
            <p:nvPr/>
          </p:nvSpPr>
          <p:spPr>
            <a:xfrm>
              <a:off x="0" y="0"/>
              <a:ext cx="11287761" cy="6350000"/>
            </a:xfrm>
            <a:custGeom>
              <a:avLst/>
              <a:gdLst/>
              <a:ahLst/>
              <a:cxnLst/>
              <a:rect r="r" b="b" t="t" l="l"/>
              <a:pathLst>
                <a:path h="6350000" w="11287761">
                  <a:moveTo>
                    <a:pt x="0" y="5824220"/>
                  </a:moveTo>
                  <a:lnTo>
                    <a:pt x="0" y="525780"/>
                  </a:lnTo>
                  <a:cubicBezTo>
                    <a:pt x="0" y="234950"/>
                    <a:pt x="234950" y="0"/>
                    <a:pt x="525780" y="0"/>
                  </a:cubicBezTo>
                  <a:lnTo>
                    <a:pt x="10761980" y="0"/>
                  </a:lnTo>
                  <a:cubicBezTo>
                    <a:pt x="11052811" y="0"/>
                    <a:pt x="11287761" y="234950"/>
                    <a:pt x="11287761" y="525780"/>
                  </a:cubicBezTo>
                  <a:lnTo>
                    <a:pt x="11287761" y="5822950"/>
                  </a:lnTo>
                  <a:cubicBezTo>
                    <a:pt x="11287761" y="6113780"/>
                    <a:pt x="11052811" y="6348730"/>
                    <a:pt x="10761980" y="6348730"/>
                  </a:cubicBezTo>
                  <a:lnTo>
                    <a:pt x="525780" y="6348730"/>
                  </a:lnTo>
                  <a:cubicBezTo>
                    <a:pt x="236220" y="6350000"/>
                    <a:pt x="0" y="6115050"/>
                    <a:pt x="0" y="5824220"/>
                  </a:cubicBezTo>
                  <a:cubicBezTo>
                    <a:pt x="0" y="5824220"/>
                    <a:pt x="0" y="5824220"/>
                    <a:pt x="0" y="582422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0000"/>
              </a:solidFill>
            </a:ln>
          </p:spPr>
        </p:sp>
      </p:grpSp>
      <p:grpSp>
        <p:nvGrpSpPr>
          <p:cNvPr name="Group 31" id="31"/>
          <p:cNvGrpSpPr>
            <a:grpSpLocks noChangeAspect="true"/>
          </p:cNvGrpSpPr>
          <p:nvPr/>
        </p:nvGrpSpPr>
        <p:grpSpPr>
          <a:xfrm rot="0">
            <a:off x="12841876" y="2181049"/>
            <a:ext cx="3022046" cy="1699880"/>
            <a:chOff x="0" y="0"/>
            <a:chExt cx="11289030" cy="6350000"/>
          </a:xfrm>
        </p:grpSpPr>
        <p:sp>
          <p:nvSpPr>
            <p:cNvPr name="Freeform 32" id="32"/>
            <p:cNvSpPr/>
            <p:nvPr/>
          </p:nvSpPr>
          <p:spPr>
            <a:xfrm>
              <a:off x="0" y="0"/>
              <a:ext cx="11287761" cy="6350000"/>
            </a:xfrm>
            <a:custGeom>
              <a:avLst/>
              <a:gdLst/>
              <a:ahLst/>
              <a:cxnLst/>
              <a:rect r="r" b="b" t="t" l="l"/>
              <a:pathLst>
                <a:path h="6350000" w="11287761">
                  <a:moveTo>
                    <a:pt x="0" y="5824220"/>
                  </a:moveTo>
                  <a:lnTo>
                    <a:pt x="0" y="525780"/>
                  </a:lnTo>
                  <a:cubicBezTo>
                    <a:pt x="0" y="234950"/>
                    <a:pt x="234950" y="0"/>
                    <a:pt x="525780" y="0"/>
                  </a:cubicBezTo>
                  <a:lnTo>
                    <a:pt x="10761980" y="0"/>
                  </a:lnTo>
                  <a:cubicBezTo>
                    <a:pt x="11052811" y="0"/>
                    <a:pt x="11287761" y="234950"/>
                    <a:pt x="11287761" y="525780"/>
                  </a:cubicBezTo>
                  <a:lnTo>
                    <a:pt x="11287761" y="5822950"/>
                  </a:lnTo>
                  <a:cubicBezTo>
                    <a:pt x="11287761" y="6113780"/>
                    <a:pt x="11052811" y="6348730"/>
                    <a:pt x="10761980" y="6348730"/>
                  </a:cubicBezTo>
                  <a:lnTo>
                    <a:pt x="525780" y="6348730"/>
                  </a:lnTo>
                  <a:cubicBezTo>
                    <a:pt x="236220" y="6350000"/>
                    <a:pt x="0" y="6115050"/>
                    <a:pt x="0" y="5824220"/>
                  </a:cubicBezTo>
                  <a:cubicBezTo>
                    <a:pt x="0" y="5824220"/>
                    <a:pt x="0" y="5824220"/>
                    <a:pt x="0" y="582422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0000"/>
              </a:solidFill>
            </a:ln>
          </p:spPr>
        </p:sp>
      </p:grpSp>
      <p:grpSp>
        <p:nvGrpSpPr>
          <p:cNvPr name="Group 33" id="33"/>
          <p:cNvGrpSpPr/>
          <p:nvPr/>
        </p:nvGrpSpPr>
        <p:grpSpPr>
          <a:xfrm rot="0">
            <a:off x="2735472" y="8401876"/>
            <a:ext cx="2955040" cy="1412059"/>
            <a:chOff x="0" y="0"/>
            <a:chExt cx="2993618" cy="1430494"/>
          </a:xfrm>
        </p:grpSpPr>
        <p:sp>
          <p:nvSpPr>
            <p:cNvPr name="Freeform 34" id="34"/>
            <p:cNvSpPr/>
            <p:nvPr/>
          </p:nvSpPr>
          <p:spPr>
            <a:xfrm>
              <a:off x="0" y="0"/>
              <a:ext cx="2993618" cy="1430494"/>
            </a:xfrm>
            <a:custGeom>
              <a:avLst/>
              <a:gdLst/>
              <a:ahLst/>
              <a:cxnLst/>
              <a:rect r="r" b="b" t="t" l="l"/>
              <a:pathLst>
                <a:path h="1430494" w="2993618">
                  <a:moveTo>
                    <a:pt x="2869158" y="1430494"/>
                  </a:moveTo>
                  <a:lnTo>
                    <a:pt x="124460" y="1430494"/>
                  </a:lnTo>
                  <a:cubicBezTo>
                    <a:pt x="55880" y="1430494"/>
                    <a:pt x="0" y="1374614"/>
                    <a:pt x="0" y="130603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869158" y="0"/>
                  </a:lnTo>
                  <a:cubicBezTo>
                    <a:pt x="2937739" y="0"/>
                    <a:pt x="2993618" y="55880"/>
                    <a:pt x="2993618" y="124460"/>
                  </a:cubicBezTo>
                  <a:lnTo>
                    <a:pt x="2993618" y="1306034"/>
                  </a:lnTo>
                  <a:cubicBezTo>
                    <a:pt x="2993618" y="1374614"/>
                    <a:pt x="2937739" y="1430494"/>
                    <a:pt x="2869158" y="1430494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</p:grpSp>
      <p:grpSp>
        <p:nvGrpSpPr>
          <p:cNvPr name="Group 35" id="35"/>
          <p:cNvGrpSpPr/>
          <p:nvPr/>
        </p:nvGrpSpPr>
        <p:grpSpPr>
          <a:xfrm rot="0">
            <a:off x="7880794" y="8361271"/>
            <a:ext cx="3040015" cy="1452664"/>
            <a:chOff x="0" y="0"/>
            <a:chExt cx="2993618" cy="1430494"/>
          </a:xfrm>
        </p:grpSpPr>
        <p:sp>
          <p:nvSpPr>
            <p:cNvPr name="Freeform 36" id="36"/>
            <p:cNvSpPr/>
            <p:nvPr/>
          </p:nvSpPr>
          <p:spPr>
            <a:xfrm>
              <a:off x="0" y="0"/>
              <a:ext cx="2993618" cy="1430494"/>
            </a:xfrm>
            <a:custGeom>
              <a:avLst/>
              <a:gdLst/>
              <a:ahLst/>
              <a:cxnLst/>
              <a:rect r="r" b="b" t="t" l="l"/>
              <a:pathLst>
                <a:path h="1430494" w="2993618">
                  <a:moveTo>
                    <a:pt x="2869158" y="1430494"/>
                  </a:moveTo>
                  <a:lnTo>
                    <a:pt x="124460" y="1430494"/>
                  </a:lnTo>
                  <a:cubicBezTo>
                    <a:pt x="55880" y="1430494"/>
                    <a:pt x="0" y="1374614"/>
                    <a:pt x="0" y="130603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869158" y="0"/>
                  </a:lnTo>
                  <a:cubicBezTo>
                    <a:pt x="2937739" y="0"/>
                    <a:pt x="2993618" y="55880"/>
                    <a:pt x="2993618" y="124460"/>
                  </a:cubicBezTo>
                  <a:lnTo>
                    <a:pt x="2993618" y="1306034"/>
                  </a:lnTo>
                  <a:cubicBezTo>
                    <a:pt x="2993618" y="1374614"/>
                    <a:pt x="2937739" y="1430494"/>
                    <a:pt x="2869158" y="1430494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</p:grpSp>
      <p:grpSp>
        <p:nvGrpSpPr>
          <p:cNvPr name="Group 37" id="37"/>
          <p:cNvGrpSpPr/>
          <p:nvPr/>
        </p:nvGrpSpPr>
        <p:grpSpPr>
          <a:xfrm rot="0">
            <a:off x="12796386" y="8361271"/>
            <a:ext cx="3040015" cy="1452664"/>
            <a:chOff x="0" y="0"/>
            <a:chExt cx="2993618" cy="1430494"/>
          </a:xfrm>
        </p:grpSpPr>
        <p:sp>
          <p:nvSpPr>
            <p:cNvPr name="Freeform 38" id="38"/>
            <p:cNvSpPr/>
            <p:nvPr/>
          </p:nvSpPr>
          <p:spPr>
            <a:xfrm>
              <a:off x="0" y="0"/>
              <a:ext cx="2993618" cy="1430494"/>
            </a:xfrm>
            <a:custGeom>
              <a:avLst/>
              <a:gdLst/>
              <a:ahLst/>
              <a:cxnLst/>
              <a:rect r="r" b="b" t="t" l="l"/>
              <a:pathLst>
                <a:path h="1430494" w="2993618">
                  <a:moveTo>
                    <a:pt x="2869158" y="1430494"/>
                  </a:moveTo>
                  <a:lnTo>
                    <a:pt x="124460" y="1430494"/>
                  </a:lnTo>
                  <a:cubicBezTo>
                    <a:pt x="55880" y="1430494"/>
                    <a:pt x="0" y="1374614"/>
                    <a:pt x="0" y="130603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869158" y="0"/>
                  </a:lnTo>
                  <a:cubicBezTo>
                    <a:pt x="2937739" y="0"/>
                    <a:pt x="2993618" y="55880"/>
                    <a:pt x="2993618" y="124460"/>
                  </a:cubicBezTo>
                  <a:lnTo>
                    <a:pt x="2993618" y="1306034"/>
                  </a:lnTo>
                  <a:cubicBezTo>
                    <a:pt x="2993618" y="1374614"/>
                    <a:pt x="2937739" y="1430494"/>
                    <a:pt x="2869158" y="1430494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</p:grpSp>
      <p:sp>
        <p:nvSpPr>
          <p:cNvPr name="TextBox 39" id="39"/>
          <p:cNvSpPr txBox="true"/>
          <p:nvPr/>
        </p:nvSpPr>
        <p:spPr>
          <a:xfrm rot="0">
            <a:off x="2921419" y="8910387"/>
            <a:ext cx="2607191" cy="608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589"/>
              </a:lnSpc>
            </a:pPr>
            <a:r>
              <a:rPr lang="en-US" sz="1135">
                <a:solidFill>
                  <a:srgbClr val="FFFFFF"/>
                </a:solidFill>
                <a:latin typeface="Telegraf"/>
              </a:rPr>
              <a:t>Tem uma variedade de objetivos, tornando apresentações ferramentas poderosas para convencer e ensinar.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8072088" y="8875975"/>
            <a:ext cx="2682164" cy="6342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635"/>
              </a:lnSpc>
            </a:pPr>
            <a:r>
              <a:rPr lang="en-US" sz="1168">
                <a:solidFill>
                  <a:srgbClr val="FFFFFF"/>
                </a:solidFill>
                <a:latin typeface="Telegraf"/>
              </a:rPr>
              <a:t>Tem uma variedade de objetivos, tornando apresentações ferramentas poderosas para convencer e ensinar.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2987680" y="8875975"/>
            <a:ext cx="2682164" cy="6342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635"/>
              </a:lnSpc>
            </a:pPr>
            <a:r>
              <a:rPr lang="en-US" sz="1168">
                <a:solidFill>
                  <a:srgbClr val="FFFFFF"/>
                </a:solidFill>
                <a:latin typeface="Telegraf"/>
              </a:rPr>
              <a:t>Tem uma variedade de objetivos, tornando apresentações ferramentas poderosas para convencer e ensinar.</a:t>
            </a:r>
          </a:p>
        </p:txBody>
      </p:sp>
      <p:grpSp>
        <p:nvGrpSpPr>
          <p:cNvPr name="Group 42" id="42"/>
          <p:cNvGrpSpPr/>
          <p:nvPr/>
        </p:nvGrpSpPr>
        <p:grpSpPr>
          <a:xfrm rot="0">
            <a:off x="2735472" y="7547963"/>
            <a:ext cx="2955040" cy="1201830"/>
            <a:chOff x="0" y="0"/>
            <a:chExt cx="2993618" cy="1217520"/>
          </a:xfrm>
        </p:grpSpPr>
        <p:sp>
          <p:nvSpPr>
            <p:cNvPr name="Freeform 43" id="43"/>
            <p:cNvSpPr/>
            <p:nvPr/>
          </p:nvSpPr>
          <p:spPr>
            <a:xfrm>
              <a:off x="0" y="0"/>
              <a:ext cx="2993618" cy="1217520"/>
            </a:xfrm>
            <a:custGeom>
              <a:avLst/>
              <a:gdLst/>
              <a:ahLst/>
              <a:cxnLst/>
              <a:rect r="r" b="b" t="t" l="l"/>
              <a:pathLst>
                <a:path h="1217520" w="2993618">
                  <a:moveTo>
                    <a:pt x="2869158" y="1217520"/>
                  </a:moveTo>
                  <a:lnTo>
                    <a:pt x="124460" y="1217520"/>
                  </a:lnTo>
                  <a:cubicBezTo>
                    <a:pt x="55880" y="1217520"/>
                    <a:pt x="0" y="1161640"/>
                    <a:pt x="0" y="109306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869158" y="0"/>
                  </a:lnTo>
                  <a:cubicBezTo>
                    <a:pt x="2937739" y="0"/>
                    <a:pt x="2993618" y="55880"/>
                    <a:pt x="2993618" y="124460"/>
                  </a:cubicBezTo>
                  <a:lnTo>
                    <a:pt x="2993618" y="1093060"/>
                  </a:lnTo>
                  <a:cubicBezTo>
                    <a:pt x="2993618" y="1161640"/>
                    <a:pt x="2937739" y="1217520"/>
                    <a:pt x="2869158" y="1217520"/>
                  </a:cubicBezTo>
                  <a:close/>
                </a:path>
              </a:pathLst>
            </a:custGeom>
            <a:solidFill>
              <a:srgbClr val="FEE600"/>
            </a:solidFill>
          </p:spPr>
        </p:sp>
      </p:grpSp>
      <p:grpSp>
        <p:nvGrpSpPr>
          <p:cNvPr name="Group 44" id="44"/>
          <p:cNvGrpSpPr/>
          <p:nvPr/>
        </p:nvGrpSpPr>
        <p:grpSpPr>
          <a:xfrm rot="0">
            <a:off x="7880794" y="7482802"/>
            <a:ext cx="3040015" cy="1236390"/>
            <a:chOff x="0" y="0"/>
            <a:chExt cx="2993618" cy="1217520"/>
          </a:xfrm>
        </p:grpSpPr>
        <p:sp>
          <p:nvSpPr>
            <p:cNvPr name="Freeform 45" id="45"/>
            <p:cNvSpPr/>
            <p:nvPr/>
          </p:nvSpPr>
          <p:spPr>
            <a:xfrm>
              <a:off x="0" y="0"/>
              <a:ext cx="2993618" cy="1217520"/>
            </a:xfrm>
            <a:custGeom>
              <a:avLst/>
              <a:gdLst/>
              <a:ahLst/>
              <a:cxnLst/>
              <a:rect r="r" b="b" t="t" l="l"/>
              <a:pathLst>
                <a:path h="1217520" w="2993618">
                  <a:moveTo>
                    <a:pt x="2869158" y="1217520"/>
                  </a:moveTo>
                  <a:lnTo>
                    <a:pt x="124460" y="1217520"/>
                  </a:lnTo>
                  <a:cubicBezTo>
                    <a:pt x="55880" y="1217520"/>
                    <a:pt x="0" y="1161640"/>
                    <a:pt x="0" y="109306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869158" y="0"/>
                  </a:lnTo>
                  <a:cubicBezTo>
                    <a:pt x="2937739" y="0"/>
                    <a:pt x="2993618" y="55880"/>
                    <a:pt x="2993618" y="124460"/>
                  </a:cubicBezTo>
                  <a:lnTo>
                    <a:pt x="2993618" y="1093060"/>
                  </a:lnTo>
                  <a:cubicBezTo>
                    <a:pt x="2993618" y="1161640"/>
                    <a:pt x="2937739" y="1217520"/>
                    <a:pt x="2869158" y="1217520"/>
                  </a:cubicBezTo>
                  <a:close/>
                </a:path>
              </a:pathLst>
            </a:custGeom>
            <a:solidFill>
              <a:srgbClr val="FEE600"/>
            </a:solidFill>
          </p:spPr>
        </p:sp>
      </p:grpSp>
      <p:grpSp>
        <p:nvGrpSpPr>
          <p:cNvPr name="Group 46" id="46"/>
          <p:cNvGrpSpPr/>
          <p:nvPr/>
        </p:nvGrpSpPr>
        <p:grpSpPr>
          <a:xfrm rot="0">
            <a:off x="12796386" y="7482802"/>
            <a:ext cx="3040015" cy="1236390"/>
            <a:chOff x="0" y="0"/>
            <a:chExt cx="2993618" cy="1217520"/>
          </a:xfrm>
        </p:grpSpPr>
        <p:sp>
          <p:nvSpPr>
            <p:cNvPr name="Freeform 47" id="47"/>
            <p:cNvSpPr/>
            <p:nvPr/>
          </p:nvSpPr>
          <p:spPr>
            <a:xfrm>
              <a:off x="0" y="0"/>
              <a:ext cx="2993618" cy="1217520"/>
            </a:xfrm>
            <a:custGeom>
              <a:avLst/>
              <a:gdLst/>
              <a:ahLst/>
              <a:cxnLst/>
              <a:rect r="r" b="b" t="t" l="l"/>
              <a:pathLst>
                <a:path h="1217520" w="2993618">
                  <a:moveTo>
                    <a:pt x="2869158" y="1217520"/>
                  </a:moveTo>
                  <a:lnTo>
                    <a:pt x="124460" y="1217520"/>
                  </a:lnTo>
                  <a:cubicBezTo>
                    <a:pt x="55880" y="1217520"/>
                    <a:pt x="0" y="1161640"/>
                    <a:pt x="0" y="109306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869158" y="0"/>
                  </a:lnTo>
                  <a:cubicBezTo>
                    <a:pt x="2937739" y="0"/>
                    <a:pt x="2993618" y="55880"/>
                    <a:pt x="2993618" y="124460"/>
                  </a:cubicBezTo>
                  <a:lnTo>
                    <a:pt x="2993618" y="1093060"/>
                  </a:lnTo>
                  <a:cubicBezTo>
                    <a:pt x="2993618" y="1161640"/>
                    <a:pt x="2937739" y="1217520"/>
                    <a:pt x="2869158" y="1217520"/>
                  </a:cubicBezTo>
                  <a:close/>
                </a:path>
              </a:pathLst>
            </a:custGeom>
            <a:solidFill>
              <a:srgbClr val="FEE600"/>
            </a:solidFill>
          </p:spPr>
        </p:sp>
      </p:grpSp>
      <p:grpSp>
        <p:nvGrpSpPr>
          <p:cNvPr name="Group 48" id="48"/>
          <p:cNvGrpSpPr/>
          <p:nvPr/>
        </p:nvGrpSpPr>
        <p:grpSpPr>
          <a:xfrm rot="0">
            <a:off x="2921419" y="8104117"/>
            <a:ext cx="2364430" cy="452607"/>
            <a:chOff x="0" y="0"/>
            <a:chExt cx="3152573" cy="603477"/>
          </a:xfrm>
        </p:grpSpPr>
        <p:sp>
          <p:nvSpPr>
            <p:cNvPr name="TextBox 49" id="49"/>
            <p:cNvSpPr txBox="true"/>
            <p:nvPr/>
          </p:nvSpPr>
          <p:spPr>
            <a:xfrm rot="0">
              <a:off x="0" y="-19050"/>
              <a:ext cx="3152573" cy="3222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816"/>
                </a:lnSpc>
              </a:pPr>
              <a:r>
                <a:rPr lang="en-US" sz="1514">
                  <a:solidFill>
                    <a:srgbClr val="191919"/>
                  </a:solidFill>
                  <a:latin typeface="Telegraf Bold"/>
                </a:rPr>
                <a:t>Mateus Folha</a:t>
              </a:r>
            </a:p>
          </p:txBody>
        </p:sp>
        <p:sp>
          <p:nvSpPr>
            <p:cNvPr name="TextBox 50" id="50"/>
            <p:cNvSpPr txBox="true"/>
            <p:nvPr/>
          </p:nvSpPr>
          <p:spPr>
            <a:xfrm rot="0">
              <a:off x="0" y="268254"/>
              <a:ext cx="3152573" cy="3352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956"/>
                </a:lnSpc>
              </a:pPr>
              <a:r>
                <a:rPr lang="en-US" sz="1397" spc="27" u="none">
                  <a:solidFill>
                    <a:srgbClr val="191919"/>
                  </a:solidFill>
                  <a:latin typeface="Telegraf"/>
                </a:rPr>
                <a:t>Influenciadora de moda</a:t>
              </a: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8072088" y="8054949"/>
            <a:ext cx="2432422" cy="465623"/>
            <a:chOff x="0" y="0"/>
            <a:chExt cx="3243229" cy="620830"/>
          </a:xfrm>
        </p:grpSpPr>
        <p:sp>
          <p:nvSpPr>
            <p:cNvPr name="TextBox 52" id="52"/>
            <p:cNvSpPr txBox="true"/>
            <p:nvPr/>
          </p:nvSpPr>
          <p:spPr>
            <a:xfrm rot="0">
              <a:off x="0" y="-19050"/>
              <a:ext cx="3243229" cy="3309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869"/>
                </a:lnSpc>
              </a:pPr>
              <a:r>
                <a:rPr lang="en-US" sz="1557">
                  <a:solidFill>
                    <a:srgbClr val="191919"/>
                  </a:solidFill>
                  <a:latin typeface="Telegraf Bold"/>
                </a:rPr>
                <a:t>Raoan Camara</a:t>
              </a:r>
            </a:p>
          </p:txBody>
        </p:sp>
        <p:sp>
          <p:nvSpPr>
            <p:cNvPr name="TextBox 53" id="53"/>
            <p:cNvSpPr txBox="true"/>
            <p:nvPr/>
          </p:nvSpPr>
          <p:spPr>
            <a:xfrm rot="0">
              <a:off x="0" y="277611"/>
              <a:ext cx="3243229" cy="3432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012"/>
                </a:lnSpc>
              </a:pPr>
              <a:r>
                <a:rPr lang="en-US" sz="1437" spc="28">
                  <a:solidFill>
                    <a:srgbClr val="191919"/>
                  </a:solidFill>
                  <a:latin typeface="Telegraf"/>
                </a:rPr>
                <a:t>Expert em Marketing</a:t>
              </a:r>
            </a:p>
          </p:txBody>
        </p:sp>
      </p:grpSp>
      <p:grpSp>
        <p:nvGrpSpPr>
          <p:cNvPr name="Group 54" id="54"/>
          <p:cNvGrpSpPr/>
          <p:nvPr/>
        </p:nvGrpSpPr>
        <p:grpSpPr>
          <a:xfrm rot="0">
            <a:off x="12987680" y="8128459"/>
            <a:ext cx="2432422" cy="465623"/>
            <a:chOff x="0" y="0"/>
            <a:chExt cx="3243229" cy="620830"/>
          </a:xfrm>
        </p:grpSpPr>
        <p:sp>
          <p:nvSpPr>
            <p:cNvPr name="TextBox 55" id="55"/>
            <p:cNvSpPr txBox="true"/>
            <p:nvPr/>
          </p:nvSpPr>
          <p:spPr>
            <a:xfrm rot="0">
              <a:off x="0" y="-19050"/>
              <a:ext cx="3243229" cy="3309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869"/>
                </a:lnSpc>
              </a:pPr>
              <a:r>
                <a:rPr lang="en-US" sz="1557">
                  <a:solidFill>
                    <a:srgbClr val="191919"/>
                  </a:solidFill>
                  <a:latin typeface="Telegraf Bold"/>
                </a:rPr>
                <a:t>Vinicius Augusto</a:t>
              </a:r>
            </a:p>
          </p:txBody>
        </p:sp>
        <p:sp>
          <p:nvSpPr>
            <p:cNvPr name="TextBox 56" id="56"/>
            <p:cNvSpPr txBox="true"/>
            <p:nvPr/>
          </p:nvSpPr>
          <p:spPr>
            <a:xfrm rot="0">
              <a:off x="0" y="277611"/>
              <a:ext cx="3243229" cy="3432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012"/>
                </a:lnSpc>
              </a:pPr>
              <a:r>
                <a:rPr lang="en-US" sz="1437" spc="28">
                  <a:solidFill>
                    <a:srgbClr val="191919"/>
                  </a:solidFill>
                  <a:latin typeface="Telegraf"/>
                </a:rPr>
                <a:t>Gerente de mídias sociais</a:t>
              </a:r>
            </a:p>
          </p:txBody>
        </p:sp>
      </p:grpSp>
      <p:grpSp>
        <p:nvGrpSpPr>
          <p:cNvPr name="Group 57" id="57"/>
          <p:cNvGrpSpPr>
            <a:grpSpLocks noChangeAspect="true"/>
          </p:cNvGrpSpPr>
          <p:nvPr/>
        </p:nvGrpSpPr>
        <p:grpSpPr>
          <a:xfrm rot="0">
            <a:off x="2735472" y="6282771"/>
            <a:ext cx="2955040" cy="1662189"/>
            <a:chOff x="0" y="0"/>
            <a:chExt cx="11289030" cy="6350000"/>
          </a:xfrm>
        </p:grpSpPr>
        <p:sp>
          <p:nvSpPr>
            <p:cNvPr name="Freeform 58" id="58"/>
            <p:cNvSpPr/>
            <p:nvPr/>
          </p:nvSpPr>
          <p:spPr>
            <a:xfrm>
              <a:off x="0" y="0"/>
              <a:ext cx="11287761" cy="6350000"/>
            </a:xfrm>
            <a:custGeom>
              <a:avLst/>
              <a:gdLst/>
              <a:ahLst/>
              <a:cxnLst/>
              <a:rect r="r" b="b" t="t" l="l"/>
              <a:pathLst>
                <a:path h="6350000" w="11287761">
                  <a:moveTo>
                    <a:pt x="0" y="5824220"/>
                  </a:moveTo>
                  <a:lnTo>
                    <a:pt x="0" y="525780"/>
                  </a:lnTo>
                  <a:cubicBezTo>
                    <a:pt x="0" y="234950"/>
                    <a:pt x="234950" y="0"/>
                    <a:pt x="525780" y="0"/>
                  </a:cubicBezTo>
                  <a:lnTo>
                    <a:pt x="10761980" y="0"/>
                  </a:lnTo>
                  <a:cubicBezTo>
                    <a:pt x="11052811" y="0"/>
                    <a:pt x="11287761" y="234950"/>
                    <a:pt x="11287761" y="525780"/>
                  </a:cubicBezTo>
                  <a:lnTo>
                    <a:pt x="11287761" y="5822950"/>
                  </a:lnTo>
                  <a:cubicBezTo>
                    <a:pt x="11287761" y="6113780"/>
                    <a:pt x="11052811" y="6348730"/>
                    <a:pt x="10761980" y="6348730"/>
                  </a:cubicBezTo>
                  <a:lnTo>
                    <a:pt x="525780" y="6348730"/>
                  </a:lnTo>
                  <a:cubicBezTo>
                    <a:pt x="236220" y="6350000"/>
                    <a:pt x="0" y="6115050"/>
                    <a:pt x="0" y="5824220"/>
                  </a:cubicBezTo>
                  <a:cubicBezTo>
                    <a:pt x="0" y="5824220"/>
                    <a:pt x="0" y="5824220"/>
                    <a:pt x="0" y="582422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0000"/>
              </a:solidFill>
            </a:ln>
          </p:spPr>
        </p:sp>
      </p:grpSp>
      <p:grpSp>
        <p:nvGrpSpPr>
          <p:cNvPr name="Group 59" id="59"/>
          <p:cNvGrpSpPr>
            <a:grpSpLocks noChangeAspect="true"/>
          </p:cNvGrpSpPr>
          <p:nvPr/>
        </p:nvGrpSpPr>
        <p:grpSpPr>
          <a:xfrm rot="0">
            <a:off x="7880794" y="6181228"/>
            <a:ext cx="3040015" cy="1709987"/>
            <a:chOff x="0" y="0"/>
            <a:chExt cx="11289030" cy="6350000"/>
          </a:xfrm>
        </p:grpSpPr>
        <p:sp>
          <p:nvSpPr>
            <p:cNvPr name="Freeform 60" id="60"/>
            <p:cNvSpPr/>
            <p:nvPr/>
          </p:nvSpPr>
          <p:spPr>
            <a:xfrm>
              <a:off x="0" y="0"/>
              <a:ext cx="11287761" cy="6350000"/>
            </a:xfrm>
            <a:custGeom>
              <a:avLst/>
              <a:gdLst/>
              <a:ahLst/>
              <a:cxnLst/>
              <a:rect r="r" b="b" t="t" l="l"/>
              <a:pathLst>
                <a:path h="6350000" w="11287761">
                  <a:moveTo>
                    <a:pt x="0" y="5824220"/>
                  </a:moveTo>
                  <a:lnTo>
                    <a:pt x="0" y="525780"/>
                  </a:lnTo>
                  <a:cubicBezTo>
                    <a:pt x="0" y="234950"/>
                    <a:pt x="234950" y="0"/>
                    <a:pt x="525780" y="0"/>
                  </a:cubicBezTo>
                  <a:lnTo>
                    <a:pt x="10761980" y="0"/>
                  </a:lnTo>
                  <a:cubicBezTo>
                    <a:pt x="11052811" y="0"/>
                    <a:pt x="11287761" y="234950"/>
                    <a:pt x="11287761" y="525780"/>
                  </a:cubicBezTo>
                  <a:lnTo>
                    <a:pt x="11287761" y="5822950"/>
                  </a:lnTo>
                  <a:cubicBezTo>
                    <a:pt x="11287761" y="6113780"/>
                    <a:pt x="11052811" y="6348730"/>
                    <a:pt x="10761980" y="6348730"/>
                  </a:cubicBezTo>
                  <a:lnTo>
                    <a:pt x="525780" y="6348730"/>
                  </a:lnTo>
                  <a:cubicBezTo>
                    <a:pt x="236220" y="6350000"/>
                    <a:pt x="0" y="6115050"/>
                    <a:pt x="0" y="5824220"/>
                  </a:cubicBezTo>
                  <a:cubicBezTo>
                    <a:pt x="0" y="5824220"/>
                    <a:pt x="0" y="5824220"/>
                    <a:pt x="0" y="582422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0000"/>
              </a:solidFill>
            </a:ln>
          </p:spPr>
        </p:sp>
      </p:grpSp>
      <p:grpSp>
        <p:nvGrpSpPr>
          <p:cNvPr name="Group 61" id="61"/>
          <p:cNvGrpSpPr>
            <a:grpSpLocks noChangeAspect="true"/>
          </p:cNvGrpSpPr>
          <p:nvPr/>
        </p:nvGrpSpPr>
        <p:grpSpPr>
          <a:xfrm rot="0">
            <a:off x="12796386" y="6181228"/>
            <a:ext cx="3040015" cy="1709987"/>
            <a:chOff x="0" y="0"/>
            <a:chExt cx="11289030" cy="6350000"/>
          </a:xfrm>
        </p:grpSpPr>
        <p:sp>
          <p:nvSpPr>
            <p:cNvPr name="Freeform 62" id="62"/>
            <p:cNvSpPr/>
            <p:nvPr/>
          </p:nvSpPr>
          <p:spPr>
            <a:xfrm>
              <a:off x="0" y="0"/>
              <a:ext cx="11287761" cy="6350000"/>
            </a:xfrm>
            <a:custGeom>
              <a:avLst/>
              <a:gdLst/>
              <a:ahLst/>
              <a:cxnLst/>
              <a:rect r="r" b="b" t="t" l="l"/>
              <a:pathLst>
                <a:path h="6350000" w="11287761">
                  <a:moveTo>
                    <a:pt x="0" y="5824220"/>
                  </a:moveTo>
                  <a:lnTo>
                    <a:pt x="0" y="525780"/>
                  </a:lnTo>
                  <a:cubicBezTo>
                    <a:pt x="0" y="234950"/>
                    <a:pt x="234950" y="0"/>
                    <a:pt x="525780" y="0"/>
                  </a:cubicBezTo>
                  <a:lnTo>
                    <a:pt x="10761980" y="0"/>
                  </a:lnTo>
                  <a:cubicBezTo>
                    <a:pt x="11052811" y="0"/>
                    <a:pt x="11287761" y="234950"/>
                    <a:pt x="11287761" y="525780"/>
                  </a:cubicBezTo>
                  <a:lnTo>
                    <a:pt x="11287761" y="5822950"/>
                  </a:lnTo>
                  <a:cubicBezTo>
                    <a:pt x="11287761" y="6113780"/>
                    <a:pt x="11052811" y="6348730"/>
                    <a:pt x="10761980" y="6348730"/>
                  </a:cubicBezTo>
                  <a:lnTo>
                    <a:pt x="525780" y="6348730"/>
                  </a:lnTo>
                  <a:cubicBezTo>
                    <a:pt x="236220" y="6350000"/>
                    <a:pt x="0" y="6115050"/>
                    <a:pt x="0" y="5824220"/>
                  </a:cubicBezTo>
                  <a:cubicBezTo>
                    <a:pt x="0" y="5824220"/>
                    <a:pt x="0" y="5824220"/>
                    <a:pt x="0" y="582422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0000"/>
              </a:solidFill>
            </a:ln>
          </p:spPr>
        </p:sp>
      </p:grpSp>
      <p:grpSp>
        <p:nvGrpSpPr>
          <p:cNvPr name="Group 63" id="63"/>
          <p:cNvGrpSpPr>
            <a:grpSpLocks noChangeAspect="true"/>
          </p:cNvGrpSpPr>
          <p:nvPr/>
        </p:nvGrpSpPr>
        <p:grpSpPr>
          <a:xfrm rot="0">
            <a:off x="12841876" y="2242996"/>
            <a:ext cx="3022046" cy="1699880"/>
            <a:chOff x="0" y="0"/>
            <a:chExt cx="11289030" cy="6350000"/>
          </a:xfrm>
        </p:grpSpPr>
        <p:sp>
          <p:nvSpPr>
            <p:cNvPr name="Freeform 64" id="64"/>
            <p:cNvSpPr/>
            <p:nvPr/>
          </p:nvSpPr>
          <p:spPr>
            <a:xfrm>
              <a:off x="0" y="0"/>
              <a:ext cx="11287761" cy="6350000"/>
            </a:xfrm>
            <a:custGeom>
              <a:avLst/>
              <a:gdLst/>
              <a:ahLst/>
              <a:cxnLst/>
              <a:rect r="r" b="b" t="t" l="l"/>
              <a:pathLst>
                <a:path h="6350000" w="11287761">
                  <a:moveTo>
                    <a:pt x="0" y="5824220"/>
                  </a:moveTo>
                  <a:lnTo>
                    <a:pt x="0" y="525780"/>
                  </a:lnTo>
                  <a:cubicBezTo>
                    <a:pt x="0" y="234950"/>
                    <a:pt x="234950" y="0"/>
                    <a:pt x="525780" y="0"/>
                  </a:cubicBezTo>
                  <a:lnTo>
                    <a:pt x="10761980" y="0"/>
                  </a:lnTo>
                  <a:cubicBezTo>
                    <a:pt x="11052811" y="0"/>
                    <a:pt x="11287761" y="234950"/>
                    <a:pt x="11287761" y="525780"/>
                  </a:cubicBezTo>
                  <a:lnTo>
                    <a:pt x="11287761" y="5822950"/>
                  </a:lnTo>
                  <a:cubicBezTo>
                    <a:pt x="11287761" y="6113780"/>
                    <a:pt x="11052811" y="6348730"/>
                    <a:pt x="10761980" y="6348730"/>
                  </a:cubicBezTo>
                  <a:lnTo>
                    <a:pt x="525780" y="6348730"/>
                  </a:lnTo>
                  <a:cubicBezTo>
                    <a:pt x="236220" y="6350000"/>
                    <a:pt x="0" y="6115050"/>
                    <a:pt x="0" y="5824220"/>
                  </a:cubicBezTo>
                  <a:cubicBezTo>
                    <a:pt x="0" y="5824220"/>
                    <a:pt x="0" y="5824220"/>
                    <a:pt x="0" y="5824220"/>
                  </a:cubicBezTo>
                  <a:close/>
                </a:path>
              </a:pathLst>
            </a:custGeom>
            <a:blipFill>
              <a:blip r:embed="rId2"/>
              <a:stretch>
                <a:fillRect l="0" r="11" t="-9281" b="-9261"/>
              </a:stretch>
            </a:blipFill>
          </p:spPr>
        </p:sp>
      </p:grpSp>
      <p:grpSp>
        <p:nvGrpSpPr>
          <p:cNvPr name="Group 65" id="65"/>
          <p:cNvGrpSpPr>
            <a:grpSpLocks noChangeAspect="true"/>
          </p:cNvGrpSpPr>
          <p:nvPr/>
        </p:nvGrpSpPr>
        <p:grpSpPr>
          <a:xfrm rot="0">
            <a:off x="7880794" y="2202521"/>
            <a:ext cx="3040015" cy="1709987"/>
            <a:chOff x="0" y="0"/>
            <a:chExt cx="11289030" cy="6350000"/>
          </a:xfrm>
        </p:grpSpPr>
        <p:sp>
          <p:nvSpPr>
            <p:cNvPr name="Freeform 66" id="66"/>
            <p:cNvSpPr/>
            <p:nvPr/>
          </p:nvSpPr>
          <p:spPr>
            <a:xfrm>
              <a:off x="0" y="0"/>
              <a:ext cx="11287761" cy="6350000"/>
            </a:xfrm>
            <a:custGeom>
              <a:avLst/>
              <a:gdLst/>
              <a:ahLst/>
              <a:cxnLst/>
              <a:rect r="r" b="b" t="t" l="l"/>
              <a:pathLst>
                <a:path h="6350000" w="11287761">
                  <a:moveTo>
                    <a:pt x="0" y="5824220"/>
                  </a:moveTo>
                  <a:lnTo>
                    <a:pt x="0" y="525780"/>
                  </a:lnTo>
                  <a:cubicBezTo>
                    <a:pt x="0" y="234950"/>
                    <a:pt x="234950" y="0"/>
                    <a:pt x="525780" y="0"/>
                  </a:cubicBezTo>
                  <a:lnTo>
                    <a:pt x="10761980" y="0"/>
                  </a:lnTo>
                  <a:cubicBezTo>
                    <a:pt x="11052811" y="0"/>
                    <a:pt x="11287761" y="234950"/>
                    <a:pt x="11287761" y="525780"/>
                  </a:cubicBezTo>
                  <a:lnTo>
                    <a:pt x="11287761" y="5822950"/>
                  </a:lnTo>
                  <a:cubicBezTo>
                    <a:pt x="11287761" y="6113780"/>
                    <a:pt x="11052811" y="6348730"/>
                    <a:pt x="10761980" y="6348730"/>
                  </a:cubicBezTo>
                  <a:lnTo>
                    <a:pt x="525780" y="6348730"/>
                  </a:lnTo>
                  <a:cubicBezTo>
                    <a:pt x="236220" y="6350000"/>
                    <a:pt x="0" y="6115050"/>
                    <a:pt x="0" y="5824220"/>
                  </a:cubicBezTo>
                  <a:cubicBezTo>
                    <a:pt x="0" y="5824220"/>
                    <a:pt x="0" y="5824220"/>
                    <a:pt x="0" y="5824220"/>
                  </a:cubicBezTo>
                  <a:close/>
                </a:path>
              </a:pathLst>
            </a:custGeom>
            <a:blipFill>
              <a:blip r:embed="rId2"/>
              <a:stretch>
                <a:fillRect l="0" r="11" t="-9281" b="-9261"/>
              </a:stretch>
            </a:blipFill>
          </p:spPr>
        </p:sp>
      </p:grpSp>
      <p:grpSp>
        <p:nvGrpSpPr>
          <p:cNvPr name="Group 67" id="67"/>
          <p:cNvGrpSpPr>
            <a:grpSpLocks noChangeAspect="true"/>
          </p:cNvGrpSpPr>
          <p:nvPr/>
        </p:nvGrpSpPr>
        <p:grpSpPr>
          <a:xfrm rot="0">
            <a:off x="2697299" y="2261120"/>
            <a:ext cx="2993213" cy="1683661"/>
            <a:chOff x="0" y="0"/>
            <a:chExt cx="11289030" cy="6350000"/>
          </a:xfrm>
        </p:grpSpPr>
        <p:sp>
          <p:nvSpPr>
            <p:cNvPr name="Freeform 68" id="68"/>
            <p:cNvSpPr/>
            <p:nvPr/>
          </p:nvSpPr>
          <p:spPr>
            <a:xfrm>
              <a:off x="0" y="0"/>
              <a:ext cx="11287761" cy="6350000"/>
            </a:xfrm>
            <a:custGeom>
              <a:avLst/>
              <a:gdLst/>
              <a:ahLst/>
              <a:cxnLst/>
              <a:rect r="r" b="b" t="t" l="l"/>
              <a:pathLst>
                <a:path h="6350000" w="11287761">
                  <a:moveTo>
                    <a:pt x="0" y="5824220"/>
                  </a:moveTo>
                  <a:lnTo>
                    <a:pt x="0" y="525780"/>
                  </a:lnTo>
                  <a:cubicBezTo>
                    <a:pt x="0" y="234950"/>
                    <a:pt x="234950" y="0"/>
                    <a:pt x="525780" y="0"/>
                  </a:cubicBezTo>
                  <a:lnTo>
                    <a:pt x="10761980" y="0"/>
                  </a:lnTo>
                  <a:cubicBezTo>
                    <a:pt x="11052811" y="0"/>
                    <a:pt x="11287761" y="234950"/>
                    <a:pt x="11287761" y="525780"/>
                  </a:cubicBezTo>
                  <a:lnTo>
                    <a:pt x="11287761" y="5822950"/>
                  </a:lnTo>
                  <a:cubicBezTo>
                    <a:pt x="11287761" y="6113780"/>
                    <a:pt x="11052811" y="6348730"/>
                    <a:pt x="10761980" y="6348730"/>
                  </a:cubicBezTo>
                  <a:lnTo>
                    <a:pt x="525780" y="6348730"/>
                  </a:lnTo>
                  <a:cubicBezTo>
                    <a:pt x="236220" y="6350000"/>
                    <a:pt x="0" y="6115050"/>
                    <a:pt x="0" y="5824220"/>
                  </a:cubicBezTo>
                  <a:cubicBezTo>
                    <a:pt x="0" y="5824220"/>
                    <a:pt x="0" y="5824220"/>
                    <a:pt x="0" y="5824220"/>
                  </a:cubicBezTo>
                  <a:close/>
                </a:path>
              </a:pathLst>
            </a:custGeom>
            <a:blipFill>
              <a:blip r:embed="rId2"/>
              <a:stretch>
                <a:fillRect l="0" r="11" t="-9281" b="-9261"/>
              </a:stretch>
            </a:blipFill>
          </p:spPr>
        </p:sp>
      </p:grpSp>
      <p:grpSp>
        <p:nvGrpSpPr>
          <p:cNvPr name="Group 69" id="69"/>
          <p:cNvGrpSpPr>
            <a:grpSpLocks noChangeAspect="true"/>
          </p:cNvGrpSpPr>
          <p:nvPr/>
        </p:nvGrpSpPr>
        <p:grpSpPr>
          <a:xfrm rot="0">
            <a:off x="2697299" y="6205401"/>
            <a:ext cx="2993213" cy="1683661"/>
            <a:chOff x="0" y="0"/>
            <a:chExt cx="11289030" cy="6350000"/>
          </a:xfrm>
        </p:grpSpPr>
        <p:sp>
          <p:nvSpPr>
            <p:cNvPr name="Freeform 70" id="70"/>
            <p:cNvSpPr/>
            <p:nvPr/>
          </p:nvSpPr>
          <p:spPr>
            <a:xfrm>
              <a:off x="0" y="0"/>
              <a:ext cx="11287761" cy="6350000"/>
            </a:xfrm>
            <a:custGeom>
              <a:avLst/>
              <a:gdLst/>
              <a:ahLst/>
              <a:cxnLst/>
              <a:rect r="r" b="b" t="t" l="l"/>
              <a:pathLst>
                <a:path h="6350000" w="11287761">
                  <a:moveTo>
                    <a:pt x="0" y="5824220"/>
                  </a:moveTo>
                  <a:lnTo>
                    <a:pt x="0" y="525780"/>
                  </a:lnTo>
                  <a:cubicBezTo>
                    <a:pt x="0" y="234950"/>
                    <a:pt x="234950" y="0"/>
                    <a:pt x="525780" y="0"/>
                  </a:cubicBezTo>
                  <a:lnTo>
                    <a:pt x="10761980" y="0"/>
                  </a:lnTo>
                  <a:cubicBezTo>
                    <a:pt x="11052811" y="0"/>
                    <a:pt x="11287761" y="234950"/>
                    <a:pt x="11287761" y="525780"/>
                  </a:cubicBezTo>
                  <a:lnTo>
                    <a:pt x="11287761" y="5822950"/>
                  </a:lnTo>
                  <a:cubicBezTo>
                    <a:pt x="11287761" y="6113780"/>
                    <a:pt x="11052811" y="6348730"/>
                    <a:pt x="10761980" y="6348730"/>
                  </a:cubicBezTo>
                  <a:lnTo>
                    <a:pt x="525780" y="6348730"/>
                  </a:lnTo>
                  <a:cubicBezTo>
                    <a:pt x="236220" y="6350000"/>
                    <a:pt x="0" y="6115050"/>
                    <a:pt x="0" y="5824220"/>
                  </a:cubicBezTo>
                  <a:cubicBezTo>
                    <a:pt x="0" y="5824220"/>
                    <a:pt x="0" y="5824220"/>
                    <a:pt x="0" y="5824220"/>
                  </a:cubicBezTo>
                  <a:close/>
                </a:path>
              </a:pathLst>
            </a:custGeom>
            <a:blipFill>
              <a:blip r:embed="rId2"/>
              <a:stretch>
                <a:fillRect l="0" r="11" t="-9281" b="-9261"/>
              </a:stretch>
            </a:blipFill>
          </p:spPr>
        </p:sp>
      </p:grpSp>
      <p:grpSp>
        <p:nvGrpSpPr>
          <p:cNvPr name="Group 71" id="71"/>
          <p:cNvGrpSpPr>
            <a:grpSpLocks noChangeAspect="true"/>
          </p:cNvGrpSpPr>
          <p:nvPr/>
        </p:nvGrpSpPr>
        <p:grpSpPr>
          <a:xfrm rot="0">
            <a:off x="7927597" y="6207554"/>
            <a:ext cx="2993213" cy="1683661"/>
            <a:chOff x="0" y="0"/>
            <a:chExt cx="11289030" cy="6350000"/>
          </a:xfrm>
        </p:grpSpPr>
        <p:sp>
          <p:nvSpPr>
            <p:cNvPr name="Freeform 72" id="72"/>
            <p:cNvSpPr/>
            <p:nvPr/>
          </p:nvSpPr>
          <p:spPr>
            <a:xfrm>
              <a:off x="0" y="0"/>
              <a:ext cx="11287761" cy="6350000"/>
            </a:xfrm>
            <a:custGeom>
              <a:avLst/>
              <a:gdLst/>
              <a:ahLst/>
              <a:cxnLst/>
              <a:rect r="r" b="b" t="t" l="l"/>
              <a:pathLst>
                <a:path h="6350000" w="11287761">
                  <a:moveTo>
                    <a:pt x="0" y="5824220"/>
                  </a:moveTo>
                  <a:lnTo>
                    <a:pt x="0" y="525780"/>
                  </a:lnTo>
                  <a:cubicBezTo>
                    <a:pt x="0" y="234950"/>
                    <a:pt x="234950" y="0"/>
                    <a:pt x="525780" y="0"/>
                  </a:cubicBezTo>
                  <a:lnTo>
                    <a:pt x="10761980" y="0"/>
                  </a:lnTo>
                  <a:cubicBezTo>
                    <a:pt x="11052811" y="0"/>
                    <a:pt x="11287761" y="234950"/>
                    <a:pt x="11287761" y="525780"/>
                  </a:cubicBezTo>
                  <a:lnTo>
                    <a:pt x="11287761" y="5822950"/>
                  </a:lnTo>
                  <a:cubicBezTo>
                    <a:pt x="11287761" y="6113780"/>
                    <a:pt x="11052811" y="6348730"/>
                    <a:pt x="10761980" y="6348730"/>
                  </a:cubicBezTo>
                  <a:lnTo>
                    <a:pt x="525780" y="6348730"/>
                  </a:lnTo>
                  <a:cubicBezTo>
                    <a:pt x="236220" y="6350000"/>
                    <a:pt x="0" y="6115050"/>
                    <a:pt x="0" y="5824220"/>
                  </a:cubicBezTo>
                  <a:cubicBezTo>
                    <a:pt x="0" y="5824220"/>
                    <a:pt x="0" y="5824220"/>
                    <a:pt x="0" y="5824220"/>
                  </a:cubicBezTo>
                  <a:close/>
                </a:path>
              </a:pathLst>
            </a:custGeom>
            <a:blipFill>
              <a:blip r:embed="rId2"/>
              <a:stretch>
                <a:fillRect l="0" r="11" t="-9281" b="-9261"/>
              </a:stretch>
            </a:blipFill>
          </p:spPr>
        </p:sp>
      </p:grpSp>
      <p:grpSp>
        <p:nvGrpSpPr>
          <p:cNvPr name="Group 73" id="73"/>
          <p:cNvGrpSpPr>
            <a:grpSpLocks noChangeAspect="true"/>
          </p:cNvGrpSpPr>
          <p:nvPr/>
        </p:nvGrpSpPr>
        <p:grpSpPr>
          <a:xfrm rot="0">
            <a:off x="12793602" y="6181228"/>
            <a:ext cx="3070321" cy="1727034"/>
            <a:chOff x="0" y="0"/>
            <a:chExt cx="11289030" cy="6350000"/>
          </a:xfrm>
        </p:grpSpPr>
        <p:sp>
          <p:nvSpPr>
            <p:cNvPr name="Freeform 74" id="74"/>
            <p:cNvSpPr/>
            <p:nvPr/>
          </p:nvSpPr>
          <p:spPr>
            <a:xfrm>
              <a:off x="0" y="0"/>
              <a:ext cx="11287761" cy="6350000"/>
            </a:xfrm>
            <a:custGeom>
              <a:avLst/>
              <a:gdLst/>
              <a:ahLst/>
              <a:cxnLst/>
              <a:rect r="r" b="b" t="t" l="l"/>
              <a:pathLst>
                <a:path h="6350000" w="11287761">
                  <a:moveTo>
                    <a:pt x="0" y="5824220"/>
                  </a:moveTo>
                  <a:lnTo>
                    <a:pt x="0" y="525780"/>
                  </a:lnTo>
                  <a:cubicBezTo>
                    <a:pt x="0" y="234950"/>
                    <a:pt x="234950" y="0"/>
                    <a:pt x="525780" y="0"/>
                  </a:cubicBezTo>
                  <a:lnTo>
                    <a:pt x="10761980" y="0"/>
                  </a:lnTo>
                  <a:cubicBezTo>
                    <a:pt x="11052811" y="0"/>
                    <a:pt x="11287761" y="234950"/>
                    <a:pt x="11287761" y="525780"/>
                  </a:cubicBezTo>
                  <a:lnTo>
                    <a:pt x="11287761" y="5822950"/>
                  </a:lnTo>
                  <a:cubicBezTo>
                    <a:pt x="11287761" y="6113780"/>
                    <a:pt x="11052811" y="6348730"/>
                    <a:pt x="10761980" y="6348730"/>
                  </a:cubicBezTo>
                  <a:lnTo>
                    <a:pt x="525780" y="6348730"/>
                  </a:lnTo>
                  <a:cubicBezTo>
                    <a:pt x="236220" y="6350000"/>
                    <a:pt x="0" y="6115050"/>
                    <a:pt x="0" y="5824220"/>
                  </a:cubicBezTo>
                  <a:cubicBezTo>
                    <a:pt x="0" y="5824220"/>
                    <a:pt x="0" y="5824220"/>
                    <a:pt x="0" y="5824220"/>
                  </a:cubicBezTo>
                  <a:close/>
                </a:path>
              </a:pathLst>
            </a:custGeom>
            <a:blipFill>
              <a:blip r:embed="rId2"/>
              <a:stretch>
                <a:fillRect l="0" r="11" t="-9281" b="-9261"/>
              </a:stretch>
            </a:blipFill>
          </p:spPr>
        </p:sp>
      </p:grpSp>
      <p:pic>
        <p:nvPicPr>
          <p:cNvPr name="Picture 75" id="75"/>
          <p:cNvPicPr>
            <a:picLocks noChangeAspect="true"/>
          </p:cNvPicPr>
          <p:nvPr/>
        </p:nvPicPr>
        <p:blipFill>
          <a:blip r:embed="rId3"/>
          <a:srcRect l="5570" t="2891" r="0" b="8193"/>
          <a:stretch>
            <a:fillRect/>
          </a:stretch>
        </p:blipFill>
        <p:spPr>
          <a:xfrm flipH="false" flipV="false" rot="0">
            <a:off x="176283" y="36983"/>
            <a:ext cx="2691138" cy="156181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24555" t="0" r="21964" b="0"/>
          <a:stretch>
            <a:fillRect/>
          </a:stretch>
        </p:blipFill>
        <p:spPr>
          <a:xfrm flipH="false" flipV="false" rot="0">
            <a:off x="9186596" y="0"/>
            <a:ext cx="9140708" cy="10250017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8581515" y="3648899"/>
            <a:ext cx="1124970" cy="1104848"/>
            <a:chOff x="0" y="0"/>
            <a:chExt cx="672428" cy="660400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672428" cy="660400"/>
            </a:xfrm>
            <a:custGeom>
              <a:avLst/>
              <a:gdLst/>
              <a:ahLst/>
              <a:cxnLst/>
              <a:rect r="r" b="b" t="t" l="l"/>
              <a:pathLst>
                <a:path h="660400" w="672428">
                  <a:moveTo>
                    <a:pt x="547967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47968" y="0"/>
                  </a:lnTo>
                  <a:cubicBezTo>
                    <a:pt x="616548" y="0"/>
                    <a:pt x="672428" y="55880"/>
                    <a:pt x="672428" y="124460"/>
                  </a:cubicBezTo>
                  <a:lnTo>
                    <a:pt x="672428" y="535940"/>
                  </a:lnTo>
                  <a:cubicBezTo>
                    <a:pt x="672428" y="604520"/>
                    <a:pt x="616548" y="660400"/>
                    <a:pt x="547968" y="660400"/>
                  </a:cubicBezTo>
                  <a:close/>
                </a:path>
              </a:pathLst>
            </a:custGeom>
            <a:solidFill>
              <a:srgbClr val="FEE60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8581515" y="5836559"/>
            <a:ext cx="1124970" cy="1104848"/>
            <a:chOff x="0" y="0"/>
            <a:chExt cx="672428" cy="660400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672428" cy="660400"/>
            </a:xfrm>
            <a:custGeom>
              <a:avLst/>
              <a:gdLst/>
              <a:ahLst/>
              <a:cxnLst/>
              <a:rect r="r" b="b" t="t" l="l"/>
              <a:pathLst>
                <a:path h="660400" w="672428">
                  <a:moveTo>
                    <a:pt x="547967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47968" y="0"/>
                  </a:lnTo>
                  <a:cubicBezTo>
                    <a:pt x="616548" y="0"/>
                    <a:pt x="672428" y="55880"/>
                    <a:pt x="672428" y="124460"/>
                  </a:cubicBezTo>
                  <a:lnTo>
                    <a:pt x="672428" y="535940"/>
                  </a:lnTo>
                  <a:cubicBezTo>
                    <a:pt x="672428" y="604520"/>
                    <a:pt x="616548" y="660400"/>
                    <a:pt x="547968" y="660400"/>
                  </a:cubicBezTo>
                  <a:close/>
                </a:path>
              </a:pathLst>
            </a:custGeom>
            <a:solidFill>
              <a:srgbClr val="FEE600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8581515" y="8153452"/>
            <a:ext cx="1124970" cy="1104848"/>
            <a:chOff x="0" y="0"/>
            <a:chExt cx="672428" cy="660400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672428" cy="660400"/>
            </a:xfrm>
            <a:custGeom>
              <a:avLst/>
              <a:gdLst/>
              <a:ahLst/>
              <a:cxnLst/>
              <a:rect r="r" b="b" t="t" l="l"/>
              <a:pathLst>
                <a:path h="660400" w="672428">
                  <a:moveTo>
                    <a:pt x="547967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47968" y="0"/>
                  </a:lnTo>
                  <a:cubicBezTo>
                    <a:pt x="616548" y="0"/>
                    <a:pt x="672428" y="55880"/>
                    <a:pt x="672428" y="124460"/>
                  </a:cubicBezTo>
                  <a:lnTo>
                    <a:pt x="672428" y="535940"/>
                  </a:lnTo>
                  <a:cubicBezTo>
                    <a:pt x="672428" y="604520"/>
                    <a:pt x="616548" y="660400"/>
                    <a:pt x="547968" y="660400"/>
                  </a:cubicBezTo>
                  <a:close/>
                </a:path>
              </a:pathLst>
            </a:custGeom>
            <a:solidFill>
              <a:srgbClr val="FEE600"/>
            </a:solidFill>
          </p:spPr>
        </p:sp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870538" y="3990509"/>
            <a:ext cx="546923" cy="421628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870538" y="6178168"/>
            <a:ext cx="546923" cy="421628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913134" y="8373688"/>
            <a:ext cx="546923" cy="421628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739545" y="1977456"/>
            <a:ext cx="7276770" cy="9239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377"/>
              </a:lnSpc>
              <a:spcBef>
                <a:spcPct val="0"/>
              </a:spcBef>
            </a:pPr>
            <a:r>
              <a:rPr lang="en-US" sz="3377">
                <a:solidFill>
                  <a:srgbClr val="191919"/>
                </a:solidFill>
                <a:latin typeface="Telegraf Bold"/>
              </a:rPr>
              <a:t>Principais Problemas na gestão de operadores em call center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739545" y="3518940"/>
            <a:ext cx="6826970" cy="1212159"/>
            <a:chOff x="0" y="0"/>
            <a:chExt cx="9102626" cy="1616212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620532"/>
              <a:ext cx="9102626" cy="9245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729"/>
                </a:lnSpc>
              </a:pPr>
              <a:r>
                <a:rPr lang="en-US" sz="1950">
                  <a:solidFill>
                    <a:srgbClr val="191919"/>
                  </a:solidFill>
                  <a:latin typeface="Telegraf"/>
                </a:rPr>
                <a:t>Tem uma variedade de objetivos, tornando apresentações ferramentas poderosas para convencer e ensinar.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-38100"/>
              <a:ext cx="9102626" cy="558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120"/>
                </a:lnSpc>
              </a:pPr>
              <a:r>
                <a:rPr lang="en-US" sz="2600">
                  <a:solidFill>
                    <a:srgbClr val="191919"/>
                  </a:solidFill>
                  <a:latin typeface="Telegraf Bold"/>
                </a:rPr>
                <a:t>Procrastinação dos operadores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739545" y="5457670"/>
            <a:ext cx="6826970" cy="1602684"/>
            <a:chOff x="0" y="0"/>
            <a:chExt cx="9102626" cy="2136912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1141232"/>
              <a:ext cx="9102626" cy="9245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729"/>
                </a:lnSpc>
              </a:pPr>
              <a:r>
                <a:rPr lang="en-US" sz="1950">
                  <a:solidFill>
                    <a:srgbClr val="191919"/>
                  </a:solidFill>
                  <a:latin typeface="Telegraf"/>
                </a:rPr>
                <a:t>Tem uma variedade de objetivos, tornando apresentações ferramentas poderosas para convencer e ensinar.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-38100"/>
              <a:ext cx="9102626" cy="10795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120"/>
                </a:lnSpc>
              </a:pPr>
              <a:r>
                <a:rPr lang="en-US" sz="2600">
                  <a:solidFill>
                    <a:srgbClr val="191919"/>
                  </a:solidFill>
                  <a:latin typeface="Telegraf Bold"/>
                </a:rPr>
                <a:t>Dificuldade da gestão de muitos operadores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739545" y="7993974"/>
            <a:ext cx="6826970" cy="1602684"/>
            <a:chOff x="0" y="0"/>
            <a:chExt cx="9102626" cy="2136912"/>
          </a:xfrm>
        </p:grpSpPr>
        <p:sp>
          <p:nvSpPr>
            <p:cNvPr name="TextBox 20" id="20"/>
            <p:cNvSpPr txBox="true"/>
            <p:nvPr/>
          </p:nvSpPr>
          <p:spPr>
            <a:xfrm rot="0">
              <a:off x="0" y="1141232"/>
              <a:ext cx="9102626" cy="9245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729"/>
                </a:lnSpc>
              </a:pPr>
              <a:r>
                <a:rPr lang="en-US" sz="1950">
                  <a:solidFill>
                    <a:srgbClr val="191919"/>
                  </a:solidFill>
                  <a:latin typeface="Telegraf"/>
                </a:rPr>
                <a:t>Tem uma variedade de objetivos, tornando apresentações ferramentas poderosas para convencer e ensinar.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0" y="-38100"/>
              <a:ext cx="9102626" cy="10795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120"/>
                </a:lnSpc>
              </a:pPr>
              <a:r>
                <a:rPr lang="en-US" sz="2600">
                  <a:solidFill>
                    <a:srgbClr val="191919"/>
                  </a:solidFill>
                  <a:latin typeface="Telegraf Bold"/>
                </a:rPr>
                <a:t>Falta de dados para medir a produtividade</a:t>
              </a: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3037363" y="789806"/>
            <a:ext cx="5875771" cy="808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600"/>
              </a:lnSpc>
              <a:spcBef>
                <a:spcPct val="0"/>
              </a:spcBef>
            </a:pPr>
            <a:r>
              <a:rPr lang="en-US" sz="5600">
                <a:solidFill>
                  <a:srgbClr val="E6C257"/>
                </a:solidFill>
                <a:latin typeface="Telegraf Bold"/>
              </a:rPr>
              <a:t>Cenário</a:t>
            </a:r>
          </a:p>
        </p:txBody>
      </p:sp>
      <p:pic>
        <p:nvPicPr>
          <p:cNvPr name="Picture 23" id="23"/>
          <p:cNvPicPr>
            <a:picLocks noChangeAspect="true"/>
          </p:cNvPicPr>
          <p:nvPr/>
        </p:nvPicPr>
        <p:blipFill>
          <a:blip r:embed="rId5"/>
          <a:srcRect l="5570" t="2891" r="0" b="8193"/>
          <a:stretch>
            <a:fillRect/>
          </a:stretch>
        </p:blipFill>
        <p:spPr>
          <a:xfrm flipH="false" flipV="false" rot="0">
            <a:off x="176283" y="36983"/>
            <a:ext cx="2691138" cy="156181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4092913" y="6246857"/>
            <a:ext cx="1003516" cy="980709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4092913" y="2586055"/>
            <a:ext cx="974085" cy="974085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23775" t="0" r="17955" b="0"/>
          <a:stretch>
            <a:fillRect/>
          </a:stretch>
        </p:blipFill>
        <p:spPr>
          <a:xfrm flipH="false" flipV="false" rot="0">
            <a:off x="9329212" y="36983"/>
            <a:ext cx="8958788" cy="10250017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rcRect l="5570" t="2891" r="0" b="8193"/>
          <a:stretch>
            <a:fillRect/>
          </a:stretch>
        </p:blipFill>
        <p:spPr>
          <a:xfrm flipH="false" flipV="false" rot="0">
            <a:off x="176283" y="36983"/>
            <a:ext cx="2691138" cy="1561813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3200908" y="871721"/>
            <a:ext cx="7463300" cy="727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000"/>
              </a:lnSpc>
              <a:spcBef>
                <a:spcPct val="0"/>
              </a:spcBef>
            </a:pPr>
            <a:r>
              <a:rPr lang="en-US" sz="5000">
                <a:solidFill>
                  <a:srgbClr val="E6C257"/>
                </a:solidFill>
                <a:latin typeface="Telegraf Bold"/>
              </a:rPr>
              <a:t>Solução - Horus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05701" y="7366999"/>
            <a:ext cx="7131942" cy="2113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65"/>
              </a:lnSpc>
            </a:pPr>
            <a:r>
              <a:rPr lang="en-US" sz="3046">
                <a:solidFill>
                  <a:srgbClr val="353535"/>
                </a:solidFill>
                <a:latin typeface="Open Sans Bold"/>
              </a:rPr>
              <a:t>Geramos relatórios e alertas a fim de prevenir a procrastinação dos operadores, e facilitar a gestão dos mesmos.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05701" y="3868902"/>
            <a:ext cx="7131942" cy="10465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65"/>
              </a:lnSpc>
            </a:pPr>
            <a:r>
              <a:rPr lang="en-US" sz="3046">
                <a:solidFill>
                  <a:srgbClr val="353535"/>
                </a:solidFill>
                <a:latin typeface="Open Sans Bold"/>
              </a:rPr>
              <a:t>Horus é um sistema que monitora a utilização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965179" y="1728356"/>
            <a:ext cx="14897238" cy="8365531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3242727" y="871721"/>
            <a:ext cx="7463300" cy="727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000"/>
              </a:lnSpc>
              <a:spcBef>
                <a:spcPct val="0"/>
              </a:spcBef>
            </a:pPr>
            <a:r>
              <a:rPr lang="en-US" sz="5000">
                <a:solidFill>
                  <a:srgbClr val="E6C257"/>
                </a:solidFill>
                <a:latin typeface="Telegraf Bold"/>
              </a:rPr>
              <a:t>HLD - High level Design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rcRect l="5570" t="2891" r="0" b="8193"/>
          <a:stretch>
            <a:fillRect/>
          </a:stretch>
        </p:blipFill>
        <p:spPr>
          <a:xfrm flipH="false" flipV="false" rot="0">
            <a:off x="176283" y="36983"/>
            <a:ext cx="2691138" cy="156181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722" b="3045"/>
          <a:stretch>
            <a:fillRect/>
          </a:stretch>
        </p:blipFill>
        <p:spPr>
          <a:xfrm flipH="false" flipV="false" rot="0">
            <a:off x="2867421" y="1440043"/>
            <a:ext cx="12689514" cy="8423616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5570" t="2891" r="0" b="8193"/>
          <a:stretch>
            <a:fillRect/>
          </a:stretch>
        </p:blipFill>
        <p:spPr>
          <a:xfrm flipH="false" flipV="false" rot="0">
            <a:off x="176283" y="36983"/>
            <a:ext cx="2691138" cy="1561813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3200908" y="871721"/>
            <a:ext cx="14058392" cy="727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000"/>
              </a:lnSpc>
              <a:spcBef>
                <a:spcPct val="0"/>
              </a:spcBef>
            </a:pPr>
            <a:r>
              <a:rPr lang="en-US" sz="5000">
                <a:solidFill>
                  <a:srgbClr val="E6C257"/>
                </a:solidFill>
                <a:latin typeface="Telegraf Bold"/>
              </a:rPr>
              <a:t>MER - Modelo entidade e relacionamento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5570" t="2891" r="0" b="8193"/>
          <a:stretch>
            <a:fillRect/>
          </a:stretch>
        </p:blipFill>
        <p:spPr>
          <a:xfrm flipH="false" flipV="false" rot="0">
            <a:off x="176283" y="36983"/>
            <a:ext cx="2691138" cy="1561813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226" r="0" b="226"/>
          <a:stretch>
            <a:fillRect/>
          </a:stretch>
        </p:blipFill>
        <p:spPr>
          <a:xfrm flipH="false" flipV="false" rot="0">
            <a:off x="2577607" y="1763665"/>
            <a:ext cx="13132785" cy="8152911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3200908" y="871721"/>
            <a:ext cx="14058392" cy="727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000"/>
              </a:lnSpc>
              <a:spcBef>
                <a:spcPct val="0"/>
              </a:spcBef>
            </a:pPr>
            <a:r>
              <a:rPr lang="en-US" sz="5000">
                <a:solidFill>
                  <a:srgbClr val="E6C257"/>
                </a:solidFill>
                <a:latin typeface="Telegraf Bold"/>
              </a:rPr>
              <a:t>Prototipo do site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5570" t="2891" r="0" b="8193"/>
          <a:stretch>
            <a:fillRect/>
          </a:stretch>
        </p:blipFill>
        <p:spPr>
          <a:xfrm flipH="false" flipV="false" rot="0">
            <a:off x="176283" y="36983"/>
            <a:ext cx="2691138" cy="1561813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3200908" y="871721"/>
            <a:ext cx="14058392" cy="727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000"/>
              </a:lnSpc>
              <a:spcBef>
                <a:spcPct val="0"/>
              </a:spcBef>
            </a:pPr>
            <a:r>
              <a:rPr lang="en-US" sz="5000">
                <a:solidFill>
                  <a:srgbClr val="E6C257"/>
                </a:solidFill>
                <a:latin typeface="Telegraf Bold"/>
              </a:rPr>
              <a:t>Apresentação do site institucional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rcRect l="0" t="226" r="0" b="226"/>
          <a:stretch>
            <a:fillRect/>
          </a:stretch>
        </p:blipFill>
        <p:spPr>
          <a:xfrm flipH="false" flipV="false" rot="0">
            <a:off x="2577607" y="1763665"/>
            <a:ext cx="13132785" cy="815291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5570" t="2891" r="0" b="8193"/>
          <a:stretch>
            <a:fillRect/>
          </a:stretch>
        </p:blipFill>
        <p:spPr>
          <a:xfrm flipH="false" flipV="false" rot="0">
            <a:off x="176283" y="36983"/>
            <a:ext cx="2691138" cy="1561813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727800" y="1829626"/>
            <a:ext cx="14832399" cy="8183393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3200908" y="871721"/>
            <a:ext cx="14058392" cy="727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000"/>
              </a:lnSpc>
              <a:spcBef>
                <a:spcPct val="0"/>
              </a:spcBef>
            </a:pPr>
            <a:r>
              <a:rPr lang="en-US" sz="5000">
                <a:solidFill>
                  <a:srgbClr val="E6C257"/>
                </a:solidFill>
                <a:latin typeface="Telegraf Bold"/>
              </a:rPr>
              <a:t>Github - Organização Horus</a:t>
            </a: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526436" y="8484474"/>
            <a:ext cx="1547653" cy="154765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DAEpKIOVk4o</dc:identifier>
  <dcterms:modified xsi:type="dcterms:W3CDTF">2011-08-01T06:04:30Z</dcterms:modified>
  <cp:revision>1</cp:revision>
  <dc:title>Desenvolvendo soluções de monitoramento</dc:title>
</cp:coreProperties>
</file>