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78" r:id="rId4"/>
    <p:sldId id="282" r:id="rId5"/>
    <p:sldId id="283" r:id="rId6"/>
    <p:sldId id="292" r:id="rId7"/>
    <p:sldId id="294" r:id="rId8"/>
    <p:sldId id="279" r:id="rId9"/>
    <p:sldId id="288" r:id="rId10"/>
    <p:sldId id="289" r:id="rId11"/>
    <p:sldId id="290" r:id="rId12"/>
    <p:sldId id="293" r:id="rId1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563" autoAdjust="0"/>
    <p:restoredTop sz="94660"/>
  </p:normalViewPr>
  <p:slideViewPr>
    <p:cSldViewPr snapToGrid="0">
      <p:cViewPr varScale="1">
        <p:scale>
          <a:sx n="68" d="100"/>
          <a:sy n="68" d="100"/>
        </p:scale>
        <p:origin x="4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35012-C341-4AEE-A5B6-5DBC1823FC4B}" type="datetimeFigureOut">
              <a:rPr lang="es-ES"/>
              <a:t>18/12/2020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91538-C8E5-4C75-AD33-C6CE73CBF08B}" type="slidenum">
              <a:rPr lang="es-ES"/>
              <a:t>‹Nº›</a:t>
            </a:fld>
            <a:endParaRPr lang="es-ES"/>
          </a:p>
        </p:txBody>
      </p:sp>
    </p:spTree>
    <p:extLst>
      <p:ext uri="{BB962C8B-B14F-4D97-AF65-F5344CB8AC3E}">
        <p14:creationId xmlns:p14="http://schemas.microsoft.com/office/powerpoint/2010/main" val="2617383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C" dirty="0"/>
              <a:t>Modelo de datos en carpeta personal: “</a:t>
            </a:r>
            <a:r>
              <a:rPr lang="es-EC" dirty="0" err="1"/>
              <a:t>modelodatos_alquilervehiculos</a:t>
            </a:r>
            <a:r>
              <a:rPr lang="es-EC" dirty="0"/>
              <a:t>”</a:t>
            </a:r>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8</a:t>
            </a:fld>
            <a:endParaRPr lang="es-ES"/>
          </a:p>
        </p:txBody>
      </p:sp>
    </p:spTree>
    <p:extLst>
      <p:ext uri="{BB962C8B-B14F-4D97-AF65-F5344CB8AC3E}">
        <p14:creationId xmlns:p14="http://schemas.microsoft.com/office/powerpoint/2010/main" val="3083066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C" dirty="0"/>
              <a:t>Modelo de datos en carpeta personal: “</a:t>
            </a:r>
            <a:r>
              <a:rPr lang="es-EC" dirty="0" err="1"/>
              <a:t>modelodatos_alquilervehiculos</a:t>
            </a:r>
            <a:r>
              <a:rPr lang="es-EC" dirty="0"/>
              <a:t>”</a:t>
            </a:r>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9</a:t>
            </a:fld>
            <a:endParaRPr lang="es-ES"/>
          </a:p>
        </p:txBody>
      </p:sp>
    </p:spTree>
    <p:extLst>
      <p:ext uri="{BB962C8B-B14F-4D97-AF65-F5344CB8AC3E}">
        <p14:creationId xmlns:p14="http://schemas.microsoft.com/office/powerpoint/2010/main" val="1287891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C" dirty="0"/>
              <a:t>Modelo de datos en carpeta personal: “</a:t>
            </a:r>
            <a:r>
              <a:rPr lang="es-EC" dirty="0" err="1"/>
              <a:t>modelodatos_alquilervehiculos</a:t>
            </a:r>
            <a:r>
              <a:rPr lang="es-EC" dirty="0"/>
              <a:t>”</a:t>
            </a:r>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10</a:t>
            </a:fld>
            <a:endParaRPr lang="es-ES"/>
          </a:p>
        </p:txBody>
      </p:sp>
    </p:spTree>
    <p:extLst>
      <p:ext uri="{BB962C8B-B14F-4D97-AF65-F5344CB8AC3E}">
        <p14:creationId xmlns:p14="http://schemas.microsoft.com/office/powerpoint/2010/main" val="2135899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C" dirty="0"/>
              <a:t>Modelo de datos en carpeta personal: “</a:t>
            </a:r>
            <a:r>
              <a:rPr lang="es-EC" dirty="0" err="1"/>
              <a:t>modelodatos_alquilervehiculos</a:t>
            </a:r>
            <a:r>
              <a:rPr lang="es-EC" dirty="0"/>
              <a:t>”</a:t>
            </a:r>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11</a:t>
            </a:fld>
            <a:endParaRPr lang="es-ES"/>
          </a:p>
        </p:txBody>
      </p:sp>
    </p:spTree>
    <p:extLst>
      <p:ext uri="{BB962C8B-B14F-4D97-AF65-F5344CB8AC3E}">
        <p14:creationId xmlns:p14="http://schemas.microsoft.com/office/powerpoint/2010/main" val="2168591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C" dirty="0"/>
              <a:t>Modelo de datos en carpeta personal: “</a:t>
            </a:r>
            <a:r>
              <a:rPr lang="es-EC" dirty="0" err="1"/>
              <a:t>modelodatos_alquilervehiculos</a:t>
            </a:r>
            <a:r>
              <a:rPr lang="es-EC" dirty="0"/>
              <a:t>”</a:t>
            </a:r>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12</a:t>
            </a:fld>
            <a:endParaRPr lang="es-ES"/>
          </a:p>
        </p:txBody>
      </p:sp>
    </p:spTree>
    <p:extLst>
      <p:ext uri="{BB962C8B-B14F-4D97-AF65-F5344CB8AC3E}">
        <p14:creationId xmlns:p14="http://schemas.microsoft.com/office/powerpoint/2010/main" val="3636254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18/12/2020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18/12/2020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18/12/2020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18/12/2020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18/12/2020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18/12/2020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18/12/2020</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18/12/2020</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18/12/2020</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18/12/2020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18/12/2020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50000"/>
            <a:lumOff val="50000"/>
          </a:schemeClr>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18/12/2020</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slide" Target="slide1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horus333/modelos.git" TargetMode="External"/><Relationship Id="rId2" Type="http://schemas.openxmlformats.org/officeDocument/2006/relationships/slide" Target="slide3.xml"/><Relationship Id="rId1" Type="http://schemas.openxmlformats.org/officeDocument/2006/relationships/slideLayout" Target="../slideLayouts/slideLayout6.xml"/><Relationship Id="rId5" Type="http://schemas.openxmlformats.org/officeDocument/2006/relationships/slide" Target="slide12.xml"/><Relationship Id="rId4" Type="http://schemas.openxmlformats.org/officeDocument/2006/relationships/slide" Target="slide8.xml"/></Relationships>
</file>

<file path=ppt/slides/_rels/slide3.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8.xml"/><Relationship Id="rId1" Type="http://schemas.openxmlformats.org/officeDocument/2006/relationships/slideLayout" Target="../slideLayouts/slideLayout6.xml"/><Relationship Id="rId5" Type="http://schemas.openxmlformats.org/officeDocument/2006/relationships/slide" Target="slide11.xml"/><Relationship Id="rId4" Type="http://schemas.openxmlformats.org/officeDocument/2006/relationships/slide" Target="slide10.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0CCDFE1-D500-436B-9F87-C06385D7EDFE}"/>
              </a:ext>
            </a:extLst>
          </p:cNvPr>
          <p:cNvSpPr txBox="1"/>
          <p:nvPr/>
        </p:nvSpPr>
        <p:spPr>
          <a:xfrm>
            <a:off x="529738" y="471121"/>
            <a:ext cx="912030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3200" dirty="0">
                <a:latin typeface="Aharoni"/>
                <a:cs typeface="Aharoni"/>
              </a:rPr>
              <a:t>TEMA:</a:t>
            </a:r>
          </a:p>
          <a:p>
            <a:endParaRPr lang="es-ES" sz="3200" dirty="0">
              <a:latin typeface="Aharoni"/>
              <a:cs typeface="Aharoni"/>
            </a:endParaRPr>
          </a:p>
          <a:p>
            <a:r>
              <a:rPr lang="es-MX" sz="3200" dirty="0">
                <a:latin typeface="Aharoni"/>
                <a:cs typeface="Aharoni"/>
              </a:rPr>
              <a:t>HOTEL</a:t>
            </a:r>
            <a:endParaRPr lang="es-ES" dirty="0"/>
          </a:p>
        </p:txBody>
      </p:sp>
      <p:sp>
        <p:nvSpPr>
          <p:cNvPr id="6" name="CuadroTexto 5">
            <a:extLst>
              <a:ext uri="{FF2B5EF4-FFF2-40B4-BE49-F238E27FC236}">
                <a16:creationId xmlns:a16="http://schemas.microsoft.com/office/drawing/2014/main" id="{8BA8465E-0F28-4E28-83C0-F769920DE515}"/>
              </a:ext>
            </a:extLst>
          </p:cNvPr>
          <p:cNvSpPr txBox="1"/>
          <p:nvPr/>
        </p:nvSpPr>
        <p:spPr>
          <a:xfrm>
            <a:off x="422700" y="5815322"/>
            <a:ext cx="405082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400" b="1" dirty="0">
                <a:latin typeface="Times New Roman" panose="02020603050405020304" pitchFamily="18" charset="0"/>
                <a:cs typeface="Times New Roman" panose="02020603050405020304" pitchFamily="18" charset="0"/>
              </a:rPr>
              <a:t>BURBANO SILVA DAVID ISRAEL</a:t>
            </a:r>
          </a:p>
        </p:txBody>
      </p:sp>
      <p:sp>
        <p:nvSpPr>
          <p:cNvPr id="2" name="CuadroTexto 1">
            <a:extLst>
              <a:ext uri="{FF2B5EF4-FFF2-40B4-BE49-F238E27FC236}">
                <a16:creationId xmlns:a16="http://schemas.microsoft.com/office/drawing/2014/main" id="{354612C6-2A7F-4A22-BD3F-2DB6AC4B0276}"/>
              </a:ext>
            </a:extLst>
          </p:cNvPr>
          <p:cNvSpPr txBox="1"/>
          <p:nvPr/>
        </p:nvSpPr>
        <p:spPr>
          <a:xfrm>
            <a:off x="529738" y="2585868"/>
            <a:ext cx="10879160" cy="24929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600" u="sng" dirty="0">
                <a:latin typeface="Cooper Black"/>
                <a:cs typeface="Aharoni"/>
              </a:rPr>
              <a:t>OBJETIVO: </a:t>
            </a:r>
            <a:endParaRPr lang="es-ES" u="sng" dirty="0">
              <a:cs typeface="Calibri"/>
            </a:endParaRPr>
          </a:p>
          <a:p>
            <a:endParaRPr lang="es-ES" sz="2600" dirty="0">
              <a:latin typeface="Cooper Black"/>
              <a:cs typeface="Aharoni"/>
            </a:endParaRPr>
          </a:p>
          <a:p>
            <a:r>
              <a:rPr lang="es-ES" sz="2600" dirty="0">
                <a:latin typeface="Cooper Black"/>
                <a:cs typeface="Aharoni"/>
              </a:rPr>
              <a:t>- Desarrollar el modelo conceptual, lógico y físico del sistema “Hotel”</a:t>
            </a:r>
          </a:p>
          <a:p>
            <a:r>
              <a:rPr lang="es-ES" sz="2600" dirty="0">
                <a:latin typeface="Cooper Black"/>
                <a:cs typeface="Aharoni"/>
              </a:rPr>
              <a:t>- Utilizar un SGBD relacional</a:t>
            </a:r>
          </a:p>
          <a:p>
            <a:r>
              <a:rPr lang="es-ES" sz="2600" dirty="0">
                <a:latin typeface="Cooper Black"/>
                <a:cs typeface="Aharoni"/>
              </a:rPr>
              <a:t>- Realizar Consultas a la base de datos</a:t>
            </a:r>
            <a:endParaRPr lang="es-ES" dirty="0">
              <a:cs typeface="Calibri"/>
            </a:endParaRPr>
          </a:p>
        </p:txBody>
      </p:sp>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86295E7F-EA66-480B-B001-C8BE7CD61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0040" y="4892040"/>
            <a:ext cx="11548872" cy="1645920"/>
          </a:xfrm>
          <a:prstGeom prst="rect">
            <a:avLst/>
          </a:prstGeom>
          <a:solidFill>
            <a:srgbClr val="262626"/>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34121" y="5089012"/>
            <a:ext cx="10828145" cy="1264588"/>
          </a:xfrm>
        </p:spPr>
        <p:txBody>
          <a:bodyPr vert="horz" lIns="91440" tIns="45720" rIns="91440" bIns="45720" rtlCol="0" anchor="ctr">
            <a:normAutofit/>
          </a:bodyPr>
          <a:lstStyle/>
          <a:p>
            <a:pPr algn="ctr"/>
            <a:r>
              <a:rPr lang="en-US" sz="2800" dirty="0">
                <a:solidFill>
                  <a:srgbClr val="FFFFFF"/>
                </a:solidFill>
              </a:rPr>
              <a:t>CONSULTAS</a:t>
            </a:r>
            <a:br>
              <a:rPr lang="en-US" sz="2800" dirty="0">
                <a:solidFill>
                  <a:srgbClr val="FFFFFF"/>
                </a:solidFill>
              </a:rPr>
            </a:br>
            <a:r>
              <a:rPr lang="en-US" sz="2800" dirty="0">
                <a:solidFill>
                  <a:srgbClr val="FFFFFF"/>
                </a:solidFill>
              </a:rPr>
              <a:t>3.</a:t>
            </a:r>
            <a:r>
              <a:rPr lang="es-ES" sz="2800" dirty="0">
                <a:solidFill>
                  <a:srgbClr val="FFFFFF"/>
                </a:solidFill>
              </a:rPr>
              <a:t>  Mostrar Todos los clientes que han solicitado servicios de spa </a:t>
            </a:r>
            <a:endParaRPr lang="en-US" sz="2800" dirty="0">
              <a:solidFill>
                <a:srgbClr val="FFFFFF"/>
              </a:solidFill>
            </a:endParaRPr>
          </a:p>
        </p:txBody>
      </p:sp>
      <p:cxnSp>
        <p:nvCxnSpPr>
          <p:cNvPr id="61" name="Straight Connector 60">
            <a:extLst>
              <a:ext uri="{FF2B5EF4-FFF2-40B4-BE49-F238E27FC236}">
                <a16:creationId xmlns:a16="http://schemas.microsoft.com/office/drawing/2014/main" id="{E126E481-B945-4179-BD79-05E96E9B29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4" name="Imagen 3">
            <a:extLst>
              <a:ext uri="{FF2B5EF4-FFF2-40B4-BE49-F238E27FC236}">
                <a16:creationId xmlns:a16="http://schemas.microsoft.com/office/drawing/2014/main" id="{163F8088-5FBE-4432-A340-74C8F267366F}"/>
              </a:ext>
            </a:extLst>
          </p:cNvPr>
          <p:cNvPicPr>
            <a:picLocks noChangeAspect="1"/>
          </p:cNvPicPr>
          <p:nvPr/>
        </p:nvPicPr>
        <p:blipFill>
          <a:blip r:embed="rId3"/>
          <a:stretch>
            <a:fillRect/>
          </a:stretch>
        </p:blipFill>
        <p:spPr>
          <a:xfrm>
            <a:off x="320040" y="0"/>
            <a:ext cx="11548872" cy="4707680"/>
          </a:xfrm>
          <a:prstGeom prst="rect">
            <a:avLst/>
          </a:prstGeom>
        </p:spPr>
      </p:pic>
    </p:spTree>
    <p:extLst>
      <p:ext uri="{BB962C8B-B14F-4D97-AF65-F5344CB8AC3E}">
        <p14:creationId xmlns:p14="http://schemas.microsoft.com/office/powerpoint/2010/main" val="3462868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86295E7F-EA66-480B-B001-C8BE7CD61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0040" y="4892040"/>
            <a:ext cx="11548872" cy="1645920"/>
          </a:xfrm>
          <a:prstGeom prst="rect">
            <a:avLst/>
          </a:prstGeom>
          <a:solidFill>
            <a:srgbClr val="262626"/>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34121" y="5089012"/>
            <a:ext cx="10828145" cy="1264588"/>
          </a:xfrm>
        </p:spPr>
        <p:txBody>
          <a:bodyPr vert="horz" lIns="91440" tIns="45720" rIns="91440" bIns="45720" rtlCol="0" anchor="ctr">
            <a:normAutofit/>
          </a:bodyPr>
          <a:lstStyle/>
          <a:p>
            <a:pPr algn="ctr"/>
            <a:r>
              <a:rPr lang="en-US" sz="2800" dirty="0">
                <a:solidFill>
                  <a:srgbClr val="FFFFFF"/>
                </a:solidFill>
              </a:rPr>
              <a:t>CONSULTAS</a:t>
            </a:r>
            <a:br>
              <a:rPr lang="en-US" sz="2800" dirty="0">
                <a:solidFill>
                  <a:srgbClr val="FFFFFF"/>
                </a:solidFill>
              </a:rPr>
            </a:br>
            <a:r>
              <a:rPr lang="en-US" sz="2800" dirty="0">
                <a:solidFill>
                  <a:srgbClr val="FFFFFF"/>
                </a:solidFill>
              </a:rPr>
              <a:t>4.</a:t>
            </a:r>
            <a:r>
              <a:rPr lang="es-ES" sz="2800" dirty="0">
                <a:solidFill>
                  <a:srgbClr val="FFFFFF"/>
                </a:solidFill>
              </a:rPr>
              <a:t> Cuantos clientes fueron referidos hacia el hotel</a:t>
            </a:r>
            <a:endParaRPr lang="en-US" sz="2800" dirty="0">
              <a:solidFill>
                <a:srgbClr val="FFFFFF"/>
              </a:solidFill>
            </a:endParaRPr>
          </a:p>
        </p:txBody>
      </p:sp>
      <p:cxnSp>
        <p:nvCxnSpPr>
          <p:cNvPr id="61" name="Straight Connector 60">
            <a:extLst>
              <a:ext uri="{FF2B5EF4-FFF2-40B4-BE49-F238E27FC236}">
                <a16:creationId xmlns:a16="http://schemas.microsoft.com/office/drawing/2014/main" id="{E126E481-B945-4179-BD79-05E96E9B29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4" name="Imagen 3">
            <a:extLst>
              <a:ext uri="{FF2B5EF4-FFF2-40B4-BE49-F238E27FC236}">
                <a16:creationId xmlns:a16="http://schemas.microsoft.com/office/drawing/2014/main" id="{3D9C2D00-7143-4478-9B4F-6BF7D55CD4BD}"/>
              </a:ext>
            </a:extLst>
          </p:cNvPr>
          <p:cNvPicPr>
            <a:picLocks noChangeAspect="1"/>
          </p:cNvPicPr>
          <p:nvPr/>
        </p:nvPicPr>
        <p:blipFill>
          <a:blip r:embed="rId3"/>
          <a:stretch>
            <a:fillRect/>
          </a:stretch>
        </p:blipFill>
        <p:spPr>
          <a:xfrm>
            <a:off x="320038" y="0"/>
            <a:ext cx="11548873" cy="4892040"/>
          </a:xfrm>
          <a:prstGeom prst="rect">
            <a:avLst/>
          </a:prstGeom>
        </p:spPr>
      </p:pic>
      <mc:AlternateContent xmlns:mc="http://schemas.openxmlformats.org/markup-compatibility/2006" xmlns:pslz="http://schemas.microsoft.com/office/powerpoint/2016/slidezoom">
        <mc:Choice Requires="pslz">
          <p:graphicFrame>
            <p:nvGraphicFramePr>
              <p:cNvPr id="5" name="Vista general de diapositiva 4">
                <a:extLst>
                  <a:ext uri="{FF2B5EF4-FFF2-40B4-BE49-F238E27FC236}">
                    <a16:creationId xmlns:a16="http://schemas.microsoft.com/office/drawing/2014/main" id="{555A07FE-98C4-4B2B-899C-47AADFE68556}"/>
                  </a:ext>
                </a:extLst>
              </p:cNvPr>
              <p:cNvGraphicFramePr>
                <a:graphicFrameLocks noChangeAspect="1"/>
              </p:cNvGraphicFramePr>
              <p:nvPr>
                <p:extLst>
                  <p:ext uri="{D42A27DB-BD31-4B8C-83A1-F6EECF244321}">
                    <p14:modId xmlns:p14="http://schemas.microsoft.com/office/powerpoint/2010/main" val="3017008793"/>
                  </p:ext>
                </p:extLst>
              </p:nvPr>
            </p:nvGraphicFramePr>
            <p:xfrm>
              <a:off x="-6564923" y="6468873"/>
              <a:ext cx="3048000" cy="1714500"/>
            </p:xfrm>
            <a:graphic>
              <a:graphicData uri="http://schemas.microsoft.com/office/powerpoint/2016/slidezoom">
                <pslz:sldZm>
                  <pslz:sldZmObj sldId="290" cId="723337249">
                    <pslz:zmPr id="{4F00AAA1-9C55-4B47-A194-AEDD8CF8D8DA}"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5" name="Vista general de diapositiva 4">
                <a:hlinkClick r:id="rId5" action="ppaction://hlinksldjump"/>
                <a:extLst>
                  <a:ext uri="{FF2B5EF4-FFF2-40B4-BE49-F238E27FC236}">
                    <a16:creationId xmlns:a16="http://schemas.microsoft.com/office/drawing/2014/main" id="{555A07FE-98C4-4B2B-899C-47AADFE68556}"/>
                  </a:ext>
                </a:extLst>
              </p:cNvPr>
              <p:cNvPicPr>
                <a:picLocks noGrp="1" noRot="1" noChangeAspect="1" noMove="1" noResize="1" noEditPoints="1" noAdjustHandles="1" noChangeArrowheads="1" noChangeShapeType="1"/>
              </p:cNvPicPr>
              <p:nvPr/>
            </p:nvPicPr>
            <p:blipFill>
              <a:blip r:embed="rId6"/>
              <a:stretch>
                <a:fillRect/>
              </a:stretch>
            </p:blipFill>
            <p:spPr>
              <a:xfrm>
                <a:off x="-6564923" y="6468873"/>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723337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A9CB0874-88B8-43D3-B0B6-C32F790F7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4BFD067A-52BE-40EE-B7CA-391830B9A2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2561771"/>
            <a:chOff x="0" y="0"/>
            <a:chExt cx="12192000" cy="2561771"/>
          </a:xfrm>
        </p:grpSpPr>
        <p:sp>
          <p:nvSpPr>
            <p:cNvPr id="69" name="Freeform: Shape 68">
              <a:extLst>
                <a:ext uri="{FF2B5EF4-FFF2-40B4-BE49-F238E27FC236}">
                  <a16:creationId xmlns:a16="http://schemas.microsoft.com/office/drawing/2014/main" id="{1CDA7855-806B-4A02-9C19-24872E4D8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2561771"/>
            </a:xfrm>
            <a:custGeom>
              <a:avLst/>
              <a:gdLst>
                <a:gd name="connsiteX0" fmla="*/ 0 w 12192000"/>
                <a:gd name="connsiteY0" fmla="*/ 0 h 2561771"/>
                <a:gd name="connsiteX1" fmla="*/ 12192000 w 12192000"/>
                <a:gd name="connsiteY1" fmla="*/ 0 h 2561771"/>
                <a:gd name="connsiteX2" fmla="*/ 12192000 w 12192000"/>
                <a:gd name="connsiteY2" fmla="*/ 2359863 h 2561771"/>
                <a:gd name="connsiteX3" fmla="*/ 6364514 w 12192000"/>
                <a:gd name="connsiteY3" fmla="*/ 2561771 h 2561771"/>
                <a:gd name="connsiteX4" fmla="*/ 1981200 w 12192000"/>
                <a:gd name="connsiteY4" fmla="*/ 2278742 h 2561771"/>
                <a:gd name="connsiteX5" fmla="*/ 0 w 12192000"/>
                <a:gd name="connsiteY5" fmla="*/ 2343277 h 256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561771">
                  <a:moveTo>
                    <a:pt x="0" y="0"/>
                  </a:moveTo>
                  <a:lnTo>
                    <a:pt x="12192000" y="0"/>
                  </a:lnTo>
                  <a:lnTo>
                    <a:pt x="12192000" y="2359863"/>
                  </a:lnTo>
                  <a:lnTo>
                    <a:pt x="6364514" y="2561771"/>
                  </a:lnTo>
                  <a:lnTo>
                    <a:pt x="1981200" y="2278742"/>
                  </a:lnTo>
                  <a:lnTo>
                    <a:pt x="0" y="234327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Freeform: Shape 69">
              <a:extLst>
                <a:ext uri="{FF2B5EF4-FFF2-40B4-BE49-F238E27FC236}">
                  <a16:creationId xmlns:a16="http://schemas.microsoft.com/office/drawing/2014/main" id="{3AFE70DE-5BEC-4E54-98D2-48C13E1491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2561771"/>
            </a:xfrm>
            <a:custGeom>
              <a:avLst/>
              <a:gdLst>
                <a:gd name="connsiteX0" fmla="*/ 0 w 12192000"/>
                <a:gd name="connsiteY0" fmla="*/ 0 h 2561771"/>
                <a:gd name="connsiteX1" fmla="*/ 12192000 w 12192000"/>
                <a:gd name="connsiteY1" fmla="*/ 0 h 2561771"/>
                <a:gd name="connsiteX2" fmla="*/ 12192000 w 12192000"/>
                <a:gd name="connsiteY2" fmla="*/ 2359863 h 2561771"/>
                <a:gd name="connsiteX3" fmla="*/ 6364514 w 12192000"/>
                <a:gd name="connsiteY3" fmla="*/ 2561771 h 2561771"/>
                <a:gd name="connsiteX4" fmla="*/ 1981200 w 12192000"/>
                <a:gd name="connsiteY4" fmla="*/ 2278742 h 2561771"/>
                <a:gd name="connsiteX5" fmla="*/ 0 w 12192000"/>
                <a:gd name="connsiteY5" fmla="*/ 2343277 h 256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561771">
                  <a:moveTo>
                    <a:pt x="0" y="0"/>
                  </a:moveTo>
                  <a:lnTo>
                    <a:pt x="12192000" y="0"/>
                  </a:lnTo>
                  <a:lnTo>
                    <a:pt x="12192000" y="2359863"/>
                  </a:lnTo>
                  <a:lnTo>
                    <a:pt x="6364514" y="2561771"/>
                  </a:lnTo>
                  <a:lnTo>
                    <a:pt x="1981200" y="2278742"/>
                  </a:lnTo>
                  <a:lnTo>
                    <a:pt x="0" y="2343277"/>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1712915" y="1040400"/>
            <a:ext cx="7866060" cy="707886"/>
          </a:xfrm>
        </p:spPr>
        <p:txBody>
          <a:bodyPr vert="horz" lIns="91440" tIns="45720" rIns="91440" bIns="45720" rtlCol="0" anchor="b">
            <a:normAutofit/>
          </a:bodyPr>
          <a:lstStyle/>
          <a:p>
            <a:r>
              <a:rPr lang="en-US" sz="4000" kern="1200">
                <a:solidFill>
                  <a:schemeClr val="bg1"/>
                </a:solidFill>
                <a:latin typeface="+mj-lt"/>
                <a:ea typeface="+mj-ea"/>
                <a:cs typeface="+mj-cs"/>
              </a:rPr>
              <a:t>Conclusiones</a:t>
            </a:r>
          </a:p>
        </p:txBody>
      </p:sp>
      <p:grpSp>
        <p:nvGrpSpPr>
          <p:cNvPr id="72" name="Group 71">
            <a:extLst>
              <a:ext uri="{FF2B5EF4-FFF2-40B4-BE49-F238E27FC236}">
                <a16:creationId xmlns:a16="http://schemas.microsoft.com/office/drawing/2014/main" id="{C15B8CC4-8CCE-428F-AE7E-28D178984CE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0" y="2027156"/>
            <a:ext cx="12192000" cy="757168"/>
            <a:chOff x="0" y="2959818"/>
            <a:chExt cx="12192000" cy="757168"/>
          </a:xfrm>
        </p:grpSpPr>
        <p:sp>
          <p:nvSpPr>
            <p:cNvPr id="73" name="Freeform: Shape 72">
              <a:extLst>
                <a:ext uri="{FF2B5EF4-FFF2-40B4-BE49-F238E27FC236}">
                  <a16:creationId xmlns:a16="http://schemas.microsoft.com/office/drawing/2014/main" id="{A6359FA2-E374-4073-8269-E10D2AE74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Shape 73">
              <a:extLst>
                <a:ext uri="{FF2B5EF4-FFF2-40B4-BE49-F238E27FC236}">
                  <a16:creationId xmlns:a16="http://schemas.microsoft.com/office/drawing/2014/main" id="{9A1F0E66-9B5E-4980-8AEC-B4D144B48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uadroTexto 2">
            <a:extLst>
              <a:ext uri="{FF2B5EF4-FFF2-40B4-BE49-F238E27FC236}">
                <a16:creationId xmlns:a16="http://schemas.microsoft.com/office/drawing/2014/main" id="{2C04CAC4-6DE2-459E-B20D-25A4FD8AFE3D}"/>
              </a:ext>
            </a:extLst>
          </p:cNvPr>
          <p:cNvSpPr txBox="1"/>
          <p:nvPr/>
        </p:nvSpPr>
        <p:spPr>
          <a:xfrm>
            <a:off x="1712914" y="3070719"/>
            <a:ext cx="7866061" cy="2937969"/>
          </a:xfrm>
          <a:prstGeom prst="rect">
            <a:avLst/>
          </a:prstGeom>
        </p:spPr>
        <p:txBody>
          <a:bodyPr vert="horz" lIns="91440" tIns="45720" rIns="91440" bIns="45720" rtlCol="0">
            <a:normAutofit/>
          </a:bodyPr>
          <a:lstStyle/>
          <a:p>
            <a:pPr>
              <a:lnSpc>
                <a:spcPct val="90000"/>
              </a:lnSpc>
              <a:spcAft>
                <a:spcPts val="600"/>
              </a:spcAft>
            </a:pPr>
            <a:r>
              <a:rPr lang="en-US" sz="1700" dirty="0">
                <a:solidFill>
                  <a:schemeClr val="bg1">
                    <a:alpha val="80000"/>
                  </a:schemeClr>
                </a:solidFill>
              </a:rPr>
              <a:t>-Se ha </a:t>
            </a:r>
            <a:r>
              <a:rPr lang="en-US" sz="1700" dirty="0" err="1">
                <a:solidFill>
                  <a:schemeClr val="bg1">
                    <a:alpha val="80000"/>
                  </a:schemeClr>
                </a:solidFill>
              </a:rPr>
              <a:t>adquirido</a:t>
            </a:r>
            <a:r>
              <a:rPr lang="en-US" sz="1700" dirty="0">
                <a:solidFill>
                  <a:schemeClr val="bg1">
                    <a:alpha val="80000"/>
                  </a:schemeClr>
                </a:solidFill>
              </a:rPr>
              <a:t> </a:t>
            </a:r>
            <a:r>
              <a:rPr lang="en-US" sz="1700" dirty="0" err="1">
                <a:solidFill>
                  <a:schemeClr val="bg1">
                    <a:alpha val="80000"/>
                  </a:schemeClr>
                </a:solidFill>
              </a:rPr>
              <a:t>conocimientos</a:t>
            </a:r>
            <a:r>
              <a:rPr lang="en-US" sz="1700" dirty="0">
                <a:solidFill>
                  <a:schemeClr val="bg1">
                    <a:alpha val="80000"/>
                  </a:schemeClr>
                </a:solidFill>
              </a:rPr>
              <a:t> </a:t>
            </a:r>
            <a:r>
              <a:rPr lang="en-US" sz="1700" dirty="0" err="1">
                <a:solidFill>
                  <a:schemeClr val="bg1">
                    <a:alpha val="80000"/>
                  </a:schemeClr>
                </a:solidFill>
              </a:rPr>
              <a:t>fundamentales</a:t>
            </a:r>
            <a:r>
              <a:rPr lang="en-US" sz="1700" dirty="0">
                <a:solidFill>
                  <a:schemeClr val="bg1">
                    <a:alpha val="80000"/>
                  </a:schemeClr>
                </a:solidFill>
              </a:rPr>
              <a:t> </a:t>
            </a:r>
            <a:r>
              <a:rPr lang="en-US" sz="1700" dirty="0" err="1">
                <a:solidFill>
                  <a:schemeClr val="bg1">
                    <a:alpha val="80000"/>
                  </a:schemeClr>
                </a:solidFill>
              </a:rPr>
              <a:t>acerca</a:t>
            </a:r>
            <a:r>
              <a:rPr lang="en-US" sz="1700" dirty="0">
                <a:solidFill>
                  <a:schemeClr val="bg1">
                    <a:alpha val="80000"/>
                  </a:schemeClr>
                </a:solidFill>
              </a:rPr>
              <a:t> del </a:t>
            </a:r>
            <a:r>
              <a:rPr lang="en-US" sz="1700" dirty="0" err="1">
                <a:solidFill>
                  <a:schemeClr val="bg1">
                    <a:alpha val="80000"/>
                  </a:schemeClr>
                </a:solidFill>
              </a:rPr>
              <a:t>trabajo</a:t>
            </a:r>
            <a:r>
              <a:rPr lang="en-US" sz="1700" dirty="0">
                <a:solidFill>
                  <a:schemeClr val="bg1">
                    <a:alpha val="80000"/>
                  </a:schemeClr>
                </a:solidFill>
              </a:rPr>
              <a:t> con base de </a:t>
            </a:r>
            <a:r>
              <a:rPr lang="en-US" sz="1700" dirty="0" err="1">
                <a:solidFill>
                  <a:schemeClr val="bg1">
                    <a:alpha val="80000"/>
                  </a:schemeClr>
                </a:solidFill>
              </a:rPr>
              <a:t>datos</a:t>
            </a:r>
            <a:r>
              <a:rPr lang="en-US" sz="1700" dirty="0">
                <a:solidFill>
                  <a:schemeClr val="bg1">
                    <a:alpha val="80000"/>
                  </a:schemeClr>
                </a:solidFill>
              </a:rPr>
              <a:t>     </a:t>
            </a:r>
            <a:r>
              <a:rPr lang="en-US" sz="1700" dirty="0" err="1">
                <a:solidFill>
                  <a:schemeClr val="bg1">
                    <a:alpha val="80000"/>
                  </a:schemeClr>
                </a:solidFill>
              </a:rPr>
              <a:t>relacionales</a:t>
            </a:r>
            <a:r>
              <a:rPr lang="en-US" sz="1700" dirty="0">
                <a:solidFill>
                  <a:schemeClr val="bg1">
                    <a:alpha val="80000"/>
                  </a:schemeClr>
                </a:solidFill>
              </a:rPr>
              <a:t> Mediante  el </a:t>
            </a:r>
            <a:r>
              <a:rPr lang="en-US" sz="1700" dirty="0" err="1">
                <a:solidFill>
                  <a:schemeClr val="bg1">
                    <a:alpha val="80000"/>
                  </a:schemeClr>
                </a:solidFill>
              </a:rPr>
              <a:t>uso</a:t>
            </a:r>
            <a:r>
              <a:rPr lang="en-US" sz="1700" dirty="0">
                <a:solidFill>
                  <a:schemeClr val="bg1">
                    <a:alpha val="80000"/>
                  </a:schemeClr>
                </a:solidFill>
              </a:rPr>
              <a:t> de PostgreSQL</a:t>
            </a:r>
          </a:p>
          <a:p>
            <a:pPr>
              <a:lnSpc>
                <a:spcPct val="90000"/>
              </a:lnSpc>
              <a:spcAft>
                <a:spcPts val="600"/>
              </a:spcAft>
            </a:pPr>
            <a:r>
              <a:rPr lang="en-US" sz="1700" dirty="0">
                <a:solidFill>
                  <a:schemeClr val="bg1">
                    <a:alpha val="80000"/>
                  </a:schemeClr>
                </a:solidFill>
              </a:rPr>
              <a:t>- Se </a:t>
            </a:r>
            <a:r>
              <a:rPr lang="en-US" sz="1700" dirty="0" err="1">
                <a:solidFill>
                  <a:schemeClr val="bg1">
                    <a:alpha val="80000"/>
                  </a:schemeClr>
                </a:solidFill>
              </a:rPr>
              <a:t>realizó</a:t>
            </a:r>
            <a:r>
              <a:rPr lang="en-US" sz="1700" dirty="0">
                <a:solidFill>
                  <a:schemeClr val="bg1">
                    <a:alpha val="80000"/>
                  </a:schemeClr>
                </a:solidFill>
              </a:rPr>
              <a:t> </a:t>
            </a:r>
            <a:r>
              <a:rPr lang="en-US" sz="1700" dirty="0" err="1">
                <a:solidFill>
                  <a:schemeClr val="bg1">
                    <a:alpha val="80000"/>
                  </a:schemeClr>
                </a:solidFill>
              </a:rPr>
              <a:t>aspectos</a:t>
            </a:r>
            <a:r>
              <a:rPr lang="en-US" sz="1700" dirty="0">
                <a:solidFill>
                  <a:schemeClr val="bg1">
                    <a:alpha val="80000"/>
                  </a:schemeClr>
                </a:solidFill>
              </a:rPr>
              <a:t> de </a:t>
            </a:r>
            <a:r>
              <a:rPr lang="en-US" sz="1700" dirty="0" err="1">
                <a:solidFill>
                  <a:schemeClr val="bg1">
                    <a:alpha val="80000"/>
                  </a:schemeClr>
                </a:solidFill>
              </a:rPr>
              <a:t>instalación</a:t>
            </a:r>
            <a:r>
              <a:rPr lang="en-US" sz="1700" dirty="0">
                <a:solidFill>
                  <a:schemeClr val="bg1">
                    <a:alpha val="80000"/>
                  </a:schemeClr>
                </a:solidFill>
              </a:rPr>
              <a:t>, </a:t>
            </a:r>
            <a:r>
              <a:rPr lang="en-US" sz="1700" dirty="0" err="1">
                <a:solidFill>
                  <a:schemeClr val="bg1">
                    <a:alpha val="80000"/>
                  </a:schemeClr>
                </a:solidFill>
              </a:rPr>
              <a:t>creación</a:t>
            </a:r>
            <a:r>
              <a:rPr lang="en-US" sz="1700" dirty="0">
                <a:solidFill>
                  <a:schemeClr val="bg1">
                    <a:alpha val="80000"/>
                  </a:schemeClr>
                </a:solidFill>
              </a:rPr>
              <a:t> y </a:t>
            </a:r>
            <a:r>
              <a:rPr lang="en-US" sz="1700" dirty="0" err="1">
                <a:solidFill>
                  <a:schemeClr val="bg1">
                    <a:alpha val="80000"/>
                  </a:schemeClr>
                </a:solidFill>
              </a:rPr>
              <a:t>administración</a:t>
            </a:r>
            <a:r>
              <a:rPr lang="en-US" sz="1700" dirty="0">
                <a:solidFill>
                  <a:schemeClr val="bg1">
                    <a:alpha val="80000"/>
                  </a:schemeClr>
                </a:solidFill>
              </a:rPr>
              <a:t> de </a:t>
            </a:r>
            <a:r>
              <a:rPr lang="en-US" sz="1700" dirty="0" err="1">
                <a:solidFill>
                  <a:schemeClr val="bg1">
                    <a:alpha val="80000"/>
                  </a:schemeClr>
                </a:solidFill>
              </a:rPr>
              <a:t>sistemas</a:t>
            </a:r>
            <a:r>
              <a:rPr lang="en-US" sz="1700" dirty="0">
                <a:solidFill>
                  <a:schemeClr val="bg1">
                    <a:alpha val="80000"/>
                  </a:schemeClr>
                </a:solidFill>
              </a:rPr>
              <a:t> de bases de </a:t>
            </a:r>
            <a:r>
              <a:rPr lang="en-US" sz="1700" dirty="0" err="1">
                <a:solidFill>
                  <a:schemeClr val="bg1">
                    <a:alpha val="80000"/>
                  </a:schemeClr>
                </a:solidFill>
              </a:rPr>
              <a:t>datos</a:t>
            </a:r>
            <a:endParaRPr lang="en-US" sz="1700" dirty="0">
              <a:solidFill>
                <a:schemeClr val="bg1">
                  <a:alpha val="80000"/>
                </a:schemeClr>
              </a:solidFill>
            </a:endParaRPr>
          </a:p>
          <a:p>
            <a:pPr marL="57150">
              <a:lnSpc>
                <a:spcPct val="90000"/>
              </a:lnSpc>
              <a:spcAft>
                <a:spcPts val="600"/>
              </a:spcAft>
            </a:pPr>
            <a:r>
              <a:rPr lang="en-US" sz="1700" dirty="0">
                <a:solidFill>
                  <a:schemeClr val="bg1">
                    <a:alpha val="80000"/>
                  </a:schemeClr>
                </a:solidFill>
              </a:rPr>
              <a:t>-</a:t>
            </a:r>
            <a:r>
              <a:rPr lang="en-US" sz="1700" dirty="0" err="1">
                <a:solidFill>
                  <a:schemeClr val="bg1">
                    <a:alpha val="80000"/>
                  </a:schemeClr>
                </a:solidFill>
              </a:rPr>
              <a:t>En</a:t>
            </a:r>
            <a:r>
              <a:rPr lang="en-US" sz="1700" dirty="0">
                <a:solidFill>
                  <a:schemeClr val="bg1">
                    <a:alpha val="80000"/>
                  </a:schemeClr>
                </a:solidFill>
              </a:rPr>
              <a:t> las </a:t>
            </a:r>
            <a:r>
              <a:rPr lang="en-US" sz="1700" dirty="0" err="1">
                <a:solidFill>
                  <a:schemeClr val="bg1">
                    <a:alpha val="80000"/>
                  </a:schemeClr>
                </a:solidFill>
              </a:rPr>
              <a:t>consultas</a:t>
            </a:r>
            <a:r>
              <a:rPr lang="en-US" sz="1700" dirty="0">
                <a:solidFill>
                  <a:schemeClr val="bg1">
                    <a:alpha val="80000"/>
                  </a:schemeClr>
                </a:solidFill>
              </a:rPr>
              <a:t> se </a:t>
            </a:r>
            <a:r>
              <a:rPr lang="en-US" sz="1700" dirty="0" err="1">
                <a:solidFill>
                  <a:schemeClr val="bg1">
                    <a:alpha val="80000"/>
                  </a:schemeClr>
                </a:solidFill>
              </a:rPr>
              <a:t>empleo</a:t>
            </a:r>
            <a:r>
              <a:rPr lang="en-US" sz="1700" dirty="0">
                <a:solidFill>
                  <a:schemeClr val="bg1">
                    <a:alpha val="80000"/>
                  </a:schemeClr>
                </a:solidFill>
              </a:rPr>
              <a:t> el </a:t>
            </a:r>
            <a:r>
              <a:rPr lang="en-US" sz="1700" dirty="0" err="1">
                <a:solidFill>
                  <a:schemeClr val="bg1">
                    <a:alpha val="80000"/>
                  </a:schemeClr>
                </a:solidFill>
              </a:rPr>
              <a:t>comando</a:t>
            </a:r>
            <a:r>
              <a:rPr lang="en-US" sz="1700" dirty="0">
                <a:solidFill>
                  <a:schemeClr val="bg1">
                    <a:alpha val="80000"/>
                  </a:schemeClr>
                </a:solidFill>
              </a:rPr>
              <a:t> SELECT para </a:t>
            </a:r>
            <a:r>
              <a:rPr lang="en-US" sz="1700" dirty="0" err="1">
                <a:solidFill>
                  <a:schemeClr val="bg1">
                    <a:alpha val="80000"/>
                  </a:schemeClr>
                </a:solidFill>
              </a:rPr>
              <a:t>consultar</a:t>
            </a:r>
            <a:r>
              <a:rPr lang="en-US" sz="1700" dirty="0">
                <a:solidFill>
                  <a:schemeClr val="bg1">
                    <a:alpha val="80000"/>
                  </a:schemeClr>
                </a:solidFill>
              </a:rPr>
              <a:t> </a:t>
            </a:r>
            <a:r>
              <a:rPr lang="en-US" sz="1700" dirty="0" err="1">
                <a:solidFill>
                  <a:schemeClr val="bg1">
                    <a:alpha val="80000"/>
                  </a:schemeClr>
                </a:solidFill>
              </a:rPr>
              <a:t>datos</a:t>
            </a:r>
            <a:r>
              <a:rPr lang="en-US" sz="1700" dirty="0">
                <a:solidFill>
                  <a:schemeClr val="bg1">
                    <a:alpha val="80000"/>
                  </a:schemeClr>
                </a:solidFill>
              </a:rPr>
              <a:t> </a:t>
            </a:r>
            <a:r>
              <a:rPr lang="en-US" sz="1700" dirty="0" err="1">
                <a:solidFill>
                  <a:schemeClr val="bg1">
                    <a:alpha val="80000"/>
                  </a:schemeClr>
                </a:solidFill>
              </a:rPr>
              <a:t>específicos</a:t>
            </a:r>
            <a:r>
              <a:rPr lang="en-US" sz="1700" dirty="0">
                <a:solidFill>
                  <a:schemeClr val="bg1">
                    <a:alpha val="80000"/>
                  </a:schemeClr>
                </a:solidFill>
              </a:rPr>
              <a:t>, </a:t>
            </a:r>
            <a:r>
              <a:rPr lang="en-US" sz="1700" dirty="0" err="1">
                <a:solidFill>
                  <a:schemeClr val="bg1">
                    <a:alpha val="80000"/>
                  </a:schemeClr>
                </a:solidFill>
              </a:rPr>
              <a:t>como</a:t>
            </a:r>
            <a:r>
              <a:rPr lang="en-US" sz="1700" dirty="0">
                <a:solidFill>
                  <a:schemeClr val="bg1">
                    <a:alpha val="80000"/>
                  </a:schemeClr>
                </a:solidFill>
              </a:rPr>
              <a:t> la </a:t>
            </a:r>
            <a:r>
              <a:rPr lang="en-US" sz="1700" dirty="0" err="1">
                <a:solidFill>
                  <a:schemeClr val="bg1">
                    <a:alpha val="80000"/>
                  </a:schemeClr>
                </a:solidFill>
              </a:rPr>
              <a:t>calificación</a:t>
            </a:r>
            <a:r>
              <a:rPr lang="en-US" sz="1700" dirty="0">
                <a:solidFill>
                  <a:schemeClr val="bg1">
                    <a:alpha val="80000"/>
                  </a:schemeClr>
                </a:solidFill>
              </a:rPr>
              <a:t> del </a:t>
            </a:r>
            <a:r>
              <a:rPr lang="en-US" sz="1700" dirty="0" err="1">
                <a:solidFill>
                  <a:schemeClr val="bg1">
                    <a:alpha val="80000"/>
                  </a:schemeClr>
                </a:solidFill>
              </a:rPr>
              <a:t>Cliente</a:t>
            </a:r>
            <a:r>
              <a:rPr lang="en-US" sz="1700" dirty="0">
                <a:solidFill>
                  <a:schemeClr val="bg1">
                    <a:alpha val="80000"/>
                  </a:schemeClr>
                </a:solidFill>
              </a:rPr>
              <a:t> </a:t>
            </a:r>
            <a:r>
              <a:rPr lang="en-US" sz="1700" dirty="0" err="1">
                <a:solidFill>
                  <a:schemeClr val="bg1">
                    <a:alpha val="80000"/>
                  </a:schemeClr>
                </a:solidFill>
              </a:rPr>
              <a:t>hacia</a:t>
            </a:r>
            <a:r>
              <a:rPr lang="en-US" sz="1700" dirty="0">
                <a:solidFill>
                  <a:schemeClr val="bg1">
                    <a:alpha val="80000"/>
                  </a:schemeClr>
                </a:solidFill>
              </a:rPr>
              <a:t> el hotel, </a:t>
            </a:r>
            <a:r>
              <a:rPr lang="en-US" sz="1700" dirty="0" err="1">
                <a:solidFill>
                  <a:schemeClr val="bg1">
                    <a:alpha val="80000"/>
                  </a:schemeClr>
                </a:solidFill>
              </a:rPr>
              <a:t>fecha</a:t>
            </a:r>
            <a:r>
              <a:rPr lang="en-US" sz="1700" dirty="0">
                <a:solidFill>
                  <a:schemeClr val="bg1">
                    <a:alpha val="80000"/>
                  </a:schemeClr>
                </a:solidFill>
              </a:rPr>
              <a:t> de </a:t>
            </a:r>
            <a:r>
              <a:rPr lang="en-US" sz="1700" dirty="0" err="1">
                <a:solidFill>
                  <a:schemeClr val="bg1">
                    <a:alpha val="80000"/>
                  </a:schemeClr>
                </a:solidFill>
              </a:rPr>
              <a:t>llegada</a:t>
            </a:r>
            <a:r>
              <a:rPr lang="en-US" sz="1700" dirty="0">
                <a:solidFill>
                  <a:schemeClr val="bg1">
                    <a:alpha val="80000"/>
                  </a:schemeClr>
                </a:solidFill>
              </a:rPr>
              <a:t> de un </a:t>
            </a:r>
            <a:r>
              <a:rPr lang="en-US" sz="1700" dirty="0" err="1">
                <a:solidFill>
                  <a:schemeClr val="bg1">
                    <a:alpha val="80000"/>
                  </a:schemeClr>
                </a:solidFill>
              </a:rPr>
              <a:t>cliente</a:t>
            </a:r>
            <a:r>
              <a:rPr lang="en-US" sz="1700" dirty="0">
                <a:solidFill>
                  <a:schemeClr val="bg1">
                    <a:alpha val="80000"/>
                  </a:schemeClr>
                </a:solidFill>
              </a:rPr>
              <a:t>, </a:t>
            </a:r>
            <a:r>
              <a:rPr lang="en-US" sz="1700" dirty="0" err="1">
                <a:solidFill>
                  <a:schemeClr val="bg1">
                    <a:alpha val="80000"/>
                  </a:schemeClr>
                </a:solidFill>
              </a:rPr>
              <a:t>usuarios</a:t>
            </a:r>
            <a:r>
              <a:rPr lang="en-US" sz="1700" dirty="0">
                <a:solidFill>
                  <a:schemeClr val="bg1">
                    <a:alpha val="80000"/>
                  </a:schemeClr>
                </a:solidFill>
              </a:rPr>
              <a:t> que </a:t>
            </a:r>
            <a:r>
              <a:rPr lang="en-US" sz="1700" dirty="0" err="1">
                <a:solidFill>
                  <a:schemeClr val="bg1">
                    <a:alpha val="80000"/>
                  </a:schemeClr>
                </a:solidFill>
              </a:rPr>
              <a:t>han</a:t>
            </a:r>
            <a:r>
              <a:rPr lang="en-US" sz="1700" dirty="0">
                <a:solidFill>
                  <a:schemeClr val="bg1">
                    <a:alpha val="80000"/>
                  </a:schemeClr>
                </a:solidFill>
              </a:rPr>
              <a:t> </a:t>
            </a:r>
            <a:r>
              <a:rPr lang="en-US" sz="1700" dirty="0" err="1">
                <a:solidFill>
                  <a:schemeClr val="bg1">
                    <a:alpha val="80000"/>
                  </a:schemeClr>
                </a:solidFill>
              </a:rPr>
              <a:t>solicitado</a:t>
            </a:r>
            <a:r>
              <a:rPr lang="en-US" sz="1700" dirty="0">
                <a:solidFill>
                  <a:schemeClr val="bg1">
                    <a:alpha val="80000"/>
                  </a:schemeClr>
                </a:solidFill>
              </a:rPr>
              <a:t> el </a:t>
            </a:r>
            <a:r>
              <a:rPr lang="en-US" sz="1700" dirty="0" err="1">
                <a:solidFill>
                  <a:schemeClr val="bg1">
                    <a:alpha val="80000"/>
                  </a:schemeClr>
                </a:solidFill>
              </a:rPr>
              <a:t>servicio</a:t>
            </a:r>
            <a:r>
              <a:rPr lang="en-US" sz="1700" dirty="0">
                <a:solidFill>
                  <a:schemeClr val="bg1">
                    <a:alpha val="80000"/>
                  </a:schemeClr>
                </a:solidFill>
              </a:rPr>
              <a:t> de spa y  </a:t>
            </a:r>
            <a:r>
              <a:rPr lang="en-US" sz="1700" dirty="0" err="1">
                <a:solidFill>
                  <a:schemeClr val="bg1">
                    <a:alpha val="80000"/>
                  </a:schemeClr>
                </a:solidFill>
              </a:rPr>
              <a:t>mostrar</a:t>
            </a:r>
            <a:r>
              <a:rPr lang="en-US" sz="1700" dirty="0">
                <a:solidFill>
                  <a:schemeClr val="bg1">
                    <a:alpha val="80000"/>
                  </a:schemeClr>
                </a:solidFill>
              </a:rPr>
              <a:t> </a:t>
            </a:r>
            <a:r>
              <a:rPr lang="en-US" sz="1700" dirty="0" err="1">
                <a:solidFill>
                  <a:schemeClr val="bg1">
                    <a:alpha val="80000"/>
                  </a:schemeClr>
                </a:solidFill>
              </a:rPr>
              <a:t>en</a:t>
            </a:r>
            <a:r>
              <a:rPr lang="en-US" sz="1700" dirty="0">
                <a:solidFill>
                  <a:schemeClr val="bg1">
                    <a:alpha val="80000"/>
                  </a:schemeClr>
                </a:solidFill>
              </a:rPr>
              <a:t> la base de </a:t>
            </a:r>
            <a:r>
              <a:rPr lang="en-US" sz="1700" dirty="0" err="1">
                <a:solidFill>
                  <a:schemeClr val="bg1">
                    <a:alpha val="80000"/>
                  </a:schemeClr>
                </a:solidFill>
              </a:rPr>
              <a:t>datos</a:t>
            </a:r>
            <a:r>
              <a:rPr lang="en-US" sz="1700" dirty="0">
                <a:solidFill>
                  <a:schemeClr val="bg1">
                    <a:alpha val="80000"/>
                  </a:schemeClr>
                </a:solidFill>
              </a:rPr>
              <a:t> </a:t>
            </a:r>
            <a:r>
              <a:rPr lang="en-US" sz="1700" dirty="0" err="1">
                <a:solidFill>
                  <a:schemeClr val="bg1">
                    <a:alpha val="80000"/>
                  </a:schemeClr>
                </a:solidFill>
              </a:rPr>
              <a:t>cuantas</a:t>
            </a:r>
            <a:r>
              <a:rPr lang="en-US" sz="1700" dirty="0">
                <a:solidFill>
                  <a:schemeClr val="bg1">
                    <a:alpha val="80000"/>
                  </a:schemeClr>
                </a:solidFill>
              </a:rPr>
              <a:t> </a:t>
            </a:r>
            <a:r>
              <a:rPr lang="en-US" sz="1700" dirty="0" err="1">
                <a:solidFill>
                  <a:schemeClr val="bg1">
                    <a:alpha val="80000"/>
                  </a:schemeClr>
                </a:solidFill>
              </a:rPr>
              <a:t>referencias</a:t>
            </a:r>
            <a:r>
              <a:rPr lang="en-US" sz="1700" dirty="0">
                <a:solidFill>
                  <a:schemeClr val="bg1">
                    <a:alpha val="80000"/>
                  </a:schemeClr>
                </a:solidFill>
              </a:rPr>
              <a:t> </a:t>
            </a:r>
            <a:r>
              <a:rPr lang="en-US" sz="1700" dirty="0" err="1">
                <a:solidFill>
                  <a:schemeClr val="bg1">
                    <a:alpha val="80000"/>
                  </a:schemeClr>
                </a:solidFill>
              </a:rPr>
              <a:t>habían</a:t>
            </a:r>
            <a:r>
              <a:rPr lang="en-US" sz="1700" dirty="0">
                <a:solidFill>
                  <a:schemeClr val="bg1">
                    <a:alpha val="80000"/>
                  </a:schemeClr>
                </a:solidFill>
              </a:rPr>
              <a:t>.</a:t>
            </a:r>
          </a:p>
          <a:p>
            <a:pPr indent="-228600">
              <a:lnSpc>
                <a:spcPct val="90000"/>
              </a:lnSpc>
              <a:spcAft>
                <a:spcPts val="600"/>
              </a:spcAft>
              <a:buFont typeface="Arial" panose="020B0604020202020204" pitchFamily="34" charset="0"/>
              <a:buChar char="•"/>
            </a:pPr>
            <a:endParaRPr lang="en-US" sz="1700" dirty="0">
              <a:solidFill>
                <a:schemeClr val="bg1">
                  <a:alpha val="80000"/>
                </a:schemeClr>
              </a:solidFill>
            </a:endParaRPr>
          </a:p>
        </p:txBody>
      </p:sp>
    </p:spTree>
    <p:extLst>
      <p:ext uri="{BB962C8B-B14F-4D97-AF65-F5344CB8AC3E}">
        <p14:creationId xmlns:p14="http://schemas.microsoft.com/office/powerpoint/2010/main" val="2387186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18F46BE-AE68-4871-A0E0-164EAE8C7643}"/>
              </a:ext>
            </a:extLst>
          </p:cNvPr>
          <p:cNvSpPr>
            <a:spLocks noGrp="1"/>
          </p:cNvSpPr>
          <p:nvPr>
            <p:ph type="title"/>
          </p:nvPr>
        </p:nvSpPr>
        <p:spPr>
          <a:xfrm>
            <a:off x="829781" y="2745736"/>
            <a:ext cx="3698803" cy="1366528"/>
          </a:xfrm>
          <a:solidFill>
            <a:schemeClr val="accent1">
              <a:lumMod val="20000"/>
              <a:lumOff val="80000"/>
            </a:schemeClr>
          </a:solidFill>
          <a:ln w="25400" cap="sq">
            <a:solidFill>
              <a:srgbClr val="404040"/>
            </a:solidFill>
            <a:miter lim="800000"/>
          </a:ln>
        </p:spPr>
        <p:txBody>
          <a:bodyPr vert="horz" lIns="91440" tIns="45720" rIns="91440" bIns="45720" rtlCol="0" anchor="ctr">
            <a:normAutofit/>
          </a:bodyPr>
          <a:lstStyle/>
          <a:p>
            <a:pPr algn="ctr"/>
            <a:r>
              <a:rPr lang="es-EC" sz="3200" b="1" kern="1200" dirty="0">
                <a:solidFill>
                  <a:schemeClr val="bg1"/>
                </a:solidFill>
                <a:latin typeface="+mj-lt"/>
                <a:ea typeface="+mj-ea"/>
                <a:cs typeface="+mj-cs"/>
              </a:rPr>
              <a:t>Índice</a:t>
            </a:r>
            <a:endParaRPr lang="es-EC" sz="3200" kern="1200" dirty="0">
              <a:solidFill>
                <a:schemeClr val="bg1"/>
              </a:solidFill>
              <a:latin typeface="+mj-lt"/>
              <a:ea typeface="+mj-ea"/>
              <a:cs typeface="+mj-cs"/>
            </a:endParaRPr>
          </a:p>
        </p:txBody>
      </p:sp>
      <p:sp>
        <p:nvSpPr>
          <p:cNvPr id="3" name="CuadroTexto 2">
            <a:extLst>
              <a:ext uri="{FF2B5EF4-FFF2-40B4-BE49-F238E27FC236}">
                <a16:creationId xmlns:a16="http://schemas.microsoft.com/office/drawing/2014/main" id="{9D28A475-0C82-4684-8B0A-14852855ED58}"/>
              </a:ext>
            </a:extLst>
          </p:cNvPr>
          <p:cNvSpPr txBox="1"/>
          <p:nvPr/>
        </p:nvSpPr>
        <p:spPr>
          <a:xfrm>
            <a:off x="5566225" y="201624"/>
            <a:ext cx="6310216" cy="625083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marL="342900" lvl="0" indent="-228600">
              <a:lnSpc>
                <a:spcPct val="90000"/>
              </a:lnSpc>
              <a:spcAft>
                <a:spcPts val="600"/>
              </a:spcAft>
              <a:buFont typeface="Arial" panose="020B0604020202020204" pitchFamily="34" charset="0"/>
              <a:buChar char="•"/>
              <a:defRPr/>
            </a:pPr>
            <a:r>
              <a:rPr lang="es-ES" sz="4000" dirty="0">
                <a:cs typeface="Calibri"/>
                <a:hlinkClick r:id="rId2" action="ppaction://hlinksldjump"/>
              </a:rPr>
              <a:t>Universo del Discurso</a:t>
            </a:r>
            <a:endParaRPr lang="es-ES" sz="4000" dirty="0">
              <a:cs typeface="Calibri"/>
            </a:endParaRPr>
          </a:p>
          <a:p>
            <a:pPr marL="342900" lvl="0" indent="-228600">
              <a:lnSpc>
                <a:spcPct val="90000"/>
              </a:lnSpc>
              <a:spcAft>
                <a:spcPts val="600"/>
              </a:spcAft>
              <a:buFont typeface="Arial" panose="020B0604020202020204" pitchFamily="34" charset="0"/>
              <a:buChar char="•"/>
              <a:defRPr/>
            </a:pPr>
            <a:r>
              <a:rPr lang="es-MX" sz="4000" dirty="0">
                <a:cs typeface="Calibri"/>
                <a:hlinkClick r:id="rId3"/>
              </a:rPr>
              <a:t>Modelo de Datos</a:t>
            </a:r>
            <a:endParaRPr lang="es-MX" sz="4000" dirty="0">
              <a:cs typeface="Calibri"/>
            </a:endParaRPr>
          </a:p>
          <a:p>
            <a:pPr marL="342900" lvl="0" indent="-228600">
              <a:lnSpc>
                <a:spcPct val="90000"/>
              </a:lnSpc>
              <a:spcAft>
                <a:spcPts val="600"/>
              </a:spcAft>
              <a:buFont typeface="Arial" panose="020B0604020202020204" pitchFamily="34" charset="0"/>
              <a:buChar char="•"/>
              <a:defRPr/>
            </a:pPr>
            <a:r>
              <a:rPr lang="es-MX" sz="4000" dirty="0">
                <a:cs typeface="Calibri"/>
                <a:hlinkClick r:id="rId3"/>
              </a:rPr>
              <a:t>Creación de Tablas</a:t>
            </a:r>
            <a:endParaRPr lang="es-MX" sz="4000" dirty="0">
              <a:cs typeface="Calibri"/>
            </a:endParaRPr>
          </a:p>
          <a:p>
            <a:pPr marL="342900" lvl="0" indent="-228600">
              <a:lnSpc>
                <a:spcPct val="90000"/>
              </a:lnSpc>
              <a:spcAft>
                <a:spcPts val="600"/>
              </a:spcAft>
              <a:buFont typeface="Arial" panose="020B0604020202020204" pitchFamily="34" charset="0"/>
              <a:buChar char="•"/>
              <a:defRPr/>
            </a:pPr>
            <a:r>
              <a:rPr lang="es-MX" sz="4000" dirty="0">
                <a:cs typeface="Calibri"/>
                <a:hlinkClick r:id="rId3"/>
              </a:rPr>
              <a:t>Insertar Datos</a:t>
            </a:r>
            <a:endParaRPr lang="es-MX" sz="4000" dirty="0">
              <a:cs typeface="Calibri"/>
            </a:endParaRPr>
          </a:p>
          <a:p>
            <a:pPr marL="342900" lvl="0" indent="-228600">
              <a:lnSpc>
                <a:spcPct val="90000"/>
              </a:lnSpc>
              <a:spcAft>
                <a:spcPts val="600"/>
              </a:spcAft>
              <a:buFont typeface="Arial" panose="020B0604020202020204" pitchFamily="34" charset="0"/>
              <a:buChar char="•"/>
              <a:defRPr/>
            </a:pPr>
            <a:r>
              <a:rPr lang="es-MX" sz="4000" dirty="0">
                <a:cs typeface="Calibri"/>
                <a:hlinkClick r:id="rId4" action="ppaction://hlinksldjump"/>
              </a:rPr>
              <a:t>Consultas</a:t>
            </a:r>
            <a:endParaRPr lang="es-MX" sz="4000" dirty="0">
              <a:cs typeface="Calibri"/>
            </a:endParaRPr>
          </a:p>
          <a:p>
            <a:pPr marL="342900" lvl="0" indent="-228600">
              <a:lnSpc>
                <a:spcPct val="90000"/>
              </a:lnSpc>
              <a:spcAft>
                <a:spcPts val="600"/>
              </a:spcAft>
              <a:buFont typeface="Arial" panose="020B0604020202020204" pitchFamily="34" charset="0"/>
              <a:buChar char="•"/>
              <a:defRPr/>
            </a:pPr>
            <a:r>
              <a:rPr lang="es-MX" sz="4000" dirty="0">
                <a:cs typeface="Calibri"/>
                <a:hlinkClick r:id="rId5" action="ppaction://hlinksldjump"/>
              </a:rPr>
              <a:t>Conclusión</a:t>
            </a:r>
            <a:endParaRPr lang="es-MX" sz="4000" dirty="0">
              <a:cs typeface="Calibri"/>
            </a:endParaRPr>
          </a:p>
          <a:p>
            <a:pPr marL="114300" lvl="0">
              <a:lnSpc>
                <a:spcPct val="90000"/>
              </a:lnSpc>
              <a:spcAft>
                <a:spcPts val="600"/>
              </a:spcAft>
              <a:defRPr/>
            </a:pPr>
            <a:endParaRPr lang="es-MX" sz="2400" dirty="0">
              <a:cs typeface="Calibri"/>
            </a:endParaRPr>
          </a:p>
          <a:p>
            <a:pPr marL="342900" lvl="0" indent="-228600">
              <a:lnSpc>
                <a:spcPct val="90000"/>
              </a:lnSpc>
              <a:spcAft>
                <a:spcPts val="600"/>
              </a:spcAft>
              <a:buFont typeface="Arial" panose="020B0604020202020204" pitchFamily="34" charset="0"/>
              <a:buChar char="•"/>
              <a:defRPr/>
            </a:pPr>
            <a:endParaRPr lang="es-ES" sz="2400" dirty="0">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MX"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p:txBody>
      </p:sp>
    </p:spTree>
    <p:extLst>
      <p:ext uri="{BB962C8B-B14F-4D97-AF65-F5344CB8AC3E}">
        <p14:creationId xmlns:p14="http://schemas.microsoft.com/office/powerpoint/2010/main" val="189191381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b="1" dirty="0">
                <a:solidFill>
                  <a:schemeClr val="bg1"/>
                </a:solidFill>
                <a:ea typeface="+mj-lt"/>
                <a:cs typeface="+mj-lt"/>
              </a:rPr>
              <a:t>Universo Del Discurso</a:t>
            </a:r>
            <a:endParaRPr lang="es-ES" b="1" dirty="0">
              <a:solidFill>
                <a:schemeClr val="bg1"/>
              </a:solidFill>
            </a:endParaRPr>
          </a:p>
        </p:txBody>
      </p:sp>
      <p:sp>
        <p:nvSpPr>
          <p:cNvPr id="3" name="CuadroTexto 2">
            <a:extLst>
              <a:ext uri="{FF2B5EF4-FFF2-40B4-BE49-F238E27FC236}">
                <a16:creationId xmlns:a16="http://schemas.microsoft.com/office/drawing/2014/main" id="{8D134432-F541-443C-B9AA-9A49AEFC59F6}"/>
              </a:ext>
            </a:extLst>
          </p:cNvPr>
          <p:cNvSpPr txBox="1"/>
          <p:nvPr/>
        </p:nvSpPr>
        <p:spPr>
          <a:xfrm>
            <a:off x="248926" y="1312601"/>
            <a:ext cx="11210925" cy="5078313"/>
          </a:xfrm>
          <a:prstGeom prst="rect">
            <a:avLst/>
          </a:prstGeom>
          <a:noFill/>
        </p:spPr>
        <p:txBody>
          <a:bodyPr wrap="square" rtlCol="0">
            <a:spAutoFit/>
          </a:bodyPr>
          <a:lstStyle/>
          <a:p>
            <a:r>
              <a:rPr lang="es-ES" dirty="0">
                <a:latin typeface="Times New Roman" panose="02020603050405020304" pitchFamily="18" charset="0"/>
                <a:cs typeface="Times New Roman" panose="02020603050405020304" pitchFamily="18" charset="0"/>
              </a:rPr>
              <a:t>El hotel descansa en paz desea desarrollar un sistema empleando un modelo de datos que agregue campos o tablas según lo requiera, para ello se creará un sistema de base de datos que recoja las siguientes consideraciones:</a:t>
            </a:r>
          </a:p>
          <a:p>
            <a:r>
              <a:rPr lang="es-ES" dirty="0">
                <a:latin typeface="Times New Roman" panose="02020603050405020304" pitchFamily="18" charset="0"/>
                <a:cs typeface="Times New Roman" panose="02020603050405020304" pitchFamily="18" charset="0"/>
              </a:rPr>
              <a:t>Se debe almacenar información de los clientes: cedula, nombre, fecha de nacimiento, teléfono, nacionalidad y correo.</a:t>
            </a:r>
          </a:p>
          <a:p>
            <a:r>
              <a:rPr lang="es-ES" dirty="0">
                <a:latin typeface="Times New Roman" panose="02020603050405020304" pitchFamily="18" charset="0"/>
                <a:cs typeface="Times New Roman" panose="02020603050405020304" pitchFamily="18" charset="0"/>
              </a:rPr>
              <a:t>Al momento de la estancia, se registra el id de la estancia, la cedula del cliente, fecha de reservación el id de habitación, la fecha de llegada y la fecha en que abandonara el hotel.</a:t>
            </a:r>
          </a:p>
          <a:p>
            <a:r>
              <a:rPr lang="es-ES" dirty="0">
                <a:latin typeface="Times New Roman" panose="02020603050405020304" pitchFamily="18" charset="0"/>
                <a:cs typeface="Times New Roman" panose="02020603050405020304" pitchFamily="18" charset="0"/>
              </a:rPr>
              <a:t>Cada habitación tiene un numero de habitación, numero de piso en el que se encuentra y el id de habitación.</a:t>
            </a:r>
          </a:p>
          <a:p>
            <a:r>
              <a:rPr lang="es-ES" dirty="0">
                <a:latin typeface="Times New Roman" panose="02020603050405020304" pitchFamily="18" charset="0"/>
                <a:cs typeface="Times New Roman" panose="02020603050405020304" pitchFamily="18" charset="0"/>
              </a:rPr>
              <a:t>Los clientes pueden elegir en qué tipo de habitación desean la estancia, para esto cada tipo de habitación cuenta con una breve descripción, hay diferentes precios según la necesidad de los clientes, también se ofrecen servicios de mariachis, servicios de </a:t>
            </a:r>
            <a:r>
              <a:rPr lang="es-ES" dirty="0" err="1">
                <a:latin typeface="Times New Roman" panose="02020603050405020304" pitchFamily="18" charset="0"/>
                <a:cs typeface="Times New Roman" panose="02020603050405020304" pitchFamily="18" charset="0"/>
              </a:rPr>
              <a:t>bartender</a:t>
            </a:r>
            <a:r>
              <a:rPr lang="es-ES" dirty="0">
                <a:latin typeface="Times New Roman" panose="02020603050405020304" pitchFamily="18" charset="0"/>
                <a:cs typeface="Times New Roman" panose="02020603050405020304" pitchFamily="18" charset="0"/>
              </a:rPr>
              <a:t>  y servicios de spa, a estos servicios se les registra el id del servicio, nombre, descripción y precio. en el sistema se registrará la calificación del cliente hacia los servicios del hotel, esto se efectuará con el siguiente protocolo, 1=malo, 2=bueno y 3=excelente. Hotel descansa en paz les brinda un pequeño aperitivo a clientes que han sido referido por otros clientes.</a:t>
            </a:r>
          </a:p>
          <a:p>
            <a:r>
              <a:rPr lang="es-ES" dirty="0">
                <a:latin typeface="Times New Roman" panose="02020603050405020304" pitchFamily="18" charset="0"/>
                <a:cs typeface="Times New Roman" panose="02020603050405020304" pitchFamily="18" charset="0"/>
              </a:rPr>
              <a:t> Realizar las siguientes consultas:</a:t>
            </a:r>
          </a:p>
          <a:p>
            <a:endParaRPr lang="es-ES" dirty="0">
              <a:latin typeface="Times New Roman" panose="02020603050405020304" pitchFamily="18" charset="0"/>
              <a:cs typeface="Times New Roman" panose="02020603050405020304" pitchFamily="18" charset="0"/>
            </a:endParaRPr>
          </a:p>
          <a:p>
            <a:r>
              <a:rPr lang="es-ES" dirty="0">
                <a:latin typeface="Times New Roman" panose="02020603050405020304" pitchFamily="18" charset="0"/>
                <a:cs typeface="Times New Roman" panose="02020603050405020304" pitchFamily="18" charset="0"/>
              </a:rPr>
              <a:t>* </a:t>
            </a:r>
            <a:r>
              <a:rPr lang="es-ES" dirty="0">
                <a:latin typeface="Times New Roman" panose="02020603050405020304" pitchFamily="18" charset="0"/>
                <a:cs typeface="Times New Roman" panose="02020603050405020304" pitchFamily="18" charset="0"/>
                <a:hlinkClick r:id="rId2" action="ppaction://hlinksldjump"/>
              </a:rPr>
              <a:t>Top de los clientes que han dado mayor calificación a los servicios del hotel</a:t>
            </a:r>
            <a:endParaRPr lang="es-ES" dirty="0">
              <a:latin typeface="Times New Roman" panose="02020603050405020304" pitchFamily="18" charset="0"/>
              <a:cs typeface="Times New Roman" panose="02020603050405020304" pitchFamily="18" charset="0"/>
            </a:endParaRPr>
          </a:p>
          <a:p>
            <a:r>
              <a:rPr lang="es-ES" dirty="0">
                <a:latin typeface="Times New Roman" panose="02020603050405020304" pitchFamily="18" charset="0"/>
                <a:cs typeface="Times New Roman" panose="02020603050405020304" pitchFamily="18" charset="0"/>
              </a:rPr>
              <a:t>* </a:t>
            </a:r>
            <a:r>
              <a:rPr lang="es-ES" dirty="0">
                <a:latin typeface="Times New Roman" panose="02020603050405020304" pitchFamily="18" charset="0"/>
                <a:cs typeface="Times New Roman" panose="02020603050405020304" pitchFamily="18" charset="0"/>
                <a:hlinkClick r:id="rId3" action="ppaction://hlinksldjump"/>
              </a:rPr>
              <a:t>Top de clientes que llegaron al hotel el día  06/09/1995</a:t>
            </a:r>
            <a:endParaRPr lang="es-ES" dirty="0">
              <a:latin typeface="Times New Roman" panose="02020603050405020304" pitchFamily="18" charset="0"/>
              <a:cs typeface="Times New Roman" panose="02020603050405020304" pitchFamily="18" charset="0"/>
            </a:endParaRPr>
          </a:p>
          <a:p>
            <a:r>
              <a:rPr lang="es-ES" dirty="0">
                <a:latin typeface="Times New Roman" panose="02020603050405020304" pitchFamily="18" charset="0"/>
                <a:cs typeface="Times New Roman" panose="02020603050405020304" pitchFamily="18" charset="0"/>
              </a:rPr>
              <a:t>* </a:t>
            </a:r>
            <a:r>
              <a:rPr lang="es-ES" dirty="0">
                <a:latin typeface="Times New Roman" panose="02020603050405020304" pitchFamily="18" charset="0"/>
                <a:cs typeface="Times New Roman" panose="02020603050405020304" pitchFamily="18" charset="0"/>
                <a:hlinkClick r:id="rId4" action="ppaction://hlinksldjump"/>
              </a:rPr>
              <a:t>Top de todos clientes que han solicitado servicios de spa </a:t>
            </a:r>
            <a:endParaRPr lang="es-ES" dirty="0">
              <a:latin typeface="Times New Roman" panose="02020603050405020304" pitchFamily="18" charset="0"/>
              <a:cs typeface="Times New Roman" panose="02020603050405020304" pitchFamily="18" charset="0"/>
            </a:endParaRPr>
          </a:p>
          <a:p>
            <a:r>
              <a:rPr lang="es-ES" dirty="0">
                <a:latin typeface="Times New Roman" panose="02020603050405020304" pitchFamily="18" charset="0"/>
                <a:cs typeface="Times New Roman" panose="02020603050405020304" pitchFamily="18" charset="0"/>
              </a:rPr>
              <a:t>* </a:t>
            </a:r>
            <a:r>
              <a:rPr lang="es-ES" dirty="0">
                <a:latin typeface="Times New Roman" panose="02020603050405020304" pitchFamily="18" charset="0"/>
                <a:cs typeface="Times New Roman" panose="02020603050405020304" pitchFamily="18" charset="0"/>
                <a:hlinkClick r:id="rId5" action="ppaction://hlinksldjump"/>
              </a:rPr>
              <a:t>Cuantos clientes fueron referidos hacia el hotel</a:t>
            </a:r>
            <a:endParaRPr lang="es-E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2974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60673911-1A14-47AE-B9FC-3B697AAE3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0040" y="4892040"/>
            <a:ext cx="11548872" cy="1645920"/>
          </a:xfrm>
          <a:prstGeom prst="rect">
            <a:avLst/>
          </a:prstGeom>
          <a:solidFill>
            <a:srgbClr val="262626"/>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716281" y="5093208"/>
            <a:ext cx="10849186" cy="1261872"/>
          </a:xfrm>
          <a:prstGeom prst="ellipse">
            <a:avLst/>
          </a:prstGeom>
        </p:spPr>
        <p:txBody>
          <a:bodyPr vert="horz" lIns="91440" tIns="45720" rIns="91440" bIns="45720" rtlCol="0" anchor="ctr">
            <a:normAutofit/>
          </a:bodyPr>
          <a:lstStyle/>
          <a:p>
            <a:pPr algn="ctr"/>
            <a:r>
              <a:rPr lang="en-US" sz="4800" kern="1200" dirty="0" err="1">
                <a:solidFill>
                  <a:srgbClr val="FFFFFF"/>
                </a:solidFill>
                <a:latin typeface="+mj-lt"/>
                <a:ea typeface="+mj-ea"/>
                <a:cs typeface="+mj-cs"/>
              </a:rPr>
              <a:t>Modelo</a:t>
            </a:r>
            <a:r>
              <a:rPr lang="en-US" sz="4800" kern="1200" dirty="0">
                <a:solidFill>
                  <a:srgbClr val="FFFFFF"/>
                </a:solidFill>
                <a:latin typeface="+mj-lt"/>
                <a:ea typeface="+mj-ea"/>
                <a:cs typeface="+mj-cs"/>
              </a:rPr>
              <a:t> </a:t>
            </a:r>
            <a:r>
              <a:rPr lang="en-US" sz="4800" kern="1200" dirty="0" err="1">
                <a:solidFill>
                  <a:srgbClr val="FFFFFF"/>
                </a:solidFill>
                <a:latin typeface="+mj-lt"/>
                <a:ea typeface="+mj-ea"/>
                <a:cs typeface="+mj-cs"/>
              </a:rPr>
              <a:t>lógico</a:t>
            </a:r>
            <a:endParaRPr lang="en-US" sz="4800" kern="1200" dirty="0">
              <a:solidFill>
                <a:srgbClr val="FFFFFF"/>
              </a:solidFill>
              <a:latin typeface="+mj-lt"/>
              <a:ea typeface="+mj-ea"/>
              <a:cs typeface="+mj-cs"/>
            </a:endParaRPr>
          </a:p>
        </p:txBody>
      </p:sp>
      <p:cxnSp>
        <p:nvCxnSpPr>
          <p:cNvPr id="38" name="Straight Connector 37">
            <a:extLst>
              <a:ext uri="{FF2B5EF4-FFF2-40B4-BE49-F238E27FC236}">
                <a16:creationId xmlns:a16="http://schemas.microsoft.com/office/drawing/2014/main" id="{9392F240-FCCC-4D1B-89FD-0485B2F8F4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4" name="Imagen 3">
            <a:extLst>
              <a:ext uri="{FF2B5EF4-FFF2-40B4-BE49-F238E27FC236}">
                <a16:creationId xmlns:a16="http://schemas.microsoft.com/office/drawing/2014/main" id="{F0BAE9A0-FD60-413F-A6CD-5F69E2418F72}"/>
              </a:ext>
            </a:extLst>
          </p:cNvPr>
          <p:cNvPicPr>
            <a:picLocks noChangeAspect="1"/>
          </p:cNvPicPr>
          <p:nvPr/>
        </p:nvPicPr>
        <p:blipFill>
          <a:blip r:embed="rId2"/>
          <a:stretch>
            <a:fillRect/>
          </a:stretch>
        </p:blipFill>
        <p:spPr>
          <a:xfrm>
            <a:off x="-1524" y="0"/>
            <a:ext cx="12192000" cy="4809850"/>
          </a:xfrm>
          <a:prstGeom prst="rect">
            <a:avLst/>
          </a:prstGeom>
        </p:spPr>
      </p:pic>
    </p:spTree>
    <p:extLst>
      <p:ext uri="{BB962C8B-B14F-4D97-AF65-F5344CB8AC3E}">
        <p14:creationId xmlns:p14="http://schemas.microsoft.com/office/powerpoint/2010/main" val="549149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3043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5322147"/>
            <a:ext cx="11210925" cy="744836"/>
          </a:xfrm>
        </p:spPr>
        <p:txBody>
          <a:bodyPr vert="horz" lIns="91440" tIns="45720" rIns="91440" bIns="45720" rtlCol="0">
            <a:normAutofit/>
          </a:bodyPr>
          <a:lstStyle/>
          <a:p>
            <a:pPr algn="ctr"/>
            <a:r>
              <a:rPr lang="en-US" sz="3200">
                <a:solidFill>
                  <a:schemeClr val="bg1"/>
                </a:solidFill>
              </a:rPr>
              <a:t>Creación de Tablas</a:t>
            </a:r>
          </a:p>
        </p:txBody>
      </p:sp>
      <p:pic>
        <p:nvPicPr>
          <p:cNvPr id="10" name="Imagen 9">
            <a:extLst>
              <a:ext uri="{FF2B5EF4-FFF2-40B4-BE49-F238E27FC236}">
                <a16:creationId xmlns:a16="http://schemas.microsoft.com/office/drawing/2014/main" id="{E4F04AA9-4950-4631-9409-36AFE435E616}"/>
              </a:ext>
            </a:extLst>
          </p:cNvPr>
          <p:cNvPicPr>
            <a:picLocks noChangeAspect="1"/>
          </p:cNvPicPr>
          <p:nvPr/>
        </p:nvPicPr>
        <p:blipFill rotWithShape="1">
          <a:blip r:embed="rId2"/>
          <a:srcRect b="24524"/>
          <a:stretch/>
        </p:blipFill>
        <p:spPr>
          <a:xfrm>
            <a:off x="0" y="824520"/>
            <a:ext cx="4080934" cy="3962400"/>
          </a:xfrm>
          <a:prstGeom prst="rect">
            <a:avLst/>
          </a:prstGeom>
        </p:spPr>
      </p:pic>
      <p:pic>
        <p:nvPicPr>
          <p:cNvPr id="12" name="Imagen 11">
            <a:extLst>
              <a:ext uri="{FF2B5EF4-FFF2-40B4-BE49-F238E27FC236}">
                <a16:creationId xmlns:a16="http://schemas.microsoft.com/office/drawing/2014/main" id="{CA9238CA-25FD-45CA-923D-477F9C68CEBC}"/>
              </a:ext>
            </a:extLst>
          </p:cNvPr>
          <p:cNvPicPr>
            <a:picLocks noChangeAspect="1"/>
          </p:cNvPicPr>
          <p:nvPr/>
        </p:nvPicPr>
        <p:blipFill rotWithShape="1">
          <a:blip r:embed="rId3"/>
          <a:srcRect b="4293"/>
          <a:stretch/>
        </p:blipFill>
        <p:spPr>
          <a:xfrm>
            <a:off x="4080934" y="816235"/>
            <a:ext cx="3623733" cy="3962400"/>
          </a:xfrm>
          <a:prstGeom prst="rect">
            <a:avLst/>
          </a:prstGeom>
        </p:spPr>
      </p:pic>
      <p:pic>
        <p:nvPicPr>
          <p:cNvPr id="14" name="Imagen 13">
            <a:extLst>
              <a:ext uri="{FF2B5EF4-FFF2-40B4-BE49-F238E27FC236}">
                <a16:creationId xmlns:a16="http://schemas.microsoft.com/office/drawing/2014/main" id="{12E40B39-7A27-404E-A34B-CB18DA14A9CF}"/>
              </a:ext>
            </a:extLst>
          </p:cNvPr>
          <p:cNvPicPr>
            <a:picLocks noChangeAspect="1"/>
          </p:cNvPicPr>
          <p:nvPr/>
        </p:nvPicPr>
        <p:blipFill>
          <a:blip r:embed="rId4"/>
          <a:stretch>
            <a:fillRect/>
          </a:stretch>
        </p:blipFill>
        <p:spPr>
          <a:xfrm>
            <a:off x="7975600" y="820377"/>
            <a:ext cx="4216400" cy="3954115"/>
          </a:xfrm>
          <a:prstGeom prst="rect">
            <a:avLst/>
          </a:prstGeom>
        </p:spPr>
      </p:pic>
    </p:spTree>
    <p:extLst>
      <p:ext uri="{BB962C8B-B14F-4D97-AF65-F5344CB8AC3E}">
        <p14:creationId xmlns:p14="http://schemas.microsoft.com/office/powerpoint/2010/main" val="918361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3043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5322147"/>
            <a:ext cx="11210925" cy="744836"/>
          </a:xfrm>
        </p:spPr>
        <p:txBody>
          <a:bodyPr vert="horz" lIns="91440" tIns="45720" rIns="91440" bIns="45720" rtlCol="0">
            <a:normAutofit/>
          </a:bodyPr>
          <a:lstStyle/>
          <a:p>
            <a:pPr algn="ctr"/>
            <a:r>
              <a:rPr lang="en-US" sz="3200" dirty="0" err="1">
                <a:solidFill>
                  <a:schemeClr val="bg1"/>
                </a:solidFill>
              </a:rPr>
              <a:t>Inserción</a:t>
            </a:r>
            <a:r>
              <a:rPr lang="en-US" sz="3200" dirty="0">
                <a:solidFill>
                  <a:schemeClr val="bg1"/>
                </a:solidFill>
              </a:rPr>
              <a:t> de </a:t>
            </a:r>
            <a:r>
              <a:rPr lang="en-US" sz="3200" dirty="0" err="1">
                <a:solidFill>
                  <a:schemeClr val="bg1"/>
                </a:solidFill>
              </a:rPr>
              <a:t>Datos</a:t>
            </a:r>
            <a:endParaRPr lang="en-US" sz="3200" dirty="0">
              <a:solidFill>
                <a:schemeClr val="bg1"/>
              </a:solidFill>
            </a:endParaRPr>
          </a:p>
        </p:txBody>
      </p:sp>
      <p:pic>
        <p:nvPicPr>
          <p:cNvPr id="4" name="Imagen 3">
            <a:extLst>
              <a:ext uri="{FF2B5EF4-FFF2-40B4-BE49-F238E27FC236}">
                <a16:creationId xmlns:a16="http://schemas.microsoft.com/office/drawing/2014/main" id="{DE29C647-98E7-4293-ACB9-0AD66C17A575}"/>
              </a:ext>
            </a:extLst>
          </p:cNvPr>
          <p:cNvPicPr>
            <a:picLocks noChangeAspect="1"/>
          </p:cNvPicPr>
          <p:nvPr/>
        </p:nvPicPr>
        <p:blipFill>
          <a:blip r:embed="rId2"/>
          <a:stretch>
            <a:fillRect/>
          </a:stretch>
        </p:blipFill>
        <p:spPr>
          <a:xfrm>
            <a:off x="0" y="0"/>
            <a:ext cx="5854700" cy="4038600"/>
          </a:xfrm>
          <a:prstGeom prst="rect">
            <a:avLst/>
          </a:prstGeom>
        </p:spPr>
      </p:pic>
      <p:pic>
        <p:nvPicPr>
          <p:cNvPr id="6" name="Imagen 5">
            <a:extLst>
              <a:ext uri="{FF2B5EF4-FFF2-40B4-BE49-F238E27FC236}">
                <a16:creationId xmlns:a16="http://schemas.microsoft.com/office/drawing/2014/main" id="{84958535-30FC-4354-B0BA-6E244CDFCBA1}"/>
              </a:ext>
            </a:extLst>
          </p:cNvPr>
          <p:cNvPicPr>
            <a:picLocks noChangeAspect="1"/>
          </p:cNvPicPr>
          <p:nvPr/>
        </p:nvPicPr>
        <p:blipFill>
          <a:blip r:embed="rId3"/>
          <a:stretch>
            <a:fillRect/>
          </a:stretch>
        </p:blipFill>
        <p:spPr>
          <a:xfrm>
            <a:off x="5854700" y="-1"/>
            <a:ext cx="5702300" cy="4038601"/>
          </a:xfrm>
          <a:prstGeom prst="rect">
            <a:avLst/>
          </a:prstGeom>
        </p:spPr>
      </p:pic>
    </p:spTree>
    <p:extLst>
      <p:ext uri="{BB962C8B-B14F-4D97-AF65-F5344CB8AC3E}">
        <p14:creationId xmlns:p14="http://schemas.microsoft.com/office/powerpoint/2010/main" val="2134642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3043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5322147"/>
            <a:ext cx="11210925" cy="744836"/>
          </a:xfrm>
        </p:spPr>
        <p:txBody>
          <a:bodyPr vert="horz" lIns="91440" tIns="45720" rIns="91440" bIns="45720" rtlCol="0">
            <a:normAutofit/>
          </a:bodyPr>
          <a:lstStyle/>
          <a:p>
            <a:pPr algn="ctr"/>
            <a:r>
              <a:rPr lang="en-US" sz="3200" dirty="0" err="1">
                <a:solidFill>
                  <a:schemeClr val="bg1"/>
                </a:solidFill>
              </a:rPr>
              <a:t>Inserción</a:t>
            </a:r>
            <a:r>
              <a:rPr lang="en-US" sz="3200" dirty="0">
                <a:solidFill>
                  <a:schemeClr val="bg1"/>
                </a:solidFill>
              </a:rPr>
              <a:t> de </a:t>
            </a:r>
            <a:r>
              <a:rPr lang="en-US" sz="3200" dirty="0" err="1">
                <a:solidFill>
                  <a:schemeClr val="bg1"/>
                </a:solidFill>
              </a:rPr>
              <a:t>Datos</a:t>
            </a:r>
            <a:endParaRPr lang="en-US" sz="3200" dirty="0">
              <a:solidFill>
                <a:schemeClr val="bg1"/>
              </a:solidFill>
            </a:endParaRPr>
          </a:p>
        </p:txBody>
      </p:sp>
      <p:pic>
        <p:nvPicPr>
          <p:cNvPr id="5" name="Imagen 4">
            <a:extLst>
              <a:ext uri="{FF2B5EF4-FFF2-40B4-BE49-F238E27FC236}">
                <a16:creationId xmlns:a16="http://schemas.microsoft.com/office/drawing/2014/main" id="{379F2B59-CC07-4287-AA95-E60CB9650C01}"/>
              </a:ext>
            </a:extLst>
          </p:cNvPr>
          <p:cNvPicPr>
            <a:picLocks noChangeAspect="1"/>
          </p:cNvPicPr>
          <p:nvPr/>
        </p:nvPicPr>
        <p:blipFill>
          <a:blip r:embed="rId2"/>
          <a:stretch>
            <a:fillRect/>
          </a:stretch>
        </p:blipFill>
        <p:spPr>
          <a:xfrm>
            <a:off x="1181100" y="0"/>
            <a:ext cx="7772400" cy="4470400"/>
          </a:xfrm>
          <a:prstGeom prst="rect">
            <a:avLst/>
          </a:prstGeom>
        </p:spPr>
      </p:pic>
    </p:spTree>
    <p:extLst>
      <p:ext uri="{BB962C8B-B14F-4D97-AF65-F5344CB8AC3E}">
        <p14:creationId xmlns:p14="http://schemas.microsoft.com/office/powerpoint/2010/main" val="2426341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86295E7F-EA66-480B-B001-C8BE7CD61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0040" y="4892040"/>
            <a:ext cx="11548872" cy="1645920"/>
          </a:xfrm>
          <a:prstGeom prst="rect">
            <a:avLst/>
          </a:prstGeom>
          <a:solidFill>
            <a:srgbClr val="262626"/>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34121" y="5089012"/>
            <a:ext cx="11334791" cy="1264588"/>
          </a:xfrm>
        </p:spPr>
        <p:txBody>
          <a:bodyPr vert="horz" lIns="91440" tIns="45720" rIns="91440" bIns="45720" rtlCol="0" anchor="ctr">
            <a:normAutofit/>
          </a:bodyPr>
          <a:lstStyle/>
          <a:p>
            <a:pPr algn="ctr"/>
            <a:r>
              <a:rPr lang="en-US" sz="2800" dirty="0">
                <a:solidFill>
                  <a:srgbClr val="FFFFFF"/>
                </a:solidFill>
              </a:rPr>
              <a:t>CONSULTAS</a:t>
            </a:r>
            <a:br>
              <a:rPr lang="en-US" sz="2800" dirty="0">
                <a:solidFill>
                  <a:srgbClr val="FFFFFF"/>
                </a:solidFill>
              </a:rPr>
            </a:br>
            <a:r>
              <a:rPr lang="en-US" sz="2800" dirty="0">
                <a:solidFill>
                  <a:srgbClr val="FFFFFF"/>
                </a:solidFill>
              </a:rPr>
              <a:t>1.</a:t>
            </a:r>
            <a:r>
              <a:rPr lang="es-ES" sz="2800" dirty="0">
                <a:solidFill>
                  <a:srgbClr val="FFFFFF"/>
                </a:solidFill>
              </a:rPr>
              <a:t> Top de los clientes que han calificado como excelente el servicio del hotel</a:t>
            </a:r>
            <a:r>
              <a:rPr lang="en-US" sz="2800" dirty="0">
                <a:solidFill>
                  <a:srgbClr val="FFFFFF"/>
                </a:solidFill>
              </a:rPr>
              <a:t> </a:t>
            </a:r>
          </a:p>
        </p:txBody>
      </p:sp>
      <p:cxnSp>
        <p:nvCxnSpPr>
          <p:cNvPr id="61" name="Straight Connector 60">
            <a:extLst>
              <a:ext uri="{FF2B5EF4-FFF2-40B4-BE49-F238E27FC236}">
                <a16:creationId xmlns:a16="http://schemas.microsoft.com/office/drawing/2014/main" id="{E126E481-B945-4179-BD79-05E96E9B29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6" name="Imagen 5">
            <a:extLst>
              <a:ext uri="{FF2B5EF4-FFF2-40B4-BE49-F238E27FC236}">
                <a16:creationId xmlns:a16="http://schemas.microsoft.com/office/drawing/2014/main" id="{3F193F5A-2000-4702-A133-9254AE45A294}"/>
              </a:ext>
            </a:extLst>
          </p:cNvPr>
          <p:cNvPicPr>
            <a:picLocks noChangeAspect="1"/>
          </p:cNvPicPr>
          <p:nvPr/>
        </p:nvPicPr>
        <p:blipFill>
          <a:blip r:embed="rId3"/>
          <a:stretch>
            <a:fillRect/>
          </a:stretch>
        </p:blipFill>
        <p:spPr>
          <a:xfrm>
            <a:off x="320040" y="0"/>
            <a:ext cx="11548872" cy="4892040"/>
          </a:xfrm>
          <a:prstGeom prst="rect">
            <a:avLst/>
          </a:prstGeom>
        </p:spPr>
      </p:pic>
    </p:spTree>
    <p:extLst>
      <p:ext uri="{BB962C8B-B14F-4D97-AF65-F5344CB8AC3E}">
        <p14:creationId xmlns:p14="http://schemas.microsoft.com/office/powerpoint/2010/main" val="1078437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86295E7F-EA66-480B-B001-C8BE7CD61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0040" y="4892040"/>
            <a:ext cx="11548872" cy="1645920"/>
          </a:xfrm>
          <a:prstGeom prst="rect">
            <a:avLst/>
          </a:prstGeom>
          <a:solidFill>
            <a:srgbClr val="262626"/>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34121" y="5089012"/>
            <a:ext cx="10828145" cy="1264588"/>
          </a:xfrm>
        </p:spPr>
        <p:txBody>
          <a:bodyPr vert="horz" lIns="91440" tIns="45720" rIns="91440" bIns="45720" rtlCol="0" anchor="ctr">
            <a:normAutofit/>
          </a:bodyPr>
          <a:lstStyle/>
          <a:p>
            <a:pPr algn="ctr"/>
            <a:r>
              <a:rPr lang="en-US" sz="2800" dirty="0">
                <a:solidFill>
                  <a:srgbClr val="FFFFFF"/>
                </a:solidFill>
              </a:rPr>
              <a:t>CONSULTAS</a:t>
            </a:r>
            <a:br>
              <a:rPr lang="en-US" sz="2800" dirty="0">
                <a:solidFill>
                  <a:srgbClr val="FFFFFF"/>
                </a:solidFill>
              </a:rPr>
            </a:br>
            <a:r>
              <a:rPr lang="en-US" sz="2800" dirty="0">
                <a:solidFill>
                  <a:srgbClr val="FFFFFF"/>
                </a:solidFill>
              </a:rPr>
              <a:t>2.</a:t>
            </a:r>
            <a:r>
              <a:rPr lang="es-ES" sz="2800" dirty="0">
                <a:solidFill>
                  <a:srgbClr val="FFFFFF"/>
                </a:solidFill>
              </a:rPr>
              <a:t>  Top de clientes que llegaron al hotel el día  06/09/1995</a:t>
            </a:r>
            <a:endParaRPr lang="en-US" sz="2800" dirty="0">
              <a:solidFill>
                <a:srgbClr val="FFFFFF"/>
              </a:solidFill>
            </a:endParaRPr>
          </a:p>
        </p:txBody>
      </p:sp>
      <p:cxnSp>
        <p:nvCxnSpPr>
          <p:cNvPr id="61" name="Straight Connector 60">
            <a:extLst>
              <a:ext uri="{FF2B5EF4-FFF2-40B4-BE49-F238E27FC236}">
                <a16:creationId xmlns:a16="http://schemas.microsoft.com/office/drawing/2014/main" id="{E126E481-B945-4179-BD79-05E96E9B29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6" name="Imagen 5">
            <a:extLst>
              <a:ext uri="{FF2B5EF4-FFF2-40B4-BE49-F238E27FC236}">
                <a16:creationId xmlns:a16="http://schemas.microsoft.com/office/drawing/2014/main" id="{206A146B-46B5-4EE7-843A-215CDC8C72E1}"/>
              </a:ext>
            </a:extLst>
          </p:cNvPr>
          <p:cNvPicPr>
            <a:picLocks noChangeAspect="1"/>
          </p:cNvPicPr>
          <p:nvPr/>
        </p:nvPicPr>
        <p:blipFill>
          <a:blip r:embed="rId3"/>
          <a:stretch>
            <a:fillRect/>
          </a:stretch>
        </p:blipFill>
        <p:spPr>
          <a:xfrm>
            <a:off x="320040" y="0"/>
            <a:ext cx="11548872" cy="4913918"/>
          </a:xfrm>
          <a:prstGeom prst="rect">
            <a:avLst/>
          </a:prstGeom>
        </p:spPr>
      </p:pic>
    </p:spTree>
    <p:extLst>
      <p:ext uri="{BB962C8B-B14F-4D97-AF65-F5344CB8AC3E}">
        <p14:creationId xmlns:p14="http://schemas.microsoft.com/office/powerpoint/2010/main" val="126690458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TotalTime>
  <Words>565</Words>
  <Application>Microsoft Office PowerPoint</Application>
  <PresentationFormat>Panorámica</PresentationFormat>
  <Paragraphs>54</Paragraphs>
  <Slides>12</Slides>
  <Notes>5</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12</vt:i4>
      </vt:variant>
    </vt:vector>
  </HeadingPairs>
  <TitlesOfParts>
    <vt:vector size="19" baseType="lpstr">
      <vt:lpstr>Aharoni</vt:lpstr>
      <vt:lpstr>Arial</vt:lpstr>
      <vt:lpstr>Calibri</vt:lpstr>
      <vt:lpstr>Calibri Light</vt:lpstr>
      <vt:lpstr>Cooper Black</vt:lpstr>
      <vt:lpstr>Times New Roman</vt:lpstr>
      <vt:lpstr>Tema de Office</vt:lpstr>
      <vt:lpstr>Presentación de PowerPoint</vt:lpstr>
      <vt:lpstr>Índice</vt:lpstr>
      <vt:lpstr>Universo Del Discurso</vt:lpstr>
      <vt:lpstr>Modelo lógico</vt:lpstr>
      <vt:lpstr>Creación de Tablas</vt:lpstr>
      <vt:lpstr>Inserción de Datos</vt:lpstr>
      <vt:lpstr>Inserción de Datos</vt:lpstr>
      <vt:lpstr>CONSULTAS 1. Top de los clientes que han calificado como excelente el servicio del hotel </vt:lpstr>
      <vt:lpstr>CONSULTAS 2.  Top de clientes que llegaron al hotel el día  06/09/1995</vt:lpstr>
      <vt:lpstr>CONSULTAS 3.  Mostrar Todos los clientes que han solicitado servicios de spa </vt:lpstr>
      <vt:lpstr>CONSULTAS 4. Cuantos clientes fueron referidos hacia el hotel</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DAVID ISRAEL BURBANO SILVA</dc:creator>
  <cp:lastModifiedBy>DAVID ISRAEL BURBANO SILVA</cp:lastModifiedBy>
  <cp:revision>10</cp:revision>
  <dcterms:created xsi:type="dcterms:W3CDTF">2020-12-16T19:51:26Z</dcterms:created>
  <dcterms:modified xsi:type="dcterms:W3CDTF">2020-12-18T18:10:28Z</dcterms:modified>
</cp:coreProperties>
</file>