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62" r:id="rId7"/>
    <p:sldId id="267" r:id="rId8"/>
    <p:sldId id="268" r:id="rId9"/>
    <p:sldId id="259" r:id="rId10"/>
    <p:sldId id="264" r:id="rId11"/>
    <p:sldId id="260" r:id="rId12"/>
    <p:sldId id="26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4"/>
    <a:srgbClr val="39A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13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A488-9CD0-4582-BE7B-8B99859FB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9D1A7-74FF-4CB3-9BC0-DE7DD3F6C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66E1E-42E9-4F4C-B009-8FED0C30BB27}"/>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561A3D31-C3A6-4C98-877C-C615ACF30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E89A-E145-41D2-A78C-AA0714B7E631}"/>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19398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8DB9-B790-4AAB-A5DE-9D56B76845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CFF70-0095-4FD5-A827-29182C05D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178F3-520D-4C21-8DB6-584E71A67724}"/>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56686E1A-EF5C-47A3-AA37-1974C898B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EC4EB-B705-4199-BFC9-4622B46C3074}"/>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143199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0EA1B-12E5-4221-989F-4863186D4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FE99F-3597-4252-9D61-8121613CC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732FE-8923-4980-80D6-4D8C70755E77}"/>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58BFB297-368F-47FD-8B65-2FF40CE3C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1F368-4B36-4C6F-829D-F4EB3872EB15}"/>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6724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DA4E-509F-4ABC-B266-C36EDECF7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FE9B5-C0FF-4D1C-BE39-DE3DB2494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49DCC-9E36-41C3-AAB9-812599143E8B}"/>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F33B8F0F-5A2D-4447-B532-0EDCC82A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E7966-053E-422F-BAF4-573121029E89}"/>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381165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DB0E-539E-4E20-9FE1-43885AFA0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8DD9F-54B0-4070-A7B9-343AA0120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19AFC-36F1-4E78-92FE-55F4CEE36A2C}"/>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D8D74378-C8DF-4B34-8DF0-1B72DAE98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02645-7B6C-4CF0-AA91-69A2AA78097E}"/>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401210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9966-C8B7-49F2-89BF-F36DDB9B5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9C730-8306-4089-A98E-1FDF8CB18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0C35D-D40B-4205-8807-767D7DF26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FA5E1-5C5D-4A91-B5F7-7F0631240C69}"/>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6" name="Footer Placeholder 5">
            <a:extLst>
              <a:ext uri="{FF2B5EF4-FFF2-40B4-BE49-F238E27FC236}">
                <a16:creationId xmlns:a16="http://schemas.microsoft.com/office/drawing/2014/main" id="{658278F7-EFFE-4414-A0E7-6B5AB7B81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83A43-31C6-4CDB-BDD0-5371E5C87798}"/>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40716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70BE-8D82-47B2-978E-172FD4699C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AA963-426E-4CE5-81FC-6E1134D3F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DC96A3-A6F4-416B-9621-1C0B2AF98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A100D0-379B-4C55-8EB8-13C0079D1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8663C-8B4F-4804-A00F-39F8138F6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37083B-679A-4287-AD88-0220D461347E}"/>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8" name="Footer Placeholder 7">
            <a:extLst>
              <a:ext uri="{FF2B5EF4-FFF2-40B4-BE49-F238E27FC236}">
                <a16:creationId xmlns:a16="http://schemas.microsoft.com/office/drawing/2014/main" id="{3DC893FE-0BC1-4E84-AE6E-8E39EA6645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3EBBF-16E9-4B79-9736-00CF4359FCA1}"/>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364239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4FDA-9701-4D04-82E4-784243CB16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175F9-4C25-41D7-BF65-DA748F028A96}"/>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4" name="Footer Placeholder 3">
            <a:extLst>
              <a:ext uri="{FF2B5EF4-FFF2-40B4-BE49-F238E27FC236}">
                <a16:creationId xmlns:a16="http://schemas.microsoft.com/office/drawing/2014/main" id="{E69D27A1-97AD-4667-A984-4822244281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19586-F38C-48AE-9620-0E4862543128}"/>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32552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123FF-9B07-4021-9972-A1514A3317FD}"/>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3" name="Footer Placeholder 2">
            <a:extLst>
              <a:ext uri="{FF2B5EF4-FFF2-40B4-BE49-F238E27FC236}">
                <a16:creationId xmlns:a16="http://schemas.microsoft.com/office/drawing/2014/main" id="{E77F471D-E889-4CAC-A6BE-E679806B0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7416F-DCE0-4DE6-A873-DC3D6CEAD02E}"/>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37265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8C29-620F-4310-A726-7EFD83B60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E1AAA-5C17-44E9-8F03-7E1DE7706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009B9C-581B-4BF2-ADCB-AE6D2A880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72888-C75B-47DC-BAC8-14B6808E25D3}"/>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6" name="Footer Placeholder 5">
            <a:extLst>
              <a:ext uri="{FF2B5EF4-FFF2-40B4-BE49-F238E27FC236}">
                <a16:creationId xmlns:a16="http://schemas.microsoft.com/office/drawing/2014/main" id="{7515E9B2-6912-4099-9DCA-E17816C6A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55C8A-A0DD-46DA-ACA0-BFE854252F32}"/>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25779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D737-D3EB-4DCE-8CBC-5461988D3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6824A-5D56-4F1F-B4DB-6AFCE6686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5E24E-DBAA-47D3-8DEF-C5F8F65C7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E1FCE-D6BB-4D2F-9F9A-87509607666B}"/>
              </a:ext>
            </a:extLst>
          </p:cNvPr>
          <p:cNvSpPr>
            <a:spLocks noGrp="1"/>
          </p:cNvSpPr>
          <p:nvPr>
            <p:ph type="dt" sz="half" idx="10"/>
          </p:nvPr>
        </p:nvSpPr>
        <p:spPr/>
        <p:txBody>
          <a:bodyPr/>
          <a:lstStyle/>
          <a:p>
            <a:fld id="{EA910724-697F-48D2-A28B-2CBEC1B3EBE3}" type="datetimeFigureOut">
              <a:rPr lang="en-US" smtClean="0"/>
              <a:t>7/10/2019</a:t>
            </a:fld>
            <a:endParaRPr lang="en-US"/>
          </a:p>
        </p:txBody>
      </p:sp>
      <p:sp>
        <p:nvSpPr>
          <p:cNvPr id="6" name="Footer Placeholder 5">
            <a:extLst>
              <a:ext uri="{FF2B5EF4-FFF2-40B4-BE49-F238E27FC236}">
                <a16:creationId xmlns:a16="http://schemas.microsoft.com/office/drawing/2014/main" id="{EACAAA6E-BBD1-4C6F-B39B-B1088A638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FBFE5-ACA3-4B0F-8C3C-9B75FFDF1310}"/>
              </a:ext>
            </a:extLst>
          </p:cNvPr>
          <p:cNvSpPr>
            <a:spLocks noGrp="1"/>
          </p:cNvSpPr>
          <p:nvPr>
            <p:ph type="sldNum" sz="quarter" idx="12"/>
          </p:nvPr>
        </p:nvSpPr>
        <p:spPr/>
        <p:txBody>
          <a:bodyPr/>
          <a:lstStyle/>
          <a:p>
            <a:fld id="{79B5807A-F94D-47E8-AE86-70B6BFEA333C}" type="slidenum">
              <a:rPr lang="en-US" smtClean="0"/>
              <a:t>‹#›</a:t>
            </a:fld>
            <a:endParaRPr lang="en-US"/>
          </a:p>
        </p:txBody>
      </p:sp>
    </p:spTree>
    <p:extLst>
      <p:ext uri="{BB962C8B-B14F-4D97-AF65-F5344CB8AC3E}">
        <p14:creationId xmlns:p14="http://schemas.microsoft.com/office/powerpoint/2010/main" val="238300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34152-F656-4F98-8474-23FB99476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350210-5FF3-4559-BAAD-1110521DE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897F3-962A-4712-9919-E28C14557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10724-697F-48D2-A28B-2CBEC1B3EBE3}" type="datetimeFigureOut">
              <a:rPr lang="en-US" smtClean="0"/>
              <a:t>7/10/2019</a:t>
            </a:fld>
            <a:endParaRPr lang="en-US"/>
          </a:p>
        </p:txBody>
      </p:sp>
      <p:sp>
        <p:nvSpPr>
          <p:cNvPr id="5" name="Footer Placeholder 4">
            <a:extLst>
              <a:ext uri="{FF2B5EF4-FFF2-40B4-BE49-F238E27FC236}">
                <a16:creationId xmlns:a16="http://schemas.microsoft.com/office/drawing/2014/main" id="{32272C5C-594F-4ECA-A2B9-35302163E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CC8C23-1978-4FF0-90DB-671703EF1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5807A-F94D-47E8-AE86-70B6BFEA333C}" type="slidenum">
              <a:rPr lang="en-US" smtClean="0"/>
              <a:t>‹#›</a:t>
            </a:fld>
            <a:endParaRPr lang="en-US"/>
          </a:p>
        </p:txBody>
      </p:sp>
    </p:spTree>
    <p:extLst>
      <p:ext uri="{BB962C8B-B14F-4D97-AF65-F5344CB8AC3E}">
        <p14:creationId xmlns:p14="http://schemas.microsoft.com/office/powerpoint/2010/main" val="385839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2E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865071-AFB2-4A2E-B98C-DDBD453D72CB}"/>
              </a:ext>
            </a:extLst>
          </p:cNvPr>
          <p:cNvSpPr>
            <a:spLocks noGrp="1"/>
          </p:cNvSpPr>
          <p:nvPr>
            <p:ph type="subTitle" idx="1"/>
          </p:nvPr>
        </p:nvSpPr>
        <p:spPr>
          <a:xfrm>
            <a:off x="9422411" y="1892150"/>
            <a:ext cx="2551255" cy="3061295"/>
          </a:xfrm>
        </p:spPr>
        <p:txBody>
          <a:bodyPr>
            <a:noAutofit/>
          </a:bodyPr>
          <a:lstStyle/>
          <a:p>
            <a:pPr algn="r"/>
            <a:r>
              <a:rPr lang="en-US" sz="3600" dirty="0">
                <a:solidFill>
                  <a:schemeClr val="bg1"/>
                </a:solidFill>
                <a:latin typeface="Arial" panose="020B0604020202020204" pitchFamily="34" charset="0"/>
                <a:cs typeface="Arial" panose="020B0604020202020204" pitchFamily="34" charset="0"/>
              </a:rPr>
              <a:t>Analysis of Ridership </a:t>
            </a:r>
          </a:p>
        </p:txBody>
      </p:sp>
      <p:pic>
        <p:nvPicPr>
          <p:cNvPr id="4" name="Picture 3">
            <a:extLst>
              <a:ext uri="{FF2B5EF4-FFF2-40B4-BE49-F238E27FC236}">
                <a16:creationId xmlns:a16="http://schemas.microsoft.com/office/drawing/2014/main" id="{4C7297DD-8265-4B8A-BE26-0F8D86A94B40}"/>
              </a:ext>
            </a:extLst>
          </p:cNvPr>
          <p:cNvPicPr>
            <a:picLocks noChangeAspect="1"/>
          </p:cNvPicPr>
          <p:nvPr/>
        </p:nvPicPr>
        <p:blipFill>
          <a:blip r:embed="rId2"/>
          <a:stretch>
            <a:fillRect/>
          </a:stretch>
        </p:blipFill>
        <p:spPr>
          <a:xfrm>
            <a:off x="-1958826" y="0"/>
            <a:ext cx="10572354" cy="6845596"/>
          </a:xfrm>
          <a:prstGeom prst="rect">
            <a:avLst/>
          </a:prstGeom>
        </p:spPr>
      </p:pic>
      <p:pic>
        <p:nvPicPr>
          <p:cNvPr id="5" name="Picture 4">
            <a:extLst>
              <a:ext uri="{FF2B5EF4-FFF2-40B4-BE49-F238E27FC236}">
                <a16:creationId xmlns:a16="http://schemas.microsoft.com/office/drawing/2014/main" id="{F21DF2F8-6514-4AD5-915E-C185F9579B24}"/>
              </a:ext>
            </a:extLst>
          </p:cNvPr>
          <p:cNvPicPr>
            <a:picLocks noChangeAspect="1"/>
          </p:cNvPicPr>
          <p:nvPr/>
        </p:nvPicPr>
        <p:blipFill>
          <a:blip r:embed="rId3"/>
          <a:stretch>
            <a:fillRect/>
          </a:stretch>
        </p:blipFill>
        <p:spPr>
          <a:xfrm>
            <a:off x="8613528" y="0"/>
            <a:ext cx="3578472" cy="1409701"/>
          </a:xfrm>
          <a:prstGeom prst="rect">
            <a:avLst/>
          </a:prstGeom>
        </p:spPr>
      </p:pic>
      <p:sp>
        <p:nvSpPr>
          <p:cNvPr id="8" name="Subtitle 2">
            <a:extLst>
              <a:ext uri="{FF2B5EF4-FFF2-40B4-BE49-F238E27FC236}">
                <a16:creationId xmlns:a16="http://schemas.microsoft.com/office/drawing/2014/main" id="{3CA15BA2-9B6A-4DB3-8DF1-759E47F41448}"/>
              </a:ext>
            </a:extLst>
          </p:cNvPr>
          <p:cNvSpPr txBox="1">
            <a:spLocks/>
          </p:cNvSpPr>
          <p:nvPr/>
        </p:nvSpPr>
        <p:spPr>
          <a:xfrm>
            <a:off x="7611920" y="4295327"/>
            <a:ext cx="7258050" cy="483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Jon Horvath </a:t>
            </a:r>
          </a:p>
        </p:txBody>
      </p:sp>
    </p:spTree>
    <p:extLst>
      <p:ext uri="{BB962C8B-B14F-4D97-AF65-F5344CB8AC3E}">
        <p14:creationId xmlns:p14="http://schemas.microsoft.com/office/powerpoint/2010/main" val="226253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3" name="Rectangle 2">
            <a:extLst>
              <a:ext uri="{FF2B5EF4-FFF2-40B4-BE49-F238E27FC236}">
                <a16:creationId xmlns:a16="http://schemas.microsoft.com/office/drawing/2014/main" id="{35FBF3BA-6511-41F2-A09B-BDD08332DDCE}"/>
              </a:ext>
            </a:extLst>
          </p:cNvPr>
          <p:cNvSpPr/>
          <p:nvPr/>
        </p:nvSpPr>
        <p:spPr>
          <a:xfrm>
            <a:off x="330517" y="3167833"/>
            <a:ext cx="11530964" cy="2431435"/>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What are the  bottom 10 stations in the city for ending starting a journey?  </a:t>
            </a:r>
            <a:r>
              <a:rPr lang="en-US" altLang="en-US" sz="1400" dirty="0">
                <a:solidFill>
                  <a:schemeClr val="bg1"/>
                </a:solidFill>
                <a:latin typeface="Arial" panose="020B0604020202020204" pitchFamily="34" charset="0"/>
              </a:rPr>
              <a:t>Half of them are NYCBS depots where bikes are temporarily stored while re-distributed from less popular to more popular start sites. The bottom half seems to be a couple of New Jersey sites by PATH commuter trains – not really sure why so unpopular since it’s a train station.  I thought they would be more popular Start stations but they are not, there are no rides started at these PATH stations in NJ.  And, at the bottom we have the  5 Corners Library in NJ. Not surprising as we believe library popularity peaked in the middle of the 20</a:t>
            </a:r>
            <a:r>
              <a:rPr lang="en-US" altLang="en-US" sz="1400" baseline="30000" dirty="0">
                <a:solidFill>
                  <a:schemeClr val="bg1"/>
                </a:solidFill>
                <a:latin typeface="Arial" panose="020B0604020202020204" pitchFamily="34" charset="0"/>
              </a:rPr>
              <a:t>th</a:t>
            </a:r>
            <a:r>
              <a:rPr lang="en-US" altLang="en-US" sz="1400" dirty="0">
                <a:solidFill>
                  <a:schemeClr val="bg1"/>
                </a:solidFill>
                <a:latin typeface="Arial" panose="020B0604020202020204" pitchFamily="34" charset="0"/>
              </a:rPr>
              <a:t> century.  </a:t>
            </a:r>
            <a:endParaRPr lang="en-US" altLang="en-US" sz="1400" b="1" dirty="0">
              <a:solidFill>
                <a:schemeClr val="bg1"/>
              </a:solidFill>
              <a:latin typeface="Arial" panose="020B0604020202020204" pitchFamily="34" charset="0"/>
            </a:endParaRPr>
          </a:p>
          <a:p>
            <a:pPr lvl="0" eaLnBrk="0" fontAlgn="base" hangingPunct="0">
              <a:spcBef>
                <a:spcPct val="0"/>
              </a:spcBef>
              <a:spcAft>
                <a:spcPct val="0"/>
              </a:spcAft>
              <a:buFontTx/>
              <a:buChar char="•"/>
            </a:pPr>
            <a:endParaRPr lang="en-US" altLang="en-US" sz="1400" dirty="0">
              <a:latin typeface="Arial" panose="020B0604020202020204" pitchFamily="34" charset="0"/>
            </a:endParaRPr>
          </a:p>
          <a:p>
            <a:pPr lvl="0" eaLnBrk="0" fontAlgn="base" hangingPunct="0">
              <a:spcBef>
                <a:spcPct val="0"/>
              </a:spcBef>
              <a:spcAft>
                <a:spcPct val="0"/>
              </a:spcAft>
              <a:buFontTx/>
              <a:buChar char="•"/>
            </a:pPr>
            <a:endParaRPr lang="en-US" altLang="en-US" sz="1400" b="1"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7" name="Rectangle 6">
            <a:extLst>
              <a:ext uri="{FF2B5EF4-FFF2-40B4-BE49-F238E27FC236}">
                <a16:creationId xmlns:a16="http://schemas.microsoft.com/office/drawing/2014/main" id="{0CD292E1-589A-41A2-840A-4FE093FD920A}"/>
              </a:ext>
            </a:extLst>
          </p:cNvPr>
          <p:cNvSpPr/>
          <p:nvPr/>
        </p:nvSpPr>
        <p:spPr>
          <a:xfrm>
            <a:off x="330517" y="126274"/>
            <a:ext cx="11530965" cy="1569660"/>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What are the top 10 stations in the city for ending a journey?  </a:t>
            </a:r>
            <a:r>
              <a:rPr lang="en-US" altLang="en-US" sz="1400" dirty="0">
                <a:solidFill>
                  <a:schemeClr val="bg1"/>
                </a:solidFill>
                <a:latin typeface="Arial" panose="020B0604020202020204" pitchFamily="34" charset="0"/>
              </a:rPr>
              <a:t>Very similar to the top 10 stations for starting a ride, which fits the “commute” thesis.  The main difference is one stop at 41</a:t>
            </a:r>
            <a:r>
              <a:rPr lang="en-US" altLang="en-US" sz="1400" baseline="30000" dirty="0">
                <a:solidFill>
                  <a:schemeClr val="bg1"/>
                </a:solidFill>
                <a:latin typeface="Arial" panose="020B0604020202020204" pitchFamily="34" charset="0"/>
              </a:rPr>
              <a:t>st</a:t>
            </a:r>
            <a:r>
              <a:rPr lang="en-US" altLang="en-US" sz="1400" dirty="0">
                <a:solidFill>
                  <a:schemeClr val="bg1"/>
                </a:solidFill>
                <a:latin typeface="Arial" panose="020B0604020202020204" pitchFamily="34" charset="0"/>
              </a:rPr>
              <a:t> &amp; 8</a:t>
            </a:r>
            <a:r>
              <a:rPr lang="en-US" altLang="en-US" sz="1400" baseline="30000" dirty="0">
                <a:solidFill>
                  <a:schemeClr val="bg1"/>
                </a:solidFill>
                <a:latin typeface="Arial" panose="020B0604020202020204" pitchFamily="34" charset="0"/>
              </a:rPr>
              <a:t>th</a:t>
            </a:r>
            <a:r>
              <a:rPr lang="en-US" altLang="en-US" sz="1400" dirty="0">
                <a:solidFill>
                  <a:schemeClr val="bg1"/>
                </a:solidFill>
                <a:latin typeface="Arial" panose="020B0604020202020204" pitchFamily="34" charset="0"/>
              </a:rPr>
              <a:t> Ave which is Port Authority Bus Terminal so folks hopping on the bus. Not sure why this doesn’t show up in the start data, maybe folks to rushed in the AM.   </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pic>
        <p:nvPicPr>
          <p:cNvPr id="2" name="Picture 1">
            <a:extLst>
              <a:ext uri="{FF2B5EF4-FFF2-40B4-BE49-F238E27FC236}">
                <a16:creationId xmlns:a16="http://schemas.microsoft.com/office/drawing/2014/main" id="{457753E8-561C-4506-AA8E-F03EFCC747CB}"/>
              </a:ext>
            </a:extLst>
          </p:cNvPr>
          <p:cNvPicPr>
            <a:picLocks noChangeAspect="1"/>
          </p:cNvPicPr>
          <p:nvPr/>
        </p:nvPicPr>
        <p:blipFill>
          <a:blip r:embed="rId2"/>
          <a:stretch>
            <a:fillRect/>
          </a:stretch>
        </p:blipFill>
        <p:spPr>
          <a:xfrm>
            <a:off x="1125854" y="911104"/>
            <a:ext cx="9940290" cy="2193614"/>
          </a:xfrm>
          <a:prstGeom prst="rect">
            <a:avLst/>
          </a:prstGeom>
        </p:spPr>
      </p:pic>
      <p:pic>
        <p:nvPicPr>
          <p:cNvPr id="5" name="Picture 4">
            <a:extLst>
              <a:ext uri="{FF2B5EF4-FFF2-40B4-BE49-F238E27FC236}">
                <a16:creationId xmlns:a16="http://schemas.microsoft.com/office/drawing/2014/main" id="{F61D6ACC-5B3B-4866-8438-0B3A8317841D}"/>
              </a:ext>
            </a:extLst>
          </p:cNvPr>
          <p:cNvPicPr>
            <a:picLocks noChangeAspect="1"/>
          </p:cNvPicPr>
          <p:nvPr/>
        </p:nvPicPr>
        <p:blipFill>
          <a:blip r:embed="rId3"/>
          <a:stretch>
            <a:fillRect/>
          </a:stretch>
        </p:blipFill>
        <p:spPr>
          <a:xfrm>
            <a:off x="1125854" y="4393790"/>
            <a:ext cx="9978234" cy="2254660"/>
          </a:xfrm>
          <a:prstGeom prst="rect">
            <a:avLst/>
          </a:prstGeom>
        </p:spPr>
      </p:pic>
    </p:spTree>
    <p:extLst>
      <p:ext uri="{BB962C8B-B14F-4D97-AF65-F5344CB8AC3E}">
        <p14:creationId xmlns:p14="http://schemas.microsoft.com/office/powerpoint/2010/main" val="143434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3" name="Rectangle 2">
            <a:extLst>
              <a:ext uri="{FF2B5EF4-FFF2-40B4-BE49-F238E27FC236}">
                <a16:creationId xmlns:a16="http://schemas.microsoft.com/office/drawing/2014/main" id="{35FBF3BA-6511-41F2-A09B-BDD08332DDCE}"/>
              </a:ext>
            </a:extLst>
          </p:cNvPr>
          <p:cNvSpPr/>
          <p:nvPr/>
        </p:nvSpPr>
        <p:spPr>
          <a:xfrm>
            <a:off x="3208256" y="762954"/>
            <a:ext cx="6096000" cy="646331"/>
          </a:xfrm>
          <a:prstGeom prst="rect">
            <a:avLst/>
          </a:prstGeom>
        </p:spPr>
        <p:txBody>
          <a:bodyPr>
            <a:spAutoFit/>
          </a:bodyPr>
          <a:lstStyle/>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2" name="Rectangle 1">
            <a:extLst>
              <a:ext uri="{FF2B5EF4-FFF2-40B4-BE49-F238E27FC236}">
                <a16:creationId xmlns:a16="http://schemas.microsoft.com/office/drawing/2014/main" id="{F8DD4F09-B610-49E0-98FE-2F8FCFBD27B0}"/>
              </a:ext>
            </a:extLst>
          </p:cNvPr>
          <p:cNvSpPr/>
          <p:nvPr/>
        </p:nvSpPr>
        <p:spPr>
          <a:xfrm>
            <a:off x="402970" y="445270"/>
            <a:ext cx="11386060" cy="1477328"/>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How variable is the utilization by bike ID? </a:t>
            </a:r>
            <a:r>
              <a:rPr lang="en-US" altLang="en-US" dirty="0">
                <a:solidFill>
                  <a:schemeClr val="bg1"/>
                </a:solidFill>
                <a:latin typeface="Arial" panose="020B0604020202020204" pitchFamily="34" charset="0"/>
              </a:rPr>
              <a:t>If you saw the tail of this chart you would see huge variability. As the trip duration varies significantly and drops to zero.  The average is 1,020 seconds  and as  you can see in the chart  the highest utilization bike was used for 2.8 million seconds in the month of March.  The bikes  that are getting zero utilization or close to it are either sitting at the depot or some very slow station and should be swapped out against the higher utilization bikes on some  interval to reduce maintenance costs.  </a:t>
            </a:r>
          </a:p>
        </p:txBody>
      </p:sp>
      <p:pic>
        <p:nvPicPr>
          <p:cNvPr id="7" name="Picture 6">
            <a:extLst>
              <a:ext uri="{FF2B5EF4-FFF2-40B4-BE49-F238E27FC236}">
                <a16:creationId xmlns:a16="http://schemas.microsoft.com/office/drawing/2014/main" id="{1F3B1D03-161C-4DA0-BF36-D5030F914060}"/>
              </a:ext>
            </a:extLst>
          </p:cNvPr>
          <p:cNvPicPr>
            <a:picLocks noChangeAspect="1"/>
          </p:cNvPicPr>
          <p:nvPr/>
        </p:nvPicPr>
        <p:blipFill>
          <a:blip r:embed="rId2"/>
          <a:stretch>
            <a:fillRect/>
          </a:stretch>
        </p:blipFill>
        <p:spPr>
          <a:xfrm>
            <a:off x="2897170" y="2435910"/>
            <a:ext cx="9118657" cy="4271549"/>
          </a:xfrm>
          <a:prstGeom prst="rect">
            <a:avLst/>
          </a:prstGeom>
        </p:spPr>
      </p:pic>
      <p:sp>
        <p:nvSpPr>
          <p:cNvPr id="9" name="Rectangle 8">
            <a:extLst>
              <a:ext uri="{FF2B5EF4-FFF2-40B4-BE49-F238E27FC236}">
                <a16:creationId xmlns:a16="http://schemas.microsoft.com/office/drawing/2014/main" id="{0EBA5CE8-D3AC-4288-9D29-D89C74229954}"/>
              </a:ext>
            </a:extLst>
          </p:cNvPr>
          <p:cNvSpPr/>
          <p:nvPr/>
        </p:nvSpPr>
        <p:spPr>
          <a:xfrm>
            <a:off x="499065" y="2322788"/>
            <a:ext cx="2189955" cy="3693319"/>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Which bikes (by ID) are most likely due for repair or inspection in the timespan?  </a:t>
            </a:r>
            <a:r>
              <a:rPr lang="en-US" altLang="en-US" dirty="0">
                <a:solidFill>
                  <a:schemeClr val="bg1"/>
                </a:solidFill>
                <a:latin typeface="Arial" panose="020B0604020202020204" pitchFamily="34" charset="0"/>
              </a:rPr>
              <a:t>Below chart shows the </a:t>
            </a:r>
            <a:r>
              <a:rPr lang="en-US" altLang="en-US" dirty="0" err="1">
                <a:solidFill>
                  <a:schemeClr val="bg1"/>
                </a:solidFill>
                <a:latin typeface="Arial" panose="020B0604020202020204" pitchFamily="34" charset="0"/>
              </a:rPr>
              <a:t>BikeID</a:t>
            </a:r>
            <a:r>
              <a:rPr lang="en-US" altLang="en-US" dirty="0">
                <a:solidFill>
                  <a:schemeClr val="bg1"/>
                </a:solidFill>
                <a:latin typeface="Arial" panose="020B0604020202020204" pitchFamily="34" charset="0"/>
              </a:rPr>
              <a:t> vs avg trip duration for the month of March 2016.  The most utilized bikes are probably due for inspection/repair. </a:t>
            </a:r>
          </a:p>
        </p:txBody>
      </p:sp>
    </p:spTree>
    <p:extLst>
      <p:ext uri="{BB962C8B-B14F-4D97-AF65-F5344CB8AC3E}">
        <p14:creationId xmlns:p14="http://schemas.microsoft.com/office/powerpoint/2010/main" val="39758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3" name="Rectangle 2">
            <a:extLst>
              <a:ext uri="{FF2B5EF4-FFF2-40B4-BE49-F238E27FC236}">
                <a16:creationId xmlns:a16="http://schemas.microsoft.com/office/drawing/2014/main" id="{35FBF3BA-6511-41F2-A09B-BDD08332DDCE}"/>
              </a:ext>
            </a:extLst>
          </p:cNvPr>
          <p:cNvSpPr/>
          <p:nvPr/>
        </p:nvSpPr>
        <p:spPr>
          <a:xfrm>
            <a:off x="785812" y="340644"/>
            <a:ext cx="3900487" cy="1938992"/>
          </a:xfrm>
          <a:prstGeom prst="rect">
            <a:avLst/>
          </a:prstGeom>
        </p:spPr>
        <p:txBody>
          <a:bodyPr wrap="square">
            <a:spAutoFit/>
          </a:bodyPr>
          <a:lstStyle/>
          <a:p>
            <a:pPr lvl="0" eaLnBrk="0" fontAlgn="base" hangingPunct="0">
              <a:spcBef>
                <a:spcPct val="0"/>
              </a:spcBef>
              <a:spcAft>
                <a:spcPct val="0"/>
              </a:spcAft>
              <a:buFontTx/>
              <a:buChar char="•"/>
            </a:pPr>
            <a:r>
              <a:rPr lang="en-US" altLang="en-US" sz="2400" dirty="0">
                <a:solidFill>
                  <a:schemeClr val="bg1"/>
                </a:solidFill>
                <a:latin typeface="Arial" panose="020B0604020202020204" pitchFamily="34" charset="0"/>
              </a:rPr>
              <a:t>What is the gender breakdown of active participants (Male v. Female)?</a:t>
            </a:r>
          </a:p>
          <a:p>
            <a:pPr lvl="0" eaLnBrk="0" fontAlgn="base" hangingPunct="0">
              <a:spcBef>
                <a:spcPct val="0"/>
              </a:spcBef>
              <a:spcAft>
                <a:spcPct val="0"/>
              </a:spcAft>
            </a:pPr>
            <a:endParaRPr lang="en-US" altLang="en-US" sz="2400" dirty="0">
              <a:solidFill>
                <a:schemeClr val="bg1"/>
              </a:solidFill>
              <a:latin typeface="Arial" panose="020B0604020202020204" pitchFamily="34" charset="0"/>
            </a:endParaRPr>
          </a:p>
        </p:txBody>
      </p:sp>
      <p:pic>
        <p:nvPicPr>
          <p:cNvPr id="2" name="Picture 1">
            <a:extLst>
              <a:ext uri="{FF2B5EF4-FFF2-40B4-BE49-F238E27FC236}">
                <a16:creationId xmlns:a16="http://schemas.microsoft.com/office/drawing/2014/main" id="{2231A54F-ADAE-4711-B3D6-14E0213E58BE}"/>
              </a:ext>
            </a:extLst>
          </p:cNvPr>
          <p:cNvPicPr>
            <a:picLocks noChangeAspect="1"/>
          </p:cNvPicPr>
          <p:nvPr/>
        </p:nvPicPr>
        <p:blipFill>
          <a:blip r:embed="rId2"/>
          <a:stretch>
            <a:fillRect/>
          </a:stretch>
        </p:blipFill>
        <p:spPr>
          <a:xfrm>
            <a:off x="5133974" y="340644"/>
            <a:ext cx="2710409" cy="6176712"/>
          </a:xfrm>
          <a:prstGeom prst="rect">
            <a:avLst/>
          </a:prstGeom>
        </p:spPr>
      </p:pic>
      <p:sp>
        <p:nvSpPr>
          <p:cNvPr id="4" name="Rectangle 3">
            <a:extLst>
              <a:ext uri="{FF2B5EF4-FFF2-40B4-BE49-F238E27FC236}">
                <a16:creationId xmlns:a16="http://schemas.microsoft.com/office/drawing/2014/main" id="{F9C76634-9822-4A30-98F9-A80CF7E42967}"/>
              </a:ext>
            </a:extLst>
          </p:cNvPr>
          <p:cNvSpPr/>
          <p:nvPr/>
        </p:nvSpPr>
        <p:spPr>
          <a:xfrm>
            <a:off x="8668295" y="3470368"/>
            <a:ext cx="2542630" cy="3046988"/>
          </a:xfrm>
          <a:prstGeom prst="rect">
            <a:avLst/>
          </a:prstGeom>
        </p:spPr>
        <p:txBody>
          <a:bodyPr wrap="square">
            <a:spAutoFit/>
          </a:bodyPr>
          <a:lstStyle/>
          <a:p>
            <a:pPr lvl="0" eaLnBrk="0" fontAlgn="base" hangingPunct="0">
              <a:spcBef>
                <a:spcPct val="0"/>
              </a:spcBef>
              <a:spcAft>
                <a:spcPct val="0"/>
              </a:spcAft>
            </a:pPr>
            <a:r>
              <a:rPr lang="en-US" altLang="en-US" sz="2400" dirty="0">
                <a:solidFill>
                  <a:schemeClr val="bg1"/>
                </a:solidFill>
                <a:latin typeface="Arial" panose="020B0604020202020204" pitchFamily="34" charset="0"/>
              </a:rPr>
              <a:t>Assuming an even balance of gender that don’t answer the gender question, the proportion is  about 2.5x male to female ration</a:t>
            </a:r>
            <a:r>
              <a:rPr lang="en-US" altLang="en-US" sz="2000" dirty="0">
                <a:solidFill>
                  <a:schemeClr val="bg1"/>
                </a:solidFill>
                <a:latin typeface="Arial" panose="020B0604020202020204" pitchFamily="34" charset="0"/>
              </a:rPr>
              <a:t>. </a:t>
            </a:r>
          </a:p>
        </p:txBody>
      </p:sp>
    </p:spTree>
    <p:extLst>
      <p:ext uri="{BB962C8B-B14F-4D97-AF65-F5344CB8AC3E}">
        <p14:creationId xmlns:p14="http://schemas.microsoft.com/office/powerpoint/2010/main" val="41203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pic>
        <p:nvPicPr>
          <p:cNvPr id="4" name="Picture 3">
            <a:extLst>
              <a:ext uri="{FF2B5EF4-FFF2-40B4-BE49-F238E27FC236}">
                <a16:creationId xmlns:a16="http://schemas.microsoft.com/office/drawing/2014/main" id="{F99BCE5F-F168-4EAA-A682-EFC2CB862768}"/>
              </a:ext>
            </a:extLst>
          </p:cNvPr>
          <p:cNvPicPr>
            <a:picLocks noChangeAspect="1"/>
          </p:cNvPicPr>
          <p:nvPr/>
        </p:nvPicPr>
        <p:blipFill>
          <a:blip r:embed="rId2"/>
          <a:stretch>
            <a:fillRect/>
          </a:stretch>
        </p:blipFill>
        <p:spPr>
          <a:xfrm>
            <a:off x="5357994" y="1170990"/>
            <a:ext cx="6371999" cy="5484495"/>
          </a:xfrm>
          <a:prstGeom prst="rect">
            <a:avLst/>
          </a:prstGeom>
        </p:spPr>
      </p:pic>
      <p:sp>
        <p:nvSpPr>
          <p:cNvPr id="5" name="Rectangle 4">
            <a:extLst>
              <a:ext uri="{FF2B5EF4-FFF2-40B4-BE49-F238E27FC236}">
                <a16:creationId xmlns:a16="http://schemas.microsoft.com/office/drawing/2014/main" id="{E6C5A69D-CD41-4DCA-B21E-A862381AD20D}"/>
              </a:ext>
            </a:extLst>
          </p:cNvPr>
          <p:cNvSpPr/>
          <p:nvPr/>
        </p:nvSpPr>
        <p:spPr>
          <a:xfrm>
            <a:off x="910446" y="416052"/>
            <a:ext cx="7821372" cy="523220"/>
          </a:xfrm>
          <a:prstGeom prst="rect">
            <a:avLst/>
          </a:prstGeom>
        </p:spPr>
        <p:txBody>
          <a:bodyPr wrap="none">
            <a:spAutoFit/>
          </a:bodyPr>
          <a:lstStyle/>
          <a:p>
            <a:r>
              <a:rPr lang="en-US" sz="2800" b="1" dirty="0">
                <a:solidFill>
                  <a:schemeClr val="bg1"/>
                </a:solidFill>
              </a:rPr>
              <a:t>How does the average trip duration change by age?</a:t>
            </a:r>
          </a:p>
        </p:txBody>
      </p:sp>
      <p:sp>
        <p:nvSpPr>
          <p:cNvPr id="7" name="Rectangle 6">
            <a:extLst>
              <a:ext uri="{FF2B5EF4-FFF2-40B4-BE49-F238E27FC236}">
                <a16:creationId xmlns:a16="http://schemas.microsoft.com/office/drawing/2014/main" id="{AE4AF4BE-8360-4314-AA28-D5C7B5E38E94}"/>
              </a:ext>
            </a:extLst>
          </p:cNvPr>
          <p:cNvSpPr/>
          <p:nvPr/>
        </p:nvSpPr>
        <p:spPr>
          <a:xfrm>
            <a:off x="992743" y="1170990"/>
            <a:ext cx="3908442" cy="5324535"/>
          </a:xfrm>
          <a:prstGeom prst="rect">
            <a:avLst/>
          </a:prstGeom>
        </p:spPr>
        <p:txBody>
          <a:bodyPr wrap="square">
            <a:spAutoFit/>
          </a:bodyPr>
          <a:lstStyle/>
          <a:p>
            <a:r>
              <a:rPr lang="en-US" sz="2000" dirty="0">
                <a:solidFill>
                  <a:schemeClr val="bg1"/>
                </a:solidFill>
              </a:rPr>
              <a:t>I don’t think it changes much, let me explain. What we are seeing here in Month of March 2016 Age vs Trip Duration chart is mostly noise. We see some spikes as age goes up, specifically at 92 the avg trip duration is 146 minutes well above the teens of minutes level seen for most ages.  When I drilled down into the data I see this particular spike was only a sample size of two long trip durations by the same person, and they did not go far. (stations were close).  There might be some small increase in the trip duration over 80 but the sample size is too small.  </a:t>
            </a:r>
          </a:p>
        </p:txBody>
      </p:sp>
    </p:spTree>
    <p:extLst>
      <p:ext uri="{BB962C8B-B14F-4D97-AF65-F5344CB8AC3E}">
        <p14:creationId xmlns:p14="http://schemas.microsoft.com/office/powerpoint/2010/main" val="360812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8268C6D-9BAF-4671-87AA-7A932E090D3E}"/>
              </a:ext>
            </a:extLst>
          </p:cNvPr>
          <p:cNvSpPr>
            <a:spLocks noChangeArrowheads="1"/>
          </p:cNvSpPr>
          <p:nvPr/>
        </p:nvSpPr>
        <p:spPr bwMode="auto">
          <a:xfrm>
            <a:off x="464820" y="2293161"/>
            <a:ext cx="103784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How many trips have been recorded total during the chosen period?</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bg1"/>
                </a:solidFill>
                <a:latin typeface="Arial" panose="020B0604020202020204" pitchFamily="34" charset="0"/>
              </a:rPr>
              <a:t>There was a total of 919,901 during the month of March 2016 with significant w/w volatility as you can see above and d/d volatility as you can see below. </a:t>
            </a:r>
            <a:endParaRPr kumimoji="0" lang="en-US" altLang="en-US" sz="1400" i="0" u="none" strike="noStrike" cap="none" normalizeH="0" baseline="0" dirty="0">
              <a:ln>
                <a:noFill/>
              </a:ln>
              <a:solidFill>
                <a:schemeClr val="bg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4FDF9481-00C6-4DB6-BFDD-70A9322C2B09}"/>
              </a:ext>
            </a:extLst>
          </p:cNvPr>
          <p:cNvPicPr>
            <a:picLocks noChangeAspect="1"/>
          </p:cNvPicPr>
          <p:nvPr/>
        </p:nvPicPr>
        <p:blipFill>
          <a:blip r:embed="rId2"/>
          <a:stretch>
            <a:fillRect/>
          </a:stretch>
        </p:blipFill>
        <p:spPr>
          <a:xfrm>
            <a:off x="525780" y="162762"/>
            <a:ext cx="10621327" cy="2022678"/>
          </a:xfrm>
          <a:prstGeom prst="rect">
            <a:avLst/>
          </a:prstGeom>
        </p:spPr>
      </p:pic>
      <p:pic>
        <p:nvPicPr>
          <p:cNvPr id="14" name="Picture 13">
            <a:extLst>
              <a:ext uri="{FF2B5EF4-FFF2-40B4-BE49-F238E27FC236}">
                <a16:creationId xmlns:a16="http://schemas.microsoft.com/office/drawing/2014/main" id="{5AC252A0-2F12-4E28-B6E5-0E9DEF17940C}"/>
              </a:ext>
            </a:extLst>
          </p:cNvPr>
          <p:cNvPicPr>
            <a:picLocks noChangeAspect="1"/>
          </p:cNvPicPr>
          <p:nvPr/>
        </p:nvPicPr>
        <p:blipFill>
          <a:blip r:embed="rId3"/>
          <a:stretch>
            <a:fillRect/>
          </a:stretch>
        </p:blipFill>
        <p:spPr>
          <a:xfrm>
            <a:off x="525780" y="3223367"/>
            <a:ext cx="10378440" cy="2386954"/>
          </a:xfrm>
          <a:prstGeom prst="rect">
            <a:avLst/>
          </a:prstGeom>
        </p:spPr>
      </p:pic>
      <p:sp>
        <p:nvSpPr>
          <p:cNvPr id="15" name="Rectangle 2">
            <a:extLst>
              <a:ext uri="{FF2B5EF4-FFF2-40B4-BE49-F238E27FC236}">
                <a16:creationId xmlns:a16="http://schemas.microsoft.com/office/drawing/2014/main" id="{40F1A205-37E5-407F-9139-4426A636A5C3}"/>
              </a:ext>
            </a:extLst>
          </p:cNvPr>
          <p:cNvSpPr>
            <a:spLocks noChangeArrowheads="1"/>
          </p:cNvSpPr>
          <p:nvPr/>
        </p:nvSpPr>
        <p:spPr bwMode="auto">
          <a:xfrm>
            <a:off x="464820" y="5801863"/>
            <a:ext cx="10378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bg1"/>
                </a:solidFill>
                <a:latin typeface="Arial" panose="020B0604020202020204" pitchFamily="34" charset="0"/>
              </a:rPr>
              <a:t>When we look at the bike trips by day of week chart above, we see mid-week is busiest which makes me believe they are used  for commuting as opposed to sightseeing or riding for exercise/pleasure. </a:t>
            </a:r>
            <a:endParaRPr kumimoji="0" lang="en-US" altLang="en-US" sz="140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9163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pic>
        <p:nvPicPr>
          <p:cNvPr id="2" name="Picture 1">
            <a:extLst>
              <a:ext uri="{FF2B5EF4-FFF2-40B4-BE49-F238E27FC236}">
                <a16:creationId xmlns:a16="http://schemas.microsoft.com/office/drawing/2014/main" id="{49E87F33-7C2F-419A-AF60-A27789CF51D4}"/>
              </a:ext>
            </a:extLst>
          </p:cNvPr>
          <p:cNvPicPr>
            <a:picLocks noChangeAspect="1"/>
          </p:cNvPicPr>
          <p:nvPr/>
        </p:nvPicPr>
        <p:blipFill>
          <a:blip r:embed="rId2"/>
          <a:stretch>
            <a:fillRect/>
          </a:stretch>
        </p:blipFill>
        <p:spPr>
          <a:xfrm>
            <a:off x="1755983" y="1531025"/>
            <a:ext cx="8680033" cy="5185729"/>
          </a:xfrm>
          <a:prstGeom prst="rect">
            <a:avLst/>
          </a:prstGeom>
        </p:spPr>
      </p:pic>
      <p:sp>
        <p:nvSpPr>
          <p:cNvPr id="6" name="Rectangle 5">
            <a:extLst>
              <a:ext uri="{FF2B5EF4-FFF2-40B4-BE49-F238E27FC236}">
                <a16:creationId xmlns:a16="http://schemas.microsoft.com/office/drawing/2014/main" id="{F6D79671-A7DD-4823-8A2C-31D0B760B374}"/>
              </a:ext>
            </a:extLst>
          </p:cNvPr>
          <p:cNvSpPr/>
          <p:nvPr/>
        </p:nvSpPr>
        <p:spPr>
          <a:xfrm>
            <a:off x="647699" y="141246"/>
            <a:ext cx="10896600" cy="1200329"/>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What is the biggest single driver of the volatility in the number of rides d/d and w/w ? </a:t>
            </a:r>
            <a:r>
              <a:rPr lang="en-US" altLang="en-US" dirty="0">
                <a:solidFill>
                  <a:schemeClr val="bg1"/>
                </a:solidFill>
                <a:latin typeface="Arial" panose="020B0604020202020204" pitchFamily="34" charset="0"/>
              </a:rPr>
              <a:t>In the below chart  of March 2016 we can see the weather is a huge driver of this volatility.  The number of rides is positively correlated with the average temperature and negatively correlated with precipitation.  Next steps would be to work out what the impact is on ridership per degree of temp or per inch or precipitation. </a:t>
            </a:r>
          </a:p>
        </p:txBody>
      </p:sp>
    </p:spTree>
    <p:extLst>
      <p:ext uri="{BB962C8B-B14F-4D97-AF65-F5344CB8AC3E}">
        <p14:creationId xmlns:p14="http://schemas.microsoft.com/office/powerpoint/2010/main" val="88920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10" name="Rectangle 2">
            <a:extLst>
              <a:ext uri="{FF2B5EF4-FFF2-40B4-BE49-F238E27FC236}">
                <a16:creationId xmlns:a16="http://schemas.microsoft.com/office/drawing/2014/main" id="{28268C6D-9BAF-4671-87AA-7A932E090D3E}"/>
              </a:ext>
            </a:extLst>
          </p:cNvPr>
          <p:cNvSpPr>
            <a:spLocks noChangeArrowheads="1"/>
          </p:cNvSpPr>
          <p:nvPr/>
        </p:nvSpPr>
        <p:spPr bwMode="auto">
          <a:xfrm>
            <a:off x="1106867" y="502752"/>
            <a:ext cx="498913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How has the proportion of short-term customers and annual subscribers changed?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We analyzed this by days in the month over a shorter time period, month of March 2016.  You can see a few interesting trends – first the weekend increases in the proportion of one-time users, which fits with the thesis that weekday users are mainly commuter's vs weekends are tourists or NY residents doing outings.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Also,  interestingly the proportion of subscribers declines each day of the week. As we approach the weekend.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6DC62CF-F683-4E8D-9997-6FBE2BE2E14B}"/>
              </a:ext>
            </a:extLst>
          </p:cNvPr>
          <p:cNvPicPr>
            <a:picLocks noChangeAspect="1"/>
          </p:cNvPicPr>
          <p:nvPr/>
        </p:nvPicPr>
        <p:blipFill>
          <a:blip r:embed="rId2"/>
          <a:stretch>
            <a:fillRect/>
          </a:stretch>
        </p:blipFill>
        <p:spPr>
          <a:xfrm>
            <a:off x="6379604" y="502752"/>
            <a:ext cx="5240896" cy="5648442"/>
          </a:xfrm>
          <a:prstGeom prst="rect">
            <a:avLst/>
          </a:prstGeom>
        </p:spPr>
      </p:pic>
    </p:spTree>
    <p:extLst>
      <p:ext uri="{BB962C8B-B14F-4D97-AF65-F5344CB8AC3E}">
        <p14:creationId xmlns:p14="http://schemas.microsoft.com/office/powerpoint/2010/main" val="237444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10" name="Rectangle 2">
            <a:extLst>
              <a:ext uri="{FF2B5EF4-FFF2-40B4-BE49-F238E27FC236}">
                <a16:creationId xmlns:a16="http://schemas.microsoft.com/office/drawing/2014/main" id="{28268C6D-9BAF-4671-87AA-7A932E090D3E}"/>
              </a:ext>
            </a:extLst>
          </p:cNvPr>
          <p:cNvSpPr>
            <a:spLocks noChangeArrowheads="1"/>
          </p:cNvSpPr>
          <p:nvPr/>
        </p:nvSpPr>
        <p:spPr bwMode="auto">
          <a:xfrm>
            <a:off x="877509" y="497689"/>
            <a:ext cx="38849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How has the proportion of short-term customers and annual subscribers changed?  </a:t>
            </a:r>
            <a:r>
              <a:rPr kumimoji="0" lang="en-US" altLang="en-US" sz="1800" i="0" u="none" strike="noStrike" cap="none" normalizeH="0" baseline="0" dirty="0">
                <a:ln>
                  <a:noFill/>
                </a:ln>
                <a:solidFill>
                  <a:schemeClr val="bg1"/>
                </a:solidFill>
                <a:effectLst/>
                <a:latin typeface="Arial" panose="020B0604020202020204" pitchFamily="34" charset="0"/>
              </a:rPr>
              <a:t>When I chart it by the day of the week it tells a similar story. Spikes of 1x users on the weekend and midweek  favors the subscription/commuter customer.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2468904D-4CCA-48AD-AFF5-DE3FD360699E}"/>
              </a:ext>
            </a:extLst>
          </p:cNvPr>
          <p:cNvPicPr>
            <a:picLocks noChangeAspect="1"/>
          </p:cNvPicPr>
          <p:nvPr/>
        </p:nvPicPr>
        <p:blipFill>
          <a:blip r:embed="rId2"/>
          <a:stretch>
            <a:fillRect/>
          </a:stretch>
        </p:blipFill>
        <p:spPr>
          <a:xfrm>
            <a:off x="5212372" y="497689"/>
            <a:ext cx="6722454" cy="5664026"/>
          </a:xfrm>
          <a:prstGeom prst="rect">
            <a:avLst/>
          </a:prstGeom>
        </p:spPr>
      </p:pic>
    </p:spTree>
    <p:extLst>
      <p:ext uri="{BB962C8B-B14F-4D97-AF65-F5344CB8AC3E}">
        <p14:creationId xmlns:p14="http://schemas.microsoft.com/office/powerpoint/2010/main" val="281613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2" name="Rectangle 1">
            <a:extLst>
              <a:ext uri="{FF2B5EF4-FFF2-40B4-BE49-F238E27FC236}">
                <a16:creationId xmlns:a16="http://schemas.microsoft.com/office/drawing/2014/main" id="{A119887A-4E7A-48E9-A466-E96848CD442D}"/>
              </a:ext>
            </a:extLst>
          </p:cNvPr>
          <p:cNvSpPr/>
          <p:nvPr/>
        </p:nvSpPr>
        <p:spPr>
          <a:xfrm>
            <a:off x="114300" y="163973"/>
            <a:ext cx="2962275" cy="3539430"/>
          </a:xfrm>
          <a:prstGeom prst="rect">
            <a:avLst/>
          </a:prstGeom>
        </p:spPr>
        <p:txBody>
          <a:bodyPr wrap="square">
            <a:spAutoFit/>
          </a:bodyPr>
          <a:lstStyle/>
          <a:p>
            <a:pPr lvl="0" eaLnBrk="0" fontAlgn="base" hangingPunct="0">
              <a:spcBef>
                <a:spcPct val="0"/>
              </a:spcBef>
              <a:spcAft>
                <a:spcPct val="0"/>
              </a:spcAft>
              <a:buFontTx/>
              <a:buChar char="•"/>
            </a:pPr>
            <a:r>
              <a:rPr lang="en-US" altLang="en-US" sz="1600" b="1" dirty="0">
                <a:solidFill>
                  <a:schemeClr val="bg1"/>
                </a:solidFill>
                <a:latin typeface="Arial" panose="020B0604020202020204" pitchFamily="34" charset="0"/>
              </a:rPr>
              <a:t>What are the peak hours in which bikes are used ?</a:t>
            </a:r>
          </a:p>
          <a:p>
            <a:pPr lvl="0" eaLnBrk="0" fontAlgn="base" hangingPunct="0">
              <a:spcBef>
                <a:spcPct val="0"/>
              </a:spcBef>
              <a:spcAft>
                <a:spcPct val="0"/>
              </a:spcAft>
            </a:pPr>
            <a:r>
              <a:rPr lang="en-US" altLang="en-US" sz="1600" dirty="0">
                <a:solidFill>
                  <a:schemeClr val="bg1"/>
                </a:solidFill>
                <a:latin typeface="Arial" panose="020B0604020202020204" pitchFamily="34" charset="0"/>
              </a:rPr>
              <a:t>We see two different dynamics-  a commuting dynamic for weekdays and longer rides clustered around midday for weekends. Below is the weekday chart for the first 3 days of March 2016. You can see a big spike around 730-830AM for the morning commute and similar 430-630PM for the evening commute.  </a:t>
            </a:r>
          </a:p>
        </p:txBody>
      </p:sp>
      <p:pic>
        <p:nvPicPr>
          <p:cNvPr id="4" name="Picture 3">
            <a:extLst>
              <a:ext uri="{FF2B5EF4-FFF2-40B4-BE49-F238E27FC236}">
                <a16:creationId xmlns:a16="http://schemas.microsoft.com/office/drawing/2014/main" id="{53E46FF4-9B59-47A8-9178-AFB3EC0F907E}"/>
              </a:ext>
            </a:extLst>
          </p:cNvPr>
          <p:cNvPicPr>
            <a:picLocks noChangeAspect="1"/>
          </p:cNvPicPr>
          <p:nvPr/>
        </p:nvPicPr>
        <p:blipFill>
          <a:blip r:embed="rId2"/>
          <a:stretch>
            <a:fillRect/>
          </a:stretch>
        </p:blipFill>
        <p:spPr>
          <a:xfrm>
            <a:off x="3226454" y="54811"/>
            <a:ext cx="8917921" cy="2930214"/>
          </a:xfrm>
          <a:prstGeom prst="rect">
            <a:avLst/>
          </a:prstGeom>
        </p:spPr>
      </p:pic>
      <p:sp>
        <p:nvSpPr>
          <p:cNvPr id="5" name="Rectangle 4">
            <a:extLst>
              <a:ext uri="{FF2B5EF4-FFF2-40B4-BE49-F238E27FC236}">
                <a16:creationId xmlns:a16="http://schemas.microsoft.com/office/drawing/2014/main" id="{0E1D5E0F-3D38-4F9A-BB45-DF56E72BA496}"/>
              </a:ext>
            </a:extLst>
          </p:cNvPr>
          <p:cNvSpPr/>
          <p:nvPr/>
        </p:nvSpPr>
        <p:spPr>
          <a:xfrm>
            <a:off x="114300" y="4191000"/>
            <a:ext cx="3648075" cy="2585323"/>
          </a:xfrm>
          <a:prstGeom prst="rect">
            <a:avLst/>
          </a:prstGeom>
        </p:spPr>
        <p:txBody>
          <a:bodyPr wrap="square">
            <a:spAutoFit/>
          </a:bodyPr>
          <a:lstStyle/>
          <a:p>
            <a:r>
              <a:rPr lang="en-US" altLang="en-US" sz="1600" dirty="0">
                <a:solidFill>
                  <a:schemeClr val="bg1"/>
                </a:solidFill>
                <a:latin typeface="Arial" panose="020B0604020202020204" pitchFamily="34" charset="0"/>
              </a:rPr>
              <a:t>Weekends are completely different – as you can see in the 2 graphs on the right of a Saturday and Sunday. We see a much more gradual ramp up starting at 7-8AM end ending 8PM with a rounded top between 2-4PM.  I suspect these are excursions to Central Park or Brooklyn or other popular weekend destinations. </a:t>
            </a:r>
          </a:p>
          <a:p>
            <a:endParaRPr lang="en-US" dirty="0"/>
          </a:p>
        </p:txBody>
      </p:sp>
      <p:pic>
        <p:nvPicPr>
          <p:cNvPr id="7" name="Picture 6">
            <a:extLst>
              <a:ext uri="{FF2B5EF4-FFF2-40B4-BE49-F238E27FC236}">
                <a16:creationId xmlns:a16="http://schemas.microsoft.com/office/drawing/2014/main" id="{613C5E5E-589B-486D-B946-4EDE73456C75}"/>
              </a:ext>
            </a:extLst>
          </p:cNvPr>
          <p:cNvPicPr>
            <a:picLocks noChangeAspect="1"/>
          </p:cNvPicPr>
          <p:nvPr/>
        </p:nvPicPr>
        <p:blipFill>
          <a:blip r:embed="rId3"/>
          <a:stretch>
            <a:fillRect/>
          </a:stretch>
        </p:blipFill>
        <p:spPr>
          <a:xfrm>
            <a:off x="4273003" y="3593085"/>
            <a:ext cx="7452916" cy="2618279"/>
          </a:xfrm>
          <a:prstGeom prst="rect">
            <a:avLst/>
          </a:prstGeom>
        </p:spPr>
      </p:pic>
    </p:spTree>
    <p:extLst>
      <p:ext uri="{BB962C8B-B14F-4D97-AF65-F5344CB8AC3E}">
        <p14:creationId xmlns:p14="http://schemas.microsoft.com/office/powerpoint/2010/main" val="114201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a:t> </a:t>
            </a:r>
            <a:endParaRPr lang="en-US" dirty="0"/>
          </a:p>
        </p:txBody>
      </p:sp>
      <p:pic>
        <p:nvPicPr>
          <p:cNvPr id="4" name="Picture 3">
            <a:extLst>
              <a:ext uri="{FF2B5EF4-FFF2-40B4-BE49-F238E27FC236}">
                <a16:creationId xmlns:a16="http://schemas.microsoft.com/office/drawing/2014/main" id="{5FA80135-C36B-4B20-81B3-204CFB4020E6}"/>
              </a:ext>
            </a:extLst>
          </p:cNvPr>
          <p:cNvPicPr>
            <a:picLocks noChangeAspect="1"/>
          </p:cNvPicPr>
          <p:nvPr/>
        </p:nvPicPr>
        <p:blipFill>
          <a:blip r:embed="rId2"/>
          <a:stretch>
            <a:fillRect/>
          </a:stretch>
        </p:blipFill>
        <p:spPr>
          <a:xfrm>
            <a:off x="-1" y="1"/>
            <a:ext cx="11403923" cy="6858000"/>
          </a:xfrm>
          <a:prstGeom prst="rect">
            <a:avLst/>
          </a:prstGeom>
        </p:spPr>
      </p:pic>
      <p:sp>
        <p:nvSpPr>
          <p:cNvPr id="5" name="TextBox 4">
            <a:extLst>
              <a:ext uri="{FF2B5EF4-FFF2-40B4-BE49-F238E27FC236}">
                <a16:creationId xmlns:a16="http://schemas.microsoft.com/office/drawing/2014/main" id="{576B0576-D757-4229-97BC-F913893BE83E}"/>
              </a:ext>
            </a:extLst>
          </p:cNvPr>
          <p:cNvSpPr txBox="1"/>
          <p:nvPr/>
        </p:nvSpPr>
        <p:spPr>
          <a:xfrm>
            <a:off x="9886951" y="1305948"/>
            <a:ext cx="1516972"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size of the red circles represent the popularity of the station.  Manhattan Island by far holds the most popular stations and they are clustered around working areas like Midtown. </a:t>
            </a:r>
          </a:p>
        </p:txBody>
      </p:sp>
    </p:spTree>
    <p:extLst>
      <p:ext uri="{BB962C8B-B14F-4D97-AF65-F5344CB8AC3E}">
        <p14:creationId xmlns:p14="http://schemas.microsoft.com/office/powerpoint/2010/main" val="95705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a:t> </a:t>
            </a:r>
            <a:endParaRPr lang="en-US" dirty="0"/>
          </a:p>
        </p:txBody>
      </p:sp>
      <p:pic>
        <p:nvPicPr>
          <p:cNvPr id="2" name="Picture 1">
            <a:extLst>
              <a:ext uri="{FF2B5EF4-FFF2-40B4-BE49-F238E27FC236}">
                <a16:creationId xmlns:a16="http://schemas.microsoft.com/office/drawing/2014/main" id="{23BA4D2C-8882-4FEC-B79B-00AC9CB86E53}"/>
              </a:ext>
            </a:extLst>
          </p:cNvPr>
          <p:cNvPicPr>
            <a:picLocks noChangeAspect="1"/>
          </p:cNvPicPr>
          <p:nvPr/>
        </p:nvPicPr>
        <p:blipFill>
          <a:blip r:embed="rId2"/>
          <a:stretch>
            <a:fillRect/>
          </a:stretch>
        </p:blipFill>
        <p:spPr>
          <a:xfrm>
            <a:off x="0" y="0"/>
            <a:ext cx="11285316" cy="6858000"/>
          </a:xfrm>
          <a:prstGeom prst="rect">
            <a:avLst/>
          </a:prstGeom>
        </p:spPr>
      </p:pic>
      <p:sp>
        <p:nvSpPr>
          <p:cNvPr id="5" name="TextBox 4">
            <a:extLst>
              <a:ext uri="{FF2B5EF4-FFF2-40B4-BE49-F238E27FC236}">
                <a16:creationId xmlns:a16="http://schemas.microsoft.com/office/drawing/2014/main" id="{576B0576-D757-4229-97BC-F913893BE83E}"/>
              </a:ext>
            </a:extLst>
          </p:cNvPr>
          <p:cNvSpPr txBox="1"/>
          <p:nvPr/>
        </p:nvSpPr>
        <p:spPr>
          <a:xfrm>
            <a:off x="9867900" y="1210698"/>
            <a:ext cx="1417416" cy="427809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size of the yellow circles represents  popularity of the station.  I used an age of population overlay instead of zip code to see if there was any significance but there doesn’t seem to be.   </a:t>
            </a:r>
          </a:p>
        </p:txBody>
      </p:sp>
    </p:spTree>
    <p:extLst>
      <p:ext uri="{BB962C8B-B14F-4D97-AF65-F5344CB8AC3E}">
        <p14:creationId xmlns:p14="http://schemas.microsoft.com/office/powerpoint/2010/main" val="181508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1C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EFED3-3A59-4738-AE14-651B9B43EA73}"/>
              </a:ext>
            </a:extLst>
          </p:cNvPr>
          <p:cNvSpPr txBox="1"/>
          <p:nvPr/>
        </p:nvSpPr>
        <p:spPr>
          <a:xfrm>
            <a:off x="3313470" y="3913238"/>
            <a:ext cx="5102941" cy="369332"/>
          </a:xfrm>
          <a:prstGeom prst="rect">
            <a:avLst/>
          </a:prstGeom>
          <a:noFill/>
        </p:spPr>
        <p:txBody>
          <a:bodyPr wrap="square" rtlCol="0">
            <a:spAutoFit/>
          </a:bodyPr>
          <a:lstStyle/>
          <a:p>
            <a:r>
              <a:rPr lang="en-US" dirty="0"/>
              <a:t> </a:t>
            </a:r>
          </a:p>
        </p:txBody>
      </p:sp>
      <p:sp>
        <p:nvSpPr>
          <p:cNvPr id="3" name="Rectangle 2">
            <a:extLst>
              <a:ext uri="{FF2B5EF4-FFF2-40B4-BE49-F238E27FC236}">
                <a16:creationId xmlns:a16="http://schemas.microsoft.com/office/drawing/2014/main" id="{35FBF3BA-6511-41F2-A09B-BDD08332DDCE}"/>
              </a:ext>
            </a:extLst>
          </p:cNvPr>
          <p:cNvSpPr/>
          <p:nvPr/>
        </p:nvSpPr>
        <p:spPr>
          <a:xfrm>
            <a:off x="392430" y="3769677"/>
            <a:ext cx="11407140" cy="1569660"/>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What are the  bottom 10 stations in the city for starting a journey? </a:t>
            </a:r>
            <a:r>
              <a:rPr lang="en-US" altLang="en-US" sz="1400" dirty="0">
                <a:solidFill>
                  <a:schemeClr val="bg1"/>
                </a:solidFill>
                <a:latin typeface="Arial" panose="020B0604020202020204" pitchFamily="34" charset="0"/>
              </a:rPr>
              <a:t>Mostly they are in Brooklyn or just  odd neighborhoods in Manhattan with low population density. </a:t>
            </a:r>
          </a:p>
          <a:p>
            <a:pPr lvl="0" eaLnBrk="0" fontAlgn="base" hangingPunct="0">
              <a:spcBef>
                <a:spcPct val="0"/>
              </a:spcBef>
              <a:spcAft>
                <a:spcPct val="0"/>
              </a:spcAft>
              <a:buFontTx/>
              <a:buChar char="•"/>
            </a:pPr>
            <a:endParaRPr lang="en-US" altLang="en-US" sz="1400" b="1"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pic>
        <p:nvPicPr>
          <p:cNvPr id="4" name="Picture 3">
            <a:extLst>
              <a:ext uri="{FF2B5EF4-FFF2-40B4-BE49-F238E27FC236}">
                <a16:creationId xmlns:a16="http://schemas.microsoft.com/office/drawing/2014/main" id="{D1D72D63-2D41-45B2-B293-C868B7703F40}"/>
              </a:ext>
            </a:extLst>
          </p:cNvPr>
          <p:cNvPicPr>
            <a:picLocks noChangeAspect="1"/>
          </p:cNvPicPr>
          <p:nvPr/>
        </p:nvPicPr>
        <p:blipFill>
          <a:blip r:embed="rId2"/>
          <a:stretch>
            <a:fillRect/>
          </a:stretch>
        </p:blipFill>
        <p:spPr>
          <a:xfrm>
            <a:off x="731520" y="1233755"/>
            <a:ext cx="11033760" cy="2461259"/>
          </a:xfrm>
          <a:prstGeom prst="rect">
            <a:avLst/>
          </a:prstGeom>
        </p:spPr>
      </p:pic>
      <p:sp>
        <p:nvSpPr>
          <p:cNvPr id="7" name="Rectangle 6">
            <a:extLst>
              <a:ext uri="{FF2B5EF4-FFF2-40B4-BE49-F238E27FC236}">
                <a16:creationId xmlns:a16="http://schemas.microsoft.com/office/drawing/2014/main" id="{0CD292E1-589A-41A2-840A-4FE093FD920A}"/>
              </a:ext>
            </a:extLst>
          </p:cNvPr>
          <p:cNvSpPr/>
          <p:nvPr/>
        </p:nvSpPr>
        <p:spPr>
          <a:xfrm>
            <a:off x="426720" y="216396"/>
            <a:ext cx="11407140" cy="1785104"/>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What are the top 10 stations in the city for starting a journey? </a:t>
            </a:r>
            <a:r>
              <a:rPr lang="en-US" altLang="en-US" sz="1400" dirty="0">
                <a:solidFill>
                  <a:schemeClr val="bg1"/>
                </a:solidFill>
                <a:latin typeface="Arial" panose="020B0604020202020204" pitchFamily="34" charset="0"/>
              </a:rPr>
              <a:t>See below chart of the top 10 stations for starting a ride. The most popular is Pershing Square North because it’s at Grand Central so not only at convergence of subway lines but also access to trains lines and commuters coming into Manhattan for work. The  rest of the top 10 is lower Manhattan mostly high density residential/retail neighborhoods so makes sense as a starting point.  </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pic>
        <p:nvPicPr>
          <p:cNvPr id="6" name="Picture 5">
            <a:extLst>
              <a:ext uri="{FF2B5EF4-FFF2-40B4-BE49-F238E27FC236}">
                <a16:creationId xmlns:a16="http://schemas.microsoft.com/office/drawing/2014/main" id="{1459C740-E0B1-4CB7-BD96-B44725C51573}"/>
              </a:ext>
            </a:extLst>
          </p:cNvPr>
          <p:cNvPicPr>
            <a:picLocks noChangeAspect="1"/>
          </p:cNvPicPr>
          <p:nvPr/>
        </p:nvPicPr>
        <p:blipFill>
          <a:blip r:embed="rId3"/>
          <a:stretch>
            <a:fillRect/>
          </a:stretch>
        </p:blipFill>
        <p:spPr>
          <a:xfrm>
            <a:off x="731520" y="4371965"/>
            <a:ext cx="11008995" cy="2394315"/>
          </a:xfrm>
          <a:prstGeom prst="rect">
            <a:avLst/>
          </a:prstGeom>
        </p:spPr>
      </p:pic>
    </p:spTree>
    <p:extLst>
      <p:ext uri="{BB962C8B-B14F-4D97-AF65-F5344CB8AC3E}">
        <p14:creationId xmlns:p14="http://schemas.microsoft.com/office/powerpoint/2010/main" val="278600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1141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citibike share project </dc:title>
  <dc:creator>Jon Horvath</dc:creator>
  <cp:lastModifiedBy>Jon Horvath</cp:lastModifiedBy>
  <cp:revision>14</cp:revision>
  <dcterms:created xsi:type="dcterms:W3CDTF">2019-07-10T21:25:35Z</dcterms:created>
  <dcterms:modified xsi:type="dcterms:W3CDTF">2019-07-12T18:01:09Z</dcterms:modified>
</cp:coreProperties>
</file>