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93" r:id="rId2"/>
    <p:sldId id="295" r:id="rId3"/>
    <p:sldId id="296" r:id="rId4"/>
    <p:sldId id="300" r:id="rId5"/>
    <p:sldId id="297" r:id="rId6"/>
    <p:sldId id="298" r:id="rId7"/>
    <p:sldId id="313" r:id="rId8"/>
    <p:sldId id="311" r:id="rId9"/>
    <p:sldId id="312" r:id="rId10"/>
    <p:sldId id="301" r:id="rId11"/>
    <p:sldId id="302" r:id="rId12"/>
    <p:sldId id="303" r:id="rId13"/>
    <p:sldId id="306" r:id="rId14"/>
    <p:sldId id="307" r:id="rId15"/>
    <p:sldId id="308" r:id="rId16"/>
    <p:sldId id="309" r:id="rId17"/>
    <p:sldId id="310" r:id="rId18"/>
    <p:sldId id="314" r:id="rId19"/>
    <p:sldId id="315" r:id="rId20"/>
    <p:sldId id="316" r:id="rId21"/>
    <p:sldId id="317" r:id="rId22"/>
    <p:sldId id="318" r:id="rId23"/>
    <p:sldId id="319" r:id="rId24"/>
    <p:sldId id="320" r:id="rId25"/>
    <p:sldId id="261" r:id="rId26"/>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74" d="100"/>
          <a:sy n="74" d="100"/>
        </p:scale>
        <p:origin x="124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550BB-1B4C-4DB1-AC8F-A3891D558A67}" type="datetimeFigureOut">
              <a:rPr lang="hu-HU" smtClean="0"/>
              <a:t>2020.05.06.</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6F55E-D967-4CF9-80E9-26EC0F531498}" type="slidenum">
              <a:rPr lang="hu-HU" smtClean="0"/>
              <a:t>‹#›</a:t>
            </a:fld>
            <a:endParaRPr lang="hu-HU"/>
          </a:p>
        </p:txBody>
      </p:sp>
    </p:spTree>
    <p:extLst>
      <p:ext uri="{BB962C8B-B14F-4D97-AF65-F5344CB8AC3E}">
        <p14:creationId xmlns:p14="http://schemas.microsoft.com/office/powerpoint/2010/main" val="131771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smtClean="0"/>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324459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81095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02714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89774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smtClean="0"/>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4B243BC5-7275-440E-B39A-B5371C197532}" type="datetimeFigureOut">
              <a:rPr lang="hu-HU" smtClean="0"/>
              <a:t>2020.05.06.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47228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4B243BC5-7275-440E-B39A-B5371C197532}" type="datetimeFigureOut">
              <a:rPr lang="hu-HU" smtClean="0"/>
              <a:t>2020.05.06.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20546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smtClean="0"/>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4B243BC5-7275-440E-B39A-B5371C197532}" type="datetimeFigureOut">
              <a:rPr lang="hu-HU" smtClean="0"/>
              <a:t>2020.05.06.</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77354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4B243BC5-7275-440E-B39A-B5371C197532}" type="datetimeFigureOut">
              <a:rPr lang="hu-HU" smtClean="0"/>
              <a:t>2020.05.06.</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17903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43BC5-7275-440E-B39A-B5371C197532}" type="datetimeFigureOut">
              <a:rPr lang="hu-HU" smtClean="0"/>
              <a:t>2020.05.06.</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93418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4B243BC5-7275-440E-B39A-B5371C197532}" type="datetimeFigureOut">
              <a:rPr lang="hu-HU" smtClean="0"/>
              <a:t>2020.05.06.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377793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4B243BC5-7275-440E-B39A-B5371C197532}" type="datetimeFigureOut">
              <a:rPr lang="hu-HU" smtClean="0"/>
              <a:t>2020.05.06.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19798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43BC5-7275-440E-B39A-B5371C197532}" type="datetimeFigureOut">
              <a:rPr lang="hu-HU" smtClean="0"/>
              <a:t>2020.05.06.</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4EDBA-5CAD-4456-9A85-0F409996098E}" type="slidenum">
              <a:rPr lang="hu-HU" smtClean="0"/>
              <a:t>‹#›</a:t>
            </a:fld>
            <a:endParaRPr lang="hu-HU"/>
          </a:p>
        </p:txBody>
      </p:sp>
    </p:spTree>
    <p:extLst>
      <p:ext uri="{BB962C8B-B14F-4D97-AF65-F5344CB8AC3E}">
        <p14:creationId xmlns:p14="http://schemas.microsoft.com/office/powerpoint/2010/main" val="260939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dingblast.com/entity-framework-core-generic-repository/"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docs.microsoft.com/en-us/aspnet/mvc/overview/older-versions/getting-started-with-ef-5-using-mvc-4/implementing-the-repository-and-unit-of-work-patterns-in-an-asp-net-mvc-applicatio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iafish.wordpress.com/2014/12/31/repository-pros-and-con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1042988" y="2500313"/>
            <a:ext cx="5473228"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rtl="0" eaLnBrk="0" fontAlgn="base" hangingPunct="0">
              <a:spcBef>
                <a:spcPct val="0"/>
              </a:spcBef>
              <a:spcAft>
                <a:spcPct val="0"/>
              </a:spcAft>
              <a:defRPr sz="4400" b="1" kern="1200" cap="all" baseline="0">
                <a:solidFill>
                  <a:schemeClr val="bg1"/>
                </a:solidFill>
                <a:latin typeface="Arial"/>
                <a:ea typeface="+mj-ea"/>
                <a:cs typeface="Arial"/>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hu-HU" smtClean="0">
                <a:solidFill>
                  <a:prstClr val="white"/>
                </a:solidFill>
              </a:rPr>
              <a:t>Repository &amp; Unit Of Work</a:t>
            </a:r>
            <a:endParaRPr lang="hu-HU" smtClean="0">
              <a:solidFill>
                <a:prstClr val="white"/>
              </a:solidFill>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r>
              <a:rPr lang="hu-HU" altLang="hu-HU" sz="1200" b="1">
                <a:solidFill>
                  <a:prstClr val="white"/>
                </a:solidFill>
                <a:latin typeface="Arial" panose="020B0604020202020204" pitchFamily="34" charset="0"/>
              </a:rPr>
              <a:t>EFOP-3.4.3-16-2016-00009</a:t>
            </a:r>
          </a:p>
          <a:p>
            <a:pPr>
              <a:spcBef>
                <a:spcPct val="0"/>
              </a:spcBef>
              <a:spcAft>
                <a:spcPts val="600"/>
              </a:spcAft>
              <a:buFontTx/>
              <a:buNone/>
            </a:pPr>
            <a:r>
              <a:rPr lang="hu-HU" altLang="hu-HU" sz="1200">
                <a:solidFill>
                  <a:prstClr val="white"/>
                </a:solidFill>
                <a:latin typeface="Arial" panose="020B0604020202020204" pitchFamily="34" charset="0"/>
              </a:rPr>
              <a:t>A felsőfokú oktatás minőségének és hozzáférhetőségének együttes javítása a Pannon Egyetemen</a:t>
            </a:r>
          </a:p>
        </p:txBody>
      </p:sp>
      <p:sp>
        <p:nvSpPr>
          <p:cNvPr id="4" name="Szövegdoboz 1"/>
          <p:cNvSpPr txBox="1"/>
          <p:nvPr/>
        </p:nvSpPr>
        <p:spPr>
          <a:xfrm>
            <a:off x="0" y="4826675"/>
            <a:ext cx="5061397" cy="2031325"/>
          </a:xfrm>
          <a:prstGeom prst="rect">
            <a:avLst/>
          </a:prstGeom>
          <a:noFill/>
        </p:spPr>
        <p:txBody>
          <a:bodyPr wrap="squar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hu-HU">
                <a:hlinkClick r:id="rId3"/>
              </a:rPr>
              <a:t>https://codingblast.com/entity-framework-core-generic-repository</a:t>
            </a:r>
            <a:r>
              <a:rPr lang="hu-HU" smtClean="0">
                <a:hlinkClick r:id="rId3"/>
              </a:rPr>
              <a:t>/</a:t>
            </a:r>
            <a:endParaRPr lang="hu-HU" smtClean="0"/>
          </a:p>
          <a:p>
            <a:r>
              <a:rPr lang="hu-HU">
                <a:hlinkClick r:id="rId4"/>
              </a:rPr>
              <a:t>https://docs.microsoft.com/en-us/aspnet/mvc/overview/older-versions/getting-started-with-ef-5-using-mvc-4/implementing-the-repository-and-unit-of-work-patterns-in-an-asp-net-mvc-application</a:t>
            </a:r>
            <a:endParaRPr lang="hu-HU"/>
          </a:p>
        </p:txBody>
      </p:sp>
    </p:spTree>
    <p:extLst>
      <p:ext uri="{BB962C8B-B14F-4D97-AF65-F5344CB8AC3E}">
        <p14:creationId xmlns:p14="http://schemas.microsoft.com/office/powerpoint/2010/main" val="1655031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Building generic repository</a:t>
            </a:r>
            <a:endParaRPr lang="hu-HU" sz="3600" smtClean="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We use DbContext to query a database and group together changes that will be written back to the store as a unit</a:t>
            </a:r>
            <a:r>
              <a:rPr lang="en-US" smtClean="0"/>
              <a:t>.</a:t>
            </a:r>
            <a:endParaRPr lang="en-US"/>
          </a:p>
          <a:p>
            <a:r>
              <a:rPr lang="en-US"/>
              <a:t>The great thing about DbContext class is that it’s generic and therefore supports generics on methods that we will use to interact with the database</a:t>
            </a:r>
            <a:r>
              <a:rPr lang="en-US" smtClean="0"/>
              <a:t>.</a:t>
            </a:r>
            <a:endParaRPr lang="en-US"/>
          </a:p>
        </p:txBody>
      </p:sp>
    </p:spTree>
    <p:extLst>
      <p:ext uri="{BB962C8B-B14F-4D97-AF65-F5344CB8AC3E}">
        <p14:creationId xmlns:p14="http://schemas.microsoft.com/office/powerpoint/2010/main" val="828652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IGenericRepository interface</a:t>
            </a:r>
            <a:endParaRPr lang="hu-HU" sz="3600" smtClean="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92500" lnSpcReduction="20000"/>
          </a:bodyPr>
          <a:lstStyle/>
          <a:p>
            <a:r>
              <a:rPr lang="en-US"/>
              <a:t>The base interface that we will use looks like </a:t>
            </a:r>
            <a:r>
              <a:rPr lang="en-US" smtClean="0"/>
              <a:t>this</a:t>
            </a:r>
            <a:r>
              <a:rPr lang="hu-HU" smtClean="0"/>
              <a:t>.</a:t>
            </a:r>
          </a:p>
          <a:p>
            <a:endParaRPr lang="hu-HU"/>
          </a:p>
          <a:p>
            <a:endParaRPr lang="hu-HU" smtClean="0"/>
          </a:p>
          <a:p>
            <a:endParaRPr lang="hu-HU"/>
          </a:p>
          <a:p>
            <a:endParaRPr lang="hu-HU" smtClean="0"/>
          </a:p>
          <a:p>
            <a:endParaRPr lang="hu-HU"/>
          </a:p>
          <a:p>
            <a:endParaRPr lang="hu-HU" smtClean="0"/>
          </a:p>
          <a:p>
            <a:r>
              <a:rPr lang="en-US" smtClean="0"/>
              <a:t>The </a:t>
            </a:r>
            <a:r>
              <a:rPr lang="en-US"/>
              <a:t>first thing you will notice is generic </a:t>
            </a:r>
            <a:r>
              <a:rPr lang="en-US" i="1"/>
              <a:t>TEntity</a:t>
            </a:r>
            <a:r>
              <a:rPr lang="en-US"/>
              <a:t> type, that will be the type of our entity in Database (Category, User, Role, etc</a:t>
            </a:r>
            <a:r>
              <a:rPr lang="en-US" smtClean="0"/>
              <a:t>.).</a:t>
            </a:r>
            <a:endParaRPr lang="hu-HU" smtClean="0"/>
          </a:p>
          <a:p>
            <a:r>
              <a:rPr lang="en-US"/>
              <a:t>We also set a constraint that TEntity needs to be class.</a:t>
            </a:r>
            <a:endParaRPr lang="hu-HU" smtClean="0"/>
          </a:p>
        </p:txBody>
      </p:sp>
      <p:pic>
        <p:nvPicPr>
          <p:cNvPr id="6" name="Kép 5"/>
          <p:cNvPicPr>
            <a:picLocks noChangeAspect="1"/>
          </p:cNvPicPr>
          <p:nvPr/>
        </p:nvPicPr>
        <p:blipFill>
          <a:blip r:embed="rId3"/>
          <a:stretch>
            <a:fillRect/>
          </a:stretch>
        </p:blipFill>
        <p:spPr>
          <a:xfrm>
            <a:off x="628650" y="2123929"/>
            <a:ext cx="7825840" cy="2466841"/>
          </a:xfrm>
          <a:prstGeom prst="rect">
            <a:avLst/>
          </a:prstGeom>
        </p:spPr>
      </p:pic>
    </p:spTree>
    <p:extLst>
      <p:ext uri="{BB962C8B-B14F-4D97-AF65-F5344CB8AC3E}">
        <p14:creationId xmlns:p14="http://schemas.microsoft.com/office/powerpoint/2010/main" val="2267978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IGenericRepository interface</a:t>
            </a:r>
            <a:endParaRPr lang="hu-HU" sz="3600" smtClean="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GetAll returns IQueryable because we don’t want to return full list. However, we want to return something that caller will be able to use to further process the query</a:t>
            </a:r>
            <a:r>
              <a:rPr lang="en-US" smtClean="0"/>
              <a:t>.</a:t>
            </a:r>
            <a:endParaRPr lang="hu-HU" smtClean="0"/>
          </a:p>
          <a:p>
            <a:r>
              <a:rPr lang="en-US"/>
              <a:t>Other method signatures are probably just like you would expect them. However, you might notice Task in front of the methods. That is because these methods will be async because we will be making use of </a:t>
            </a:r>
            <a:r>
              <a:rPr lang="hu-HU" smtClean="0"/>
              <a:t>EF Cores </a:t>
            </a:r>
            <a:r>
              <a:rPr lang="en-US" smtClean="0"/>
              <a:t>async </a:t>
            </a:r>
            <a:r>
              <a:rPr lang="en-US"/>
              <a:t>support.</a:t>
            </a:r>
          </a:p>
        </p:txBody>
      </p:sp>
    </p:spTree>
    <p:extLst>
      <p:ext uri="{BB962C8B-B14F-4D97-AF65-F5344CB8AC3E}">
        <p14:creationId xmlns:p14="http://schemas.microsoft.com/office/powerpoint/2010/main" val="31056529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Implementing </a:t>
            </a:r>
            <a:r>
              <a:rPr lang="hu-HU" sz="3600">
                <a:solidFill>
                  <a:prstClr val="white"/>
                </a:solidFill>
                <a:latin typeface="Calibri"/>
              </a:rPr>
              <a:t>generic repository</a:t>
            </a:r>
            <a:endParaRPr lang="hu-HU" sz="3600" smtClean="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8" name="Tartalom helye 7"/>
          <p:cNvSpPr>
            <a:spLocks noGrp="1"/>
          </p:cNvSpPr>
          <p:nvPr>
            <p:ph sz="half" idx="1"/>
          </p:nvPr>
        </p:nvSpPr>
        <p:spPr>
          <a:xfrm>
            <a:off x="115910" y="3902299"/>
            <a:ext cx="8813778" cy="2274664"/>
          </a:xfrm>
        </p:spPr>
        <p:txBody>
          <a:bodyPr/>
          <a:lstStyle/>
          <a:p>
            <a:r>
              <a:rPr lang="en-US"/>
              <a:t>We will have ASP.NET Core inject DbContext for us that’s why we are passing it in as a constructor parameter.</a:t>
            </a:r>
            <a:endParaRPr lang="hu-HU"/>
          </a:p>
        </p:txBody>
      </p:sp>
      <p:pic>
        <p:nvPicPr>
          <p:cNvPr id="10" name="Tartalom helye 9"/>
          <p:cNvPicPr>
            <a:picLocks noGrp="1" noChangeAspect="1"/>
          </p:cNvPicPr>
          <p:nvPr>
            <p:ph sz="half" idx="2"/>
          </p:nvPr>
        </p:nvPicPr>
        <p:blipFill>
          <a:blip r:embed="rId3"/>
          <a:stretch>
            <a:fillRect/>
          </a:stretch>
        </p:blipFill>
        <p:spPr>
          <a:xfrm>
            <a:off x="2102574" y="1653951"/>
            <a:ext cx="4992827" cy="1552887"/>
          </a:xfrm>
          <a:prstGeom prst="rect">
            <a:avLst/>
          </a:prstGeom>
        </p:spPr>
      </p:pic>
    </p:spTree>
    <p:extLst>
      <p:ext uri="{BB962C8B-B14F-4D97-AF65-F5344CB8AC3E}">
        <p14:creationId xmlns:p14="http://schemas.microsoft.com/office/powerpoint/2010/main" val="994161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Implementing </a:t>
            </a:r>
            <a:r>
              <a:rPr lang="hu-HU" sz="3600">
                <a:solidFill>
                  <a:prstClr val="white"/>
                </a:solidFill>
                <a:latin typeface="Calibri"/>
              </a:rPr>
              <a:t>generic repository</a:t>
            </a:r>
            <a:endParaRPr lang="hu-HU" sz="3600" smtClean="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8" name="Tartalom helye 7"/>
          <p:cNvSpPr>
            <a:spLocks noGrp="1"/>
          </p:cNvSpPr>
          <p:nvPr>
            <p:ph sz="half" idx="1"/>
          </p:nvPr>
        </p:nvSpPr>
        <p:spPr>
          <a:xfrm>
            <a:off x="115910" y="2871989"/>
            <a:ext cx="8813778" cy="3304974"/>
          </a:xfrm>
        </p:spPr>
        <p:txBody>
          <a:bodyPr/>
          <a:lstStyle/>
          <a:p>
            <a:r>
              <a:rPr lang="en-US"/>
              <a:t>We simply return the belonging DbSet for the </a:t>
            </a:r>
            <a:r>
              <a:rPr lang="en-US" smtClean="0"/>
              <a:t>Entity.</a:t>
            </a:r>
            <a:endParaRPr lang="hu-HU" smtClean="0"/>
          </a:p>
          <a:p>
            <a:r>
              <a:rPr lang="hu-HU" smtClean="0"/>
              <a:t>S</a:t>
            </a:r>
            <a:r>
              <a:rPr lang="en-US" smtClean="0"/>
              <a:t>ince </a:t>
            </a:r>
            <a:r>
              <a:rPr lang="en-US"/>
              <a:t>DbSet implements IQueryable we can use it to process the queryable further later </a:t>
            </a:r>
            <a:r>
              <a:rPr lang="en-US" smtClean="0"/>
              <a:t>on.</a:t>
            </a:r>
            <a:endParaRPr lang="hu-HU" smtClean="0"/>
          </a:p>
          <a:p>
            <a:r>
              <a:rPr lang="en-US" smtClean="0"/>
              <a:t>We </a:t>
            </a:r>
            <a:r>
              <a:rPr lang="en-US"/>
              <a:t>are using AsNoTracking extension to make things faster and prevent any updates to this specific IQueryable collection.</a:t>
            </a:r>
            <a:endParaRPr lang="hu-HU"/>
          </a:p>
        </p:txBody>
      </p:sp>
      <p:pic>
        <p:nvPicPr>
          <p:cNvPr id="3" name="Tartalom helye 2"/>
          <p:cNvPicPr>
            <a:picLocks noGrp="1" noChangeAspect="1"/>
          </p:cNvPicPr>
          <p:nvPr>
            <p:ph sz="half" idx="2"/>
          </p:nvPr>
        </p:nvPicPr>
        <p:blipFill>
          <a:blip r:embed="rId3"/>
          <a:stretch>
            <a:fillRect/>
          </a:stretch>
        </p:blipFill>
        <p:spPr>
          <a:xfrm>
            <a:off x="2134903" y="1705344"/>
            <a:ext cx="4928170" cy="870430"/>
          </a:xfrm>
          <a:prstGeom prst="rect">
            <a:avLst/>
          </a:prstGeom>
        </p:spPr>
      </p:pic>
    </p:spTree>
    <p:extLst>
      <p:ext uri="{BB962C8B-B14F-4D97-AF65-F5344CB8AC3E}">
        <p14:creationId xmlns:p14="http://schemas.microsoft.com/office/powerpoint/2010/main" val="8066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Implementing </a:t>
            </a:r>
            <a:r>
              <a:rPr lang="hu-HU" sz="3600">
                <a:solidFill>
                  <a:prstClr val="white"/>
                </a:solidFill>
                <a:latin typeface="Calibri"/>
              </a:rPr>
              <a:t>generic repository</a:t>
            </a:r>
            <a:endParaRPr lang="hu-HU" sz="3600" smtClean="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8" name="Tartalom helye 7"/>
          <p:cNvSpPr>
            <a:spLocks noGrp="1"/>
          </p:cNvSpPr>
          <p:nvPr>
            <p:ph sz="half" idx="1"/>
          </p:nvPr>
        </p:nvSpPr>
        <p:spPr>
          <a:xfrm>
            <a:off x="522824" y="2524259"/>
            <a:ext cx="8152327" cy="1429556"/>
          </a:xfrm>
        </p:spPr>
        <p:txBody>
          <a:bodyPr>
            <a:normAutofit fontScale="92500" lnSpcReduction="10000"/>
          </a:bodyPr>
          <a:lstStyle/>
          <a:p>
            <a:r>
              <a:rPr lang="en-US"/>
              <a:t>GetAll returns IQueryable because we don’t want to return full list. However, we want to return something that caller will be able to use to further process the query.</a:t>
            </a:r>
            <a:endParaRPr lang="hu-HU"/>
          </a:p>
        </p:txBody>
      </p:sp>
      <p:pic>
        <p:nvPicPr>
          <p:cNvPr id="3" name="Tartalom helye 2"/>
          <p:cNvPicPr>
            <a:picLocks noGrp="1" noChangeAspect="1"/>
          </p:cNvPicPr>
          <p:nvPr>
            <p:ph sz="half" idx="2"/>
          </p:nvPr>
        </p:nvPicPr>
        <p:blipFill>
          <a:blip r:embed="rId3"/>
          <a:stretch>
            <a:fillRect/>
          </a:stretch>
        </p:blipFill>
        <p:spPr>
          <a:xfrm>
            <a:off x="2134903" y="1512619"/>
            <a:ext cx="4928170" cy="870430"/>
          </a:xfrm>
          <a:prstGeom prst="rect">
            <a:avLst/>
          </a:prstGeom>
        </p:spPr>
      </p:pic>
      <p:pic>
        <p:nvPicPr>
          <p:cNvPr id="2" name="Kép 1"/>
          <p:cNvPicPr>
            <a:picLocks noChangeAspect="1"/>
          </p:cNvPicPr>
          <p:nvPr/>
        </p:nvPicPr>
        <p:blipFill>
          <a:blip r:embed="rId4"/>
          <a:stretch>
            <a:fillRect/>
          </a:stretch>
        </p:blipFill>
        <p:spPr>
          <a:xfrm>
            <a:off x="2307951" y="3953815"/>
            <a:ext cx="4517159" cy="1068946"/>
          </a:xfrm>
          <a:prstGeom prst="rect">
            <a:avLst/>
          </a:prstGeom>
        </p:spPr>
      </p:pic>
      <p:sp>
        <p:nvSpPr>
          <p:cNvPr id="7" name="Tartalom helye 7"/>
          <p:cNvSpPr txBox="1">
            <a:spLocks/>
          </p:cNvSpPr>
          <p:nvPr/>
        </p:nvSpPr>
        <p:spPr>
          <a:xfrm>
            <a:off x="522824" y="5149402"/>
            <a:ext cx="8152327" cy="14295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u-HU" smtClean="0"/>
              <a:t>GetById </a:t>
            </a:r>
            <a:r>
              <a:rPr lang="en-US"/>
              <a:t>simply gets the data for given id and finds the entity with this unique id.</a:t>
            </a:r>
            <a:endParaRPr lang="hu-HU"/>
          </a:p>
        </p:txBody>
      </p:sp>
    </p:spTree>
    <p:extLst>
      <p:ext uri="{BB962C8B-B14F-4D97-AF65-F5344CB8AC3E}">
        <p14:creationId xmlns:p14="http://schemas.microsoft.com/office/powerpoint/2010/main" val="2836339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Implementing </a:t>
            </a:r>
            <a:r>
              <a:rPr lang="hu-HU" sz="3600">
                <a:solidFill>
                  <a:prstClr val="white"/>
                </a:solidFill>
                <a:latin typeface="Calibri"/>
              </a:rPr>
              <a:t>generic repository</a:t>
            </a:r>
            <a:endParaRPr lang="hu-HU" sz="3600" smtClean="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6" name="Tartalom helye 5"/>
          <p:cNvSpPr>
            <a:spLocks noGrp="1"/>
          </p:cNvSpPr>
          <p:nvPr>
            <p:ph sz="half" idx="2"/>
          </p:nvPr>
        </p:nvSpPr>
        <p:spPr>
          <a:xfrm>
            <a:off x="4629149" y="1725769"/>
            <a:ext cx="4205757" cy="4623516"/>
          </a:xfrm>
        </p:spPr>
        <p:txBody>
          <a:bodyPr>
            <a:normAutofit fontScale="92500" lnSpcReduction="10000"/>
          </a:bodyPr>
          <a:lstStyle/>
          <a:p>
            <a:pPr fontAlgn="base"/>
            <a:r>
              <a:rPr lang="en-US"/>
              <a:t>For each method, we use the appropriate method to do the operation and afterwards we save the changes, making use of EF’s SaveChangesAsync() method.</a:t>
            </a:r>
          </a:p>
          <a:p>
            <a:pPr fontAlgn="base"/>
            <a:r>
              <a:rPr lang="en-US"/>
              <a:t>In Delete method, we use our existing GetById </a:t>
            </a:r>
            <a:r>
              <a:rPr lang="hu-HU" smtClean="0"/>
              <a:t>m</a:t>
            </a:r>
            <a:r>
              <a:rPr lang="en-US" smtClean="0"/>
              <a:t>ethod </a:t>
            </a:r>
            <a:r>
              <a:rPr lang="en-US"/>
              <a:t>to fetch the existing entity from DB and then we pass in that entity to </a:t>
            </a:r>
            <a:r>
              <a:rPr lang="hu-HU" smtClean="0"/>
              <a:t>R</a:t>
            </a:r>
            <a:r>
              <a:rPr lang="en-US" smtClean="0"/>
              <a:t>emove </a:t>
            </a:r>
            <a:r>
              <a:rPr lang="en-US"/>
              <a:t>method </a:t>
            </a:r>
            <a:r>
              <a:rPr lang="en-US" smtClean="0"/>
              <a:t>o</a:t>
            </a:r>
            <a:r>
              <a:rPr lang="hu-HU" smtClean="0"/>
              <a:t>n</a:t>
            </a:r>
            <a:r>
              <a:rPr lang="en-US" smtClean="0"/>
              <a:t> </a:t>
            </a:r>
            <a:r>
              <a:rPr lang="en-US"/>
              <a:t>DbSet.</a:t>
            </a:r>
            <a:endParaRPr lang="hu-HU"/>
          </a:p>
        </p:txBody>
      </p:sp>
      <p:pic>
        <p:nvPicPr>
          <p:cNvPr id="10" name="Tartalom helye 9"/>
          <p:cNvPicPr>
            <a:picLocks noGrp="1" noChangeAspect="1"/>
          </p:cNvPicPr>
          <p:nvPr>
            <p:ph sz="half" idx="1"/>
          </p:nvPr>
        </p:nvPicPr>
        <p:blipFill>
          <a:blip r:embed="rId3"/>
          <a:stretch>
            <a:fillRect/>
          </a:stretch>
        </p:blipFill>
        <p:spPr>
          <a:xfrm>
            <a:off x="371553" y="2514427"/>
            <a:ext cx="4257597" cy="2973734"/>
          </a:xfrm>
          <a:prstGeom prst="rect">
            <a:avLst/>
          </a:prstGeom>
        </p:spPr>
      </p:pic>
    </p:spTree>
    <p:extLst>
      <p:ext uri="{BB962C8B-B14F-4D97-AF65-F5344CB8AC3E}">
        <p14:creationId xmlns:p14="http://schemas.microsoft.com/office/powerpoint/2010/main" val="41250476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Injecting repository in controller</a:t>
            </a:r>
            <a:endParaRPr lang="hu-HU" sz="3600" smtClean="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6" name="Tartalom helye 5"/>
          <p:cNvSpPr>
            <a:spLocks noGrp="1"/>
          </p:cNvSpPr>
          <p:nvPr>
            <p:ph sz="half" idx="2"/>
          </p:nvPr>
        </p:nvSpPr>
        <p:spPr>
          <a:xfrm>
            <a:off x="206063" y="2704563"/>
            <a:ext cx="8628844" cy="3644721"/>
          </a:xfrm>
        </p:spPr>
        <p:txBody>
          <a:bodyPr>
            <a:normAutofit/>
          </a:bodyPr>
          <a:lstStyle/>
          <a:p>
            <a:pPr fontAlgn="base"/>
            <a:r>
              <a:rPr lang="hu-HU" smtClean="0"/>
              <a:t>C</a:t>
            </a:r>
            <a:r>
              <a:rPr lang="en-US" smtClean="0"/>
              <a:t>reate </a:t>
            </a:r>
            <a:r>
              <a:rPr lang="en-US"/>
              <a:t>an interface for Category </a:t>
            </a:r>
            <a:r>
              <a:rPr lang="en-US" smtClean="0"/>
              <a:t>repository</a:t>
            </a:r>
            <a:r>
              <a:rPr lang="hu-HU" smtClean="0"/>
              <a:t>.</a:t>
            </a:r>
          </a:p>
          <a:p>
            <a:pPr fontAlgn="base"/>
            <a:r>
              <a:rPr lang="en-US"/>
              <a:t>This inherits from IGenericRepository interface, meaning that we will have to implement all these methods</a:t>
            </a:r>
            <a:r>
              <a:rPr lang="en-US" smtClean="0"/>
              <a:t>.</a:t>
            </a:r>
            <a:endParaRPr lang="hu-HU" smtClean="0"/>
          </a:p>
          <a:p>
            <a:pPr fontAlgn="base"/>
            <a:r>
              <a:rPr lang="en-US"/>
              <a:t>However, if we create a CategoryRepository that inherits from GenericRepository, we will cover all those methods from IGenericRepository. Also, we have to implement also ICategoryRepository.</a:t>
            </a:r>
            <a:endParaRPr lang="hu-HU"/>
          </a:p>
        </p:txBody>
      </p:sp>
      <p:pic>
        <p:nvPicPr>
          <p:cNvPr id="7" name="Tartalom helye 6"/>
          <p:cNvPicPr>
            <a:picLocks noGrp="1" noChangeAspect="1"/>
          </p:cNvPicPr>
          <p:nvPr>
            <p:ph sz="half" idx="1"/>
          </p:nvPr>
        </p:nvPicPr>
        <p:blipFill>
          <a:blip r:embed="rId3"/>
          <a:stretch>
            <a:fillRect/>
          </a:stretch>
        </p:blipFill>
        <p:spPr>
          <a:xfrm>
            <a:off x="2061832" y="1777252"/>
            <a:ext cx="5134634" cy="669734"/>
          </a:xfrm>
          <a:prstGeom prst="rect">
            <a:avLst/>
          </a:prstGeom>
        </p:spPr>
      </p:pic>
    </p:spTree>
    <p:extLst>
      <p:ext uri="{BB962C8B-B14F-4D97-AF65-F5344CB8AC3E}">
        <p14:creationId xmlns:p14="http://schemas.microsoft.com/office/powerpoint/2010/main" val="1141068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Injecting repository in controller</a:t>
            </a:r>
            <a:endParaRPr lang="hu-HU" sz="3600" smtClean="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12" name="Tartalom helye 11"/>
          <p:cNvPicPr>
            <a:picLocks noGrp="1" noChangeAspect="1"/>
          </p:cNvPicPr>
          <p:nvPr>
            <p:ph sz="half" idx="1"/>
          </p:nvPr>
        </p:nvPicPr>
        <p:blipFill>
          <a:blip r:embed="rId3"/>
          <a:stretch>
            <a:fillRect/>
          </a:stretch>
        </p:blipFill>
        <p:spPr>
          <a:xfrm>
            <a:off x="1062529" y="2424556"/>
            <a:ext cx="7265843" cy="2765629"/>
          </a:xfrm>
          <a:prstGeom prst="rect">
            <a:avLst/>
          </a:prstGeom>
        </p:spPr>
      </p:pic>
    </p:spTree>
    <p:extLst>
      <p:ext uri="{BB962C8B-B14F-4D97-AF65-F5344CB8AC3E}">
        <p14:creationId xmlns:p14="http://schemas.microsoft.com/office/powerpoint/2010/main" val="7377216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Fetching the actual data</a:t>
            </a:r>
            <a:endParaRPr lang="hu-HU" sz="3600" smtClean="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For us to be able to use CategoryRepository inside of our code we have to add it to DI </a:t>
            </a:r>
            <a:r>
              <a:rPr lang="en-US" smtClean="0"/>
              <a:t>container</a:t>
            </a:r>
            <a:r>
              <a:rPr lang="hu-HU" smtClean="0"/>
              <a:t>.</a:t>
            </a:r>
          </a:p>
          <a:p>
            <a:endParaRPr lang="hu-HU"/>
          </a:p>
          <a:p>
            <a:endParaRPr lang="hu-HU" smtClean="0"/>
          </a:p>
          <a:p>
            <a:endParaRPr lang="hu-HU"/>
          </a:p>
          <a:p>
            <a:endParaRPr lang="hu-HU" smtClean="0"/>
          </a:p>
          <a:p>
            <a:r>
              <a:rPr lang="en-US"/>
              <a:t>Now we can inject it in the </a:t>
            </a:r>
            <a:r>
              <a:rPr lang="en-US" smtClean="0"/>
              <a:t>controller</a:t>
            </a:r>
            <a:r>
              <a:rPr lang="hu-HU" smtClean="0"/>
              <a:t>.</a:t>
            </a:r>
          </a:p>
          <a:p>
            <a:endParaRPr lang="en-US"/>
          </a:p>
        </p:txBody>
      </p:sp>
      <p:pic>
        <p:nvPicPr>
          <p:cNvPr id="2" name="Kép 1"/>
          <p:cNvPicPr>
            <a:picLocks noChangeAspect="1"/>
          </p:cNvPicPr>
          <p:nvPr/>
        </p:nvPicPr>
        <p:blipFill>
          <a:blip r:embed="rId3"/>
          <a:stretch>
            <a:fillRect/>
          </a:stretch>
        </p:blipFill>
        <p:spPr>
          <a:xfrm>
            <a:off x="880452" y="2797532"/>
            <a:ext cx="7383096" cy="1632800"/>
          </a:xfrm>
          <a:prstGeom prst="rect">
            <a:avLst/>
          </a:prstGeom>
        </p:spPr>
      </p:pic>
    </p:spTree>
    <p:extLst>
      <p:ext uri="{BB962C8B-B14F-4D97-AF65-F5344CB8AC3E}">
        <p14:creationId xmlns:p14="http://schemas.microsoft.com/office/powerpoint/2010/main" val="2271863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Repository</a:t>
            </a: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92500" lnSpcReduction="10000"/>
          </a:bodyPr>
          <a:lstStyle/>
          <a:p>
            <a:r>
              <a:rPr lang="en-US"/>
              <a:t>As with everything, the generic repository pattern has its pros and cons. You are the one to decide if it’s a good fit for your project.</a:t>
            </a:r>
          </a:p>
          <a:p>
            <a:r>
              <a:rPr lang="en-US"/>
              <a:t>The advantage of having generic CRUD repository is that you can inherit from it, pass it entity type and you have CRUD repository for any entity type with a minimal amount of code.</a:t>
            </a:r>
          </a:p>
          <a:p>
            <a:r>
              <a:rPr lang="en-US"/>
              <a:t>We will not build something bullet-proof that will cover all of your needs in future. Rather, we will try to build a base for a generic repository that you will be able to use to create CRUD operations easily and later extend per your needs</a:t>
            </a:r>
            <a:r>
              <a:rPr lang="en-US" smtClean="0"/>
              <a:t>.</a:t>
            </a:r>
            <a:endParaRPr lang="en-US"/>
          </a:p>
        </p:txBody>
      </p:sp>
    </p:spTree>
    <p:extLst>
      <p:ext uri="{BB962C8B-B14F-4D97-AF65-F5344CB8AC3E}">
        <p14:creationId xmlns:p14="http://schemas.microsoft.com/office/powerpoint/2010/main" val="180311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Fetching the actual data</a:t>
            </a:r>
            <a:endParaRPr lang="hu-HU" sz="3600" smtClean="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6" name="Tartalom helye 5"/>
          <p:cNvPicPr>
            <a:picLocks noGrp="1" noChangeAspect="1"/>
          </p:cNvPicPr>
          <p:nvPr>
            <p:ph idx="1"/>
          </p:nvPr>
        </p:nvPicPr>
        <p:blipFill>
          <a:blip r:embed="rId3"/>
          <a:stretch>
            <a:fillRect/>
          </a:stretch>
        </p:blipFill>
        <p:spPr>
          <a:xfrm>
            <a:off x="1460874" y="1571246"/>
            <a:ext cx="6078235" cy="4869430"/>
          </a:xfrm>
          <a:prstGeom prst="rect">
            <a:avLst/>
          </a:prstGeom>
        </p:spPr>
      </p:pic>
    </p:spTree>
    <p:extLst>
      <p:ext uri="{BB962C8B-B14F-4D97-AF65-F5344CB8AC3E}">
        <p14:creationId xmlns:p14="http://schemas.microsoft.com/office/powerpoint/2010/main" val="659929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Unit </a:t>
            </a:r>
            <a:r>
              <a:rPr lang="hu-HU" sz="3600">
                <a:solidFill>
                  <a:prstClr val="white"/>
                </a:solidFill>
                <a:latin typeface="Calibri"/>
              </a:rPr>
              <a:t>of </a:t>
            </a:r>
            <a:r>
              <a:rPr lang="hu-HU" sz="3600" smtClean="0">
                <a:solidFill>
                  <a:prstClr val="white"/>
                </a:solidFill>
                <a:latin typeface="Calibri"/>
              </a:rPr>
              <a:t>Work</a:t>
            </a:r>
            <a:endParaRPr lang="hu-HU" sz="3600" smtClean="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2" name="Tartalom helye 1"/>
          <p:cNvSpPr>
            <a:spLocks noGrp="1"/>
          </p:cNvSpPr>
          <p:nvPr>
            <p:ph idx="1"/>
          </p:nvPr>
        </p:nvSpPr>
        <p:spPr/>
        <p:txBody>
          <a:bodyPr>
            <a:normAutofit lnSpcReduction="10000"/>
          </a:bodyPr>
          <a:lstStyle/>
          <a:p>
            <a:r>
              <a:rPr lang="en-US"/>
              <a:t>The repository and unit of work patterns are intended to create an abstraction layer between the data access layer and the business logic layer of </a:t>
            </a:r>
            <a:r>
              <a:rPr lang="en-US"/>
              <a:t>an </a:t>
            </a:r>
            <a:r>
              <a:rPr lang="en-US" smtClean="0"/>
              <a:t>application.</a:t>
            </a:r>
            <a:endParaRPr lang="hu-HU" smtClean="0"/>
          </a:p>
          <a:p>
            <a:r>
              <a:rPr lang="en-US" smtClean="0"/>
              <a:t>Implementing </a:t>
            </a:r>
            <a:r>
              <a:rPr lang="en-US"/>
              <a:t>these patterns can help insulate your application from changes in the data store and can facilitate automated unit testing or test-driven development (TDD).</a:t>
            </a:r>
          </a:p>
          <a:p>
            <a:r>
              <a:rPr lang="en-US"/>
              <a:t>The unit of work class coordinates the work of multiple repositories by creating a single database context class shared by all of </a:t>
            </a:r>
            <a:r>
              <a:rPr lang="en-US"/>
              <a:t>them</a:t>
            </a:r>
            <a:r>
              <a:rPr lang="en-US" smtClean="0"/>
              <a:t>.</a:t>
            </a:r>
            <a:endParaRPr lang="en-US"/>
          </a:p>
        </p:txBody>
      </p:sp>
    </p:spTree>
    <p:extLst>
      <p:ext uri="{BB962C8B-B14F-4D97-AF65-F5344CB8AC3E}">
        <p14:creationId xmlns:p14="http://schemas.microsoft.com/office/powerpoint/2010/main" val="535140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Unit </a:t>
            </a:r>
            <a:r>
              <a:rPr lang="hu-HU" sz="3600">
                <a:solidFill>
                  <a:prstClr val="white"/>
                </a:solidFill>
                <a:latin typeface="Calibri"/>
              </a:rPr>
              <a:t>of </a:t>
            </a:r>
            <a:r>
              <a:rPr lang="hu-HU" sz="3600" smtClean="0">
                <a:solidFill>
                  <a:prstClr val="white"/>
                </a:solidFill>
                <a:latin typeface="Calibri"/>
              </a:rPr>
              <a:t>Work</a:t>
            </a:r>
            <a:endParaRPr lang="hu-HU" sz="3600" smtClean="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6" name="Tartalom helye 5"/>
          <p:cNvPicPr>
            <a:picLocks noGrp="1" noChangeAspect="1"/>
          </p:cNvPicPr>
          <p:nvPr>
            <p:ph idx="1"/>
          </p:nvPr>
        </p:nvPicPr>
        <p:blipFill>
          <a:blip r:embed="rId3"/>
          <a:stretch>
            <a:fillRect/>
          </a:stretch>
        </p:blipFill>
        <p:spPr>
          <a:xfrm>
            <a:off x="1968755" y="1537142"/>
            <a:ext cx="5260466" cy="4897398"/>
          </a:xfrm>
          <a:prstGeom prst="rect">
            <a:avLst/>
          </a:prstGeom>
        </p:spPr>
      </p:pic>
    </p:spTree>
    <p:extLst>
      <p:ext uri="{BB962C8B-B14F-4D97-AF65-F5344CB8AC3E}">
        <p14:creationId xmlns:p14="http://schemas.microsoft.com/office/powerpoint/2010/main" val="998937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en-US" sz="3600">
                <a:solidFill>
                  <a:prstClr val="white"/>
                </a:solidFill>
                <a:latin typeface="Calibri"/>
              </a:rPr>
              <a:t>Creating the Unit of Work Class</a:t>
            </a:r>
            <a:endParaRPr lang="hu-HU" sz="3600" smtClean="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2" name="Tartalom helye 1"/>
          <p:cNvSpPr>
            <a:spLocks noGrp="1"/>
          </p:cNvSpPr>
          <p:nvPr>
            <p:ph idx="1"/>
          </p:nvPr>
        </p:nvSpPr>
        <p:spPr/>
        <p:txBody>
          <a:bodyPr/>
          <a:lstStyle/>
          <a:p>
            <a:r>
              <a:rPr lang="en-US"/>
              <a:t>The unit of work class serves one purpose: to make sure that when you use multiple repositories, they share a single database context.</a:t>
            </a:r>
            <a:endParaRPr lang="hu-HU"/>
          </a:p>
          <a:p>
            <a:r>
              <a:rPr lang="en-US"/>
              <a:t>That way, when a unit of work is complete you can call the SaveChanges method on that instance of the context and be assured that all related changes will be </a:t>
            </a:r>
            <a:r>
              <a:rPr lang="en-US"/>
              <a:t>coordinated</a:t>
            </a:r>
            <a:r>
              <a:rPr lang="en-US" smtClean="0"/>
              <a:t>.</a:t>
            </a:r>
            <a:endParaRPr lang="hu-HU"/>
          </a:p>
        </p:txBody>
      </p:sp>
    </p:spTree>
    <p:extLst>
      <p:ext uri="{BB962C8B-B14F-4D97-AF65-F5344CB8AC3E}">
        <p14:creationId xmlns:p14="http://schemas.microsoft.com/office/powerpoint/2010/main" val="33510849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en-US" sz="3600">
                <a:solidFill>
                  <a:prstClr val="white"/>
                </a:solidFill>
                <a:latin typeface="Calibri"/>
              </a:rPr>
              <a:t>Creating the Unit of Work Class</a:t>
            </a:r>
            <a:endParaRPr lang="hu-HU" sz="3600" smtClean="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6" name="Tartalom helye 3"/>
          <p:cNvPicPr>
            <a:picLocks noGrp="1" noChangeAspect="1"/>
          </p:cNvPicPr>
          <p:nvPr>
            <p:ph sz="half" idx="1"/>
          </p:nvPr>
        </p:nvPicPr>
        <p:blipFill>
          <a:blip r:embed="rId3"/>
          <a:stretch>
            <a:fillRect/>
          </a:stretch>
        </p:blipFill>
        <p:spPr>
          <a:xfrm>
            <a:off x="1550797" y="1470694"/>
            <a:ext cx="5898389" cy="2560393"/>
          </a:xfrm>
          <a:prstGeom prst="rect">
            <a:avLst/>
          </a:prstGeom>
        </p:spPr>
      </p:pic>
      <p:sp>
        <p:nvSpPr>
          <p:cNvPr id="7" name="Tartalom helye 6"/>
          <p:cNvSpPr>
            <a:spLocks noGrp="1"/>
          </p:cNvSpPr>
          <p:nvPr>
            <p:ph sz="half" idx="2"/>
          </p:nvPr>
        </p:nvSpPr>
        <p:spPr>
          <a:xfrm>
            <a:off x="360608" y="4340179"/>
            <a:ext cx="8154742" cy="1836783"/>
          </a:xfrm>
        </p:spPr>
        <p:txBody>
          <a:bodyPr/>
          <a:lstStyle/>
          <a:p>
            <a:r>
              <a:rPr lang="hu-HU" smtClean="0"/>
              <a:t>Add the UnitOfWork implemetation to DI in Startup class.</a:t>
            </a:r>
          </a:p>
          <a:p>
            <a:endParaRPr lang="hu-HU"/>
          </a:p>
        </p:txBody>
      </p:sp>
      <p:pic>
        <p:nvPicPr>
          <p:cNvPr id="8" name="Kép 7"/>
          <p:cNvPicPr>
            <a:picLocks noChangeAspect="1"/>
          </p:cNvPicPr>
          <p:nvPr/>
        </p:nvPicPr>
        <p:blipFill>
          <a:blip r:embed="rId4"/>
          <a:stretch>
            <a:fillRect/>
          </a:stretch>
        </p:blipFill>
        <p:spPr>
          <a:xfrm>
            <a:off x="2307951" y="5258570"/>
            <a:ext cx="4081557" cy="153607"/>
          </a:xfrm>
          <a:prstGeom prst="rect">
            <a:avLst/>
          </a:prstGeom>
        </p:spPr>
      </p:pic>
    </p:spTree>
    <p:extLst>
      <p:ext uri="{BB962C8B-B14F-4D97-AF65-F5344CB8AC3E}">
        <p14:creationId xmlns:p14="http://schemas.microsoft.com/office/powerpoint/2010/main" val="16035567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1042987" y="2500313"/>
            <a:ext cx="4366139"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rtl="0" eaLnBrk="0" fontAlgn="base" hangingPunct="0">
              <a:spcBef>
                <a:spcPct val="0"/>
              </a:spcBef>
              <a:spcAft>
                <a:spcPct val="0"/>
              </a:spcAft>
              <a:defRPr sz="4400" b="1" kern="1200" cap="all" baseline="0">
                <a:solidFill>
                  <a:schemeClr val="bg1"/>
                </a:solidFill>
                <a:latin typeface="Arial"/>
                <a:ea typeface="+mj-ea"/>
                <a:cs typeface="Arial"/>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hu-HU" smtClean="0">
                <a:solidFill>
                  <a:sysClr val="window" lastClr="FFFFFF"/>
                </a:solidFill>
              </a:rPr>
              <a:t>Köszönöm</a:t>
            </a:r>
            <a:br>
              <a:rPr lang="hu-HU" smtClean="0">
                <a:solidFill>
                  <a:sysClr val="window" lastClr="FFFFFF"/>
                </a:solidFill>
              </a:rPr>
            </a:br>
            <a:r>
              <a:rPr lang="hu-HU" smtClean="0">
                <a:solidFill>
                  <a:sysClr val="window" lastClr="FFFFFF"/>
                </a:solidFill>
              </a:rPr>
              <a:t>a figyelmet!</a:t>
            </a:r>
            <a:endParaRPr lang="hu-HU">
              <a:solidFill>
                <a:sysClr val="window" lastClr="FFFFFF"/>
              </a:solidFill>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r>
              <a:rPr lang="hu-HU" altLang="hu-HU" sz="1200" b="1">
                <a:solidFill>
                  <a:prstClr val="white"/>
                </a:solidFill>
                <a:latin typeface="Arial" panose="020B0604020202020204" pitchFamily="34" charset="0"/>
              </a:rPr>
              <a:t>EFOP-3.4.3-16-2016-00009</a:t>
            </a:r>
          </a:p>
          <a:p>
            <a:pPr>
              <a:spcBef>
                <a:spcPct val="0"/>
              </a:spcBef>
              <a:spcAft>
                <a:spcPts val="600"/>
              </a:spcAft>
              <a:buFontTx/>
              <a:buNone/>
            </a:pPr>
            <a:r>
              <a:rPr lang="hu-HU" altLang="hu-HU" sz="1200">
                <a:solidFill>
                  <a:prstClr val="white"/>
                </a:solidFill>
                <a:latin typeface="Arial" panose="020B0604020202020204" pitchFamily="34" charset="0"/>
              </a:rPr>
              <a:t>A felsőfokú oktatás minőségének és hozzáférhetőségének együttes javítása a Pannon Egyetemen</a:t>
            </a:r>
          </a:p>
        </p:txBody>
      </p:sp>
    </p:spTree>
    <p:extLst>
      <p:ext uri="{BB962C8B-B14F-4D97-AF65-F5344CB8AC3E}">
        <p14:creationId xmlns:p14="http://schemas.microsoft.com/office/powerpoint/2010/main" val="3152339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Repository</a:t>
            </a: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smtClean="0"/>
              <a:t>For </a:t>
            </a:r>
            <a:r>
              <a:rPr lang="en-US"/>
              <a:t>anything additional, you could inherit from GenericRepository class and extend it.</a:t>
            </a:r>
          </a:p>
          <a:p>
            <a:r>
              <a:rPr lang="en-US"/>
              <a:t>In larger real-world applications you don’t want your Web layer to be aware of your Database layer. Hence, you will not be injecting repositories in your controllers.</a:t>
            </a:r>
          </a:p>
          <a:p>
            <a:r>
              <a:rPr lang="en-US"/>
              <a:t>You could only use it for parts of your application. You don’t have to use it as a de-facto solution for all of your database needs.</a:t>
            </a:r>
          </a:p>
        </p:txBody>
      </p:sp>
    </p:spTree>
    <p:extLst>
      <p:ext uri="{BB962C8B-B14F-4D97-AF65-F5344CB8AC3E}">
        <p14:creationId xmlns:p14="http://schemas.microsoft.com/office/powerpoint/2010/main" val="1864481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smtClean="0">
                <a:solidFill>
                  <a:prstClr val="white"/>
                </a:solidFill>
                <a:latin typeface="Calibri"/>
              </a:rPr>
              <a:t>Repository</a:t>
            </a: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6" name="Tartalom helye 8"/>
          <p:cNvPicPr>
            <a:picLocks noGrp="1" noChangeAspect="1"/>
          </p:cNvPicPr>
          <p:nvPr>
            <p:ph idx="1"/>
          </p:nvPr>
        </p:nvPicPr>
        <p:blipFill>
          <a:blip r:embed="rId3"/>
          <a:stretch>
            <a:fillRect/>
          </a:stretch>
        </p:blipFill>
        <p:spPr>
          <a:xfrm>
            <a:off x="1204912" y="1986756"/>
            <a:ext cx="6734175" cy="4029075"/>
          </a:xfrm>
          <a:prstGeom prst="rect">
            <a:avLst/>
          </a:prstGeom>
        </p:spPr>
      </p:pic>
    </p:spTree>
    <p:extLst>
      <p:ext uri="{BB962C8B-B14F-4D97-AF65-F5344CB8AC3E}">
        <p14:creationId xmlns:p14="http://schemas.microsoft.com/office/powerpoint/2010/main" val="3721631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Repository </a:t>
            </a:r>
            <a:r>
              <a:rPr lang="hu-HU" sz="3600" smtClean="0">
                <a:solidFill>
                  <a:prstClr val="white"/>
                </a:solidFill>
                <a:latin typeface="Calibri"/>
              </a:rPr>
              <a:t>pros</a:t>
            </a: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92500"/>
          </a:bodyPr>
          <a:lstStyle/>
          <a:p>
            <a:r>
              <a:rPr lang="en-US"/>
              <a:t>Separation of concerns; the application need not know about or track any or all data sources.</a:t>
            </a:r>
          </a:p>
          <a:p>
            <a:r>
              <a:rPr lang="en-US"/>
              <a:t>The Repository pattern helps to isolate both the service and the list access code. Isolation makes it easier to treat them as independent services and to replace them with mock objects in unit tests. Typically, it is difficult to unit test the repositories themselves, so it is often better to write integration tests for them.</a:t>
            </a:r>
          </a:p>
          <a:p>
            <a:r>
              <a:rPr lang="en-US"/>
              <a:t>DRY (Dont Repeat Yourself) design, the code to query and fetch data from data source(s) is not repeated.</a:t>
            </a:r>
          </a:p>
        </p:txBody>
      </p:sp>
    </p:spTree>
    <p:extLst>
      <p:ext uri="{BB962C8B-B14F-4D97-AF65-F5344CB8AC3E}">
        <p14:creationId xmlns:p14="http://schemas.microsoft.com/office/powerpoint/2010/main" val="3700746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Repository </a:t>
            </a:r>
            <a:r>
              <a:rPr lang="hu-HU" sz="3600" smtClean="0">
                <a:solidFill>
                  <a:prstClr val="white"/>
                </a:solidFill>
                <a:latin typeface="Calibri"/>
              </a:rPr>
              <a:t>cons</a:t>
            </a: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lnSpcReduction="10000"/>
          </a:bodyPr>
          <a:lstStyle/>
          <a:p>
            <a:r>
              <a:rPr lang="en-US"/>
              <a:t>Adds another layer of abstraction which adds a certain level of complexity making it an overkill for small applications.</a:t>
            </a:r>
          </a:p>
          <a:p>
            <a:r>
              <a:rPr lang="en-US"/>
              <a:t>If you are caching data in heavily loaded systems, performance can be an issue. Consider synchronizing access to the data source. This ensures that only a single request for the data is issued to the list or back-end service. All other clients rely on the retrieved data</a:t>
            </a:r>
            <a:r>
              <a:rPr lang="en-US" smtClean="0"/>
              <a:t>.</a:t>
            </a:r>
            <a:endParaRPr lang="hu-HU" smtClean="0"/>
          </a:p>
          <a:p>
            <a:r>
              <a:rPr lang="hu-HU">
                <a:hlinkClick r:id="rId3"/>
              </a:rPr>
              <a:t>https://miafish.wordpress.com/2014/12/31/repository-pros-and-cons</a:t>
            </a:r>
            <a:r>
              <a:rPr lang="hu-HU" smtClean="0">
                <a:hlinkClick r:id="rId3"/>
              </a:rPr>
              <a:t>/</a:t>
            </a:r>
            <a:endParaRPr lang="hu-HU"/>
          </a:p>
        </p:txBody>
      </p:sp>
    </p:spTree>
    <p:extLst>
      <p:ext uri="{BB962C8B-B14F-4D97-AF65-F5344CB8AC3E}">
        <p14:creationId xmlns:p14="http://schemas.microsoft.com/office/powerpoint/2010/main" val="679037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Related Patterns</a:t>
            </a: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smtClean="0"/>
              <a:t>The </a:t>
            </a:r>
            <a:r>
              <a:rPr lang="en-US"/>
              <a:t>following two patterns are often used in conjunction with the Repository </a:t>
            </a:r>
            <a:r>
              <a:rPr lang="en-US" smtClean="0"/>
              <a:t>pattern</a:t>
            </a:r>
            <a:r>
              <a:rPr lang="hu-HU"/>
              <a:t>.</a:t>
            </a:r>
            <a:endParaRPr lang="en-US"/>
          </a:p>
          <a:p>
            <a:r>
              <a:rPr lang="en-US"/>
              <a:t>Data Mapper</a:t>
            </a:r>
            <a:r>
              <a:rPr lang="en-US" smtClean="0"/>
              <a:t>.</a:t>
            </a:r>
            <a:endParaRPr lang="hu-HU" smtClean="0"/>
          </a:p>
          <a:p>
            <a:pPr lvl="1"/>
            <a:r>
              <a:rPr lang="en-US" smtClean="0"/>
              <a:t>This </a:t>
            </a:r>
            <a:r>
              <a:rPr lang="en-US"/>
              <a:t>pattern describes how to map data to different sachems. It is often used to map between a data store and a domain model</a:t>
            </a:r>
            <a:r>
              <a:rPr lang="en-US" smtClean="0"/>
              <a:t>.</a:t>
            </a:r>
            <a:endParaRPr lang="en-US"/>
          </a:p>
          <a:p>
            <a:r>
              <a:rPr lang="en-US"/>
              <a:t>Unit of </a:t>
            </a:r>
            <a:r>
              <a:rPr lang="en-US" smtClean="0"/>
              <a:t>Work.</a:t>
            </a:r>
            <a:endParaRPr lang="hu-HU" smtClean="0"/>
          </a:p>
          <a:p>
            <a:pPr lvl="1"/>
            <a:r>
              <a:rPr lang="en-US" smtClean="0"/>
              <a:t>This </a:t>
            </a:r>
            <a:r>
              <a:rPr lang="en-US"/>
              <a:t>pattern keeps track of everything that happens during a business transaction that affects the database. At the conclusion of the transaction, it determines how to update the database to conform to the changes.</a:t>
            </a:r>
            <a:endParaRPr lang="hu-HU"/>
          </a:p>
        </p:txBody>
      </p:sp>
    </p:spTree>
    <p:extLst>
      <p:ext uri="{BB962C8B-B14F-4D97-AF65-F5344CB8AC3E}">
        <p14:creationId xmlns:p14="http://schemas.microsoft.com/office/powerpoint/2010/main" val="1636169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Tracking vs. No-Tracking Queries</a:t>
            </a:r>
            <a:endParaRPr lang="hu-HU" sz="3600" smtClean="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Tracking behavior controls whether or not Entity Framework Core will keep information about an entity instance in its change </a:t>
            </a:r>
            <a:r>
              <a:rPr lang="en-US" smtClean="0"/>
              <a:t>tracker.</a:t>
            </a:r>
            <a:endParaRPr lang="hu-HU" smtClean="0"/>
          </a:p>
          <a:p>
            <a:r>
              <a:rPr lang="en-US" smtClean="0"/>
              <a:t>If </a:t>
            </a:r>
            <a:r>
              <a:rPr lang="en-US"/>
              <a:t>an entity is tracked, any changes detected in the entity will be persisted to the database during SaveChanges</a:t>
            </a:r>
            <a:r>
              <a:rPr lang="en-US" smtClean="0"/>
              <a:t>().</a:t>
            </a:r>
            <a:endParaRPr lang="hu-HU" smtClean="0"/>
          </a:p>
          <a:p>
            <a:r>
              <a:rPr lang="en-US" smtClean="0"/>
              <a:t>Entity </a:t>
            </a:r>
            <a:r>
              <a:rPr lang="en-US"/>
              <a:t>Framework Core will also fix-up navigation properties between entities that are obtained from a tracking query and entities that were previously loaded into the DbContext instance.</a:t>
            </a:r>
            <a:endParaRPr lang="hu-HU" dirty="0"/>
          </a:p>
        </p:txBody>
      </p:sp>
    </p:spTree>
    <p:extLst>
      <p:ext uri="{BB962C8B-B14F-4D97-AF65-F5344CB8AC3E}">
        <p14:creationId xmlns:p14="http://schemas.microsoft.com/office/powerpoint/2010/main" val="3295873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Tracking vs. No-Tracking Queries</a:t>
            </a:r>
            <a:endParaRPr lang="hu-HU" sz="3600" smtClean="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hu-HU"/>
              <a:t>Tracking queries</a:t>
            </a:r>
          </a:p>
          <a:p>
            <a:endParaRPr lang="hu-HU"/>
          </a:p>
          <a:p>
            <a:endParaRPr lang="hu-HU" smtClean="0"/>
          </a:p>
          <a:p>
            <a:r>
              <a:rPr lang="hu-HU" smtClean="0"/>
              <a:t>No-tracking </a:t>
            </a:r>
            <a:r>
              <a:rPr lang="hu-HU"/>
              <a:t>queries</a:t>
            </a:r>
            <a:endParaRPr lang="hu-HU" dirty="0"/>
          </a:p>
        </p:txBody>
      </p:sp>
      <p:pic>
        <p:nvPicPr>
          <p:cNvPr id="6" name="Kép 5"/>
          <p:cNvPicPr>
            <a:picLocks noChangeAspect="1"/>
          </p:cNvPicPr>
          <p:nvPr/>
        </p:nvPicPr>
        <p:blipFill>
          <a:blip r:embed="rId3"/>
          <a:stretch>
            <a:fillRect/>
          </a:stretch>
        </p:blipFill>
        <p:spPr>
          <a:xfrm>
            <a:off x="2019299" y="4001294"/>
            <a:ext cx="5105400" cy="723900"/>
          </a:xfrm>
          <a:prstGeom prst="rect">
            <a:avLst/>
          </a:prstGeom>
        </p:spPr>
      </p:pic>
      <p:pic>
        <p:nvPicPr>
          <p:cNvPr id="7" name="Kép 6"/>
          <p:cNvPicPr>
            <a:picLocks noChangeAspect="1"/>
          </p:cNvPicPr>
          <p:nvPr/>
        </p:nvPicPr>
        <p:blipFill>
          <a:blip r:embed="rId4"/>
          <a:stretch>
            <a:fillRect/>
          </a:stretch>
        </p:blipFill>
        <p:spPr>
          <a:xfrm>
            <a:off x="2547937" y="2451126"/>
            <a:ext cx="4048125" cy="723900"/>
          </a:xfrm>
          <a:prstGeom prst="rect">
            <a:avLst/>
          </a:prstGeom>
        </p:spPr>
      </p:pic>
    </p:spTree>
    <p:extLst>
      <p:ext uri="{BB962C8B-B14F-4D97-AF65-F5344CB8AC3E}">
        <p14:creationId xmlns:p14="http://schemas.microsoft.com/office/powerpoint/2010/main" val="1681857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2556</TotalTime>
  <Words>1457</Words>
  <Application>Microsoft Office PowerPoint</Application>
  <PresentationFormat>Diavetítés a képernyőre (4:3 oldalarány)</PresentationFormat>
  <Paragraphs>137</Paragraphs>
  <Slides>25</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25</vt:i4>
      </vt:variant>
    </vt:vector>
  </HeadingPairs>
  <TitlesOfParts>
    <vt:vector size="29" baseType="lpstr">
      <vt:lpstr>Arial</vt:lpstr>
      <vt:lpstr>Calibri</vt:lpstr>
      <vt:lpstr>Calibri Light</vt:lpstr>
      <vt:lpstr>Office-téma</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A Horvath</dc:creator>
  <cp:lastModifiedBy>A Horvath</cp:lastModifiedBy>
  <cp:revision>199</cp:revision>
  <dcterms:created xsi:type="dcterms:W3CDTF">2020-02-07T09:37:41Z</dcterms:created>
  <dcterms:modified xsi:type="dcterms:W3CDTF">2020-05-06T15:03:39Z</dcterms:modified>
</cp:coreProperties>
</file>