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78" r:id="rId2"/>
    <p:sldId id="265" r:id="rId3"/>
    <p:sldId id="279" r:id="rId4"/>
    <p:sldId id="284" r:id="rId5"/>
    <p:sldId id="280" r:id="rId6"/>
    <p:sldId id="285" r:id="rId7"/>
    <p:sldId id="281" r:id="rId8"/>
    <p:sldId id="286" r:id="rId9"/>
    <p:sldId id="283" r:id="rId10"/>
    <p:sldId id="287" r:id="rId11"/>
    <p:sldId id="288" r:id="rId12"/>
    <p:sldId id="289" r:id="rId13"/>
    <p:sldId id="282" r:id="rId14"/>
    <p:sldId id="261" r:id="rId15"/>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6" autoAdjust="0"/>
    <p:restoredTop sz="94660"/>
  </p:normalViewPr>
  <p:slideViewPr>
    <p:cSldViewPr snapToGrid="0">
      <p:cViewPr varScale="1">
        <p:scale>
          <a:sx n="74" d="100"/>
          <a:sy n="74" d="100"/>
        </p:scale>
        <p:origin x="12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A550BB-1B4C-4DB1-AC8F-A3891D558A67}" type="datetimeFigureOut">
              <a:rPr lang="hu-HU" smtClean="0"/>
              <a:t>2020.05.05.</a:t>
            </a:fld>
            <a:endParaRPr lang="hu-HU"/>
          </a:p>
        </p:txBody>
      </p:sp>
      <p:sp>
        <p:nvSpPr>
          <p:cNvPr id="4" name="Diakép hely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6F55E-D967-4CF9-80E9-26EC0F531498}" type="slidenum">
              <a:rPr lang="hu-HU" smtClean="0"/>
              <a:t>‹#›</a:t>
            </a:fld>
            <a:endParaRPr lang="hu-HU"/>
          </a:p>
        </p:txBody>
      </p:sp>
    </p:spTree>
    <p:extLst>
      <p:ext uri="{BB962C8B-B14F-4D97-AF65-F5344CB8AC3E}">
        <p14:creationId xmlns:p14="http://schemas.microsoft.com/office/powerpoint/2010/main" val="1317713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u-HU" smtClean="0"/>
              <a:t>Mintacím szerkesztése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Alcím mintájának szerkesztése</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2020.05.05.</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3244596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2020.05.05.</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810951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2020.05.05.</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027145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2020.05.05.</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89774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u-HU" smtClean="0"/>
              <a:t>Mintacím szerkesztése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4B243BC5-7275-440E-B39A-B5371C197532}" type="datetimeFigureOut">
              <a:rPr lang="hu-HU" smtClean="0"/>
              <a:t>2020.05.05.</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472288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4B243BC5-7275-440E-B39A-B5371C197532}" type="datetimeFigureOut">
              <a:rPr lang="hu-HU" smtClean="0"/>
              <a:t>2020.05.05.</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20546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u-HU" smtClean="0"/>
              <a:t>Mintacím szerkesztése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629842" y="2505075"/>
            <a:ext cx="3868340"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4629150" y="2505075"/>
            <a:ext cx="3887391"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4B243BC5-7275-440E-B39A-B5371C197532}" type="datetimeFigureOut">
              <a:rPr lang="hu-HU" smtClean="0"/>
              <a:t>2020.05.05.</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77354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4B243BC5-7275-440E-B39A-B5371C197532}" type="datetimeFigureOut">
              <a:rPr lang="hu-HU" smtClean="0"/>
              <a:t>2020.05.05.</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17903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43BC5-7275-440E-B39A-B5371C197532}" type="datetimeFigureOut">
              <a:rPr lang="hu-HU" smtClean="0"/>
              <a:t>2020.05.05.</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934187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4B243BC5-7275-440E-B39A-B5371C197532}" type="datetimeFigureOut">
              <a:rPr lang="hu-HU" smtClean="0"/>
              <a:t>2020.05.05.</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3777930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4B243BC5-7275-440E-B39A-B5371C197532}" type="datetimeFigureOut">
              <a:rPr lang="hu-HU" smtClean="0"/>
              <a:t>2020.05.05.</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19798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hu-HU" smtClean="0"/>
              <a:t>Mintacím szerkesztése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43BC5-7275-440E-B39A-B5371C197532}" type="datetimeFigureOut">
              <a:rPr lang="hu-HU" smtClean="0"/>
              <a:t>2020.05.05.</a:t>
            </a:fld>
            <a:endParaRPr lang="hu-H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74EDBA-5CAD-4456-9A85-0F409996098E}" type="slidenum">
              <a:rPr lang="hu-HU" smtClean="0"/>
              <a:t>‹#›</a:t>
            </a:fld>
            <a:endParaRPr lang="hu-HU"/>
          </a:p>
        </p:txBody>
      </p:sp>
    </p:spTree>
    <p:extLst>
      <p:ext uri="{BB962C8B-B14F-4D97-AF65-F5344CB8AC3E}">
        <p14:creationId xmlns:p14="http://schemas.microsoft.com/office/powerpoint/2010/main" val="260939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aspnet/core/fundamentals/middleware/?view=aspnetcore-3.1"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dotnet/api/microsoft.aspnetcore.builder.useextensions.use"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docs.microsoft.com/dotnet/api/microsoft.aspnetcore.builder.mapextensions.map" TargetMode="External"/><Relationship Id="rId4" Type="http://schemas.openxmlformats.org/officeDocument/2006/relationships/hyperlink" Target="https://docs.microsoft.com/dotnet/api/microsoft.aspnetcore.builder.runextensions.run"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dotnet/api/microsoft.aspnetcore.builder.runextensions.run"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docs.microsoft.com/dotnet/api/microsoft.aspnetcore.builder.useextensions.use" TargetMode="External"/><Relationship Id="rId4" Type="http://schemas.openxmlformats.org/officeDocument/2006/relationships/hyperlink" Target="https://docs.microsoft.com/dotnet/api/microsoft.aspnetcore.builder.mapextensions.ma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1042988" y="2500313"/>
            <a:ext cx="5473228"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rtl="0" eaLnBrk="0" fontAlgn="base" hangingPunct="0">
              <a:spcBef>
                <a:spcPct val="0"/>
              </a:spcBef>
              <a:spcAft>
                <a:spcPct val="0"/>
              </a:spcAft>
              <a:defRPr sz="4400" b="1" kern="1200" cap="all" baseline="0">
                <a:solidFill>
                  <a:schemeClr val="bg1"/>
                </a:solidFill>
                <a:latin typeface="Arial"/>
                <a:ea typeface="+mj-ea"/>
                <a:cs typeface="Arial"/>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hu-HU" smtClean="0"/>
              <a:t>Middleware</a:t>
            </a:r>
            <a:endParaRPr lang="hu-HU">
              <a:solidFill>
                <a:sysClr val="window" lastClr="FFFFFF"/>
              </a:solidFill>
            </a:endParaRP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600"/>
              </a:spcAft>
              <a:buFontTx/>
              <a:buNone/>
            </a:pPr>
            <a:r>
              <a:rPr lang="hu-HU" altLang="hu-HU" sz="1200" b="1">
                <a:solidFill>
                  <a:prstClr val="white"/>
                </a:solidFill>
                <a:latin typeface="Arial" panose="020B0604020202020204" pitchFamily="34" charset="0"/>
              </a:rPr>
              <a:t>EFOP-3.4.3-16-2016-00009</a:t>
            </a:r>
          </a:p>
          <a:p>
            <a:pPr>
              <a:spcBef>
                <a:spcPct val="0"/>
              </a:spcBef>
              <a:spcAft>
                <a:spcPts val="600"/>
              </a:spcAft>
              <a:buFontTx/>
              <a:buNone/>
            </a:pPr>
            <a:r>
              <a:rPr lang="hu-HU" altLang="hu-HU" sz="1200">
                <a:solidFill>
                  <a:prstClr val="white"/>
                </a:solidFill>
                <a:latin typeface="Arial" panose="020B0604020202020204" pitchFamily="34" charset="0"/>
              </a:rPr>
              <a:t>A felsőfokú oktatás minőségének és hozzáférhetőségének együttes javítása a Pannon Egyetemen</a:t>
            </a:r>
          </a:p>
        </p:txBody>
      </p:sp>
      <p:sp>
        <p:nvSpPr>
          <p:cNvPr id="4" name="Szövegdoboz 1"/>
          <p:cNvSpPr txBox="1"/>
          <p:nvPr/>
        </p:nvSpPr>
        <p:spPr>
          <a:xfrm>
            <a:off x="0" y="5934670"/>
            <a:ext cx="5061397" cy="923330"/>
          </a:xfrm>
          <a:prstGeom prst="rect">
            <a:avLst/>
          </a:prstGeom>
          <a:noFill/>
        </p:spPr>
        <p:txBody>
          <a:bodyPr wrap="square" rtlCol="0">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hu-HU" u="sng">
                <a:hlinkClick r:id="rId3"/>
              </a:rPr>
              <a:t>https://docs.microsoft.com/en-us/aspnet/core/fundamentals/middleware/?view=aspnetcore-3.1</a:t>
            </a:r>
            <a:r>
              <a:rPr lang="hu-HU"/>
              <a:t> </a:t>
            </a:r>
          </a:p>
        </p:txBody>
      </p:sp>
    </p:spTree>
    <p:extLst>
      <p:ext uri="{BB962C8B-B14F-4D97-AF65-F5344CB8AC3E}">
        <p14:creationId xmlns:p14="http://schemas.microsoft.com/office/powerpoint/2010/main" val="3469028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Branch the middleware pipeline</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a:t>The following table shows the requests and responses from </a:t>
            </a:r>
            <a:r>
              <a:rPr lang="en-US" smtClean="0"/>
              <a:t>http://localhost:1234 using </a:t>
            </a:r>
            <a:r>
              <a:rPr lang="en-US"/>
              <a:t>the next code</a:t>
            </a:r>
            <a:r>
              <a:rPr lang="en-US" smtClean="0"/>
              <a:t>.</a:t>
            </a:r>
            <a:endParaRPr lang="hu-HU" smtClean="0"/>
          </a:p>
          <a:p>
            <a:endParaRPr lang="hu-HU" smtClean="0"/>
          </a:p>
        </p:txBody>
      </p:sp>
      <p:graphicFrame>
        <p:nvGraphicFramePr>
          <p:cNvPr id="7" name="Táblázat 6"/>
          <p:cNvGraphicFramePr>
            <a:graphicFrameLocks noGrp="1"/>
          </p:cNvGraphicFramePr>
          <p:nvPr>
            <p:extLst>
              <p:ext uri="{D42A27DB-BD31-4B8C-83A1-F6EECF244321}">
                <p14:modId xmlns:p14="http://schemas.microsoft.com/office/powerpoint/2010/main" val="2004414108"/>
              </p:ext>
            </p:extLst>
          </p:nvPr>
        </p:nvGraphicFramePr>
        <p:xfrm>
          <a:off x="758646" y="3412886"/>
          <a:ext cx="7626708" cy="2266700"/>
        </p:xfrm>
        <a:graphic>
          <a:graphicData uri="http://schemas.openxmlformats.org/drawingml/2006/table">
            <a:tbl>
              <a:tblPr firstRow="1" firstCol="1" bandRow="1">
                <a:tableStyleId>{5C22544A-7EE6-4342-B048-85BDC9FD1C3A}</a:tableStyleId>
              </a:tblPr>
              <a:tblGrid>
                <a:gridCol w="3813354"/>
                <a:gridCol w="3813354"/>
              </a:tblGrid>
              <a:tr h="453340">
                <a:tc>
                  <a:txBody>
                    <a:bodyPr/>
                    <a:lstStyle/>
                    <a:p>
                      <a:pPr marL="0" marR="0">
                        <a:lnSpc>
                          <a:spcPct val="107000"/>
                        </a:lnSpc>
                        <a:spcBef>
                          <a:spcPts val="0"/>
                        </a:spcBef>
                        <a:spcAft>
                          <a:spcPts val="0"/>
                        </a:spcAft>
                      </a:pPr>
                      <a:r>
                        <a:rPr lang="hu-HU" sz="2000">
                          <a:effectLst/>
                        </a:rPr>
                        <a:t>Request</a:t>
                      </a:r>
                      <a:endParaRPr lang="hu-HU"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nSpc>
                          <a:spcPct val="107000"/>
                        </a:lnSpc>
                        <a:spcBef>
                          <a:spcPts val="0"/>
                        </a:spcBef>
                        <a:spcAft>
                          <a:spcPts val="0"/>
                        </a:spcAft>
                      </a:pPr>
                      <a:r>
                        <a:rPr lang="hu-HU" sz="2000">
                          <a:effectLst/>
                        </a:rPr>
                        <a:t>Response</a:t>
                      </a:r>
                      <a:endParaRPr lang="hu-HU"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r>
              <a:tr h="453340">
                <a:tc>
                  <a:txBody>
                    <a:bodyPr/>
                    <a:lstStyle/>
                    <a:p>
                      <a:pPr marL="0" marR="0">
                        <a:lnSpc>
                          <a:spcPct val="107000"/>
                        </a:lnSpc>
                        <a:spcBef>
                          <a:spcPts val="0"/>
                        </a:spcBef>
                        <a:spcAft>
                          <a:spcPts val="0"/>
                        </a:spcAft>
                      </a:pPr>
                      <a:r>
                        <a:rPr lang="hu-HU" sz="2000">
                          <a:effectLst/>
                        </a:rPr>
                        <a:t>localhost:1234</a:t>
                      </a:r>
                      <a:endParaRPr lang="hu-HU"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hu-HU" sz="2000">
                          <a:effectLst/>
                        </a:rPr>
                        <a:t>Hello from non-Map delegate.</a:t>
                      </a:r>
                      <a:endParaRPr lang="hu-HU"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r>
              <a:tr h="453340">
                <a:tc>
                  <a:txBody>
                    <a:bodyPr/>
                    <a:lstStyle/>
                    <a:p>
                      <a:pPr marL="0" marR="0">
                        <a:lnSpc>
                          <a:spcPct val="107000"/>
                        </a:lnSpc>
                        <a:spcBef>
                          <a:spcPts val="0"/>
                        </a:spcBef>
                        <a:spcAft>
                          <a:spcPts val="0"/>
                        </a:spcAft>
                      </a:pPr>
                      <a:r>
                        <a:rPr lang="hu-HU" sz="2000">
                          <a:effectLst/>
                        </a:rPr>
                        <a:t>localhost:1234/map1</a:t>
                      </a:r>
                      <a:endParaRPr lang="hu-HU"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hu-HU" sz="2000">
                          <a:effectLst/>
                        </a:rPr>
                        <a:t>Map Test 1</a:t>
                      </a:r>
                      <a:endParaRPr lang="hu-HU"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r>
              <a:tr h="453340">
                <a:tc>
                  <a:txBody>
                    <a:bodyPr/>
                    <a:lstStyle/>
                    <a:p>
                      <a:pPr marL="0" marR="0">
                        <a:lnSpc>
                          <a:spcPct val="107000"/>
                        </a:lnSpc>
                        <a:spcBef>
                          <a:spcPts val="0"/>
                        </a:spcBef>
                        <a:spcAft>
                          <a:spcPts val="0"/>
                        </a:spcAft>
                      </a:pPr>
                      <a:r>
                        <a:rPr lang="hu-HU" sz="2000">
                          <a:effectLst/>
                        </a:rPr>
                        <a:t>localhost:1234/map2</a:t>
                      </a:r>
                      <a:endParaRPr lang="hu-HU"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hu-HU" sz="2000">
                          <a:effectLst/>
                        </a:rPr>
                        <a:t>Map Test 2</a:t>
                      </a:r>
                      <a:endParaRPr lang="hu-HU"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r>
              <a:tr h="453340">
                <a:tc>
                  <a:txBody>
                    <a:bodyPr/>
                    <a:lstStyle/>
                    <a:p>
                      <a:pPr marL="0" marR="0">
                        <a:lnSpc>
                          <a:spcPct val="107000"/>
                        </a:lnSpc>
                        <a:spcBef>
                          <a:spcPts val="0"/>
                        </a:spcBef>
                        <a:spcAft>
                          <a:spcPts val="0"/>
                        </a:spcAft>
                      </a:pPr>
                      <a:r>
                        <a:rPr lang="hu-HU" sz="2000">
                          <a:effectLst/>
                        </a:rPr>
                        <a:t>localhost:1234/map3</a:t>
                      </a:r>
                      <a:endParaRPr lang="hu-HU"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hu-HU" sz="2000">
                          <a:effectLst/>
                        </a:rPr>
                        <a:t>Hello from non-Map delegate.</a:t>
                      </a:r>
                      <a:endParaRPr lang="hu-HU"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r>
            </a:tbl>
          </a:graphicData>
        </a:graphic>
      </p:graphicFrame>
    </p:spTree>
    <p:extLst>
      <p:ext uri="{BB962C8B-B14F-4D97-AF65-F5344CB8AC3E}">
        <p14:creationId xmlns:p14="http://schemas.microsoft.com/office/powerpoint/2010/main" val="1463419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Built-in middleware</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a:t>ASP.NET Core ships with the following middleware components. The Order column provides notes on middleware placement in the request processing pipeline and under what conditions the middleware may terminate request processing. When a middleware short-circuits the request processing pipeline and prevents further downstream middleware from processing a request, it's called a terminal middleware.</a:t>
            </a:r>
            <a:endParaRPr lang="hu-HU" smtClean="0"/>
          </a:p>
        </p:txBody>
      </p:sp>
    </p:spTree>
    <p:extLst>
      <p:ext uri="{BB962C8B-B14F-4D97-AF65-F5344CB8AC3E}">
        <p14:creationId xmlns:p14="http://schemas.microsoft.com/office/powerpoint/2010/main" val="270644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Built-in middleware</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graphicFrame>
        <p:nvGraphicFramePr>
          <p:cNvPr id="7" name="Tartalom helye 6"/>
          <p:cNvGraphicFramePr>
            <a:graphicFrameLocks noGrp="1"/>
          </p:cNvGraphicFramePr>
          <p:nvPr>
            <p:ph idx="1"/>
            <p:extLst>
              <p:ext uri="{D42A27DB-BD31-4B8C-83A1-F6EECF244321}">
                <p14:modId xmlns:p14="http://schemas.microsoft.com/office/powerpoint/2010/main" val="1353547804"/>
              </p:ext>
            </p:extLst>
          </p:nvPr>
        </p:nvGraphicFramePr>
        <p:xfrm>
          <a:off x="1179647" y="1275012"/>
          <a:ext cx="6838682" cy="5529727"/>
        </p:xfrm>
        <a:graphic>
          <a:graphicData uri="http://schemas.openxmlformats.org/drawingml/2006/table">
            <a:tbl>
              <a:tblPr firstRow="1" firstCol="1" bandRow="1">
                <a:tableStyleId>{5C22544A-7EE6-4342-B048-85BDC9FD1C3A}</a:tableStyleId>
              </a:tblPr>
              <a:tblGrid>
                <a:gridCol w="2148435"/>
                <a:gridCol w="2148435"/>
                <a:gridCol w="2541812"/>
              </a:tblGrid>
              <a:tr h="200303">
                <a:tc>
                  <a:txBody>
                    <a:bodyPr/>
                    <a:lstStyle/>
                    <a:p>
                      <a:pPr marL="0" marR="0">
                        <a:lnSpc>
                          <a:spcPct val="107000"/>
                        </a:lnSpc>
                        <a:spcBef>
                          <a:spcPts val="0"/>
                        </a:spcBef>
                        <a:spcAft>
                          <a:spcPts val="0"/>
                        </a:spcAft>
                      </a:pPr>
                      <a:r>
                        <a:rPr lang="hu-HU" sz="1200">
                          <a:effectLst/>
                        </a:rPr>
                        <a:t>Middleware</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nchor="b"/>
                </a:tc>
                <a:tc>
                  <a:txBody>
                    <a:bodyPr/>
                    <a:lstStyle/>
                    <a:p>
                      <a:pPr marL="0" marR="0">
                        <a:lnSpc>
                          <a:spcPct val="107000"/>
                        </a:lnSpc>
                        <a:spcBef>
                          <a:spcPts val="0"/>
                        </a:spcBef>
                        <a:spcAft>
                          <a:spcPts val="0"/>
                        </a:spcAft>
                      </a:pPr>
                      <a:r>
                        <a:rPr lang="hu-HU" sz="1200">
                          <a:effectLst/>
                        </a:rPr>
                        <a:t>Description</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nchor="b"/>
                </a:tc>
                <a:tc>
                  <a:txBody>
                    <a:bodyPr/>
                    <a:lstStyle/>
                    <a:p>
                      <a:pPr marL="0" marR="0">
                        <a:lnSpc>
                          <a:spcPct val="107000"/>
                        </a:lnSpc>
                        <a:spcBef>
                          <a:spcPts val="0"/>
                        </a:spcBef>
                        <a:spcAft>
                          <a:spcPts val="0"/>
                        </a:spcAft>
                      </a:pPr>
                      <a:r>
                        <a:rPr lang="hu-HU" sz="1200">
                          <a:effectLst/>
                        </a:rPr>
                        <a:t>Order</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nchor="b"/>
                </a:tc>
              </a:tr>
              <a:tr h="395179">
                <a:tc>
                  <a:txBody>
                    <a:bodyPr/>
                    <a:lstStyle/>
                    <a:p>
                      <a:pPr marL="0" marR="0">
                        <a:lnSpc>
                          <a:spcPct val="107000"/>
                        </a:lnSpc>
                        <a:spcBef>
                          <a:spcPts val="0"/>
                        </a:spcBef>
                        <a:spcAft>
                          <a:spcPts val="0"/>
                        </a:spcAft>
                      </a:pPr>
                      <a:r>
                        <a:rPr lang="hu-HU" sz="1200">
                          <a:effectLst/>
                        </a:rPr>
                        <a:t>Authentication</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tc>
                <a:tc>
                  <a:txBody>
                    <a:bodyPr/>
                    <a:lstStyle/>
                    <a:p>
                      <a:pPr marL="0" marR="0">
                        <a:lnSpc>
                          <a:spcPct val="107000"/>
                        </a:lnSpc>
                        <a:spcBef>
                          <a:spcPts val="0"/>
                        </a:spcBef>
                        <a:spcAft>
                          <a:spcPts val="0"/>
                        </a:spcAft>
                      </a:pPr>
                      <a:r>
                        <a:rPr lang="hu-HU" sz="1200">
                          <a:effectLst/>
                        </a:rPr>
                        <a:t>Provides authentication support.</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tc>
                <a:tc>
                  <a:txBody>
                    <a:bodyPr/>
                    <a:lstStyle/>
                    <a:p>
                      <a:pPr marL="0" marR="0">
                        <a:lnSpc>
                          <a:spcPct val="107000"/>
                        </a:lnSpc>
                        <a:spcBef>
                          <a:spcPts val="0"/>
                        </a:spcBef>
                        <a:spcAft>
                          <a:spcPts val="0"/>
                        </a:spcAft>
                      </a:pPr>
                      <a:r>
                        <a:rPr lang="hu-HU" sz="1200">
                          <a:effectLst/>
                        </a:rPr>
                        <a:t>Before HttpContext.User is needed. Terminal for OAuth callbacks.</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tc>
              </a:tr>
              <a:tr h="395179">
                <a:tc>
                  <a:txBody>
                    <a:bodyPr/>
                    <a:lstStyle/>
                    <a:p>
                      <a:pPr marL="0" marR="0">
                        <a:lnSpc>
                          <a:spcPct val="107000"/>
                        </a:lnSpc>
                        <a:spcBef>
                          <a:spcPts val="0"/>
                        </a:spcBef>
                        <a:spcAft>
                          <a:spcPts val="0"/>
                        </a:spcAft>
                      </a:pPr>
                      <a:r>
                        <a:rPr lang="hu-HU" sz="1200">
                          <a:effectLst/>
                        </a:rPr>
                        <a:t>Authorization</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tc>
                <a:tc>
                  <a:txBody>
                    <a:bodyPr/>
                    <a:lstStyle/>
                    <a:p>
                      <a:pPr marL="0" marR="0">
                        <a:lnSpc>
                          <a:spcPct val="107000"/>
                        </a:lnSpc>
                        <a:spcBef>
                          <a:spcPts val="0"/>
                        </a:spcBef>
                        <a:spcAft>
                          <a:spcPts val="0"/>
                        </a:spcAft>
                      </a:pPr>
                      <a:r>
                        <a:rPr lang="hu-HU" sz="1200">
                          <a:effectLst/>
                        </a:rPr>
                        <a:t>Provides authorization support.</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tc>
                <a:tc>
                  <a:txBody>
                    <a:bodyPr/>
                    <a:lstStyle/>
                    <a:p>
                      <a:pPr marL="0" marR="0">
                        <a:lnSpc>
                          <a:spcPct val="107000"/>
                        </a:lnSpc>
                        <a:spcBef>
                          <a:spcPts val="0"/>
                        </a:spcBef>
                        <a:spcAft>
                          <a:spcPts val="0"/>
                        </a:spcAft>
                      </a:pPr>
                      <a:r>
                        <a:rPr lang="hu-HU" sz="1200">
                          <a:effectLst/>
                        </a:rPr>
                        <a:t>Immediately after the Authentication Middleware.</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tc>
              </a:tr>
              <a:tr h="979808">
                <a:tc>
                  <a:txBody>
                    <a:bodyPr/>
                    <a:lstStyle/>
                    <a:p>
                      <a:pPr marL="0" marR="0">
                        <a:lnSpc>
                          <a:spcPct val="107000"/>
                        </a:lnSpc>
                        <a:spcBef>
                          <a:spcPts val="0"/>
                        </a:spcBef>
                        <a:spcAft>
                          <a:spcPts val="0"/>
                        </a:spcAft>
                      </a:pPr>
                      <a:r>
                        <a:rPr lang="hu-HU" sz="1200">
                          <a:effectLst/>
                        </a:rPr>
                        <a:t>Cookie Policy</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tc>
                <a:tc>
                  <a:txBody>
                    <a:bodyPr/>
                    <a:lstStyle/>
                    <a:p>
                      <a:pPr marL="0" marR="0">
                        <a:lnSpc>
                          <a:spcPct val="107000"/>
                        </a:lnSpc>
                        <a:spcBef>
                          <a:spcPts val="0"/>
                        </a:spcBef>
                        <a:spcAft>
                          <a:spcPts val="0"/>
                        </a:spcAft>
                      </a:pPr>
                      <a:r>
                        <a:rPr lang="hu-HU" sz="1200">
                          <a:effectLst/>
                        </a:rPr>
                        <a:t>Tracks consent from users for storing personal information and enforces minimum standards for cookie fields, such as secure and SameSite.</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tc>
                <a:tc>
                  <a:txBody>
                    <a:bodyPr/>
                    <a:lstStyle/>
                    <a:p>
                      <a:pPr marL="0" marR="0">
                        <a:lnSpc>
                          <a:spcPct val="107000"/>
                        </a:lnSpc>
                        <a:spcBef>
                          <a:spcPts val="0"/>
                        </a:spcBef>
                        <a:spcAft>
                          <a:spcPts val="0"/>
                        </a:spcAft>
                      </a:pPr>
                      <a:r>
                        <a:rPr lang="hu-HU" sz="1200">
                          <a:effectLst/>
                        </a:rPr>
                        <a:t>Before middleware that issues cookies. Examples: Authentication, Session, MVC (TempData).</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tc>
              </a:tr>
              <a:tr h="395179">
                <a:tc>
                  <a:txBody>
                    <a:bodyPr/>
                    <a:lstStyle/>
                    <a:p>
                      <a:pPr marL="0" marR="0">
                        <a:lnSpc>
                          <a:spcPct val="107000"/>
                        </a:lnSpc>
                        <a:spcBef>
                          <a:spcPts val="0"/>
                        </a:spcBef>
                        <a:spcAft>
                          <a:spcPts val="0"/>
                        </a:spcAft>
                      </a:pPr>
                      <a:r>
                        <a:rPr lang="hu-HU" sz="1200">
                          <a:effectLst/>
                        </a:rPr>
                        <a:t>CORS</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tc>
                <a:tc>
                  <a:txBody>
                    <a:bodyPr/>
                    <a:lstStyle/>
                    <a:p>
                      <a:pPr marL="0" marR="0">
                        <a:lnSpc>
                          <a:spcPct val="107000"/>
                        </a:lnSpc>
                        <a:spcBef>
                          <a:spcPts val="0"/>
                        </a:spcBef>
                        <a:spcAft>
                          <a:spcPts val="0"/>
                        </a:spcAft>
                      </a:pPr>
                      <a:r>
                        <a:rPr lang="hu-HU" sz="1200">
                          <a:effectLst/>
                        </a:rPr>
                        <a:t>Configures Cross-Origin Resource Sharing.</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tc>
                <a:tc>
                  <a:txBody>
                    <a:bodyPr/>
                    <a:lstStyle/>
                    <a:p>
                      <a:pPr marL="0" marR="0">
                        <a:lnSpc>
                          <a:spcPct val="107000"/>
                        </a:lnSpc>
                        <a:spcBef>
                          <a:spcPts val="0"/>
                        </a:spcBef>
                        <a:spcAft>
                          <a:spcPts val="0"/>
                        </a:spcAft>
                      </a:pPr>
                      <a:r>
                        <a:rPr lang="hu-HU" sz="1200">
                          <a:effectLst/>
                        </a:rPr>
                        <a:t>Before components that use CORS.</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tc>
              </a:tr>
              <a:tr h="395179">
                <a:tc>
                  <a:txBody>
                    <a:bodyPr/>
                    <a:lstStyle/>
                    <a:p>
                      <a:pPr marL="0" marR="0">
                        <a:lnSpc>
                          <a:spcPct val="107000"/>
                        </a:lnSpc>
                        <a:spcBef>
                          <a:spcPts val="0"/>
                        </a:spcBef>
                        <a:spcAft>
                          <a:spcPts val="0"/>
                        </a:spcAft>
                      </a:pPr>
                      <a:r>
                        <a:rPr lang="hu-HU" sz="1200">
                          <a:effectLst/>
                        </a:rPr>
                        <a:t>MVC</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tc>
                <a:tc>
                  <a:txBody>
                    <a:bodyPr/>
                    <a:lstStyle/>
                    <a:p>
                      <a:pPr marL="0" marR="0">
                        <a:lnSpc>
                          <a:spcPct val="107000"/>
                        </a:lnSpc>
                        <a:spcBef>
                          <a:spcPts val="0"/>
                        </a:spcBef>
                        <a:spcAft>
                          <a:spcPts val="0"/>
                        </a:spcAft>
                      </a:pPr>
                      <a:r>
                        <a:rPr lang="hu-HU" sz="1200">
                          <a:effectLst/>
                        </a:rPr>
                        <a:t>Processes requests with MVC/Razor Pages.</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tc>
                <a:tc>
                  <a:txBody>
                    <a:bodyPr/>
                    <a:lstStyle/>
                    <a:p>
                      <a:pPr marL="0" marR="0">
                        <a:lnSpc>
                          <a:spcPct val="107000"/>
                        </a:lnSpc>
                        <a:spcBef>
                          <a:spcPts val="0"/>
                        </a:spcBef>
                        <a:spcAft>
                          <a:spcPts val="0"/>
                        </a:spcAft>
                      </a:pPr>
                      <a:r>
                        <a:rPr lang="hu-HU" sz="1200">
                          <a:effectLst/>
                        </a:rPr>
                        <a:t>Terminal if a request matches a route.</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tc>
              </a:tr>
              <a:tr h="395179">
                <a:tc>
                  <a:txBody>
                    <a:bodyPr/>
                    <a:lstStyle/>
                    <a:p>
                      <a:pPr marL="0" marR="0">
                        <a:lnSpc>
                          <a:spcPct val="107000"/>
                        </a:lnSpc>
                        <a:spcBef>
                          <a:spcPts val="0"/>
                        </a:spcBef>
                        <a:spcAft>
                          <a:spcPts val="0"/>
                        </a:spcAft>
                      </a:pPr>
                      <a:r>
                        <a:rPr lang="hu-HU" sz="1200">
                          <a:effectLst/>
                        </a:rPr>
                        <a:t>Response Caching</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tc>
                <a:tc>
                  <a:txBody>
                    <a:bodyPr/>
                    <a:lstStyle/>
                    <a:p>
                      <a:pPr marL="0" marR="0">
                        <a:lnSpc>
                          <a:spcPct val="107000"/>
                        </a:lnSpc>
                        <a:spcBef>
                          <a:spcPts val="0"/>
                        </a:spcBef>
                        <a:spcAft>
                          <a:spcPts val="0"/>
                        </a:spcAft>
                      </a:pPr>
                      <a:r>
                        <a:rPr lang="hu-HU" sz="1200">
                          <a:effectLst/>
                        </a:rPr>
                        <a:t>Provides support for caching responses.</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tc>
                <a:tc>
                  <a:txBody>
                    <a:bodyPr/>
                    <a:lstStyle/>
                    <a:p>
                      <a:pPr marL="0" marR="0">
                        <a:lnSpc>
                          <a:spcPct val="107000"/>
                        </a:lnSpc>
                        <a:spcBef>
                          <a:spcPts val="0"/>
                        </a:spcBef>
                        <a:spcAft>
                          <a:spcPts val="0"/>
                        </a:spcAft>
                      </a:pPr>
                      <a:r>
                        <a:rPr lang="hu-HU" sz="1200">
                          <a:effectLst/>
                        </a:rPr>
                        <a:t>Before components that require caching.</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tc>
              </a:tr>
              <a:tr h="913899">
                <a:tc>
                  <a:txBody>
                    <a:bodyPr/>
                    <a:lstStyle/>
                    <a:p>
                      <a:pPr marL="0" marR="0">
                        <a:lnSpc>
                          <a:spcPct val="107000"/>
                        </a:lnSpc>
                        <a:spcBef>
                          <a:spcPts val="0"/>
                        </a:spcBef>
                        <a:spcAft>
                          <a:spcPts val="0"/>
                        </a:spcAft>
                      </a:pPr>
                      <a:r>
                        <a:rPr lang="hu-HU" sz="1200">
                          <a:effectLst/>
                        </a:rPr>
                        <a:t>SPA</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tc>
                <a:tc>
                  <a:txBody>
                    <a:bodyPr/>
                    <a:lstStyle/>
                    <a:p>
                      <a:pPr marL="0" marR="0">
                        <a:lnSpc>
                          <a:spcPct val="107000"/>
                        </a:lnSpc>
                        <a:spcBef>
                          <a:spcPts val="0"/>
                        </a:spcBef>
                        <a:spcAft>
                          <a:spcPts val="0"/>
                        </a:spcAft>
                      </a:pPr>
                      <a:r>
                        <a:rPr lang="hu-HU" sz="1200">
                          <a:effectLst/>
                        </a:rPr>
                        <a:t>Handles all requests from this point in the middleware chain by returning the default page for the Single Page Application (SPA)</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tc>
                <a:tc>
                  <a:txBody>
                    <a:bodyPr/>
                    <a:lstStyle/>
                    <a:p>
                      <a:pPr marL="0" marR="0">
                        <a:lnSpc>
                          <a:spcPct val="107000"/>
                        </a:lnSpc>
                        <a:spcBef>
                          <a:spcPts val="0"/>
                        </a:spcBef>
                        <a:spcAft>
                          <a:spcPts val="0"/>
                        </a:spcAft>
                      </a:pPr>
                      <a:r>
                        <a:rPr lang="hu-HU" sz="1200">
                          <a:effectLst/>
                        </a:rPr>
                        <a:t>Late in the chain, so that other middleware for serving static files, MVC actions, etc., takes precedence.</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tc>
              </a:tr>
              <a:tr h="395179">
                <a:tc>
                  <a:txBody>
                    <a:bodyPr/>
                    <a:lstStyle/>
                    <a:p>
                      <a:pPr marL="0" marR="0">
                        <a:lnSpc>
                          <a:spcPct val="107000"/>
                        </a:lnSpc>
                        <a:spcBef>
                          <a:spcPts val="0"/>
                        </a:spcBef>
                        <a:spcAft>
                          <a:spcPts val="0"/>
                        </a:spcAft>
                      </a:pPr>
                      <a:r>
                        <a:rPr lang="hu-HU" sz="1200">
                          <a:effectLst/>
                        </a:rPr>
                        <a:t>Session</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tc>
                <a:tc>
                  <a:txBody>
                    <a:bodyPr/>
                    <a:lstStyle/>
                    <a:p>
                      <a:pPr marL="0" marR="0">
                        <a:lnSpc>
                          <a:spcPct val="107000"/>
                        </a:lnSpc>
                        <a:spcBef>
                          <a:spcPts val="0"/>
                        </a:spcBef>
                        <a:spcAft>
                          <a:spcPts val="0"/>
                        </a:spcAft>
                      </a:pPr>
                      <a:r>
                        <a:rPr lang="hu-HU" sz="1200">
                          <a:effectLst/>
                        </a:rPr>
                        <a:t>Provides support for managing user sessions.</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tc>
                <a:tc>
                  <a:txBody>
                    <a:bodyPr/>
                    <a:lstStyle/>
                    <a:p>
                      <a:pPr marL="0" marR="0">
                        <a:lnSpc>
                          <a:spcPct val="107000"/>
                        </a:lnSpc>
                        <a:spcBef>
                          <a:spcPts val="0"/>
                        </a:spcBef>
                        <a:spcAft>
                          <a:spcPts val="0"/>
                        </a:spcAft>
                      </a:pPr>
                      <a:r>
                        <a:rPr lang="hu-HU" sz="1200">
                          <a:effectLst/>
                        </a:rPr>
                        <a:t>Before components that require Session.</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tc>
              </a:tr>
              <a:tr h="552512">
                <a:tc>
                  <a:txBody>
                    <a:bodyPr/>
                    <a:lstStyle/>
                    <a:p>
                      <a:pPr marL="0" marR="0">
                        <a:lnSpc>
                          <a:spcPct val="107000"/>
                        </a:lnSpc>
                        <a:spcBef>
                          <a:spcPts val="0"/>
                        </a:spcBef>
                        <a:spcAft>
                          <a:spcPts val="0"/>
                        </a:spcAft>
                      </a:pPr>
                      <a:r>
                        <a:rPr lang="hu-HU" sz="1200">
                          <a:effectLst/>
                        </a:rPr>
                        <a:t>Static Files</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tc>
                <a:tc>
                  <a:txBody>
                    <a:bodyPr/>
                    <a:lstStyle/>
                    <a:p>
                      <a:pPr marL="0" marR="0">
                        <a:lnSpc>
                          <a:spcPct val="107000"/>
                        </a:lnSpc>
                        <a:spcBef>
                          <a:spcPts val="0"/>
                        </a:spcBef>
                        <a:spcAft>
                          <a:spcPts val="0"/>
                        </a:spcAft>
                      </a:pPr>
                      <a:r>
                        <a:rPr lang="hu-HU" sz="1200">
                          <a:effectLst/>
                        </a:rPr>
                        <a:t>Provides support for serving static files and directory browsing.</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tc>
                <a:tc>
                  <a:txBody>
                    <a:bodyPr/>
                    <a:lstStyle/>
                    <a:p>
                      <a:pPr marL="0" marR="0">
                        <a:lnSpc>
                          <a:spcPct val="107000"/>
                        </a:lnSpc>
                        <a:spcBef>
                          <a:spcPts val="0"/>
                        </a:spcBef>
                        <a:spcAft>
                          <a:spcPts val="0"/>
                        </a:spcAft>
                      </a:pPr>
                      <a:r>
                        <a:rPr lang="hu-HU" sz="1200">
                          <a:effectLst/>
                        </a:rPr>
                        <a:t>Terminal if a request matches a file.</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tc>
              </a:tr>
              <a:tr h="427902">
                <a:tc>
                  <a:txBody>
                    <a:bodyPr/>
                    <a:lstStyle/>
                    <a:p>
                      <a:pPr marL="0" marR="0">
                        <a:lnSpc>
                          <a:spcPct val="107000"/>
                        </a:lnSpc>
                        <a:spcBef>
                          <a:spcPts val="0"/>
                        </a:spcBef>
                        <a:spcAft>
                          <a:spcPts val="0"/>
                        </a:spcAft>
                      </a:pPr>
                      <a:r>
                        <a:rPr lang="hu-HU" sz="1200">
                          <a:effectLst/>
                        </a:rPr>
                        <a:t>WebSockets</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tc>
                <a:tc>
                  <a:txBody>
                    <a:bodyPr/>
                    <a:lstStyle/>
                    <a:p>
                      <a:pPr marL="0" marR="0">
                        <a:lnSpc>
                          <a:spcPct val="107000"/>
                        </a:lnSpc>
                        <a:spcBef>
                          <a:spcPts val="0"/>
                        </a:spcBef>
                        <a:spcAft>
                          <a:spcPts val="0"/>
                        </a:spcAft>
                      </a:pPr>
                      <a:r>
                        <a:rPr lang="hu-HU" sz="1200">
                          <a:effectLst/>
                        </a:rPr>
                        <a:t>Enables the WebSockets protocol.</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tc>
                <a:tc>
                  <a:txBody>
                    <a:bodyPr/>
                    <a:lstStyle/>
                    <a:p>
                      <a:pPr marL="0" marR="0">
                        <a:lnSpc>
                          <a:spcPct val="107000"/>
                        </a:lnSpc>
                        <a:spcBef>
                          <a:spcPts val="0"/>
                        </a:spcBef>
                        <a:spcAft>
                          <a:spcPts val="0"/>
                        </a:spcAft>
                      </a:pPr>
                      <a:r>
                        <a:rPr lang="hu-HU" sz="1200">
                          <a:effectLst/>
                        </a:rPr>
                        <a:t>Before components that are required to accept WebSocket requests.</a:t>
                      </a:r>
                      <a:endParaRPr lang="hu-HU" sz="1200">
                        <a:effectLst/>
                        <a:latin typeface="Calibri" panose="020F0502020204030204" pitchFamily="34" charset="0"/>
                        <a:ea typeface="Calibri" panose="020F0502020204030204" pitchFamily="34" charset="0"/>
                        <a:cs typeface="Times New Roman" panose="02020603050405020304" pitchFamily="18" charset="0"/>
                      </a:endParaRPr>
                    </a:p>
                  </a:txBody>
                  <a:tcPr marL="7043" marR="7043" marT="7043" marB="7043"/>
                </a:tc>
              </a:tr>
            </a:tbl>
          </a:graphicData>
        </a:graphic>
      </p:graphicFrame>
    </p:spTree>
    <p:extLst>
      <p:ext uri="{BB962C8B-B14F-4D97-AF65-F5344CB8AC3E}">
        <p14:creationId xmlns:p14="http://schemas.microsoft.com/office/powerpoint/2010/main" val="2314023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smtClean="0">
                <a:solidFill>
                  <a:prstClr val="white"/>
                </a:solidFill>
                <a:latin typeface="Calibri"/>
              </a:rPr>
              <a:t>Summary</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fontScale="92500" lnSpcReduction="20000"/>
          </a:bodyPr>
          <a:lstStyle/>
          <a:p>
            <a:r>
              <a:rPr lang="en-US"/>
              <a:t>Middleware is software that's assembled into an app pipeline to handle requests and responses.</a:t>
            </a:r>
            <a:endParaRPr lang="hu-HU" smtClean="0"/>
          </a:p>
          <a:p>
            <a:r>
              <a:rPr lang="en-US" smtClean="0"/>
              <a:t>Configure </a:t>
            </a:r>
            <a:r>
              <a:rPr lang="en-US"/>
              <a:t>the HTTP pipeline using </a:t>
            </a:r>
            <a:r>
              <a:rPr lang="en-US" u="sng">
                <a:hlinkClick r:id="rId3"/>
              </a:rPr>
              <a:t>Use</a:t>
            </a:r>
            <a:r>
              <a:rPr lang="en-US"/>
              <a:t>, </a:t>
            </a:r>
            <a:r>
              <a:rPr lang="en-US" u="sng">
                <a:hlinkClick r:id="rId4"/>
              </a:rPr>
              <a:t>Run</a:t>
            </a:r>
            <a:r>
              <a:rPr lang="en-US"/>
              <a:t>, and </a:t>
            </a:r>
            <a:r>
              <a:rPr lang="en-US" u="sng">
                <a:hlinkClick r:id="rId5"/>
              </a:rPr>
              <a:t>Map</a:t>
            </a:r>
            <a:endParaRPr lang="hu-HU" u="sng"/>
          </a:p>
          <a:p>
            <a:r>
              <a:rPr lang="en-US"/>
              <a:t>The Use method can short-circuit the pipeline (that is, if it doesn't call a next request delegate).</a:t>
            </a:r>
            <a:endParaRPr lang="hu-HU"/>
          </a:p>
          <a:p>
            <a:r>
              <a:rPr lang="en-US"/>
              <a:t>Run is a convention, and some middleware components may expose Run[Middleware] methods that run at the end of the pipeline.</a:t>
            </a:r>
            <a:endParaRPr lang="hu-HU"/>
          </a:p>
          <a:p>
            <a:r>
              <a:rPr lang="en-US"/>
              <a:t>Map extensions are used as a convention for branching the pipeline. Map branches the request pipeline based on matches of the given request path. If the request path starts with the given path, the branch is executed.</a:t>
            </a:r>
            <a:endParaRPr lang="hu-HU" dirty="0"/>
          </a:p>
        </p:txBody>
      </p:sp>
    </p:spTree>
    <p:extLst>
      <p:ext uri="{BB962C8B-B14F-4D97-AF65-F5344CB8AC3E}">
        <p14:creationId xmlns:p14="http://schemas.microsoft.com/office/powerpoint/2010/main" val="87863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1042987" y="2500313"/>
            <a:ext cx="4366139"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rtl="0" eaLnBrk="0" fontAlgn="base" hangingPunct="0">
              <a:spcBef>
                <a:spcPct val="0"/>
              </a:spcBef>
              <a:spcAft>
                <a:spcPct val="0"/>
              </a:spcAft>
              <a:defRPr sz="4400" b="1" kern="1200" cap="all" baseline="0">
                <a:solidFill>
                  <a:schemeClr val="bg1"/>
                </a:solidFill>
                <a:latin typeface="Arial"/>
                <a:ea typeface="+mj-ea"/>
                <a:cs typeface="Arial"/>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hu-HU" smtClean="0">
                <a:solidFill>
                  <a:sysClr val="window" lastClr="FFFFFF"/>
                </a:solidFill>
              </a:rPr>
              <a:t>Köszönöm</a:t>
            </a:r>
            <a:br>
              <a:rPr lang="hu-HU" smtClean="0">
                <a:solidFill>
                  <a:sysClr val="window" lastClr="FFFFFF"/>
                </a:solidFill>
              </a:rPr>
            </a:br>
            <a:r>
              <a:rPr lang="hu-HU" smtClean="0">
                <a:solidFill>
                  <a:sysClr val="window" lastClr="FFFFFF"/>
                </a:solidFill>
              </a:rPr>
              <a:t>a figyelmet!</a:t>
            </a:r>
            <a:endParaRPr lang="hu-HU">
              <a:solidFill>
                <a:sysClr val="window" lastClr="FFFFFF"/>
              </a:solidFill>
            </a:endParaRP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600"/>
              </a:spcAft>
              <a:buFontTx/>
              <a:buNone/>
            </a:pPr>
            <a:r>
              <a:rPr lang="hu-HU" altLang="hu-HU" sz="1200" b="1">
                <a:solidFill>
                  <a:prstClr val="white"/>
                </a:solidFill>
                <a:latin typeface="Arial" panose="020B0604020202020204" pitchFamily="34" charset="0"/>
              </a:rPr>
              <a:t>EFOP-3.4.3-16-2016-00009</a:t>
            </a:r>
          </a:p>
          <a:p>
            <a:pPr>
              <a:spcBef>
                <a:spcPct val="0"/>
              </a:spcBef>
              <a:spcAft>
                <a:spcPts val="600"/>
              </a:spcAft>
              <a:buFontTx/>
              <a:buNone/>
            </a:pPr>
            <a:r>
              <a:rPr lang="hu-HU" altLang="hu-HU" sz="1200">
                <a:solidFill>
                  <a:prstClr val="white"/>
                </a:solidFill>
                <a:latin typeface="Arial" panose="020B0604020202020204" pitchFamily="34" charset="0"/>
              </a:rPr>
              <a:t>A felsőfokú oktatás minőségének és hozzáférhetőségének együttes javítása a Pannon Egyetemen</a:t>
            </a:r>
          </a:p>
        </p:txBody>
      </p:sp>
    </p:spTree>
    <p:extLst>
      <p:ext uri="{BB962C8B-B14F-4D97-AF65-F5344CB8AC3E}">
        <p14:creationId xmlns:p14="http://schemas.microsoft.com/office/powerpoint/2010/main" val="3152339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smtClean="0">
                <a:solidFill>
                  <a:prstClr val="white"/>
                </a:solidFill>
                <a:latin typeface="Calibri"/>
              </a:rPr>
              <a:t>Middleware</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fontScale="92500" lnSpcReduction="10000"/>
          </a:bodyPr>
          <a:lstStyle/>
          <a:p>
            <a:r>
              <a:rPr lang="en-US"/>
              <a:t>Middleware is software that's assembled into an app pipeline to handle requests and responses. Each component</a:t>
            </a:r>
            <a:r>
              <a:rPr lang="en-US" smtClean="0"/>
              <a:t>:</a:t>
            </a:r>
            <a:endParaRPr lang="en-US"/>
          </a:p>
          <a:p>
            <a:pPr lvl="1"/>
            <a:r>
              <a:rPr lang="en-US"/>
              <a:t>Chooses whether to pass the request to the next component in the pipeline.</a:t>
            </a:r>
          </a:p>
          <a:p>
            <a:pPr lvl="1"/>
            <a:r>
              <a:rPr lang="en-US"/>
              <a:t>Can perform work before and after the next component in the pipeline.</a:t>
            </a:r>
          </a:p>
          <a:p>
            <a:r>
              <a:rPr lang="en-US"/>
              <a:t>Request delegates are used to build the request pipeline. The request delegates handle each HTTP request</a:t>
            </a:r>
            <a:r>
              <a:rPr lang="en-US" smtClean="0"/>
              <a:t>.</a:t>
            </a:r>
            <a:endParaRPr lang="hu-HU" smtClean="0"/>
          </a:p>
          <a:p>
            <a:r>
              <a:rPr lang="en-US"/>
              <a:t>Request delegates are configured using </a:t>
            </a:r>
            <a:r>
              <a:rPr lang="en-US" u="sng">
                <a:hlinkClick r:id="rId3"/>
              </a:rPr>
              <a:t>Run</a:t>
            </a:r>
            <a:r>
              <a:rPr lang="en-US"/>
              <a:t>, </a:t>
            </a:r>
            <a:r>
              <a:rPr lang="en-US" u="sng">
                <a:hlinkClick r:id="rId4"/>
              </a:rPr>
              <a:t>Map</a:t>
            </a:r>
            <a:r>
              <a:rPr lang="en-US"/>
              <a:t>, and </a:t>
            </a:r>
            <a:r>
              <a:rPr lang="en-US" u="sng">
                <a:hlinkClick r:id="rId5"/>
              </a:rPr>
              <a:t>Use</a:t>
            </a:r>
            <a:r>
              <a:rPr lang="en-US"/>
              <a:t> extension methods. </a:t>
            </a:r>
          </a:p>
        </p:txBody>
      </p:sp>
    </p:spTree>
    <p:extLst>
      <p:ext uri="{BB962C8B-B14F-4D97-AF65-F5344CB8AC3E}">
        <p14:creationId xmlns:p14="http://schemas.microsoft.com/office/powerpoint/2010/main" val="175250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smtClean="0">
                <a:solidFill>
                  <a:prstClr val="white"/>
                </a:solidFill>
                <a:latin typeface="Calibri"/>
              </a:rPr>
              <a:t>Middleware</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pic>
        <p:nvPicPr>
          <p:cNvPr id="6" name="Tartalom helye 5"/>
          <p:cNvPicPr>
            <a:picLocks noGrp="1" noChangeAspect="1"/>
          </p:cNvPicPr>
          <p:nvPr>
            <p:ph sz="half" idx="1"/>
          </p:nvPr>
        </p:nvPicPr>
        <p:blipFill>
          <a:blip r:embed="rId3"/>
          <a:stretch>
            <a:fillRect/>
          </a:stretch>
        </p:blipFill>
        <p:spPr>
          <a:xfrm>
            <a:off x="1245429" y="2586037"/>
            <a:ext cx="6596398" cy="4221695"/>
          </a:xfrm>
          <a:prstGeom prst="rect">
            <a:avLst/>
          </a:prstGeom>
        </p:spPr>
      </p:pic>
      <p:sp>
        <p:nvSpPr>
          <p:cNvPr id="7" name="Tartalom helye 6"/>
          <p:cNvSpPr>
            <a:spLocks noGrp="1"/>
          </p:cNvSpPr>
          <p:nvPr>
            <p:ph sz="half" idx="2"/>
          </p:nvPr>
        </p:nvSpPr>
        <p:spPr>
          <a:xfrm>
            <a:off x="488014" y="1658200"/>
            <a:ext cx="8221947" cy="927837"/>
          </a:xfrm>
        </p:spPr>
        <p:txBody>
          <a:bodyPr>
            <a:normAutofit fontScale="92500"/>
          </a:bodyPr>
          <a:lstStyle/>
          <a:p>
            <a:r>
              <a:rPr lang="en-US"/>
              <a:t>The ASP.NET Core request pipeline consists of a sequence of request delegates, called one after the other. </a:t>
            </a:r>
            <a:endParaRPr lang="hu-HU"/>
          </a:p>
        </p:txBody>
      </p:sp>
    </p:spTree>
    <p:extLst>
      <p:ext uri="{BB962C8B-B14F-4D97-AF65-F5344CB8AC3E}">
        <p14:creationId xmlns:p14="http://schemas.microsoft.com/office/powerpoint/2010/main" val="3615159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smtClean="0">
                <a:solidFill>
                  <a:prstClr val="white"/>
                </a:solidFill>
                <a:latin typeface="Calibri"/>
              </a:rPr>
              <a:t>Middleware</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fontScale="92500" lnSpcReduction="20000"/>
          </a:bodyPr>
          <a:lstStyle/>
          <a:p>
            <a:r>
              <a:rPr lang="en-US"/>
              <a:t>Each delegate can perform operations before and after the next delegate. Exception-handling delegates should be called early in the pipeline, so they can catch exceptions that occur in later stages of the pipeline</a:t>
            </a:r>
            <a:r>
              <a:rPr lang="en-US" smtClean="0"/>
              <a:t>.</a:t>
            </a:r>
            <a:endParaRPr lang="hu-HU" smtClean="0"/>
          </a:p>
          <a:p>
            <a:r>
              <a:rPr lang="en-US"/>
              <a:t>The simplest possible ASP.NET Core app sets up a single request delegate that handles all requests. This case doesn't include an actual request pipeline. Instead, a single anonymous function is called in response to every HTTP request</a:t>
            </a:r>
            <a:r>
              <a:rPr lang="en-US" smtClean="0"/>
              <a:t>.</a:t>
            </a:r>
            <a:endParaRPr lang="hu-HU" smtClean="0"/>
          </a:p>
          <a:p>
            <a:r>
              <a:rPr lang="en-US"/>
              <a:t>Chain multiple request delegates together with Use. The next parameter represents the next delegate in the pipeline. You can short-circuit the pipeline by not calling the next parameter.</a:t>
            </a:r>
          </a:p>
        </p:txBody>
      </p:sp>
    </p:spTree>
    <p:extLst>
      <p:ext uri="{BB962C8B-B14F-4D97-AF65-F5344CB8AC3E}">
        <p14:creationId xmlns:p14="http://schemas.microsoft.com/office/powerpoint/2010/main" val="2081776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smtClean="0">
                <a:solidFill>
                  <a:prstClr val="white"/>
                </a:solidFill>
                <a:latin typeface="Calibri"/>
              </a:rPr>
              <a:t>Middleware</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pic>
        <p:nvPicPr>
          <p:cNvPr id="6" name="Tartalom helye 3"/>
          <p:cNvPicPr>
            <a:picLocks noGrp="1" noChangeAspect="1"/>
          </p:cNvPicPr>
          <p:nvPr>
            <p:ph idx="1"/>
          </p:nvPr>
        </p:nvPicPr>
        <p:blipFill>
          <a:blip r:embed="rId3"/>
          <a:stretch>
            <a:fillRect/>
          </a:stretch>
        </p:blipFill>
        <p:spPr>
          <a:xfrm>
            <a:off x="965843" y="1697451"/>
            <a:ext cx="7266290" cy="4113459"/>
          </a:xfrm>
          <a:prstGeom prst="rect">
            <a:avLst/>
          </a:prstGeom>
        </p:spPr>
      </p:pic>
    </p:spTree>
    <p:extLst>
      <p:ext uri="{BB962C8B-B14F-4D97-AF65-F5344CB8AC3E}">
        <p14:creationId xmlns:p14="http://schemas.microsoft.com/office/powerpoint/2010/main" val="3271854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smtClean="0">
                <a:solidFill>
                  <a:prstClr val="white"/>
                </a:solidFill>
                <a:latin typeface="Calibri"/>
              </a:rPr>
              <a:t>Middleware</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fontScale="85000" lnSpcReduction="20000"/>
          </a:bodyPr>
          <a:lstStyle/>
          <a:p>
            <a:r>
              <a:rPr lang="en-US"/>
              <a:t>When a delegate doesn't pass a request to the next delegate, it's called short-circuiting the request pipeline. Short-circuiting is often desirable because it avoids unnecessary work</a:t>
            </a:r>
            <a:r>
              <a:rPr lang="en-US" smtClean="0"/>
              <a:t>.</a:t>
            </a:r>
            <a:endParaRPr lang="hu-HU" smtClean="0"/>
          </a:p>
          <a:p>
            <a:pPr lvl="1"/>
            <a:r>
              <a:rPr lang="en-US"/>
              <a:t>For example, Static File Middleware can act as a terminal middleware by processing a request for a static file and short-circuiting the rest of the pipeline. </a:t>
            </a:r>
            <a:endParaRPr lang="hu-HU" smtClean="0"/>
          </a:p>
          <a:p>
            <a:r>
              <a:rPr lang="en-US" smtClean="0"/>
              <a:t>Middleware </a:t>
            </a:r>
            <a:r>
              <a:rPr lang="en-US"/>
              <a:t>added to the pipeline before the middleware that terminates further processing still processes code after their next.Invoke statements</a:t>
            </a:r>
            <a:r>
              <a:rPr lang="en-US" smtClean="0"/>
              <a:t>.</a:t>
            </a:r>
            <a:endParaRPr lang="hu-HU" smtClean="0"/>
          </a:p>
          <a:p>
            <a:r>
              <a:rPr lang="en-US"/>
              <a:t>Run delegates don't receive a next parameter. The first Run delegate is always terminal and terminates the </a:t>
            </a:r>
            <a:r>
              <a:rPr lang="en-US" smtClean="0"/>
              <a:t>pipeline.</a:t>
            </a:r>
            <a:endParaRPr lang="hu-HU" smtClean="0"/>
          </a:p>
          <a:p>
            <a:r>
              <a:rPr lang="en-US" smtClean="0"/>
              <a:t>Run </a:t>
            </a:r>
            <a:r>
              <a:rPr lang="en-US"/>
              <a:t>is a convention. Some middleware components may expose Run[Middleware] methods that run at the end of the </a:t>
            </a:r>
            <a:r>
              <a:rPr lang="en-US" smtClean="0"/>
              <a:t>pipeline</a:t>
            </a:r>
            <a:r>
              <a:rPr lang="hu-HU" smtClean="0"/>
              <a:t>.</a:t>
            </a:r>
            <a:endParaRPr lang="en-US"/>
          </a:p>
        </p:txBody>
      </p:sp>
    </p:spTree>
    <p:extLst>
      <p:ext uri="{BB962C8B-B14F-4D97-AF65-F5344CB8AC3E}">
        <p14:creationId xmlns:p14="http://schemas.microsoft.com/office/powerpoint/2010/main" val="1394395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smtClean="0">
                <a:solidFill>
                  <a:prstClr val="white"/>
                </a:solidFill>
                <a:latin typeface="Calibri"/>
              </a:rPr>
              <a:t>Middleware order</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2" name="Tartalom helye 1"/>
          <p:cNvSpPr>
            <a:spLocks noGrp="1"/>
          </p:cNvSpPr>
          <p:nvPr>
            <p:ph idx="1"/>
          </p:nvPr>
        </p:nvSpPr>
        <p:spPr>
          <a:xfrm>
            <a:off x="628650" y="1477895"/>
            <a:ext cx="7886700" cy="1652943"/>
          </a:xfrm>
        </p:spPr>
        <p:txBody>
          <a:bodyPr>
            <a:normAutofit fontScale="77500" lnSpcReduction="20000"/>
          </a:bodyPr>
          <a:lstStyle/>
          <a:p>
            <a:r>
              <a:rPr lang="en-US"/>
              <a:t>The order that middleware components are added in the Startup.Configure method defines the order in which the middleware components are invoked on requests and the reverse order for the response.</a:t>
            </a:r>
            <a:endParaRPr lang="hu-HU"/>
          </a:p>
          <a:p>
            <a:r>
              <a:rPr lang="en-US"/>
              <a:t>The order is critical for security, performance, and functionality</a:t>
            </a:r>
            <a:r>
              <a:rPr lang="en-US" smtClean="0"/>
              <a:t>.</a:t>
            </a:r>
            <a:endParaRPr lang="hu-HU"/>
          </a:p>
        </p:txBody>
      </p:sp>
      <p:pic>
        <p:nvPicPr>
          <p:cNvPr id="7" name="Kép 6"/>
          <p:cNvPicPr>
            <a:picLocks noChangeAspect="1"/>
          </p:cNvPicPr>
          <p:nvPr/>
        </p:nvPicPr>
        <p:blipFill>
          <a:blip r:embed="rId3"/>
          <a:stretch>
            <a:fillRect/>
          </a:stretch>
        </p:blipFill>
        <p:spPr>
          <a:xfrm>
            <a:off x="1835696" y="2873261"/>
            <a:ext cx="5472608" cy="3819014"/>
          </a:xfrm>
          <a:prstGeom prst="rect">
            <a:avLst/>
          </a:prstGeom>
        </p:spPr>
      </p:pic>
    </p:spTree>
    <p:extLst>
      <p:ext uri="{BB962C8B-B14F-4D97-AF65-F5344CB8AC3E}">
        <p14:creationId xmlns:p14="http://schemas.microsoft.com/office/powerpoint/2010/main" val="2674815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Branch the middleware pipeline</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a:t>Map extensions are used as a convention for branching the pipeline. Map branches the request pipeline based on matches of the given request path. If the request path starts with the given path, the branch is executed</a:t>
            </a:r>
            <a:r>
              <a:rPr lang="en-US" smtClean="0"/>
              <a:t>.</a:t>
            </a:r>
            <a:endParaRPr lang="hu-HU" smtClean="0"/>
          </a:p>
        </p:txBody>
      </p:sp>
    </p:spTree>
    <p:extLst>
      <p:ext uri="{BB962C8B-B14F-4D97-AF65-F5344CB8AC3E}">
        <p14:creationId xmlns:p14="http://schemas.microsoft.com/office/powerpoint/2010/main" val="821740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Branch the middleware pipeline</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pic>
        <p:nvPicPr>
          <p:cNvPr id="6" name="Tartalom helye 3"/>
          <p:cNvPicPr>
            <a:picLocks noGrp="1" noChangeAspect="1"/>
          </p:cNvPicPr>
          <p:nvPr>
            <p:ph idx="1"/>
          </p:nvPr>
        </p:nvPicPr>
        <p:blipFill>
          <a:blip r:embed="rId3"/>
          <a:stretch>
            <a:fillRect/>
          </a:stretch>
        </p:blipFill>
        <p:spPr>
          <a:xfrm>
            <a:off x="1586926" y="1385576"/>
            <a:ext cx="5826131" cy="5280784"/>
          </a:xfrm>
          <a:prstGeom prst="rect">
            <a:avLst/>
          </a:prstGeom>
        </p:spPr>
      </p:pic>
    </p:spTree>
    <p:extLst>
      <p:ext uri="{BB962C8B-B14F-4D97-AF65-F5344CB8AC3E}">
        <p14:creationId xmlns:p14="http://schemas.microsoft.com/office/powerpoint/2010/main" val="3924190377"/>
      </p:ext>
    </p:extLst>
  </p:cSld>
  <p:clrMapOvr>
    <a:masterClrMapping/>
  </p:clrMapOvr>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588</TotalTime>
  <Words>906</Words>
  <Application>Microsoft Office PowerPoint</Application>
  <PresentationFormat>Diavetítés a képernyőre (4:3 oldalarány)</PresentationFormat>
  <Paragraphs>110</Paragraphs>
  <Slides>14</Slides>
  <Notes>0</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14</vt:i4>
      </vt:variant>
    </vt:vector>
  </HeadingPairs>
  <TitlesOfParts>
    <vt:vector size="19" baseType="lpstr">
      <vt:lpstr>Arial</vt:lpstr>
      <vt:lpstr>Calibri</vt:lpstr>
      <vt:lpstr>Calibri Light</vt:lpstr>
      <vt:lpstr>Times New Roman</vt:lpstr>
      <vt:lpstr>Office-téma</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A Horvath</dc:creator>
  <cp:lastModifiedBy>A Horvath</cp:lastModifiedBy>
  <cp:revision>81</cp:revision>
  <dcterms:created xsi:type="dcterms:W3CDTF">2020-02-07T09:37:41Z</dcterms:created>
  <dcterms:modified xsi:type="dcterms:W3CDTF">2020-05-05T15:41:51Z</dcterms:modified>
</cp:coreProperties>
</file>