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78" r:id="rId2"/>
    <p:sldId id="265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61" r:id="rId3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AspNetCore/tree/release/3.1/src/Security/samples/PathSchemeSelection" TargetMode="External"/><Relationship Id="rId3" Type="http://schemas.openxmlformats.org/officeDocument/2006/relationships/hyperlink" Target="https://github.com/dotnet/AspNetCore/tree/release/3.1/src/Security/samples/ClaimsTransformation" TargetMode="External"/><Relationship Id="rId7" Type="http://schemas.openxmlformats.org/officeDocument/2006/relationships/hyperlink" Target="https://github.com/dotnet/AspNetCore/tree/release/3.1/src/Security/samples/Identity.ExternalClai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AspNetCore/tree/release/3.1/src/Security/samples/DynamicSchemes" TargetMode="External"/><Relationship Id="rId5" Type="http://schemas.openxmlformats.org/officeDocument/2006/relationships/hyperlink" Target="https://github.com/dotnet/AspNetCore/tree/release/3.1/src/Security/samples/CustomPolicyProvider" TargetMode="External"/><Relationship Id="rId4" Type="http://schemas.openxmlformats.org/officeDocument/2006/relationships/hyperlink" Target="https://github.com/dotnet/AspNetCore/tree/release/3.1/src/Security/samples/Cookies" TargetMode="External"/><Relationship Id="rId9" Type="http://schemas.openxmlformats.org/officeDocument/2006/relationships/hyperlink" Target="https://github.com/dotnet/AspNetCore/tree/release/3.1/src/Security/samples/StaticFilesAut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microsoft.aspnetcore.identity.claimsidentityoptions.usernameclaimtype" TargetMode="External"/><Relationship Id="rId3" Type="http://schemas.openxmlformats.org/officeDocument/2006/relationships/hyperlink" Target="https://docs.microsoft.com/en-us/dotnet/api/microsoft.aspnetcore.identity.claimsidentityoptions.roleclaimtype" TargetMode="External"/><Relationship Id="rId7" Type="http://schemas.openxmlformats.org/officeDocument/2006/relationships/hyperlink" Target="https://docs.microsoft.com/en-us/dotnet/api/system.security.claims.claimtypes.nameidentifi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aspnetcore.identity.claimsidentityoptions.useridclaimtype" TargetMode="External"/><Relationship Id="rId5" Type="http://schemas.openxmlformats.org/officeDocument/2006/relationships/hyperlink" Target="https://docs.microsoft.com/en-us/dotnet/api/microsoft.aspnetcore.identity.claimsidentityoptions.securitystampclaimtype" TargetMode="External"/><Relationship Id="rId4" Type="http://schemas.openxmlformats.org/officeDocument/2006/relationships/hyperlink" Target="https://docs.microsoft.com/en-us/dotnet/api/system.security.claims.claimtypes.role" TargetMode="External"/><Relationship Id="rId9" Type="http://schemas.openxmlformats.org/officeDocument/2006/relationships/hyperlink" Target="https://docs.microsoft.com/en-us/dotnet/api/system.security.claims.claimtypes.nam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microsoft.aspnetcore.identity.iusertwofactortokenprovider-1" TargetMode="External"/><Relationship Id="rId3" Type="http://schemas.openxmlformats.org/officeDocument/2006/relationships/hyperlink" Target="https://docs.microsoft.com/en-us/dotnet/api/microsoft.aspnetcore.identity.tokenoptions.authenticatortokenprovider" TargetMode="External"/><Relationship Id="rId7" Type="http://schemas.openxmlformats.org/officeDocument/2006/relationships/hyperlink" Target="https://docs.microsoft.com/en-us/dotnet/api/microsoft.aspnetcore.identity.tokenoptions.passwordresettokenprovid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aspnetcore.identity.tokenoptions.emailconfirmationtokenprovider" TargetMode="External"/><Relationship Id="rId5" Type="http://schemas.openxmlformats.org/officeDocument/2006/relationships/hyperlink" Target="https://docs.microsoft.com/en-us/dotnet/api/microsoft.aspnetcore.identity.tokenoptions.changephonenumbertokenprovider" TargetMode="External"/><Relationship Id="rId10" Type="http://schemas.openxmlformats.org/officeDocument/2006/relationships/hyperlink" Target="https://docs.microsoft.com/en-us/dotnet/api/microsoft.aspnetcore.identity.tokenproviderdescriptor" TargetMode="External"/><Relationship Id="rId4" Type="http://schemas.openxmlformats.org/officeDocument/2006/relationships/hyperlink" Target="https://docs.microsoft.com/en-us/dotnet/api/microsoft.aspnetcore.identity.tokenoptions.changeemailtokenprovider" TargetMode="External"/><Relationship Id="rId9" Type="http://schemas.openxmlformats.org/officeDocument/2006/relationships/hyperlink" Target="https://docs.microsoft.com/en-us/dotnet/api/microsoft.aspnetcore.identity.tokenoptions.providerma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identity.useroptions.allowedusernamecharact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microsoft.aspnetcore.identity.useroptions.requireuniqueemai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/>
              <a:t>Authentication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https://docs.microsoft.com/en-us/aspnet/core/security/authentication/?view=aspnetcore-3.1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Authentication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Concepts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Forbid</a:t>
            </a:r>
            <a:endParaRPr lang="hu-HU" smtClean="0"/>
          </a:p>
          <a:p>
            <a:pPr lvl="1"/>
            <a:r>
              <a:rPr lang="en-US"/>
              <a:t>An authentication scheme's forbid action is called by Authorization when an authenticated user attempts to access a resource they are not permitted to </a:t>
            </a:r>
            <a:r>
              <a:rPr lang="en-US"/>
              <a:t>access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Authentication forbid examples </a:t>
            </a:r>
            <a:r>
              <a:rPr lang="en-US"/>
              <a:t>include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A cookie authentication scheme redirecting the user to a page indicating access was </a:t>
            </a:r>
            <a:r>
              <a:rPr lang="en-US"/>
              <a:t>forbidden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A JWT bearer scheme returning a 403 </a:t>
            </a:r>
            <a:r>
              <a:rPr lang="en-US"/>
              <a:t>result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A custom authentication scheme redirecting to a page where the user can request access to the </a:t>
            </a:r>
            <a:r>
              <a:rPr lang="en-US"/>
              <a:t>resource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A forbid action can let the user </a:t>
            </a:r>
            <a:r>
              <a:rPr lang="en-US"/>
              <a:t>know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They are authenticated.</a:t>
            </a:r>
          </a:p>
          <a:p>
            <a:pPr lvl="2"/>
            <a:r>
              <a:rPr lang="en-US"/>
              <a:t>They aren't permitted to access the requested resource.</a:t>
            </a:r>
          </a:p>
        </p:txBody>
      </p:sp>
    </p:spTree>
    <p:extLst>
      <p:ext uri="{BB962C8B-B14F-4D97-AF65-F5344CB8AC3E}">
        <p14:creationId xmlns:p14="http://schemas.microsoft.com/office/powerpoint/2010/main" val="38805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Introduction to Identity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/>
              <a:t>ASP.NET Core </a:t>
            </a:r>
            <a:r>
              <a:rPr lang="en-US"/>
              <a:t>Identity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Is an API that supports user interface (UI) login </a:t>
            </a:r>
            <a:r>
              <a:rPr lang="en-US"/>
              <a:t>functionality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Manages users, passwords, profile data, roles, claims, tokens, email confirmation, and </a:t>
            </a:r>
            <a:r>
              <a:rPr lang="en-US"/>
              <a:t>more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Users can create an account with the login information stored in Identity or they can use an external </a:t>
            </a:r>
            <a:r>
              <a:rPr lang="en-US"/>
              <a:t>login </a:t>
            </a:r>
            <a:r>
              <a:rPr lang="en-US" smtClean="0"/>
              <a:t>provider.</a:t>
            </a:r>
            <a:endParaRPr lang="hu-HU" smtClean="0"/>
          </a:p>
          <a:p>
            <a:pPr lvl="1"/>
            <a:r>
              <a:rPr lang="en-US" smtClean="0"/>
              <a:t>Supported </a:t>
            </a:r>
            <a:r>
              <a:rPr lang="en-US"/>
              <a:t>external login providers include Facebook, Google, Microsoft Account, and </a:t>
            </a:r>
            <a:r>
              <a:rPr lang="en-US"/>
              <a:t>Twitter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Identity is typically configured using a SQL Server database to store user names, passwords, and profile </a:t>
            </a:r>
            <a:r>
              <a:rPr lang="en-US"/>
              <a:t>data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Create a Web app with authentication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Create an ASP.NET Core Web Application project with Individual </a:t>
            </a:r>
            <a:r>
              <a:rPr lang="en-US"/>
              <a:t>User </a:t>
            </a:r>
            <a:r>
              <a:rPr lang="en-US" smtClean="0"/>
              <a:t>Accounts.</a:t>
            </a:r>
            <a:r>
              <a:rPr lang="hu-HU" smtClean="0"/>
              <a:t> In .NET Core CLI type: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dotnet new </a:t>
            </a:r>
            <a:r>
              <a:rPr lang="en-US" smtClean="0"/>
              <a:t>webapp </a:t>
            </a:r>
            <a:r>
              <a:rPr lang="en-US" smtClean="0">
                <a:solidFill>
                  <a:srgbClr val="00B0F0"/>
                </a:solidFill>
              </a:rPr>
              <a:t>--auth </a:t>
            </a:r>
            <a:r>
              <a:rPr lang="en-US" smtClean="0"/>
              <a:t>Individual </a:t>
            </a:r>
            <a:r>
              <a:rPr lang="en-US" smtClean="0">
                <a:solidFill>
                  <a:srgbClr val="00B0F0"/>
                </a:solidFill>
              </a:rPr>
              <a:t>-o</a:t>
            </a:r>
            <a:r>
              <a:rPr lang="en-US" smtClean="0"/>
              <a:t> WebApp1</a:t>
            </a:r>
            <a:endParaRPr lang="hu-HU" smtClean="0"/>
          </a:p>
          <a:p>
            <a:r>
              <a:rPr lang="en-US"/>
              <a:t>The generated project provides ASP.NET Core Identity as a Razor Class Library. The Identity Razor Class Library exposes endpoints with the Identity </a:t>
            </a:r>
            <a:r>
              <a:rPr lang="en-US"/>
              <a:t>area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Apply the migrations to initialize the </a:t>
            </a:r>
            <a:r>
              <a:rPr lang="en-US"/>
              <a:t>database</a:t>
            </a:r>
            <a:r>
              <a:rPr lang="en-US" smtClean="0"/>
              <a:t>.</a:t>
            </a:r>
            <a:r>
              <a:rPr lang="hu-HU" smtClean="0"/>
              <a:t> </a:t>
            </a:r>
            <a:r>
              <a:rPr lang="hu-HU"/>
              <a:t>In .NET Core CLI </a:t>
            </a:r>
            <a:r>
              <a:rPr lang="hu-HU"/>
              <a:t>type</a:t>
            </a:r>
            <a:r>
              <a:rPr lang="hu-HU" smtClean="0"/>
              <a:t>:</a:t>
            </a:r>
          </a:p>
          <a:p>
            <a:pPr lvl="1"/>
            <a:r>
              <a:rPr lang="hu-HU">
                <a:solidFill>
                  <a:srgbClr val="0070C0"/>
                </a:solidFill>
              </a:rPr>
              <a:t>dotnet ef </a:t>
            </a:r>
            <a:r>
              <a:rPr lang="hu-HU"/>
              <a:t>database 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Authentication samples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Claims transformation</a:t>
            </a:r>
            <a:endParaRPr lang="en-US"/>
          </a:p>
          <a:p>
            <a:r>
              <a:rPr lang="en-US">
                <a:hlinkClick r:id="rId4"/>
              </a:rPr>
              <a:t>Cookie authentication</a:t>
            </a:r>
            <a:endParaRPr lang="en-US"/>
          </a:p>
          <a:p>
            <a:r>
              <a:rPr lang="en-US">
                <a:hlinkClick r:id="rId5"/>
              </a:rPr>
              <a:t>Custom policy provider - IAuthorizationPolicyProvider</a:t>
            </a:r>
            <a:endParaRPr lang="en-US"/>
          </a:p>
          <a:p>
            <a:r>
              <a:rPr lang="en-US">
                <a:hlinkClick r:id="rId6"/>
              </a:rPr>
              <a:t>Dynamic authentication schemes and options</a:t>
            </a:r>
            <a:endParaRPr lang="en-US"/>
          </a:p>
          <a:p>
            <a:r>
              <a:rPr lang="en-US">
                <a:hlinkClick r:id="rId7"/>
              </a:rPr>
              <a:t>External claims</a:t>
            </a:r>
            <a:endParaRPr lang="en-US"/>
          </a:p>
          <a:p>
            <a:r>
              <a:rPr lang="en-US">
                <a:hlinkClick r:id="rId8"/>
              </a:rPr>
              <a:t>Selecting between cookie and another authentication scheme based on the request</a:t>
            </a:r>
            <a:endParaRPr lang="en-US"/>
          </a:p>
          <a:p>
            <a:r>
              <a:rPr lang="en-US">
                <a:hlinkClick r:id="rId9"/>
              </a:rPr>
              <a:t>Restricts access to static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Run the samples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a branch. For example, release/3.1</a:t>
            </a:r>
          </a:p>
          <a:p>
            <a:r>
              <a:rPr lang="en-US"/>
              <a:t>Clone or download the ASP.NET Core repository.</a:t>
            </a:r>
          </a:p>
          <a:p>
            <a:r>
              <a:rPr lang="en-US"/>
              <a:t>Verify you have installed the .NET Core SDK version matching the clone of the ASP.NET Core repository.</a:t>
            </a:r>
          </a:p>
          <a:p>
            <a:r>
              <a:rPr lang="en-US"/>
              <a:t>Navigate to a sample in AspNetCore/src/Security/samples and run the sample with dotnet </a:t>
            </a:r>
            <a:r>
              <a:rPr lang="en-US"/>
              <a:t>run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Identity and EF Core Migrations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/>
              <a:t>Before examining the model, it's useful to understand how Identity works with EF Core Migrations to create and update a database. At the top level, the process </a:t>
            </a:r>
            <a:r>
              <a:rPr lang="en-US"/>
              <a:t>is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Define or update a data model in code.</a:t>
            </a:r>
          </a:p>
          <a:p>
            <a:pPr lvl="1"/>
            <a:r>
              <a:rPr lang="en-US"/>
              <a:t>Add a Migration to translate this model into changes that can be applied to the database.</a:t>
            </a:r>
          </a:p>
          <a:p>
            <a:pPr lvl="1"/>
            <a:r>
              <a:rPr lang="en-US"/>
              <a:t>Check that the Migration correctly represents your intentions.</a:t>
            </a:r>
          </a:p>
          <a:p>
            <a:pPr lvl="1"/>
            <a:r>
              <a:rPr lang="en-US"/>
              <a:t>Apply the Migration to update the database to be in sync with the model.</a:t>
            </a:r>
          </a:p>
          <a:p>
            <a:pPr lvl="1"/>
            <a:r>
              <a:rPr lang="en-US"/>
              <a:t>Repeat steps 1 through 4 to further refine the model and keep the database in </a:t>
            </a:r>
            <a:r>
              <a:rPr lang="en-US"/>
              <a:t>sync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Run </a:t>
            </a:r>
            <a:r>
              <a:rPr lang="en-US" smtClean="0">
                <a:solidFill>
                  <a:srgbClr val="0070C0"/>
                </a:solidFill>
              </a:rPr>
              <a:t>dotnet </a:t>
            </a:r>
            <a:r>
              <a:rPr lang="en-US">
                <a:solidFill>
                  <a:srgbClr val="0070C0"/>
                </a:solidFill>
              </a:rPr>
              <a:t>ef</a:t>
            </a:r>
            <a:r>
              <a:rPr lang="en-US"/>
              <a:t> 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database update </a:t>
            </a:r>
            <a:r>
              <a:rPr lang="en-US"/>
              <a:t>in a command shell.</a:t>
            </a:r>
          </a:p>
        </p:txBody>
      </p:sp>
    </p:spTree>
    <p:extLst>
      <p:ext uri="{BB962C8B-B14F-4D97-AF65-F5344CB8AC3E}">
        <p14:creationId xmlns:p14="http://schemas.microsoft.com/office/powerpoint/2010/main" val="41353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The Identity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Identity model consists of the following entity </a:t>
            </a:r>
            <a:r>
              <a:rPr lang="en-US"/>
              <a:t>types</a:t>
            </a:r>
            <a:r>
              <a:rPr lang="en-US" smtClean="0"/>
              <a:t>.</a:t>
            </a:r>
            <a:endParaRPr lang="hu-HU" smtClean="0"/>
          </a:p>
          <a:p>
            <a:endParaRPr lang="en-US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8650"/>
              </p:ext>
            </p:extLst>
          </p:nvPr>
        </p:nvGraphicFramePr>
        <p:xfrm>
          <a:off x="1128142" y="2659316"/>
          <a:ext cx="6743700" cy="4023360"/>
        </p:xfrm>
        <a:graphic>
          <a:graphicData uri="http://schemas.openxmlformats.org/drawingml/2006/table">
            <a:tbl>
              <a:tblPr/>
              <a:tblGrid>
                <a:gridCol w="3371850"/>
                <a:gridCol w="33718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Entity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User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Represents the user.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Role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Represents a role.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UserClaim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a claim that a user possesses.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UserToken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an authentication token for a user.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UserLogin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Associates a user with a login.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RoleClaim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a claim that's granted to all users within a role.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UserRole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join entity that associates users and roles.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The Identity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entity types are related to each other in the following </a:t>
            </a:r>
            <a:r>
              <a:rPr lang="en-US"/>
              <a:t>ways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Each User can have many UserClaims.</a:t>
            </a:r>
          </a:p>
          <a:p>
            <a:pPr lvl="1"/>
            <a:r>
              <a:rPr lang="en-US"/>
              <a:t>Each User can have many UserLogins.</a:t>
            </a:r>
          </a:p>
          <a:p>
            <a:pPr lvl="1"/>
            <a:r>
              <a:rPr lang="en-US"/>
              <a:t>Each User can have many UserTokens.</a:t>
            </a:r>
          </a:p>
          <a:p>
            <a:pPr lvl="1"/>
            <a:r>
              <a:rPr lang="en-US"/>
              <a:t>Each Role can have many associated RoleClaims.</a:t>
            </a:r>
          </a:p>
          <a:p>
            <a:pPr lvl="1"/>
            <a:r>
              <a:rPr lang="en-US"/>
              <a:t>Each User can have many associated Roles, and each Role can be associated with many Users. This is a many-to-many relationship that requires a join table in the database. The join table is represented by the UserRole entity.</a:t>
            </a:r>
          </a:p>
        </p:txBody>
      </p:sp>
    </p:spTree>
    <p:extLst>
      <p:ext uri="{BB962C8B-B14F-4D97-AF65-F5344CB8AC3E}">
        <p14:creationId xmlns:p14="http://schemas.microsoft.com/office/powerpoint/2010/main" val="40943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The Identity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90918"/>
            <a:ext cx="7886700" cy="5267459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Identity defines default Common Language Runtime (CLR) types for each of the entity types listed above. These types are all prefixed with </a:t>
            </a:r>
            <a:r>
              <a:rPr lang="en-US"/>
              <a:t>Identity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IdentityUser</a:t>
            </a:r>
          </a:p>
          <a:p>
            <a:pPr lvl="1"/>
            <a:r>
              <a:rPr lang="en-US"/>
              <a:t>IdentityRole</a:t>
            </a:r>
          </a:p>
          <a:p>
            <a:pPr lvl="1"/>
            <a:r>
              <a:rPr lang="en-US"/>
              <a:t>IdentityUserClaim</a:t>
            </a:r>
          </a:p>
          <a:p>
            <a:pPr lvl="1"/>
            <a:r>
              <a:rPr lang="en-US"/>
              <a:t>IdentityUserToken</a:t>
            </a:r>
          </a:p>
          <a:p>
            <a:pPr lvl="1"/>
            <a:r>
              <a:rPr lang="en-US"/>
              <a:t>IdentityUserLogin</a:t>
            </a:r>
          </a:p>
          <a:p>
            <a:pPr lvl="1"/>
            <a:r>
              <a:rPr lang="en-US"/>
              <a:t>IdentityRoleClaim</a:t>
            </a:r>
          </a:p>
          <a:p>
            <a:pPr lvl="1"/>
            <a:r>
              <a:rPr lang="en-US" smtClean="0"/>
              <a:t>IdentityUserRole</a:t>
            </a:r>
            <a:endParaRPr lang="en-US"/>
          </a:p>
          <a:p>
            <a:r>
              <a:rPr lang="en-US"/>
              <a:t>Rather than using these types directly, the types can be used as base classes for the app's </a:t>
            </a:r>
            <a:r>
              <a:rPr lang="en-US"/>
              <a:t>own </a:t>
            </a:r>
            <a:r>
              <a:rPr lang="en-US" smtClean="0"/>
              <a:t>types.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DbContext classes defined by Identity are generic, such that different CLR types can be used for one or more of the entity types in </a:t>
            </a:r>
            <a:r>
              <a:rPr lang="en-US"/>
              <a:t>the </a:t>
            </a:r>
            <a:r>
              <a:rPr lang="en-US" smtClean="0"/>
              <a:t>model.</a:t>
            </a:r>
            <a:endParaRPr lang="hu-HU" smtClean="0"/>
          </a:p>
          <a:p>
            <a:r>
              <a:rPr lang="en-US" smtClean="0"/>
              <a:t>These </a:t>
            </a:r>
            <a:r>
              <a:rPr lang="en-US"/>
              <a:t>generic types also allow the User primary key (PK) data type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1170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starting point for model customization is to derive from the appropriate context type</a:t>
            </a:r>
            <a:r>
              <a:rPr lang="en-US"/>
              <a:t>. </a:t>
            </a:r>
            <a:endParaRPr lang="hu-HU" smtClean="0"/>
          </a:p>
          <a:p>
            <a:r>
              <a:rPr lang="en-US" smtClean="0"/>
              <a:t>This </a:t>
            </a:r>
            <a:r>
              <a:rPr lang="en-US"/>
              <a:t>context type is customarily called ApplicationDbContext and is created by the ASP.NET Core </a:t>
            </a:r>
            <a:r>
              <a:rPr lang="en-US"/>
              <a:t>templates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Custom user data is supported by inheriting from IdentityUser. It's customary to name this type </a:t>
            </a:r>
            <a:r>
              <a:rPr lang="en-US"/>
              <a:t>ApplicationUser</a:t>
            </a:r>
            <a:r>
              <a:rPr lang="en-US" smtClean="0"/>
              <a:t>:</a:t>
            </a:r>
            <a:endParaRPr lang="hu-HU" smtClean="0"/>
          </a:p>
          <a:p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1" y="5299855"/>
            <a:ext cx="4071713" cy="9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Overview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Authentication is the process of determining a user's </a:t>
            </a:r>
            <a:r>
              <a:rPr lang="en-US"/>
              <a:t>identity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In ASP.NET Core, authentication is handled by the IAuthenticationService, which is used by </a:t>
            </a:r>
            <a:r>
              <a:rPr lang="en-US"/>
              <a:t>authentication </a:t>
            </a:r>
            <a:r>
              <a:rPr lang="en-US" smtClean="0"/>
              <a:t>middleware.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authentication service uses registered authentication handlers to complete authentication-related </a:t>
            </a:r>
            <a:r>
              <a:rPr lang="en-US"/>
              <a:t>actions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Examples of authentication-related actions </a:t>
            </a:r>
            <a:r>
              <a:rPr lang="en-US"/>
              <a:t>include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Authenticating a </a:t>
            </a:r>
            <a:r>
              <a:rPr lang="en-US"/>
              <a:t>user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Responding when an unauthenticated user tries to access a restricted </a:t>
            </a:r>
            <a:r>
              <a:rPr lang="en-US"/>
              <a:t>resource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registered authentication handlers and their configuration options are called "schemes".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starting point for model customization is to derive from the appropriate context type</a:t>
            </a:r>
            <a:r>
              <a:rPr lang="en-US"/>
              <a:t>. </a:t>
            </a:r>
            <a:endParaRPr lang="hu-HU" smtClean="0"/>
          </a:p>
          <a:p>
            <a:r>
              <a:rPr lang="en-US" smtClean="0"/>
              <a:t>This </a:t>
            </a:r>
            <a:r>
              <a:rPr lang="en-US"/>
              <a:t>context type is customarily called ApplicationDbContext and is created by the ASP.NET Core </a:t>
            </a:r>
            <a:r>
              <a:rPr lang="en-US"/>
              <a:t>templates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Custom user data is supported by inheriting from IdentityUser. It's customary to name this type </a:t>
            </a:r>
            <a:r>
              <a:rPr lang="en-US"/>
              <a:t>ApplicationUser</a:t>
            </a:r>
            <a:r>
              <a:rPr lang="en-US" smtClean="0"/>
              <a:t>:</a:t>
            </a:r>
            <a:endParaRPr lang="hu-HU" smtClean="0"/>
          </a:p>
          <a:p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31" y="5299855"/>
            <a:ext cx="4071713" cy="9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Update </a:t>
            </a:r>
            <a:r>
              <a:rPr lang="en-US" smtClean="0"/>
              <a:t>Startup.ConfigureServices </a:t>
            </a:r>
            <a:r>
              <a:rPr lang="en-US"/>
              <a:t>and replace IdentityUser with </a:t>
            </a:r>
            <a:r>
              <a:rPr lang="en-US"/>
              <a:t>ApplicationUser</a:t>
            </a:r>
            <a:r>
              <a:rPr lang="en-US" smtClean="0"/>
              <a:t>.</a:t>
            </a:r>
            <a:endParaRPr lang="hu-HU" smtClean="0"/>
          </a:p>
          <a:p>
            <a:endParaRPr lang="en-US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33" y="2756078"/>
            <a:ext cx="5642709" cy="8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 change to the PK column's data type after the database has been created is problematic on many </a:t>
            </a:r>
            <a:r>
              <a:rPr lang="en-US"/>
              <a:t>database </a:t>
            </a:r>
            <a:r>
              <a:rPr lang="en-US" smtClean="0"/>
              <a:t>systems.</a:t>
            </a:r>
            <a:endParaRPr lang="hu-HU" smtClean="0"/>
          </a:p>
          <a:p>
            <a:r>
              <a:rPr lang="en-US" smtClean="0"/>
              <a:t>Changing </a:t>
            </a:r>
            <a:r>
              <a:rPr lang="en-US"/>
              <a:t>the PK typically involves dropping and re-creating the table. Therefore, key types should be specified in the initial migration when the database is </a:t>
            </a:r>
            <a:r>
              <a:rPr lang="en-US"/>
              <a:t>created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Follow these steps to change the </a:t>
            </a:r>
            <a:r>
              <a:rPr lang="en-US"/>
              <a:t>PK </a:t>
            </a:r>
            <a:r>
              <a:rPr lang="en-US" smtClean="0"/>
              <a:t>type</a:t>
            </a:r>
            <a:r>
              <a:rPr lang="hu-HU"/>
              <a:t>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152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If the database was created before the PK change, </a:t>
            </a:r>
            <a:r>
              <a:rPr lang="en-US"/>
              <a:t>run </a:t>
            </a:r>
            <a:r>
              <a:rPr lang="en-US" smtClean="0">
                <a:solidFill>
                  <a:srgbClr val="0070C0"/>
                </a:solidFill>
              </a:rPr>
              <a:t>dotnet </a:t>
            </a:r>
            <a:r>
              <a:rPr lang="en-US">
                <a:solidFill>
                  <a:srgbClr val="0070C0"/>
                </a:solidFill>
              </a:rPr>
              <a:t>ef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database drop </a:t>
            </a:r>
            <a:r>
              <a:rPr lang="en-US"/>
              <a:t>(.NET Core CLI) to delete </a:t>
            </a:r>
            <a:r>
              <a:rPr lang="en-US"/>
              <a:t>it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After confirming deletion of the database, remove the initial migration </a:t>
            </a:r>
            <a:r>
              <a:rPr lang="en-US"/>
              <a:t>with </a:t>
            </a:r>
            <a:r>
              <a:rPr lang="en-US" smtClean="0">
                <a:solidFill>
                  <a:srgbClr val="0070C0"/>
                </a:solidFill>
              </a:rPr>
              <a:t>dotnet </a:t>
            </a:r>
            <a:r>
              <a:rPr lang="en-US">
                <a:solidFill>
                  <a:srgbClr val="0070C0"/>
                </a:solidFill>
              </a:rPr>
              <a:t>ef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migrations remove</a:t>
            </a:r>
            <a:r>
              <a:rPr lang="en-US"/>
              <a:t> (.NET Core </a:t>
            </a:r>
            <a:r>
              <a:rPr lang="en-US"/>
              <a:t>CLI</a:t>
            </a:r>
            <a:r>
              <a:rPr lang="en-US" smtClean="0"/>
              <a:t>).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556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Customize the model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If a custom ApplicationUser class is being used, update the class to inherit from </a:t>
            </a:r>
            <a:r>
              <a:rPr lang="en-US"/>
              <a:t>IdentityUser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/>
          </a:p>
          <a:p>
            <a:r>
              <a:rPr lang="en-US" smtClean="0"/>
              <a:t>Update </a:t>
            </a:r>
            <a:r>
              <a:rPr lang="en-US"/>
              <a:t>ApplicationDbContext to reference the custom </a:t>
            </a:r>
            <a:r>
              <a:rPr lang="en-US"/>
              <a:t>ApplicationUser </a:t>
            </a:r>
            <a:r>
              <a:rPr lang="en-US" smtClean="0"/>
              <a:t>class</a:t>
            </a:r>
            <a:r>
              <a:rPr lang="hu-HU" smtClean="0"/>
              <a:t>.</a:t>
            </a:r>
            <a:endParaRPr lang="en-US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67" y="2693093"/>
            <a:ext cx="3863250" cy="141485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7" y="5114118"/>
            <a:ext cx="6150970" cy="16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ASP.NET Core Identity uses default values for settings such as password policy, lockout, and </a:t>
            </a:r>
            <a:r>
              <a:rPr lang="en-US"/>
              <a:t>cookie </a:t>
            </a:r>
            <a:r>
              <a:rPr lang="en-US" smtClean="0"/>
              <a:t>configuration.</a:t>
            </a:r>
            <a:endParaRPr lang="hu-HU" smtClean="0"/>
          </a:p>
          <a:p>
            <a:r>
              <a:rPr lang="en-US" smtClean="0"/>
              <a:t>These </a:t>
            </a:r>
            <a:r>
              <a:rPr lang="en-US"/>
              <a:t>settings can be overridden in the Startup </a:t>
            </a:r>
            <a:r>
              <a:rPr lang="en-US"/>
              <a:t>class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IdentityOptions class represents the options that can be used to configure the </a:t>
            </a:r>
            <a:r>
              <a:rPr lang="en-US"/>
              <a:t>Identity </a:t>
            </a:r>
            <a:r>
              <a:rPr lang="en-US" smtClean="0"/>
              <a:t>system.</a:t>
            </a:r>
            <a:endParaRPr lang="hu-HU" smtClean="0"/>
          </a:p>
          <a:p>
            <a:r>
              <a:rPr lang="en-US" smtClean="0"/>
              <a:t>IdentityOptions </a:t>
            </a:r>
            <a:r>
              <a:rPr lang="en-US"/>
              <a:t>must be set after calling AddIdentity or AddDefaultIdentity.</a:t>
            </a:r>
          </a:p>
        </p:txBody>
      </p:sp>
    </p:spTree>
    <p:extLst>
      <p:ext uri="{BB962C8B-B14F-4D97-AF65-F5344CB8AC3E}">
        <p14:creationId xmlns:p14="http://schemas.microsoft.com/office/powerpoint/2010/main" val="24724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z="2200"/>
              <a:t>IdentityOptions.ClaimsIdentity specifies the ClaimsIdentityOptions with the properties shown in the following </a:t>
            </a:r>
            <a:r>
              <a:rPr lang="en-US" sz="2200"/>
              <a:t>table</a:t>
            </a:r>
            <a:r>
              <a:rPr lang="en-US" sz="2200" smtClean="0"/>
              <a:t>.</a:t>
            </a:r>
            <a:endParaRPr lang="hu-HU" sz="2200" smtClean="0"/>
          </a:p>
          <a:p>
            <a:endParaRPr lang="en-US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85009"/>
              </p:ext>
            </p:extLst>
          </p:nvPr>
        </p:nvGraphicFramePr>
        <p:xfrm>
          <a:off x="628650" y="2716153"/>
          <a:ext cx="7886700" cy="37490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b="1">
                          <a:effectLst/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3"/>
                        </a:rPr>
                        <a:t>RoleClaimType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Gets or sets the claim type used for a role claim.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u="none" strike="noStrike">
                          <a:effectLst/>
                          <a:hlinkClick r:id="rId4"/>
                        </a:rPr>
                        <a:t>ClaimTypes.Role</a:t>
                      </a:r>
                      <a:endParaRPr lang="hu-HU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5"/>
                        </a:rPr>
                        <a:t>SecurityStampClaimType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Gets or sets the claim type used for the security stamp claim.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AspNet.Identity.SecurityStamp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6"/>
                        </a:rPr>
                        <a:t>UserIdClaimType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Gets or sets the claim type used for the user identifier claim.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u="none" strike="noStrike">
                          <a:effectLst/>
                          <a:hlinkClick r:id="rId7"/>
                        </a:rPr>
                        <a:t>ClaimTypes.NameIdentifier</a:t>
                      </a:r>
                      <a:endParaRPr lang="hu-HU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8"/>
                        </a:rPr>
                        <a:t>UserNameClaimType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Gets or sets the claim type used for the user name claim.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u="none" strike="noStrike">
                          <a:effectLst/>
                          <a:hlinkClick r:id="rId9"/>
                        </a:rPr>
                        <a:t>ClaimTypes.Name</a:t>
                      </a:r>
                      <a:endParaRPr lang="hu-HU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By default, Identity requires </a:t>
            </a:r>
            <a:r>
              <a:rPr lang="en-US"/>
              <a:t>that </a:t>
            </a:r>
            <a:r>
              <a:rPr lang="en-US" smtClean="0"/>
              <a:t>passwords</a:t>
            </a:r>
            <a:r>
              <a:rPr lang="hu-HU" smtClean="0"/>
              <a:t>.</a:t>
            </a:r>
          </a:p>
          <a:p>
            <a:r>
              <a:rPr lang="en-US" smtClean="0"/>
              <a:t>PasswordOptions </a:t>
            </a:r>
            <a:r>
              <a:rPr lang="en-US"/>
              <a:t>can be set in </a:t>
            </a:r>
            <a:r>
              <a:rPr lang="en-US"/>
              <a:t>Startup.ConfigureServices</a:t>
            </a:r>
            <a:r>
              <a:rPr lang="en-US" smtClean="0"/>
              <a:t>.</a:t>
            </a:r>
            <a:endParaRPr lang="hu-HU" smtClean="0"/>
          </a:p>
          <a:p>
            <a:endParaRPr lang="en-US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19" y="3372721"/>
            <a:ext cx="5203937" cy="2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following code sets SignIn settings (to default </a:t>
            </a:r>
            <a:r>
              <a:rPr lang="en-US"/>
              <a:t>values</a:t>
            </a:r>
            <a:r>
              <a:rPr lang="en-US" smtClean="0"/>
              <a:t>)</a:t>
            </a:r>
            <a:r>
              <a:rPr lang="hu-HU" smtClean="0"/>
              <a:t>.</a:t>
            </a:r>
          </a:p>
          <a:p>
            <a:endParaRPr lang="en-US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54" y="2805984"/>
            <a:ext cx="5548676" cy="15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IdentityOptions.Tokens specifies the TokenOptions with the properties shown in the </a:t>
            </a:r>
            <a:r>
              <a:rPr lang="en-US"/>
              <a:t>table</a:t>
            </a:r>
            <a:r>
              <a:rPr lang="en-US" smtClean="0"/>
              <a:t>.</a:t>
            </a:r>
            <a:endParaRPr lang="hu-HU" smtClean="0"/>
          </a:p>
          <a:p>
            <a:endParaRPr lang="en-US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81929"/>
              </p:ext>
            </p:extLst>
          </p:nvPr>
        </p:nvGraphicFramePr>
        <p:xfrm>
          <a:off x="556641" y="2635453"/>
          <a:ext cx="7886702" cy="4049447"/>
        </p:xfrm>
        <a:graphic>
          <a:graphicData uri="http://schemas.openxmlformats.org/drawingml/2006/table">
            <a:tbl>
              <a:tblPr/>
              <a:tblGrid>
                <a:gridCol w="3943351"/>
                <a:gridCol w="3943351"/>
              </a:tblGrid>
              <a:tr h="212260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b="1">
                          <a:effectLst/>
                        </a:rPr>
                        <a:t>Property</a:t>
                      </a:r>
                    </a:p>
                  </a:txBody>
                  <a:tcPr marL="53065" marR="53065" marT="26533" marB="265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b="1">
                          <a:effectLst/>
                        </a:rPr>
                        <a:t>Description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3521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3"/>
                        </a:rPr>
                        <a:t>AuthenticatorTokenProvider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Gets or sets the AuthenticatorTokenProvider used to validate two-factor sign-ins with an authenticator.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003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4"/>
                        </a:rPr>
                        <a:t>ChangeEmailTokenProvider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Gets or sets the ChangeEmailTokenProvider used to generate tokens used in email change confirmation emails.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003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5"/>
                        </a:rPr>
                        <a:t>ChangePhoneNumberTokenProvider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Gets or sets the ChangePhoneNumberTokenProvider used to generate tokens used when changing phone numbers.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124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6"/>
                        </a:rPr>
                        <a:t>EmailConfirmationTokenProvider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Gets or sets the token provider used to generate tokens used in account confirmation emails.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124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7"/>
                        </a:rPr>
                        <a:t>PasswordResetTokenProvider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Gets or sets the </a:t>
                      </a:r>
                      <a:r>
                        <a:rPr lang="en-US" sz="1400" u="none" strike="noStrike">
                          <a:effectLst/>
                          <a:hlinkClick r:id="rId8"/>
                        </a:rPr>
                        <a:t>IUserTwoFactorTokenProvider&lt;TUser&gt;</a:t>
                      </a:r>
                      <a:r>
                        <a:rPr lang="en-US" sz="1400">
                          <a:effectLst/>
                        </a:rPr>
                        <a:t> used to generate tokens used in password reset emails.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651">
                <a:tc>
                  <a:txBody>
                    <a:bodyPr/>
                    <a:lstStyle/>
                    <a:p>
                      <a:pPr algn="l" fontAlgn="t"/>
                      <a:r>
                        <a:rPr lang="hu-HU" sz="1400" u="none" strike="noStrike">
                          <a:effectLst/>
                          <a:hlinkClick r:id="rId9"/>
                        </a:rPr>
                        <a:t>ProviderMap</a:t>
                      </a:r>
                      <a:endParaRPr lang="hu-HU" sz="1400">
                        <a:effectLst/>
                      </a:endParaRPr>
                    </a:p>
                  </a:txBody>
                  <a:tcPr marL="53065" marR="53065" marT="26533" marB="2653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Used to construct a </a:t>
                      </a:r>
                      <a:r>
                        <a:rPr lang="en-US" sz="1400" u="none" strike="noStrike">
                          <a:effectLst/>
                          <a:hlinkClick r:id="rId10"/>
                        </a:rPr>
                        <a:t>User Token Provider</a:t>
                      </a:r>
                      <a:r>
                        <a:rPr lang="en-US" sz="1400">
                          <a:effectLst/>
                        </a:rPr>
                        <a:t> with the key used as the provider's name.</a:t>
                      </a:r>
                    </a:p>
                  </a:txBody>
                  <a:tcPr marL="53065" marR="53065" marT="26533" marB="26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Overview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Authentication schemes are specified by registering authentication services </a:t>
            </a:r>
            <a:r>
              <a:rPr lang="en-US"/>
              <a:t>in </a:t>
            </a:r>
            <a:r>
              <a:rPr lang="hu-HU" smtClean="0"/>
              <a:t>S</a:t>
            </a:r>
            <a:r>
              <a:rPr lang="en-US" smtClean="0"/>
              <a:t>tartup.ConfigureServices:</a:t>
            </a:r>
            <a:endParaRPr lang="hu-HU" smtClean="0"/>
          </a:p>
          <a:p>
            <a:pPr lvl="1"/>
            <a:r>
              <a:rPr lang="en-US"/>
              <a:t>By calling a scheme-specific extension method after a call to services.AddAuthentication (such as AddJwtBearer or AddCookie, for example</a:t>
            </a:r>
            <a:r>
              <a:rPr lang="en-US"/>
              <a:t>). </a:t>
            </a:r>
            <a:endParaRPr lang="hu-HU" smtClean="0"/>
          </a:p>
          <a:p>
            <a:pPr lvl="2"/>
            <a:r>
              <a:rPr lang="en-US" smtClean="0"/>
              <a:t>These </a:t>
            </a:r>
            <a:r>
              <a:rPr lang="en-US"/>
              <a:t>extension methods </a:t>
            </a:r>
            <a:r>
              <a:rPr lang="en-US"/>
              <a:t>use </a:t>
            </a:r>
            <a:r>
              <a:rPr lang="hu-HU" smtClean="0"/>
              <a:t>A</a:t>
            </a:r>
            <a:r>
              <a:rPr lang="en-US" smtClean="0"/>
              <a:t>uthenticationBuilder.AddScheme </a:t>
            </a:r>
            <a:r>
              <a:rPr lang="en-US"/>
              <a:t>to register schemes with appropriate </a:t>
            </a:r>
            <a:r>
              <a:rPr lang="en-US"/>
              <a:t>settings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Less commonly, by calling AuthenticationBuilder.AddScheme directly.</a:t>
            </a:r>
          </a:p>
        </p:txBody>
      </p:sp>
    </p:spTree>
    <p:extLst>
      <p:ext uri="{BB962C8B-B14F-4D97-AF65-F5344CB8AC3E}">
        <p14:creationId xmlns:p14="http://schemas.microsoft.com/office/powerpoint/2010/main" val="34777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IdentityOptions.User specifies the UserOptions with the properties shown in the table.</a:t>
            </a: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79199"/>
              </p:ext>
            </p:extLst>
          </p:nvPr>
        </p:nvGraphicFramePr>
        <p:xfrm>
          <a:off x="1200150" y="2925908"/>
          <a:ext cx="6743700" cy="2743200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  <a:gridCol w="22479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b="1"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b="1">
                          <a:effectLst/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3"/>
                        </a:rPr>
                        <a:t>AllowedUserNameCharacters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Allowed characters in the username.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abcdefghijklmnopqrstuvwxyz</a:t>
                      </a:r>
                      <a:br>
                        <a:rPr lang="hu-HU">
                          <a:effectLst/>
                        </a:rPr>
                      </a:br>
                      <a:r>
                        <a:rPr lang="hu-HU">
                          <a:effectLst/>
                        </a:rPr>
                        <a:t>ABCDEFGHIJKLMNOPQRSTUVWXYZ</a:t>
                      </a:r>
                      <a:br>
                        <a:rPr lang="hu-HU">
                          <a:effectLst/>
                        </a:rPr>
                      </a:br>
                      <a:r>
                        <a:rPr lang="hu-HU">
                          <a:effectLst/>
                        </a:rPr>
                        <a:t>0123456789</a:t>
                      </a:r>
                      <a:br>
                        <a:rPr lang="hu-HU">
                          <a:effectLst/>
                        </a:rPr>
                      </a:br>
                      <a:r>
                        <a:rPr lang="hu-HU">
                          <a:effectLst/>
                        </a:rPr>
                        <a:t>-._@+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u="none" strike="noStrike">
                          <a:effectLst/>
                          <a:hlinkClick r:id="rId4"/>
                        </a:rPr>
                        <a:t>RequireUniqueEmail</a:t>
                      </a:r>
                      <a:endParaRPr lang="hu-H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Requires each user to have a unique email.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Configure Identity</a:t>
            </a:r>
            <a:endParaRPr lang="hu-HU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Configure the app's cookie in Startup.ConfigureServices. ConfigureApplicationCookie must be called after calling AddIdentity or AddDefaultIdentity.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0" y="3574758"/>
            <a:ext cx="7173480" cy="26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Overview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3204" y="2357378"/>
            <a:ext cx="8351567" cy="557128"/>
          </a:xfrm>
          <a:prstGeom prst="rect">
            <a:avLst/>
          </a:prstGeom>
        </p:spPr>
      </p:pic>
      <p:sp>
        <p:nvSpPr>
          <p:cNvPr id="8" name="Tartalom helye 6"/>
          <p:cNvSpPr txBox="1">
            <a:spLocks/>
          </p:cNvSpPr>
          <p:nvPr/>
        </p:nvSpPr>
        <p:spPr>
          <a:xfrm>
            <a:off x="515155" y="1687132"/>
            <a:ext cx="8087932" cy="4687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T</a:t>
            </a:r>
            <a:r>
              <a:rPr lang="en-US"/>
              <a:t>he following code registers authentication services and handlers for cookie and JWT bearer authentication </a:t>
            </a:r>
            <a:r>
              <a:rPr lang="en-US"/>
              <a:t>schemes</a:t>
            </a:r>
            <a:r>
              <a:rPr lang="en-US" smtClean="0"/>
              <a:t>:</a:t>
            </a:r>
            <a:endParaRPr lang="hu-HU" smtClean="0"/>
          </a:p>
          <a:p>
            <a:endParaRPr lang="hu-HU" smtClean="0"/>
          </a:p>
          <a:p>
            <a:endParaRPr lang="hu-HU" smtClean="0"/>
          </a:p>
          <a:p>
            <a:r>
              <a:rPr lang="en-US" smtClean="0"/>
              <a:t>The </a:t>
            </a:r>
            <a:r>
              <a:rPr lang="en-US"/>
              <a:t>AddAuthentication parameter JwtBearerDefaults.AuthenticationScheme is the name of the scheme to use by default when a specific scheme isn't </a:t>
            </a:r>
            <a:r>
              <a:rPr lang="en-US"/>
              <a:t>requested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If multiple schemes are used, authorization policies (or authorization attributes) can specify the authentication scheme (or schemes) they depend on to authenticate </a:t>
            </a:r>
            <a:r>
              <a:rPr lang="en-US"/>
              <a:t>the </a:t>
            </a:r>
            <a:r>
              <a:rPr lang="en-US" smtClean="0"/>
              <a:t>user.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the example above, the cookie authentication scheme could be used by specifying its name (CookieAuthenticationDefaults.AuthenticationScheme by default, though a different name could be provided when calling AddCookie).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8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Overview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 some cases, the call to AddAuthentication is automatically made by other extension methods</a:t>
            </a:r>
            <a:r>
              <a:rPr lang="en-US"/>
              <a:t>. </a:t>
            </a:r>
            <a:endParaRPr lang="hu-HU" smtClean="0"/>
          </a:p>
          <a:p>
            <a:pPr lvl="1"/>
            <a:r>
              <a:rPr lang="en-US" smtClean="0"/>
              <a:t>For </a:t>
            </a:r>
            <a:r>
              <a:rPr lang="en-US"/>
              <a:t>example, when using ASP.NET Core Identity, AddAuthentication is called </a:t>
            </a:r>
            <a:r>
              <a:rPr lang="en-US"/>
              <a:t>internally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Authentication middleware is added in Startup.Configure by calling the UseAuthentication extension method on the app's </a:t>
            </a:r>
            <a:r>
              <a:rPr lang="en-US"/>
              <a:t>IApplicationBuilder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Call UseAuthentication before any middleware that depends on users being authenticated. When using endpoint routing, the call to UseAuthentication must </a:t>
            </a:r>
            <a:r>
              <a:rPr lang="en-US"/>
              <a:t>go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After UseRouting, so that route information is available for authentication </a:t>
            </a:r>
            <a:r>
              <a:rPr lang="en-US"/>
              <a:t>decisions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Before UseEndpoints, so that users are authenticated before accessing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22295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Authentication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Concepts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hu-HU"/>
              <a:t>Authentication scheme</a:t>
            </a:r>
          </a:p>
          <a:p>
            <a:pPr lvl="1"/>
            <a:r>
              <a:rPr lang="en-US" smtClean="0"/>
              <a:t>An </a:t>
            </a:r>
            <a:r>
              <a:rPr lang="en-US"/>
              <a:t>authentication scheme is a name which corresponds </a:t>
            </a:r>
            <a:r>
              <a:rPr lang="en-US"/>
              <a:t>to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An authentication </a:t>
            </a:r>
            <a:r>
              <a:rPr lang="en-US"/>
              <a:t>handler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Options for configuring that specific instance of the </a:t>
            </a:r>
            <a:r>
              <a:rPr lang="en-US"/>
              <a:t>handler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Schemes are useful as a mechanism for referring to the authentication, challenge, and forbid behaviors of the associated handler</a:t>
            </a:r>
            <a:r>
              <a:rPr lang="en-US"/>
              <a:t>. </a:t>
            </a:r>
            <a:endParaRPr lang="hu-HU" smtClean="0"/>
          </a:p>
          <a:p>
            <a:pPr lvl="2"/>
            <a:r>
              <a:rPr lang="en-US" smtClean="0"/>
              <a:t>For </a:t>
            </a:r>
            <a:r>
              <a:rPr lang="en-US"/>
              <a:t>example, an authorization policy can use scheme names to specify which authentication scheme (or schemes) should be used to authenticate the user</a:t>
            </a:r>
            <a:r>
              <a:rPr lang="en-US"/>
              <a:t>. </a:t>
            </a:r>
            <a:endParaRPr lang="en-US"/>
          </a:p>
          <a:p>
            <a:pPr lvl="1"/>
            <a:r>
              <a:rPr lang="en-US"/>
              <a:t>When configuring authentication, it's common to specify the default authentication scheme.</a:t>
            </a:r>
          </a:p>
        </p:txBody>
      </p:sp>
    </p:spTree>
    <p:extLst>
      <p:ext uri="{BB962C8B-B14F-4D97-AF65-F5344CB8AC3E}">
        <p14:creationId xmlns:p14="http://schemas.microsoft.com/office/powerpoint/2010/main" val="443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Authentication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Concepts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Authentication </a:t>
            </a:r>
            <a:r>
              <a:rPr lang="en-US" smtClean="0"/>
              <a:t>handler</a:t>
            </a:r>
            <a:endParaRPr lang="en-US"/>
          </a:p>
          <a:p>
            <a:pPr lvl="1"/>
            <a:r>
              <a:rPr lang="en-US"/>
              <a:t>An authentication </a:t>
            </a:r>
            <a:r>
              <a:rPr lang="en-US"/>
              <a:t>handler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Is a type that implements the behavior of a scheme.</a:t>
            </a:r>
          </a:p>
          <a:p>
            <a:pPr lvl="2"/>
            <a:r>
              <a:rPr lang="en-US"/>
              <a:t>Is derived from IAuthenticationHandler or AuthenticationHandler&lt;TOptions&gt;.</a:t>
            </a:r>
          </a:p>
          <a:p>
            <a:pPr lvl="2"/>
            <a:r>
              <a:rPr lang="en-US"/>
              <a:t>Has the primary responsibility to authenticate </a:t>
            </a:r>
            <a:r>
              <a:rPr lang="en-US"/>
              <a:t>users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Based on the authentication scheme's configuration and the incoming request context, authentication </a:t>
            </a:r>
            <a:r>
              <a:rPr lang="en-US"/>
              <a:t>handlers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Construct AuthenticationTicket objects representing the user's identity if authentication is </a:t>
            </a:r>
            <a:r>
              <a:rPr lang="en-US"/>
              <a:t>successful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Return 'no result' or 'failure' if authentication is </a:t>
            </a:r>
            <a:r>
              <a:rPr lang="en-US"/>
              <a:t>unsuccessful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Have methods for challenge and forbid actions for when users attempt to access </a:t>
            </a:r>
            <a:r>
              <a:rPr lang="en-US"/>
              <a:t>resources</a:t>
            </a:r>
            <a:r>
              <a:rPr lang="en-US" smtClean="0"/>
              <a:t>:</a:t>
            </a:r>
            <a:endParaRPr lang="en-US"/>
          </a:p>
          <a:p>
            <a:pPr lvl="3"/>
            <a:r>
              <a:rPr lang="en-US"/>
              <a:t>They are unauthorized to access (</a:t>
            </a:r>
            <a:r>
              <a:rPr lang="en-US"/>
              <a:t>forbid</a:t>
            </a:r>
            <a:r>
              <a:rPr lang="en-US" smtClean="0"/>
              <a:t>).</a:t>
            </a:r>
            <a:endParaRPr lang="en-US"/>
          </a:p>
          <a:p>
            <a:pPr lvl="3"/>
            <a:r>
              <a:rPr lang="en-US"/>
              <a:t>When they are unauthenticated (challenge).</a:t>
            </a:r>
          </a:p>
        </p:txBody>
      </p:sp>
    </p:spTree>
    <p:extLst>
      <p:ext uri="{BB962C8B-B14F-4D97-AF65-F5344CB8AC3E}">
        <p14:creationId xmlns:p14="http://schemas.microsoft.com/office/powerpoint/2010/main" val="15592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Authentication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Concepts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mtClean="0"/>
              <a:t>Authenticate</a:t>
            </a:r>
            <a:endParaRPr lang="hu-HU" smtClean="0"/>
          </a:p>
          <a:p>
            <a:pPr lvl="1"/>
            <a:r>
              <a:rPr lang="en-US"/>
              <a:t>An authentication scheme's authenticate action is responsible for constructing the user's identity based on request </a:t>
            </a:r>
            <a:r>
              <a:rPr lang="en-US"/>
              <a:t>context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 smtClean="0"/>
              <a:t>It </a:t>
            </a:r>
            <a:r>
              <a:rPr lang="en-US"/>
              <a:t>returns an AuthenticateResult indicating whether authentication was successful and, if so, the user's identity in an authentication </a:t>
            </a:r>
            <a:r>
              <a:rPr lang="en-US"/>
              <a:t>ticket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Authenticate examples </a:t>
            </a:r>
            <a:r>
              <a:rPr lang="en-US"/>
              <a:t>include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A cookie authentication scheme constructing the user's identity from cookies.</a:t>
            </a:r>
          </a:p>
          <a:p>
            <a:pPr lvl="2"/>
            <a:r>
              <a:rPr lang="en-US"/>
              <a:t>A JWT bearer scheme deserializing and validating a JWT bearer token to construct the user's identity.</a:t>
            </a:r>
          </a:p>
        </p:txBody>
      </p:sp>
    </p:spTree>
    <p:extLst>
      <p:ext uri="{BB962C8B-B14F-4D97-AF65-F5344CB8AC3E}">
        <p14:creationId xmlns:p14="http://schemas.microsoft.com/office/powerpoint/2010/main" val="10603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Authentication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Concepts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/>
              <a:t>Challenge</a:t>
            </a:r>
            <a:endParaRPr lang="hu-HU" smtClean="0"/>
          </a:p>
          <a:p>
            <a:pPr lvl="1"/>
            <a:r>
              <a:rPr lang="en-US"/>
              <a:t>An authentication challenge is invoked by Authorization when an unauthenticated user requests an endpoint that requires </a:t>
            </a:r>
            <a:r>
              <a:rPr lang="en-US"/>
              <a:t>authentication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Authorization invokes a challenge using the specified authentication scheme(s), or the default if none is </a:t>
            </a:r>
            <a:r>
              <a:rPr lang="en-US"/>
              <a:t>specified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Authentication challenge examples </a:t>
            </a:r>
            <a:r>
              <a:rPr lang="en-US"/>
              <a:t>include</a:t>
            </a:r>
            <a:r>
              <a:rPr lang="en-US" smtClean="0"/>
              <a:t>:</a:t>
            </a:r>
            <a:endParaRPr lang="en-US"/>
          </a:p>
          <a:p>
            <a:pPr lvl="2"/>
            <a:r>
              <a:rPr lang="en-US"/>
              <a:t>A cookie authentication scheme redirecting the user to a login </a:t>
            </a:r>
            <a:r>
              <a:rPr lang="en-US"/>
              <a:t>page</a:t>
            </a:r>
            <a:r>
              <a:rPr lang="en-US" smtClean="0"/>
              <a:t>.</a:t>
            </a:r>
            <a:endParaRPr lang="en-US"/>
          </a:p>
          <a:p>
            <a:pPr lvl="2"/>
            <a:r>
              <a:rPr lang="en-US"/>
              <a:t>A JWT bearer scheme returning a 401 result with a www-authenticate: bearer </a:t>
            </a:r>
            <a:r>
              <a:rPr lang="en-US"/>
              <a:t>header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A challenge action should let the user know what authentication mechanism to use to access the requested resource.</a:t>
            </a:r>
          </a:p>
        </p:txBody>
      </p:sp>
    </p:spTree>
    <p:extLst>
      <p:ext uri="{BB962C8B-B14F-4D97-AF65-F5344CB8AC3E}">
        <p14:creationId xmlns:p14="http://schemas.microsoft.com/office/powerpoint/2010/main" val="10059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2301</Words>
  <Application>Microsoft Office PowerPoint</Application>
  <PresentationFormat>Diavetítés a képernyőre (4:3 oldalarány)</PresentationFormat>
  <Paragraphs>289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141</cp:revision>
  <dcterms:created xsi:type="dcterms:W3CDTF">2020-02-07T09:37:41Z</dcterms:created>
  <dcterms:modified xsi:type="dcterms:W3CDTF">2020-05-06T20:58:34Z</dcterms:modified>
</cp:coreProperties>
</file>