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sldIdLst>
    <p:sldId id="278" r:id="rId2"/>
    <p:sldId id="265"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261" r:id="rId29"/>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74" d="100"/>
          <a:sy n="74" d="100"/>
        </p:scale>
        <p:origin x="124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550BB-1B4C-4DB1-AC8F-A3891D558A67}" type="datetimeFigureOut">
              <a:rPr lang="hu-HU" smtClean="0"/>
              <a:t>2020.05.07.</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6F55E-D967-4CF9-80E9-26EC0F531498}" type="slidenum">
              <a:rPr lang="hu-HU" smtClean="0"/>
              <a:t>‹#›</a:t>
            </a:fld>
            <a:endParaRPr lang="hu-HU"/>
          </a:p>
        </p:txBody>
      </p:sp>
    </p:spTree>
    <p:extLst>
      <p:ext uri="{BB962C8B-B14F-4D97-AF65-F5344CB8AC3E}">
        <p14:creationId xmlns:p14="http://schemas.microsoft.com/office/powerpoint/2010/main" val="131771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2020.05.07.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324459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2020.05.07.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81095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2020.05.07.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02714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B243BC5-7275-440E-B39A-B5371C197532}" type="datetimeFigureOut">
              <a:rPr lang="hu-HU" smtClean="0"/>
              <a:t>2020.05.07.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89774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4B243BC5-7275-440E-B39A-B5371C197532}" type="datetimeFigureOut">
              <a:rPr lang="hu-HU" smtClean="0"/>
              <a:t>2020.05.07.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47228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4B243BC5-7275-440E-B39A-B5371C197532}" type="datetimeFigureOut">
              <a:rPr lang="hu-HU" smtClean="0"/>
              <a:t>2020.05.07.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20546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4B243BC5-7275-440E-B39A-B5371C197532}" type="datetimeFigureOut">
              <a:rPr lang="hu-HU" smtClean="0"/>
              <a:t>2020.05.07.</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77354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4B243BC5-7275-440E-B39A-B5371C197532}" type="datetimeFigureOut">
              <a:rPr lang="hu-HU" smtClean="0"/>
              <a:t>2020.05.07.</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17903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43BC5-7275-440E-B39A-B5371C197532}" type="datetimeFigureOut">
              <a:rPr lang="hu-HU" smtClean="0"/>
              <a:t>2020.05.07.</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293418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4B243BC5-7275-440E-B39A-B5371C197532}" type="datetimeFigureOut">
              <a:rPr lang="hu-HU" smtClean="0"/>
              <a:t>2020.05.07.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377793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4B243BC5-7275-440E-B39A-B5371C197532}" type="datetimeFigureOut">
              <a:rPr lang="hu-HU" smtClean="0"/>
              <a:t>2020.05.07.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074EDBA-5CAD-4456-9A85-0F409996098E}" type="slidenum">
              <a:rPr lang="hu-HU" smtClean="0"/>
              <a:t>‹#›</a:t>
            </a:fld>
            <a:endParaRPr lang="hu-HU"/>
          </a:p>
        </p:txBody>
      </p:sp>
    </p:spTree>
    <p:extLst>
      <p:ext uri="{BB962C8B-B14F-4D97-AF65-F5344CB8AC3E}">
        <p14:creationId xmlns:p14="http://schemas.microsoft.com/office/powerpoint/2010/main" val="119798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43BC5-7275-440E-B39A-B5371C197532}" type="datetimeFigureOut">
              <a:rPr lang="hu-HU" smtClean="0"/>
              <a:t>2020.05.07.</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4EDBA-5CAD-4456-9A85-0F409996098E}" type="slidenum">
              <a:rPr lang="hu-HU" smtClean="0"/>
              <a:t>‹#›</a:t>
            </a:fld>
            <a:endParaRPr lang="hu-HU"/>
          </a:p>
        </p:txBody>
      </p:sp>
    </p:spTree>
    <p:extLst>
      <p:ext uri="{BB962C8B-B14F-4D97-AF65-F5344CB8AC3E}">
        <p14:creationId xmlns:p14="http://schemas.microsoft.com/office/powerpoint/2010/main" val="260939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aspnet/core/security/authorization/introduction?view=aspnetcore-3.1"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aspnet/core/security/authorization/secure-data?view=aspnetcore-3.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1042988" y="2500313"/>
            <a:ext cx="5473228"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hu-HU" smtClean="0"/>
              <a:t>authorization</a:t>
            </a:r>
            <a:endParaRPr lang="hu-HU">
              <a:solidFill>
                <a:sysClr val="window" lastClr="FFFFFF"/>
              </a:solidFill>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hu-HU" altLang="hu-HU" sz="1200" b="1">
                <a:solidFill>
                  <a:prstClr val="white"/>
                </a:solidFill>
                <a:latin typeface="Arial" panose="020B0604020202020204" pitchFamily="34" charset="0"/>
              </a:rPr>
              <a:t>EFOP-3.4.3-16-2016-00009</a:t>
            </a:r>
          </a:p>
          <a:p>
            <a:pPr>
              <a:spcBef>
                <a:spcPct val="0"/>
              </a:spcBef>
              <a:spcAft>
                <a:spcPts val="600"/>
              </a:spcAft>
              <a:buFontTx/>
              <a:buNone/>
            </a:pPr>
            <a:r>
              <a:rPr lang="hu-HU" altLang="hu-HU" sz="1200">
                <a:solidFill>
                  <a:prstClr val="white"/>
                </a:solidFill>
                <a:latin typeface="Arial" panose="020B0604020202020204" pitchFamily="34" charset="0"/>
              </a:rPr>
              <a:t>A felsőfokú oktatás minőségének és hozzáférhetőségének együttes javítása a Pannon Egyetemen</a:t>
            </a:r>
          </a:p>
        </p:txBody>
      </p:sp>
      <p:sp>
        <p:nvSpPr>
          <p:cNvPr id="4" name="Szövegdoboz 1"/>
          <p:cNvSpPr txBox="1"/>
          <p:nvPr/>
        </p:nvSpPr>
        <p:spPr>
          <a:xfrm>
            <a:off x="0" y="5934670"/>
            <a:ext cx="5061397" cy="923330"/>
          </a:xfrm>
          <a:prstGeom prst="rect">
            <a:avLst/>
          </a:prstGeom>
          <a:noFill/>
        </p:spPr>
        <p:txBody>
          <a:bodyPr wrap="squar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hu-HU">
                <a:hlinkClick r:id="rId3"/>
              </a:rPr>
              <a:t>https://docs.microsoft.com/en-us/aspnet/core/security/authorization/introduction?view=aspnetcore-3.1</a:t>
            </a:r>
            <a:endParaRPr lang="hu-HU"/>
          </a:p>
        </p:txBody>
      </p:sp>
    </p:spTree>
    <p:extLst>
      <p:ext uri="{BB962C8B-B14F-4D97-AF65-F5344CB8AC3E}">
        <p14:creationId xmlns:p14="http://schemas.microsoft.com/office/powerpoint/2010/main" val="3469028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Role-based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5"/>
            <a:ext cx="7886700" cy="4626690"/>
          </a:xfrm>
        </p:spPr>
        <p:txBody>
          <a:bodyPr>
            <a:normAutofit/>
          </a:bodyPr>
          <a:lstStyle/>
          <a:p>
            <a:r>
              <a:rPr lang="en-US"/>
              <a:t>You can specify multiple roles as a comma separated list</a:t>
            </a:r>
            <a:r>
              <a:rPr lang="hu-HU"/>
              <a:t>. (OR relation between roles)</a:t>
            </a:r>
          </a:p>
          <a:p>
            <a:endParaRPr lang="hu-HU" smtClean="0"/>
          </a:p>
          <a:p>
            <a:endParaRPr lang="hu-HU"/>
          </a:p>
          <a:p>
            <a:endParaRPr lang="hu-HU" smtClean="0"/>
          </a:p>
          <a:p>
            <a:r>
              <a:rPr lang="en-US" smtClean="0"/>
              <a:t>If </a:t>
            </a:r>
            <a:r>
              <a:rPr lang="en-US"/>
              <a:t>you apply multiple attributes then an accessing user must be a member of all the </a:t>
            </a:r>
            <a:r>
              <a:rPr lang="en-US"/>
              <a:t>roles </a:t>
            </a:r>
            <a:r>
              <a:rPr lang="en-US" smtClean="0"/>
              <a:t>specified</a:t>
            </a:r>
            <a:r>
              <a:rPr lang="hu-HU" smtClean="0"/>
              <a:t>. (AND relation between roles)</a:t>
            </a:r>
          </a:p>
          <a:p>
            <a:endParaRPr lang="en-US"/>
          </a:p>
        </p:txBody>
      </p:sp>
      <p:pic>
        <p:nvPicPr>
          <p:cNvPr id="8" name="Kép 7"/>
          <p:cNvPicPr>
            <a:picLocks noChangeAspect="1"/>
          </p:cNvPicPr>
          <p:nvPr/>
        </p:nvPicPr>
        <p:blipFill>
          <a:blip r:embed="rId3"/>
          <a:stretch>
            <a:fillRect/>
          </a:stretch>
        </p:blipFill>
        <p:spPr>
          <a:xfrm>
            <a:off x="2001764" y="5453752"/>
            <a:ext cx="5140471" cy="1290832"/>
          </a:xfrm>
          <a:prstGeom prst="rect">
            <a:avLst/>
          </a:prstGeom>
        </p:spPr>
      </p:pic>
      <p:pic>
        <p:nvPicPr>
          <p:cNvPr id="9" name="Tartalom helye 4"/>
          <p:cNvPicPr>
            <a:picLocks noGrp="1" noChangeAspect="1"/>
          </p:cNvPicPr>
          <p:nvPr/>
        </p:nvPicPr>
        <p:blipFill>
          <a:blip r:embed="rId4"/>
          <a:stretch>
            <a:fillRect/>
          </a:stretch>
        </p:blipFill>
        <p:spPr>
          <a:xfrm>
            <a:off x="2044053" y="2815501"/>
            <a:ext cx="5055891" cy="1150188"/>
          </a:xfrm>
          <a:prstGeom prst="rect">
            <a:avLst/>
          </a:prstGeom>
        </p:spPr>
      </p:pic>
    </p:spTree>
    <p:extLst>
      <p:ext uri="{BB962C8B-B14F-4D97-AF65-F5344CB8AC3E}">
        <p14:creationId xmlns:p14="http://schemas.microsoft.com/office/powerpoint/2010/main" val="99131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Role-based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922905"/>
          </a:xfrm>
        </p:spPr>
        <p:txBody>
          <a:bodyPr>
            <a:normAutofit fontScale="92500" lnSpcReduction="20000"/>
          </a:bodyPr>
          <a:lstStyle/>
          <a:p>
            <a:r>
              <a:rPr lang="en-US"/>
              <a:t>You can further limit access by applying additional role authorization attributes at the </a:t>
            </a:r>
            <a:r>
              <a:rPr lang="en-US"/>
              <a:t>action </a:t>
            </a:r>
            <a:r>
              <a:rPr lang="en-US" smtClean="0"/>
              <a:t>level</a:t>
            </a:r>
            <a:r>
              <a:rPr lang="hu-HU" smtClean="0"/>
              <a:t>.</a:t>
            </a:r>
          </a:p>
          <a:p>
            <a:endParaRPr lang="hu-HU"/>
          </a:p>
          <a:p>
            <a:endParaRPr lang="hu-HU" smtClean="0"/>
          </a:p>
          <a:p>
            <a:endParaRPr lang="hu-HU"/>
          </a:p>
          <a:p>
            <a:endParaRPr lang="hu-HU" smtClean="0"/>
          </a:p>
          <a:p>
            <a:endParaRPr lang="hu-HU"/>
          </a:p>
          <a:p>
            <a:endParaRPr lang="hu-HU" smtClean="0"/>
          </a:p>
          <a:p>
            <a:r>
              <a:rPr lang="en-US" smtClean="0"/>
              <a:t>In </a:t>
            </a:r>
            <a:r>
              <a:rPr lang="en-US"/>
              <a:t>the previous code snippet members of the Administrator role or the PowerUser role can access the controller and the SetTime action, but only members of the Administrator role can access the ShutDown action.</a:t>
            </a:r>
            <a:endParaRPr lang="en-US"/>
          </a:p>
        </p:txBody>
      </p:sp>
      <p:pic>
        <p:nvPicPr>
          <p:cNvPr id="2" name="Kép 1"/>
          <p:cNvPicPr>
            <a:picLocks noChangeAspect="1"/>
          </p:cNvPicPr>
          <p:nvPr/>
        </p:nvPicPr>
        <p:blipFill>
          <a:blip r:embed="rId3"/>
          <a:stretch>
            <a:fillRect/>
          </a:stretch>
        </p:blipFill>
        <p:spPr>
          <a:xfrm>
            <a:off x="2594378" y="2481464"/>
            <a:ext cx="4009220" cy="2422684"/>
          </a:xfrm>
          <a:prstGeom prst="rect">
            <a:avLst/>
          </a:prstGeom>
        </p:spPr>
      </p:pic>
    </p:spTree>
    <p:extLst>
      <p:ext uri="{BB962C8B-B14F-4D97-AF65-F5344CB8AC3E}">
        <p14:creationId xmlns:p14="http://schemas.microsoft.com/office/powerpoint/2010/main" val="427496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Role-based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922905"/>
          </a:xfrm>
        </p:spPr>
        <p:txBody>
          <a:bodyPr>
            <a:normAutofit/>
          </a:bodyPr>
          <a:lstStyle/>
          <a:p>
            <a:r>
              <a:rPr lang="en-US"/>
              <a:t>You can also lock down a controller but allow anonymous, unauthenticated access to individual actions.</a:t>
            </a:r>
            <a:endParaRPr lang="en-US"/>
          </a:p>
        </p:txBody>
      </p:sp>
      <p:pic>
        <p:nvPicPr>
          <p:cNvPr id="6" name="Kép 5"/>
          <p:cNvPicPr>
            <a:picLocks noChangeAspect="1"/>
          </p:cNvPicPr>
          <p:nvPr/>
        </p:nvPicPr>
        <p:blipFill>
          <a:blip r:embed="rId3"/>
          <a:stretch>
            <a:fillRect/>
          </a:stretch>
        </p:blipFill>
        <p:spPr>
          <a:xfrm>
            <a:off x="1929690" y="3063336"/>
            <a:ext cx="5284620" cy="3384376"/>
          </a:xfrm>
          <a:prstGeom prst="rect">
            <a:avLst/>
          </a:prstGeom>
        </p:spPr>
      </p:pic>
    </p:spTree>
    <p:extLst>
      <p:ext uri="{BB962C8B-B14F-4D97-AF65-F5344CB8AC3E}">
        <p14:creationId xmlns:p14="http://schemas.microsoft.com/office/powerpoint/2010/main" val="4273726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Role-based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922905"/>
          </a:xfrm>
        </p:spPr>
        <p:txBody>
          <a:bodyPr>
            <a:normAutofit/>
          </a:bodyPr>
          <a:lstStyle/>
          <a:p>
            <a:r>
              <a:rPr lang="en-US"/>
              <a:t>Policy based </a:t>
            </a:r>
            <a:r>
              <a:rPr lang="en-US"/>
              <a:t>role </a:t>
            </a:r>
            <a:r>
              <a:rPr lang="en-US" smtClean="0"/>
              <a:t>checks</a:t>
            </a:r>
            <a:endParaRPr lang="hu-HU" smtClean="0"/>
          </a:p>
          <a:p>
            <a:pPr lvl="1"/>
            <a:r>
              <a:rPr lang="en-US"/>
              <a:t>Role requirements can also be expressed using the new Policy syntax, where a developer registers a policy at startup as part of the Authorization service configuration. This normally occurs in ConfigureServices() in your Startup.cs </a:t>
            </a:r>
            <a:r>
              <a:rPr lang="en-US"/>
              <a:t>file</a:t>
            </a:r>
            <a:r>
              <a:rPr lang="en-US" smtClean="0"/>
              <a:t>.</a:t>
            </a:r>
            <a:endParaRPr lang="hu-HU" smtClean="0"/>
          </a:p>
          <a:p>
            <a:pPr lvl="1"/>
            <a:endParaRPr lang="en-US"/>
          </a:p>
        </p:txBody>
      </p:sp>
      <p:pic>
        <p:nvPicPr>
          <p:cNvPr id="7" name="Kép 6"/>
          <p:cNvPicPr>
            <a:picLocks noChangeAspect="1"/>
          </p:cNvPicPr>
          <p:nvPr/>
        </p:nvPicPr>
        <p:blipFill>
          <a:blip r:embed="rId3"/>
          <a:stretch>
            <a:fillRect/>
          </a:stretch>
        </p:blipFill>
        <p:spPr>
          <a:xfrm>
            <a:off x="1515264" y="4061499"/>
            <a:ext cx="5969456" cy="2495634"/>
          </a:xfrm>
          <a:prstGeom prst="rect">
            <a:avLst/>
          </a:prstGeom>
        </p:spPr>
      </p:pic>
    </p:spTree>
    <p:extLst>
      <p:ext uri="{BB962C8B-B14F-4D97-AF65-F5344CB8AC3E}">
        <p14:creationId xmlns:p14="http://schemas.microsoft.com/office/powerpoint/2010/main" val="77220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Role-based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922905"/>
          </a:xfrm>
        </p:spPr>
        <p:txBody>
          <a:bodyPr>
            <a:normAutofit/>
          </a:bodyPr>
          <a:lstStyle/>
          <a:p>
            <a:r>
              <a:rPr lang="en-US"/>
              <a:t>Policy based </a:t>
            </a:r>
            <a:r>
              <a:rPr lang="en-US"/>
              <a:t>role </a:t>
            </a:r>
            <a:r>
              <a:rPr lang="en-US" smtClean="0"/>
              <a:t>checks</a:t>
            </a:r>
            <a:endParaRPr lang="hu-HU" smtClean="0"/>
          </a:p>
          <a:p>
            <a:pPr lvl="1"/>
            <a:r>
              <a:rPr lang="en-US"/>
              <a:t>Policies are applied using the Policy property on the </a:t>
            </a:r>
            <a:r>
              <a:rPr lang="en-US"/>
              <a:t>AuthorizeAttribute </a:t>
            </a:r>
            <a:r>
              <a:rPr lang="en-US" smtClean="0"/>
              <a:t>attribute</a:t>
            </a:r>
            <a:endParaRPr lang="hu-HU" smtClean="0"/>
          </a:p>
          <a:p>
            <a:pPr lvl="1"/>
            <a:endParaRPr lang="hu-HU"/>
          </a:p>
          <a:p>
            <a:pPr lvl="1"/>
            <a:endParaRPr lang="hu-HU" smtClean="0"/>
          </a:p>
          <a:p>
            <a:pPr lvl="1"/>
            <a:endParaRPr lang="hu-HU"/>
          </a:p>
          <a:p>
            <a:pPr lvl="1"/>
            <a:endParaRPr lang="hu-HU" smtClean="0"/>
          </a:p>
          <a:p>
            <a:pPr lvl="1"/>
            <a:r>
              <a:rPr lang="en-US"/>
              <a:t>If you want to specify multiple allowed roles in a requirement then you can specify them as parameters to the </a:t>
            </a:r>
            <a:r>
              <a:rPr lang="en-US"/>
              <a:t>RequireRole </a:t>
            </a:r>
            <a:r>
              <a:rPr lang="en-US" smtClean="0"/>
              <a:t>method</a:t>
            </a:r>
            <a:r>
              <a:rPr lang="hu-HU" smtClean="0"/>
              <a:t>.</a:t>
            </a:r>
          </a:p>
          <a:p>
            <a:pPr lvl="1"/>
            <a:endParaRPr lang="en-US"/>
          </a:p>
        </p:txBody>
      </p:sp>
      <p:pic>
        <p:nvPicPr>
          <p:cNvPr id="6" name="Kép 5"/>
          <p:cNvPicPr>
            <a:picLocks noChangeAspect="1"/>
          </p:cNvPicPr>
          <p:nvPr/>
        </p:nvPicPr>
        <p:blipFill>
          <a:blip r:embed="rId3"/>
          <a:stretch>
            <a:fillRect/>
          </a:stretch>
        </p:blipFill>
        <p:spPr>
          <a:xfrm>
            <a:off x="2373744" y="3093908"/>
            <a:ext cx="4450488" cy="1281741"/>
          </a:xfrm>
          <a:prstGeom prst="rect">
            <a:avLst/>
          </a:prstGeom>
        </p:spPr>
      </p:pic>
      <p:pic>
        <p:nvPicPr>
          <p:cNvPr id="2" name="Kép 1"/>
          <p:cNvPicPr>
            <a:picLocks noChangeAspect="1"/>
          </p:cNvPicPr>
          <p:nvPr/>
        </p:nvPicPr>
        <p:blipFill>
          <a:blip r:embed="rId4"/>
          <a:stretch>
            <a:fillRect/>
          </a:stretch>
        </p:blipFill>
        <p:spPr>
          <a:xfrm>
            <a:off x="813409" y="5774229"/>
            <a:ext cx="7517181" cy="459146"/>
          </a:xfrm>
          <a:prstGeom prst="rect">
            <a:avLst/>
          </a:prstGeom>
        </p:spPr>
      </p:pic>
    </p:spTree>
    <p:extLst>
      <p:ext uri="{BB962C8B-B14F-4D97-AF65-F5344CB8AC3E}">
        <p14:creationId xmlns:p14="http://schemas.microsoft.com/office/powerpoint/2010/main" val="3782492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Role-based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922905"/>
          </a:xfrm>
        </p:spPr>
        <p:txBody>
          <a:bodyPr>
            <a:normAutofit/>
          </a:bodyPr>
          <a:lstStyle/>
          <a:p>
            <a:r>
              <a:rPr lang="en-US"/>
              <a:t>Append AddRoles to add </a:t>
            </a:r>
            <a:r>
              <a:rPr lang="en-US"/>
              <a:t>Role </a:t>
            </a:r>
            <a:r>
              <a:rPr lang="en-US" smtClean="0"/>
              <a:t>services</a:t>
            </a:r>
            <a:r>
              <a:rPr lang="hu-HU" smtClean="0"/>
              <a:t>.</a:t>
            </a:r>
          </a:p>
          <a:p>
            <a:endParaRPr lang="en-US"/>
          </a:p>
        </p:txBody>
      </p:sp>
      <p:pic>
        <p:nvPicPr>
          <p:cNvPr id="7" name="Kép 6"/>
          <p:cNvPicPr>
            <a:picLocks noChangeAspect="1"/>
          </p:cNvPicPr>
          <p:nvPr/>
        </p:nvPicPr>
        <p:blipFill>
          <a:blip r:embed="rId3"/>
          <a:stretch>
            <a:fillRect/>
          </a:stretch>
        </p:blipFill>
        <p:spPr>
          <a:xfrm>
            <a:off x="1605915" y="2734278"/>
            <a:ext cx="5788153" cy="2455908"/>
          </a:xfrm>
          <a:prstGeom prst="rect">
            <a:avLst/>
          </a:prstGeom>
        </p:spPr>
      </p:pic>
    </p:spTree>
    <p:extLst>
      <p:ext uri="{BB962C8B-B14F-4D97-AF65-F5344CB8AC3E}">
        <p14:creationId xmlns:p14="http://schemas.microsoft.com/office/powerpoint/2010/main" val="2580218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Claims-based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922905"/>
          </a:xfrm>
        </p:spPr>
        <p:txBody>
          <a:bodyPr>
            <a:normAutofit/>
          </a:bodyPr>
          <a:lstStyle/>
          <a:p>
            <a:r>
              <a:rPr lang="en-US"/>
              <a:t>When an identity is created it may be assigned one or more claims issued by a </a:t>
            </a:r>
            <a:r>
              <a:rPr lang="en-US"/>
              <a:t>trusted </a:t>
            </a:r>
            <a:r>
              <a:rPr lang="en-US" smtClean="0"/>
              <a:t>party.</a:t>
            </a:r>
            <a:r>
              <a:rPr lang="hu-HU" smtClean="0"/>
              <a:t> </a:t>
            </a:r>
            <a:r>
              <a:rPr lang="en-US" smtClean="0"/>
              <a:t>A </a:t>
            </a:r>
            <a:r>
              <a:rPr lang="en-US"/>
              <a:t>claim is a name value pair that represents what the subject is, not what the subject can </a:t>
            </a:r>
            <a:r>
              <a:rPr lang="en-US"/>
              <a:t>do</a:t>
            </a:r>
            <a:r>
              <a:rPr lang="en-US" smtClean="0"/>
              <a:t>.</a:t>
            </a:r>
            <a:endParaRPr lang="hu-HU" smtClean="0"/>
          </a:p>
          <a:p>
            <a:r>
              <a:rPr lang="en-US"/>
              <a:t>Claims based authorization, at its simplest, checks the value of a claim and allows access to a resource based upon that </a:t>
            </a:r>
            <a:r>
              <a:rPr lang="en-US"/>
              <a:t>value</a:t>
            </a:r>
            <a:r>
              <a:rPr lang="en-US" smtClean="0"/>
              <a:t>.</a:t>
            </a:r>
            <a:endParaRPr lang="hu-HU" smtClean="0"/>
          </a:p>
          <a:p>
            <a:r>
              <a:rPr lang="en-US"/>
              <a:t>An identity can contain multiple claims with multiple values and can contain multiple claims of the same type.</a:t>
            </a:r>
            <a:endParaRPr lang="en-US"/>
          </a:p>
        </p:txBody>
      </p:sp>
    </p:spTree>
    <p:extLst>
      <p:ext uri="{BB962C8B-B14F-4D97-AF65-F5344CB8AC3E}">
        <p14:creationId xmlns:p14="http://schemas.microsoft.com/office/powerpoint/2010/main" val="2469940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Claims-based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922905"/>
          </a:xfrm>
        </p:spPr>
        <p:txBody>
          <a:bodyPr>
            <a:normAutofit/>
          </a:bodyPr>
          <a:lstStyle/>
          <a:p>
            <a:r>
              <a:rPr lang="en-US"/>
              <a:t>Claim based authorization checks are declarative - the developer embeds them within their code, against a controller or an action within a controller, specifying claims which the current user must possess, and optionally the value the claim must hold to access the </a:t>
            </a:r>
            <a:r>
              <a:rPr lang="en-US"/>
              <a:t>requested </a:t>
            </a:r>
            <a:r>
              <a:rPr lang="en-US" smtClean="0"/>
              <a:t>resource.</a:t>
            </a:r>
            <a:endParaRPr lang="hu-HU" smtClean="0"/>
          </a:p>
          <a:p>
            <a:r>
              <a:rPr lang="en-US" smtClean="0"/>
              <a:t>Claims </a:t>
            </a:r>
            <a:r>
              <a:rPr lang="en-US"/>
              <a:t>requirements are policy based, the developer must build and register a policy expressing the claims </a:t>
            </a:r>
            <a:r>
              <a:rPr lang="en-US"/>
              <a:t>requirements</a:t>
            </a:r>
            <a:r>
              <a:rPr lang="en-US" smtClean="0"/>
              <a:t>.</a:t>
            </a:r>
            <a:endParaRPr lang="hu-HU" smtClean="0"/>
          </a:p>
          <a:p>
            <a:r>
              <a:rPr lang="en-US"/>
              <a:t>The simplest type of claim policy looks for the presence of a claim and doesn't check the value.</a:t>
            </a:r>
            <a:endParaRPr lang="en-US"/>
          </a:p>
        </p:txBody>
      </p:sp>
    </p:spTree>
    <p:extLst>
      <p:ext uri="{BB962C8B-B14F-4D97-AF65-F5344CB8AC3E}">
        <p14:creationId xmlns:p14="http://schemas.microsoft.com/office/powerpoint/2010/main" val="3531753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Claims-based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922905"/>
          </a:xfrm>
        </p:spPr>
        <p:txBody>
          <a:bodyPr>
            <a:normAutofit fontScale="92500" lnSpcReduction="10000"/>
          </a:bodyPr>
          <a:lstStyle/>
          <a:p>
            <a:r>
              <a:rPr lang="en-US"/>
              <a:t>First you need to build and register the policy. This takes place as part of the Authorization service configuration, which normally takes part in ConfigureServices() in your Startup.cs </a:t>
            </a:r>
            <a:r>
              <a:rPr lang="en-US"/>
              <a:t>file</a:t>
            </a:r>
            <a:r>
              <a:rPr lang="en-US" smtClean="0"/>
              <a:t>.</a:t>
            </a:r>
            <a:endParaRPr lang="hu-HU" smtClean="0"/>
          </a:p>
          <a:p>
            <a:endParaRPr lang="hu-HU"/>
          </a:p>
          <a:p>
            <a:endParaRPr lang="hu-HU" smtClean="0"/>
          </a:p>
          <a:p>
            <a:endParaRPr lang="hu-HU"/>
          </a:p>
          <a:p>
            <a:endParaRPr lang="hu-HU" smtClean="0"/>
          </a:p>
          <a:p>
            <a:endParaRPr lang="hu-HU" smtClean="0"/>
          </a:p>
          <a:p>
            <a:r>
              <a:rPr lang="en-US" smtClean="0"/>
              <a:t>In </a:t>
            </a:r>
            <a:r>
              <a:rPr lang="en-US"/>
              <a:t>this case the EmployeeOnly policy checks for the presence of an EmployeeNumber claim on the current identity.</a:t>
            </a:r>
            <a:endParaRPr lang="hu-HU" smtClean="0"/>
          </a:p>
          <a:p>
            <a:endParaRPr lang="en-US"/>
          </a:p>
        </p:txBody>
      </p:sp>
      <p:pic>
        <p:nvPicPr>
          <p:cNvPr id="6" name="Kép 5"/>
          <p:cNvPicPr>
            <a:picLocks noChangeAspect="1"/>
          </p:cNvPicPr>
          <p:nvPr/>
        </p:nvPicPr>
        <p:blipFill>
          <a:blip r:embed="rId3"/>
          <a:stretch>
            <a:fillRect/>
          </a:stretch>
        </p:blipFill>
        <p:spPr>
          <a:xfrm>
            <a:off x="748301" y="3284699"/>
            <a:ext cx="7767049" cy="2004753"/>
          </a:xfrm>
          <a:prstGeom prst="rect">
            <a:avLst/>
          </a:prstGeom>
        </p:spPr>
      </p:pic>
    </p:spTree>
    <p:extLst>
      <p:ext uri="{BB962C8B-B14F-4D97-AF65-F5344CB8AC3E}">
        <p14:creationId xmlns:p14="http://schemas.microsoft.com/office/powerpoint/2010/main" val="4240534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Claims-based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sz="half" idx="1"/>
          </p:nvPr>
        </p:nvSpPr>
        <p:spPr/>
        <p:txBody>
          <a:bodyPr>
            <a:normAutofit/>
          </a:bodyPr>
          <a:lstStyle/>
          <a:p>
            <a:r>
              <a:rPr lang="en-US"/>
              <a:t>You then apply the policy using the Policy property on the AuthorizeAttribute attribute to specify the </a:t>
            </a:r>
            <a:r>
              <a:rPr lang="en-US"/>
              <a:t>policy </a:t>
            </a:r>
            <a:r>
              <a:rPr lang="en-US" smtClean="0"/>
              <a:t>name</a:t>
            </a:r>
            <a:r>
              <a:rPr lang="hu-HU" smtClean="0"/>
              <a:t>.</a:t>
            </a:r>
          </a:p>
          <a:p>
            <a:endParaRPr lang="en-US"/>
          </a:p>
        </p:txBody>
      </p:sp>
      <p:sp>
        <p:nvSpPr>
          <p:cNvPr id="8" name="Tartalom helye 7"/>
          <p:cNvSpPr>
            <a:spLocks noGrp="1"/>
          </p:cNvSpPr>
          <p:nvPr>
            <p:ph sz="half" idx="2"/>
          </p:nvPr>
        </p:nvSpPr>
        <p:spPr/>
        <p:txBody>
          <a:bodyPr/>
          <a:lstStyle/>
          <a:p>
            <a:r>
              <a:rPr lang="en-US"/>
              <a:t>The AuthorizeAttribute attribute can be applied to an entire controller, in this instance only identities matching the policy will be allowed access to any Action on the </a:t>
            </a:r>
            <a:r>
              <a:rPr lang="en-US"/>
              <a:t>controller</a:t>
            </a:r>
            <a:r>
              <a:rPr lang="en-US" smtClean="0"/>
              <a:t>.</a:t>
            </a:r>
            <a:endParaRPr lang="hu-HU" smtClean="0"/>
          </a:p>
          <a:p>
            <a:endParaRPr lang="hu-HU"/>
          </a:p>
        </p:txBody>
      </p:sp>
      <p:pic>
        <p:nvPicPr>
          <p:cNvPr id="7" name="Kép 6"/>
          <p:cNvPicPr>
            <a:picLocks noChangeAspect="1"/>
          </p:cNvPicPr>
          <p:nvPr/>
        </p:nvPicPr>
        <p:blipFill>
          <a:blip r:embed="rId3"/>
          <a:stretch>
            <a:fillRect/>
          </a:stretch>
        </p:blipFill>
        <p:spPr>
          <a:xfrm>
            <a:off x="665401" y="4384487"/>
            <a:ext cx="3812697" cy="1394577"/>
          </a:xfrm>
          <a:prstGeom prst="rect">
            <a:avLst/>
          </a:prstGeom>
        </p:spPr>
      </p:pic>
      <p:pic>
        <p:nvPicPr>
          <p:cNvPr id="9" name="Kép 8"/>
          <p:cNvPicPr>
            <a:picLocks noChangeAspect="1"/>
          </p:cNvPicPr>
          <p:nvPr/>
        </p:nvPicPr>
        <p:blipFill>
          <a:blip r:embed="rId4"/>
          <a:stretch>
            <a:fillRect/>
          </a:stretch>
        </p:blipFill>
        <p:spPr>
          <a:xfrm>
            <a:off x="4917569" y="5041418"/>
            <a:ext cx="3693537" cy="1475292"/>
          </a:xfrm>
          <a:prstGeom prst="rect">
            <a:avLst/>
          </a:prstGeom>
        </p:spPr>
      </p:pic>
    </p:spTree>
    <p:extLst>
      <p:ext uri="{BB962C8B-B14F-4D97-AF65-F5344CB8AC3E}">
        <p14:creationId xmlns:p14="http://schemas.microsoft.com/office/powerpoint/2010/main" val="49313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Overview</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85000" lnSpcReduction="10000"/>
          </a:bodyPr>
          <a:lstStyle/>
          <a:p>
            <a:r>
              <a:rPr lang="en-US"/>
              <a:t>Authorization refers to the process that determines what a user is able to </a:t>
            </a:r>
            <a:r>
              <a:rPr lang="en-US"/>
              <a:t>do</a:t>
            </a:r>
            <a:r>
              <a:rPr lang="en-US" smtClean="0"/>
              <a:t>.</a:t>
            </a:r>
            <a:endParaRPr lang="hu-HU" smtClean="0"/>
          </a:p>
          <a:p>
            <a:pPr lvl="1"/>
            <a:r>
              <a:rPr lang="en-US"/>
              <a:t>For example, an administrative user is allowed to create a document library, add documents, edit documents, and delete them. A non-administrative user working with the library is only authorized to read the </a:t>
            </a:r>
            <a:r>
              <a:rPr lang="en-US"/>
              <a:t>documents</a:t>
            </a:r>
            <a:r>
              <a:rPr lang="en-US" smtClean="0"/>
              <a:t>.</a:t>
            </a:r>
            <a:endParaRPr lang="hu-HU" smtClean="0"/>
          </a:p>
          <a:p>
            <a:r>
              <a:rPr lang="en-US"/>
              <a:t>Authorization is orthogonal and independent from </a:t>
            </a:r>
            <a:r>
              <a:rPr lang="en-US"/>
              <a:t>authentication</a:t>
            </a:r>
            <a:r>
              <a:rPr lang="en-US" smtClean="0"/>
              <a:t>.</a:t>
            </a:r>
            <a:endParaRPr lang="hu-HU" smtClean="0"/>
          </a:p>
          <a:p>
            <a:r>
              <a:rPr lang="en-US"/>
              <a:t>However, authorization requires an authentication </a:t>
            </a:r>
            <a:r>
              <a:rPr lang="en-US"/>
              <a:t>mechanism</a:t>
            </a:r>
            <a:r>
              <a:rPr lang="en-US" smtClean="0"/>
              <a:t>.</a:t>
            </a:r>
            <a:endParaRPr lang="en-US"/>
          </a:p>
          <a:p>
            <a:r>
              <a:rPr lang="en-US"/>
              <a:t>Authentication is the process of ascertaining who a user </a:t>
            </a:r>
            <a:r>
              <a:rPr lang="en-US"/>
              <a:t>is</a:t>
            </a:r>
            <a:r>
              <a:rPr lang="en-US" smtClean="0"/>
              <a:t>.</a:t>
            </a:r>
            <a:endParaRPr lang="en-US"/>
          </a:p>
          <a:p>
            <a:r>
              <a:rPr lang="en-US"/>
              <a:t>Authentication may create one or more identities for the current user.</a:t>
            </a:r>
            <a:endParaRPr lang="en-US"/>
          </a:p>
        </p:txBody>
      </p:sp>
    </p:spTree>
    <p:extLst>
      <p:ext uri="{BB962C8B-B14F-4D97-AF65-F5344CB8AC3E}">
        <p14:creationId xmlns:p14="http://schemas.microsoft.com/office/powerpoint/2010/main" val="175250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Claims-based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922905"/>
          </a:xfrm>
        </p:spPr>
        <p:txBody>
          <a:bodyPr>
            <a:normAutofit/>
          </a:bodyPr>
          <a:lstStyle/>
          <a:p>
            <a:r>
              <a:rPr lang="en-US"/>
              <a:t>Most claims come with a value. You can specify a list of allowed values when creating the policy. The following example would only succeed for employees whose employee number was 1, 2, 3, 4 or </a:t>
            </a:r>
            <a:r>
              <a:rPr lang="en-US"/>
              <a:t>5</a:t>
            </a:r>
            <a:r>
              <a:rPr lang="en-US" smtClean="0"/>
              <a:t>.</a:t>
            </a:r>
            <a:endParaRPr lang="hu-HU" smtClean="0"/>
          </a:p>
          <a:p>
            <a:endParaRPr lang="en-US"/>
          </a:p>
        </p:txBody>
      </p:sp>
      <p:pic>
        <p:nvPicPr>
          <p:cNvPr id="7" name="Kép 6"/>
          <p:cNvPicPr>
            <a:picLocks noChangeAspect="1"/>
          </p:cNvPicPr>
          <p:nvPr/>
        </p:nvPicPr>
        <p:blipFill>
          <a:blip r:embed="rId3"/>
          <a:stretch>
            <a:fillRect/>
          </a:stretch>
        </p:blipFill>
        <p:spPr>
          <a:xfrm>
            <a:off x="1192825" y="3979217"/>
            <a:ext cx="7322525" cy="2099611"/>
          </a:xfrm>
          <a:prstGeom prst="rect">
            <a:avLst/>
          </a:prstGeom>
        </p:spPr>
      </p:pic>
    </p:spTree>
    <p:extLst>
      <p:ext uri="{BB962C8B-B14F-4D97-AF65-F5344CB8AC3E}">
        <p14:creationId xmlns:p14="http://schemas.microsoft.com/office/powerpoint/2010/main" val="2677293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Claims-based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922905"/>
          </a:xfrm>
        </p:spPr>
        <p:txBody>
          <a:bodyPr>
            <a:normAutofit/>
          </a:bodyPr>
          <a:lstStyle/>
          <a:p>
            <a:r>
              <a:rPr lang="en-US"/>
              <a:t>Multiple </a:t>
            </a:r>
            <a:r>
              <a:rPr lang="en-US"/>
              <a:t>Policy </a:t>
            </a:r>
            <a:r>
              <a:rPr lang="en-US" smtClean="0"/>
              <a:t>Evaluation</a:t>
            </a:r>
            <a:endParaRPr lang="hu-HU" smtClean="0"/>
          </a:p>
          <a:p>
            <a:pPr lvl="1"/>
            <a:r>
              <a:rPr lang="en-US" smtClean="0"/>
              <a:t>If </a:t>
            </a:r>
            <a:r>
              <a:rPr lang="en-US"/>
              <a:t>you apply multiple policies to a controller or action, then all policies must pass before access is </a:t>
            </a:r>
            <a:r>
              <a:rPr lang="en-US"/>
              <a:t>granted</a:t>
            </a:r>
            <a:r>
              <a:rPr lang="en-US" smtClean="0"/>
              <a:t>.</a:t>
            </a:r>
            <a:endParaRPr lang="hu-HU" smtClean="0"/>
          </a:p>
          <a:p>
            <a:pPr lvl="1"/>
            <a:endParaRPr lang="hu-HU" smtClean="0"/>
          </a:p>
        </p:txBody>
      </p:sp>
      <p:pic>
        <p:nvPicPr>
          <p:cNvPr id="6" name="Kép 5"/>
          <p:cNvPicPr>
            <a:picLocks noChangeAspect="1"/>
          </p:cNvPicPr>
          <p:nvPr/>
        </p:nvPicPr>
        <p:blipFill>
          <a:blip r:embed="rId3"/>
          <a:stretch>
            <a:fillRect/>
          </a:stretch>
        </p:blipFill>
        <p:spPr>
          <a:xfrm>
            <a:off x="2307217" y="3208131"/>
            <a:ext cx="4583541" cy="3302846"/>
          </a:xfrm>
          <a:prstGeom prst="rect">
            <a:avLst/>
          </a:prstGeom>
        </p:spPr>
      </p:pic>
    </p:spTree>
    <p:extLst>
      <p:ext uri="{BB962C8B-B14F-4D97-AF65-F5344CB8AC3E}">
        <p14:creationId xmlns:p14="http://schemas.microsoft.com/office/powerpoint/2010/main" val="3380379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Policy-based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922905"/>
          </a:xfrm>
        </p:spPr>
        <p:txBody>
          <a:bodyPr>
            <a:normAutofit/>
          </a:bodyPr>
          <a:lstStyle/>
          <a:p>
            <a:r>
              <a:rPr lang="en-US"/>
              <a:t>Underneath the covers, role-based authorization and claims-based authorization use a requirement, a requirement handler, and a pre-configured policy. These building blocks support the expression of authorization evaluations in code. The result is a richer, reusable, testable authorization </a:t>
            </a:r>
            <a:r>
              <a:rPr lang="en-US"/>
              <a:t>structure</a:t>
            </a:r>
            <a:r>
              <a:rPr lang="en-US" smtClean="0"/>
              <a:t>.</a:t>
            </a:r>
            <a:endParaRPr lang="hu-HU" smtClean="0"/>
          </a:p>
          <a:p>
            <a:r>
              <a:rPr lang="en-US"/>
              <a:t>An authorization policy consists of one or more requirements. It's registered as part of the authorization service configuration, in the </a:t>
            </a:r>
            <a:r>
              <a:rPr lang="en-US"/>
              <a:t>Startup.ConfigureServices </a:t>
            </a:r>
            <a:r>
              <a:rPr lang="en-US" smtClean="0"/>
              <a:t>method</a:t>
            </a:r>
            <a:r>
              <a:rPr lang="hu-HU" smtClean="0"/>
              <a:t>.</a:t>
            </a:r>
          </a:p>
        </p:txBody>
      </p:sp>
    </p:spTree>
    <p:extLst>
      <p:ext uri="{BB962C8B-B14F-4D97-AF65-F5344CB8AC3E}">
        <p14:creationId xmlns:p14="http://schemas.microsoft.com/office/powerpoint/2010/main" val="2641619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Policy-based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6" name="Tartalom helye 3"/>
          <p:cNvPicPr>
            <a:picLocks noGrp="1" noChangeAspect="1"/>
          </p:cNvPicPr>
          <p:nvPr>
            <p:ph sz="half" idx="1"/>
          </p:nvPr>
        </p:nvPicPr>
        <p:blipFill>
          <a:blip r:embed="rId3"/>
          <a:stretch>
            <a:fillRect/>
          </a:stretch>
        </p:blipFill>
        <p:spPr>
          <a:xfrm>
            <a:off x="1252503" y="1501750"/>
            <a:ext cx="6494977" cy="2040088"/>
          </a:xfrm>
          <a:prstGeom prst="rect">
            <a:avLst/>
          </a:prstGeom>
        </p:spPr>
      </p:pic>
      <p:sp>
        <p:nvSpPr>
          <p:cNvPr id="7" name="Tartalom helye 6"/>
          <p:cNvSpPr>
            <a:spLocks noGrp="1"/>
          </p:cNvSpPr>
          <p:nvPr>
            <p:ph sz="half" idx="2"/>
          </p:nvPr>
        </p:nvSpPr>
        <p:spPr>
          <a:xfrm>
            <a:off x="251520" y="3819179"/>
            <a:ext cx="8678168" cy="958883"/>
          </a:xfrm>
        </p:spPr>
        <p:txBody>
          <a:bodyPr/>
          <a:lstStyle/>
          <a:p>
            <a:r>
              <a:rPr lang="en-US"/>
              <a:t>Policies are applied to controllers by using the [Authorize] attribute with the policy name. </a:t>
            </a:r>
            <a:endParaRPr lang="hu-HU"/>
          </a:p>
        </p:txBody>
      </p:sp>
      <p:pic>
        <p:nvPicPr>
          <p:cNvPr id="8" name="Kép 7"/>
          <p:cNvPicPr>
            <a:picLocks noChangeAspect="1"/>
          </p:cNvPicPr>
          <p:nvPr/>
        </p:nvPicPr>
        <p:blipFill>
          <a:blip r:embed="rId4"/>
          <a:stretch>
            <a:fillRect/>
          </a:stretch>
        </p:blipFill>
        <p:spPr>
          <a:xfrm>
            <a:off x="2322819" y="4777426"/>
            <a:ext cx="4354344" cy="1702528"/>
          </a:xfrm>
          <a:prstGeom prst="rect">
            <a:avLst/>
          </a:prstGeom>
        </p:spPr>
      </p:pic>
    </p:spTree>
    <p:extLst>
      <p:ext uri="{BB962C8B-B14F-4D97-AF65-F5344CB8AC3E}">
        <p14:creationId xmlns:p14="http://schemas.microsoft.com/office/powerpoint/2010/main" val="1494547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Policy-based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5"/>
            <a:ext cx="7886700" cy="4433508"/>
          </a:xfrm>
        </p:spPr>
        <p:txBody>
          <a:bodyPr>
            <a:normAutofit/>
          </a:bodyPr>
          <a:lstStyle/>
          <a:p>
            <a:r>
              <a:rPr lang="en-US" smtClean="0"/>
              <a:t>Requirements</a:t>
            </a:r>
            <a:endParaRPr lang="hu-HU" smtClean="0"/>
          </a:p>
          <a:p>
            <a:pPr lvl="1"/>
            <a:r>
              <a:rPr lang="en-US"/>
              <a:t>An authorization requirement is a collection of data parameters that a policy can use to evaluate the current user </a:t>
            </a:r>
            <a:r>
              <a:rPr lang="en-US"/>
              <a:t>principal</a:t>
            </a:r>
            <a:r>
              <a:rPr lang="en-US" smtClean="0"/>
              <a:t>.</a:t>
            </a:r>
            <a:endParaRPr lang="hu-HU" smtClean="0"/>
          </a:p>
          <a:p>
            <a:pPr lvl="1"/>
            <a:r>
              <a:rPr lang="en-US"/>
              <a:t>A requirement implements IAuthorizationRequirement, which is an empty marker interface.</a:t>
            </a:r>
          </a:p>
          <a:p>
            <a:pPr lvl="1"/>
            <a:r>
              <a:rPr lang="en-US"/>
              <a:t>If an authorization policy contains multiple authorization requirements, all requirements must pass in order for the policy evaluation to succeed. In other words, multiple authorization requirements added to a single authorization policy are treated on an AND basis.</a:t>
            </a:r>
          </a:p>
          <a:p>
            <a:pPr lvl="1"/>
            <a:r>
              <a:rPr lang="en-US"/>
              <a:t>A requirement doesn't need to have data or </a:t>
            </a:r>
            <a:r>
              <a:rPr lang="en-US"/>
              <a:t>properties</a:t>
            </a:r>
            <a:r>
              <a:rPr lang="en-US" smtClean="0"/>
              <a:t>.</a:t>
            </a:r>
            <a:endParaRPr lang="en-US"/>
          </a:p>
        </p:txBody>
      </p:sp>
    </p:spTree>
    <p:extLst>
      <p:ext uri="{BB962C8B-B14F-4D97-AF65-F5344CB8AC3E}">
        <p14:creationId xmlns:p14="http://schemas.microsoft.com/office/powerpoint/2010/main" val="4280511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Policy-based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pic>
        <p:nvPicPr>
          <p:cNvPr id="2" name="Tartalom helye 1"/>
          <p:cNvPicPr>
            <a:picLocks noGrp="1" noChangeAspect="1"/>
          </p:cNvPicPr>
          <p:nvPr>
            <p:ph idx="1"/>
          </p:nvPr>
        </p:nvPicPr>
        <p:blipFill>
          <a:blip r:embed="rId3"/>
          <a:stretch>
            <a:fillRect/>
          </a:stretch>
        </p:blipFill>
        <p:spPr>
          <a:xfrm>
            <a:off x="1610126" y="2279773"/>
            <a:ext cx="6406047" cy="2858897"/>
          </a:xfrm>
          <a:prstGeom prst="rect">
            <a:avLst/>
          </a:prstGeom>
        </p:spPr>
      </p:pic>
    </p:spTree>
    <p:extLst>
      <p:ext uri="{BB962C8B-B14F-4D97-AF65-F5344CB8AC3E}">
        <p14:creationId xmlns:p14="http://schemas.microsoft.com/office/powerpoint/2010/main" val="121176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Policy-based </a:t>
            </a:r>
            <a:r>
              <a:rPr lang="en-US" sz="3600" smtClean="0">
                <a:solidFill>
                  <a:prstClr val="white"/>
                </a:solidFill>
                <a:latin typeface="Calibri"/>
              </a:rPr>
              <a:t>authorization</a:t>
            </a:r>
            <a:r>
              <a:rPr lang="hu-HU" sz="3600" smtClean="0">
                <a:solidFill>
                  <a:prstClr val="white"/>
                </a:solidFill>
                <a:latin typeface="Calibri"/>
              </a:rPr>
              <a:t> </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4"/>
            <a:ext cx="7886700" cy="4935783"/>
          </a:xfrm>
        </p:spPr>
        <p:txBody>
          <a:bodyPr>
            <a:normAutofit fontScale="92500" lnSpcReduction="20000"/>
          </a:bodyPr>
          <a:lstStyle/>
          <a:p>
            <a:r>
              <a:rPr lang="en-US"/>
              <a:t>Authorization </a:t>
            </a:r>
            <a:r>
              <a:rPr lang="en-US" smtClean="0"/>
              <a:t>handlers</a:t>
            </a:r>
            <a:endParaRPr lang="hu-HU" smtClean="0"/>
          </a:p>
          <a:p>
            <a:pPr lvl="1"/>
            <a:r>
              <a:rPr lang="en-US"/>
              <a:t>Note that the Handle method returns no value. How is a status of either success or failure indicated?</a:t>
            </a:r>
          </a:p>
          <a:p>
            <a:pPr lvl="1"/>
            <a:r>
              <a:rPr lang="en-US"/>
              <a:t>A handler indicates success by calling context.Succeed(IAuthorizationRequirement requirement), passing the requirement that has been successfully validated.</a:t>
            </a:r>
          </a:p>
          <a:p>
            <a:pPr lvl="1"/>
            <a:r>
              <a:rPr lang="en-US"/>
              <a:t>A handler doesn't need to handle failures generally, as other handlers for the same requirement may succeed.</a:t>
            </a:r>
          </a:p>
          <a:p>
            <a:pPr lvl="1"/>
            <a:r>
              <a:rPr lang="en-US"/>
              <a:t>To guarantee failure, even if other requirement handlers succeed, call context.Fail.</a:t>
            </a:r>
          </a:p>
          <a:p>
            <a:pPr lvl="1"/>
            <a:r>
              <a:rPr lang="en-US"/>
              <a:t>If a handler calls context.Succeed or context.Fail, all other handlers are still called. This allows requirements to produce side effects, such as logging, which takes place even if another handler has successfully validated or failed a requirement. When set to false, the InvokeHandlersAfterFailure property short-circuits the execution of handlers when context.Fail is called. InvokeHandlersAfterFailure defaults to true, in which case all handlers are called.</a:t>
            </a:r>
          </a:p>
          <a:p>
            <a:endParaRPr lang="en-US"/>
          </a:p>
        </p:txBody>
      </p:sp>
    </p:spTree>
    <p:extLst>
      <p:ext uri="{BB962C8B-B14F-4D97-AF65-F5344CB8AC3E}">
        <p14:creationId xmlns:p14="http://schemas.microsoft.com/office/powerpoint/2010/main" val="49197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Policy-based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5"/>
            <a:ext cx="7886700" cy="4433508"/>
          </a:xfrm>
        </p:spPr>
        <p:txBody>
          <a:bodyPr>
            <a:normAutofit/>
          </a:bodyPr>
          <a:lstStyle/>
          <a:p>
            <a:r>
              <a:rPr lang="en-US" smtClean="0"/>
              <a:t>Requirements</a:t>
            </a:r>
            <a:endParaRPr lang="hu-HU" smtClean="0"/>
          </a:p>
          <a:p>
            <a:pPr lvl="1"/>
            <a:r>
              <a:rPr lang="en-US"/>
              <a:t>An authorization requirement is a collection of data parameters that a policy can use to evaluate the current user </a:t>
            </a:r>
            <a:r>
              <a:rPr lang="en-US"/>
              <a:t>principal</a:t>
            </a:r>
            <a:r>
              <a:rPr lang="en-US" smtClean="0"/>
              <a:t>.</a:t>
            </a:r>
            <a:endParaRPr lang="hu-HU" smtClean="0"/>
          </a:p>
          <a:p>
            <a:pPr lvl="1"/>
            <a:r>
              <a:rPr lang="en-US"/>
              <a:t>A requirement implements IAuthorizationRequirement, which is an empty marker interface.</a:t>
            </a:r>
          </a:p>
          <a:p>
            <a:pPr lvl="1"/>
            <a:r>
              <a:rPr lang="en-US"/>
              <a:t>If an authorization policy contains multiple authorization requirements, all requirements must pass in order for the policy evaluation to succeed. In other words, multiple authorization requirements added to a single authorization policy are treated on an AND basis.</a:t>
            </a:r>
          </a:p>
          <a:p>
            <a:pPr lvl="1"/>
            <a:r>
              <a:rPr lang="en-US"/>
              <a:t>A requirement doesn't need to have data or </a:t>
            </a:r>
            <a:r>
              <a:rPr lang="en-US"/>
              <a:t>properties</a:t>
            </a:r>
            <a:r>
              <a:rPr lang="en-US" smtClean="0"/>
              <a:t>.</a:t>
            </a:r>
            <a:endParaRPr lang="en-US"/>
          </a:p>
        </p:txBody>
      </p:sp>
    </p:spTree>
    <p:extLst>
      <p:ext uri="{BB962C8B-B14F-4D97-AF65-F5344CB8AC3E}">
        <p14:creationId xmlns:p14="http://schemas.microsoft.com/office/powerpoint/2010/main" val="2464853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ím 1"/>
          <p:cNvSpPr txBox="1">
            <a:spLocks/>
          </p:cNvSpPr>
          <p:nvPr/>
        </p:nvSpPr>
        <p:spPr bwMode="auto">
          <a:xfrm>
            <a:off x="1042987" y="2500313"/>
            <a:ext cx="4366139"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l" rtl="0" eaLnBrk="0" fontAlgn="base" hangingPunct="0">
              <a:spcBef>
                <a:spcPct val="0"/>
              </a:spcBef>
              <a:spcAft>
                <a:spcPct val="0"/>
              </a:spcAft>
              <a:defRPr sz="4400" b="1" kern="1200" cap="all" baseline="0">
                <a:solidFill>
                  <a:schemeClr val="bg1"/>
                </a:solidFill>
                <a:latin typeface="Arial"/>
                <a:ea typeface="+mj-ea"/>
                <a:cs typeface="Arial"/>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hu-HU" smtClean="0">
                <a:solidFill>
                  <a:sysClr val="window" lastClr="FFFFFF"/>
                </a:solidFill>
              </a:rPr>
              <a:t>Köszönöm</a:t>
            </a:r>
            <a:br>
              <a:rPr lang="hu-HU" smtClean="0">
                <a:solidFill>
                  <a:sysClr val="window" lastClr="FFFFFF"/>
                </a:solidFill>
              </a:rPr>
            </a:br>
            <a:r>
              <a:rPr lang="hu-HU" smtClean="0">
                <a:solidFill>
                  <a:sysClr val="window" lastClr="FFFFFF"/>
                </a:solidFill>
              </a:rPr>
              <a:t>a figyelmet!</a:t>
            </a:r>
            <a:endParaRPr lang="hu-HU">
              <a:solidFill>
                <a:sysClr val="window" lastClr="FFFFFF"/>
              </a:solidFill>
            </a:endParaRPr>
          </a:p>
        </p:txBody>
      </p:sp>
      <p:sp>
        <p:nvSpPr>
          <p:cNvPr id="6"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r>
              <a:rPr lang="hu-HU" altLang="hu-HU" sz="1200" b="1">
                <a:solidFill>
                  <a:prstClr val="white"/>
                </a:solidFill>
                <a:latin typeface="Arial" panose="020B0604020202020204" pitchFamily="34" charset="0"/>
              </a:rPr>
              <a:t>EFOP-3.4.3-16-2016-00009</a:t>
            </a:r>
          </a:p>
          <a:p>
            <a:pPr>
              <a:spcBef>
                <a:spcPct val="0"/>
              </a:spcBef>
              <a:spcAft>
                <a:spcPts val="600"/>
              </a:spcAft>
              <a:buFontTx/>
              <a:buNone/>
            </a:pPr>
            <a:r>
              <a:rPr lang="hu-HU" altLang="hu-HU" sz="1200">
                <a:solidFill>
                  <a:prstClr val="white"/>
                </a:solidFill>
                <a:latin typeface="Arial" panose="020B0604020202020204" pitchFamily="34" charset="0"/>
              </a:rPr>
              <a:t>A felsőfokú oktatás minőségének és hozzáférhetőségének együttes javítása a Pannon Egyetemen</a:t>
            </a:r>
          </a:p>
        </p:txBody>
      </p:sp>
    </p:spTree>
    <p:extLst>
      <p:ext uri="{BB962C8B-B14F-4D97-AF65-F5344CB8AC3E}">
        <p14:creationId xmlns:p14="http://schemas.microsoft.com/office/powerpoint/2010/main" val="3152339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hu-HU" sz="3600" smtClean="0">
                <a:solidFill>
                  <a:prstClr val="white"/>
                </a:solidFill>
                <a:latin typeface="Calibri"/>
              </a:rPr>
              <a:t>Overview</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fontScale="92500"/>
          </a:bodyPr>
          <a:lstStyle/>
          <a:p>
            <a:r>
              <a:rPr lang="hu-HU"/>
              <a:t>Authorization types</a:t>
            </a:r>
          </a:p>
          <a:p>
            <a:pPr lvl="1"/>
            <a:r>
              <a:rPr lang="en-US" smtClean="0"/>
              <a:t>ASP.NET </a:t>
            </a:r>
            <a:r>
              <a:rPr lang="en-US"/>
              <a:t>Core authorization provides a simple, declarative role and a rich policy-based </a:t>
            </a:r>
            <a:r>
              <a:rPr lang="en-US"/>
              <a:t>model</a:t>
            </a:r>
            <a:r>
              <a:rPr lang="en-US" smtClean="0"/>
              <a:t>.</a:t>
            </a:r>
            <a:endParaRPr lang="en-US"/>
          </a:p>
          <a:p>
            <a:pPr lvl="1"/>
            <a:r>
              <a:rPr lang="en-US"/>
              <a:t>Authorization is expressed in requirements, and handlers evaluate a user's claims against </a:t>
            </a:r>
            <a:r>
              <a:rPr lang="en-US"/>
              <a:t>requirements</a:t>
            </a:r>
            <a:r>
              <a:rPr lang="en-US" smtClean="0"/>
              <a:t>.</a:t>
            </a:r>
            <a:endParaRPr lang="en-US"/>
          </a:p>
          <a:p>
            <a:pPr lvl="1"/>
            <a:r>
              <a:rPr lang="en-US"/>
              <a:t>Imperative checks can be based on simple policies or policies which evaluate both the user identity and properties of the resource that the user is attempting to </a:t>
            </a:r>
            <a:r>
              <a:rPr lang="en-US"/>
              <a:t>access</a:t>
            </a:r>
            <a:r>
              <a:rPr lang="en-US" smtClean="0"/>
              <a:t>.</a:t>
            </a:r>
            <a:endParaRPr lang="hu-HU" smtClean="0"/>
          </a:p>
          <a:p>
            <a:r>
              <a:rPr lang="en-US"/>
              <a:t>Authorization components, including the AuthorizeAttribute and AllowAnonymousAttribute attributes, are found in the Microsoft.AspNetCore.Authorization namespace.</a:t>
            </a:r>
            <a:endParaRPr lang="en-US"/>
          </a:p>
        </p:txBody>
      </p:sp>
    </p:spTree>
    <p:extLst>
      <p:ext uri="{BB962C8B-B14F-4D97-AF65-F5344CB8AC3E}">
        <p14:creationId xmlns:p14="http://schemas.microsoft.com/office/powerpoint/2010/main" val="208662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Create a web app with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hu-HU" smtClean="0"/>
              <a:t>The following tutorial </a:t>
            </a:r>
            <a:r>
              <a:rPr lang="en-US" smtClean="0"/>
              <a:t>shows </a:t>
            </a:r>
            <a:r>
              <a:rPr lang="en-US"/>
              <a:t>how to create an ASP.NET Core web app with user data protected by </a:t>
            </a:r>
            <a:r>
              <a:rPr lang="en-US"/>
              <a:t>authorization</a:t>
            </a:r>
            <a:r>
              <a:rPr lang="en-US" smtClean="0"/>
              <a:t>.</a:t>
            </a:r>
            <a:endParaRPr lang="hu-HU" smtClean="0"/>
          </a:p>
          <a:p>
            <a:r>
              <a:rPr lang="hu-HU">
                <a:hlinkClick r:id="rId3"/>
              </a:rPr>
              <a:t>https://docs.microsoft.com/en-us/aspnet/core/security/authorization/secure-data?view=aspnetcore-3.1</a:t>
            </a:r>
            <a:endParaRPr lang="en-US"/>
          </a:p>
        </p:txBody>
      </p:sp>
    </p:spTree>
    <p:extLst>
      <p:ext uri="{BB962C8B-B14F-4D97-AF65-F5344CB8AC3E}">
        <p14:creationId xmlns:p14="http://schemas.microsoft.com/office/powerpoint/2010/main" val="352969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Simple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a:bodyPr>
          <a:lstStyle/>
          <a:p>
            <a:r>
              <a:rPr lang="en-US"/>
              <a:t>Authorization is controlled through the AuthorizeAttribute attribute and its various parameters.</a:t>
            </a:r>
          </a:p>
          <a:p>
            <a:r>
              <a:rPr lang="en-US"/>
              <a:t>At its simplest, applying the AuthorizeAttribute attribute to a controller or action limits access to the controller or action to any authenticated </a:t>
            </a:r>
            <a:r>
              <a:rPr lang="en-US"/>
              <a:t>user</a:t>
            </a:r>
            <a:r>
              <a:rPr lang="en-US" smtClean="0"/>
              <a:t>.</a:t>
            </a:r>
            <a:endParaRPr lang="hu-HU" smtClean="0"/>
          </a:p>
          <a:p>
            <a:endParaRPr lang="en-US"/>
          </a:p>
        </p:txBody>
      </p:sp>
      <p:pic>
        <p:nvPicPr>
          <p:cNvPr id="2" name="Kép 1"/>
          <p:cNvPicPr>
            <a:picLocks noChangeAspect="1"/>
          </p:cNvPicPr>
          <p:nvPr/>
        </p:nvPicPr>
        <p:blipFill>
          <a:blip r:embed="rId3"/>
          <a:stretch>
            <a:fillRect/>
          </a:stretch>
        </p:blipFill>
        <p:spPr>
          <a:xfrm>
            <a:off x="2699421" y="4349773"/>
            <a:ext cx="3799133" cy="2416608"/>
          </a:xfrm>
          <a:prstGeom prst="rect">
            <a:avLst/>
          </a:prstGeom>
        </p:spPr>
      </p:pic>
    </p:spTree>
    <p:extLst>
      <p:ext uri="{BB962C8B-B14F-4D97-AF65-F5344CB8AC3E}">
        <p14:creationId xmlns:p14="http://schemas.microsoft.com/office/powerpoint/2010/main" val="173397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Simple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p:txBody>
          <a:bodyPr>
            <a:normAutofit lnSpcReduction="10000"/>
          </a:bodyPr>
          <a:lstStyle/>
          <a:p>
            <a:r>
              <a:rPr lang="en-US"/>
              <a:t>If you want to apply authorization to an action rather than the controller, apply the AuthorizeAttribute attribute to the </a:t>
            </a:r>
            <a:r>
              <a:rPr lang="en-US"/>
              <a:t>action </a:t>
            </a:r>
            <a:r>
              <a:rPr lang="en-US" smtClean="0"/>
              <a:t>itself</a:t>
            </a:r>
            <a:r>
              <a:rPr lang="hu-HU" smtClean="0"/>
              <a:t>.</a:t>
            </a:r>
          </a:p>
          <a:p>
            <a:endParaRPr lang="hu-HU" smtClean="0"/>
          </a:p>
          <a:p>
            <a:endParaRPr lang="hu-HU"/>
          </a:p>
          <a:p>
            <a:endParaRPr lang="hu-HU" smtClean="0"/>
          </a:p>
          <a:p>
            <a:endParaRPr lang="hu-HU"/>
          </a:p>
          <a:p>
            <a:endParaRPr lang="hu-HU" smtClean="0"/>
          </a:p>
          <a:p>
            <a:r>
              <a:rPr lang="en-US"/>
              <a:t>Now only authenticated users can access the Logout function.</a:t>
            </a:r>
            <a:endParaRPr lang="hu-HU" smtClean="0"/>
          </a:p>
          <a:p>
            <a:endParaRPr lang="en-US"/>
          </a:p>
        </p:txBody>
      </p:sp>
      <p:pic>
        <p:nvPicPr>
          <p:cNvPr id="6" name="Kép 5"/>
          <p:cNvPicPr>
            <a:picLocks noChangeAspect="1"/>
          </p:cNvPicPr>
          <p:nvPr/>
        </p:nvPicPr>
        <p:blipFill>
          <a:blip r:embed="rId3"/>
          <a:stretch>
            <a:fillRect/>
          </a:stretch>
        </p:blipFill>
        <p:spPr>
          <a:xfrm>
            <a:off x="2611538" y="2996954"/>
            <a:ext cx="3776908" cy="2306254"/>
          </a:xfrm>
          <a:prstGeom prst="rect">
            <a:avLst/>
          </a:prstGeom>
        </p:spPr>
      </p:pic>
    </p:spTree>
    <p:extLst>
      <p:ext uri="{BB962C8B-B14F-4D97-AF65-F5344CB8AC3E}">
        <p14:creationId xmlns:p14="http://schemas.microsoft.com/office/powerpoint/2010/main" val="1227784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Simple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5"/>
            <a:ext cx="7886700" cy="4626690"/>
          </a:xfrm>
        </p:spPr>
        <p:txBody>
          <a:bodyPr>
            <a:normAutofit fontScale="92500" lnSpcReduction="20000"/>
          </a:bodyPr>
          <a:lstStyle/>
          <a:p>
            <a:r>
              <a:rPr lang="en-US"/>
              <a:t>You can also use the AllowAnonymous attribute to allow access by non-authenticated users to individual </a:t>
            </a:r>
            <a:r>
              <a:rPr lang="en-US"/>
              <a:t>actions</a:t>
            </a:r>
            <a:r>
              <a:rPr lang="en-US" smtClean="0"/>
              <a:t>.</a:t>
            </a:r>
            <a:endParaRPr lang="hu-HU" smtClean="0"/>
          </a:p>
          <a:p>
            <a:endParaRPr lang="hu-HU"/>
          </a:p>
          <a:p>
            <a:endParaRPr lang="hu-HU" smtClean="0"/>
          </a:p>
          <a:p>
            <a:endParaRPr lang="hu-HU"/>
          </a:p>
          <a:p>
            <a:endParaRPr lang="hu-HU" smtClean="0"/>
          </a:p>
          <a:p>
            <a:endParaRPr lang="hu-HU"/>
          </a:p>
          <a:p>
            <a:endParaRPr lang="hu-HU" smtClean="0"/>
          </a:p>
          <a:p>
            <a:r>
              <a:rPr lang="en-US" smtClean="0"/>
              <a:t>This </a:t>
            </a:r>
            <a:r>
              <a:rPr lang="en-US"/>
              <a:t>would allow only authenticated users to the AccountController, except for the Login action, which is accessible by everyone, regardless of their authenticated or unauthenticated / anonymous status.</a:t>
            </a:r>
            <a:endParaRPr lang="hu-HU" smtClean="0"/>
          </a:p>
          <a:p>
            <a:endParaRPr lang="en-US"/>
          </a:p>
        </p:txBody>
      </p:sp>
      <p:pic>
        <p:nvPicPr>
          <p:cNvPr id="2" name="Kép 1"/>
          <p:cNvPicPr>
            <a:picLocks noChangeAspect="1"/>
          </p:cNvPicPr>
          <p:nvPr/>
        </p:nvPicPr>
        <p:blipFill>
          <a:blip r:embed="rId3"/>
          <a:stretch>
            <a:fillRect/>
          </a:stretch>
        </p:blipFill>
        <p:spPr>
          <a:xfrm>
            <a:off x="2694399" y="2513930"/>
            <a:ext cx="3611186" cy="2457316"/>
          </a:xfrm>
          <a:prstGeom prst="rect">
            <a:avLst/>
          </a:prstGeom>
        </p:spPr>
      </p:pic>
    </p:spTree>
    <p:extLst>
      <p:ext uri="{BB962C8B-B14F-4D97-AF65-F5344CB8AC3E}">
        <p14:creationId xmlns:p14="http://schemas.microsoft.com/office/powerpoint/2010/main" val="1062984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Role-based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5"/>
            <a:ext cx="7886700" cy="4626690"/>
          </a:xfrm>
        </p:spPr>
        <p:txBody>
          <a:bodyPr>
            <a:normAutofit/>
          </a:bodyPr>
          <a:lstStyle/>
          <a:p>
            <a:r>
              <a:rPr lang="en-US"/>
              <a:t>When an identity is created it may belong to one or more </a:t>
            </a:r>
            <a:r>
              <a:rPr lang="en-US"/>
              <a:t>roles</a:t>
            </a:r>
            <a:r>
              <a:rPr lang="en-US" smtClean="0"/>
              <a:t>.</a:t>
            </a:r>
            <a:endParaRPr lang="hu-HU" smtClean="0"/>
          </a:p>
          <a:p>
            <a:r>
              <a:rPr lang="en-US"/>
              <a:t>Roles are exposed to the developer through the IsInRole method on the ClaimsPrincipal </a:t>
            </a:r>
            <a:r>
              <a:rPr lang="en-US"/>
              <a:t>class</a:t>
            </a:r>
            <a:r>
              <a:rPr lang="en-US" smtClean="0"/>
              <a:t>.</a:t>
            </a:r>
            <a:endParaRPr lang="hu-HU" smtClean="0"/>
          </a:p>
          <a:p>
            <a:r>
              <a:rPr lang="en-US"/>
              <a:t>Role-based authorization checks are declarative—the developer embeds them within their code, against a controller or an action within a controller, specifying roles which the current user must be a member of to access the requested resource.</a:t>
            </a:r>
            <a:endParaRPr lang="en-US"/>
          </a:p>
        </p:txBody>
      </p:sp>
    </p:spTree>
    <p:extLst>
      <p:ext uri="{BB962C8B-B14F-4D97-AF65-F5344CB8AC3E}">
        <p14:creationId xmlns:p14="http://schemas.microsoft.com/office/powerpoint/2010/main" val="3903464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ím 1"/>
          <p:cNvSpPr txBox="1">
            <a:spLocks/>
          </p:cNvSpPr>
          <p:nvPr/>
        </p:nvSpPr>
        <p:spPr bwMode="auto">
          <a:xfrm>
            <a:off x="251520" y="0"/>
            <a:ext cx="4248472" cy="105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lvl="0" eaLnBrk="1" hangingPunct="1">
              <a:defRPr/>
            </a:pPr>
            <a:r>
              <a:rPr lang="en-US" sz="3600">
                <a:solidFill>
                  <a:prstClr val="white"/>
                </a:solidFill>
                <a:latin typeface="Calibri"/>
              </a:rPr>
              <a:t>Role-based authorization</a:t>
            </a:r>
            <a:endParaRPr lang="nl-NL" altLang="hu-HU" sz="2800" b="1">
              <a:solidFill>
                <a:sysClr val="window" lastClr="FFFFFF"/>
              </a:solidFill>
              <a:latin typeface="Arial" panose="020B0604020202020204" pitchFamily="34" charset="0"/>
              <a:cs typeface="Arial" panose="020B0604020202020204" pitchFamily="34" charset="0"/>
            </a:endParaRPr>
          </a:p>
        </p:txBody>
      </p:sp>
      <p:sp>
        <p:nvSpPr>
          <p:cNvPr id="5" name="Szövegdoboz 6"/>
          <p:cNvSpPr txBox="1">
            <a:spLocks noChangeArrowheads="1"/>
          </p:cNvSpPr>
          <p:nvPr/>
        </p:nvSpPr>
        <p:spPr bwMode="auto">
          <a:xfrm>
            <a:off x="4598988" y="157163"/>
            <a:ext cx="43307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457200" fontAlgn="base">
              <a:spcBef>
                <a:spcPct val="0"/>
              </a:spcBef>
              <a:spcAft>
                <a:spcPts val="600"/>
              </a:spcAft>
              <a:buFontTx/>
              <a:buNone/>
            </a:pPr>
            <a:r>
              <a:rPr lang="hu-HU" altLang="hu-HU" sz="1200" b="1">
                <a:solidFill>
                  <a:prstClr val="white"/>
                </a:solidFill>
                <a:latin typeface="Arial" panose="020B0604020202020204" pitchFamily="34" charset="0"/>
                <a:cs typeface="Arial" panose="020B0604020202020204" pitchFamily="34" charset="0"/>
              </a:rPr>
              <a:t>EFOP-3.4.3-16-2016-00009</a:t>
            </a:r>
          </a:p>
          <a:p>
            <a:pPr defTabSz="457200" fontAlgn="base">
              <a:spcBef>
                <a:spcPct val="0"/>
              </a:spcBef>
              <a:spcAft>
                <a:spcPts val="600"/>
              </a:spcAft>
              <a:buFontTx/>
              <a:buNone/>
            </a:pPr>
            <a:r>
              <a:rPr lang="hu-HU" altLang="hu-HU" sz="1200">
                <a:solidFill>
                  <a:prstClr val="white"/>
                </a:solidFill>
                <a:latin typeface="Arial" panose="020B0604020202020204" pitchFamily="34" charset="0"/>
                <a:cs typeface="Arial" panose="020B0604020202020204" pitchFamily="34" charset="0"/>
              </a:rPr>
              <a:t>A felsőfokú oktatás minőségének és hozzáférhetőségének együttes javítása a Pannon Egyetemen</a:t>
            </a:r>
          </a:p>
        </p:txBody>
      </p:sp>
      <p:sp>
        <p:nvSpPr>
          <p:cNvPr id="3" name="Tartalom helye 2"/>
          <p:cNvSpPr>
            <a:spLocks noGrp="1"/>
          </p:cNvSpPr>
          <p:nvPr>
            <p:ph idx="1"/>
          </p:nvPr>
        </p:nvSpPr>
        <p:spPr>
          <a:xfrm>
            <a:off x="628650" y="1825625"/>
            <a:ext cx="7886700" cy="4626690"/>
          </a:xfrm>
        </p:spPr>
        <p:txBody>
          <a:bodyPr>
            <a:normAutofit/>
          </a:bodyPr>
          <a:lstStyle/>
          <a:p>
            <a:r>
              <a:rPr lang="en-US"/>
              <a:t>For example, the following code limits access to any actions on the AdministrationController to users who are a member of the </a:t>
            </a:r>
            <a:r>
              <a:rPr lang="en-US"/>
              <a:t>Administrator </a:t>
            </a:r>
            <a:r>
              <a:rPr lang="en-US" smtClean="0"/>
              <a:t>role</a:t>
            </a:r>
            <a:r>
              <a:rPr lang="hu-HU" smtClean="0"/>
              <a:t>.</a:t>
            </a:r>
          </a:p>
        </p:txBody>
      </p:sp>
      <p:pic>
        <p:nvPicPr>
          <p:cNvPr id="6" name="Kép 5"/>
          <p:cNvPicPr>
            <a:picLocks noChangeAspect="1"/>
          </p:cNvPicPr>
          <p:nvPr/>
        </p:nvPicPr>
        <p:blipFill>
          <a:blip r:embed="rId3"/>
          <a:stretch>
            <a:fillRect/>
          </a:stretch>
        </p:blipFill>
        <p:spPr>
          <a:xfrm>
            <a:off x="1883473" y="3170117"/>
            <a:ext cx="5233038" cy="1121365"/>
          </a:xfrm>
          <a:prstGeom prst="rect">
            <a:avLst/>
          </a:prstGeom>
        </p:spPr>
      </p:pic>
    </p:spTree>
    <p:extLst>
      <p:ext uri="{BB962C8B-B14F-4D97-AF65-F5344CB8AC3E}">
        <p14:creationId xmlns:p14="http://schemas.microsoft.com/office/powerpoint/2010/main" val="1951451611"/>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706</TotalTime>
  <Words>1620</Words>
  <Application>Microsoft Office PowerPoint</Application>
  <PresentationFormat>Diavetítés a képernyőre (4:3 oldalarány)</PresentationFormat>
  <Paragraphs>180</Paragraphs>
  <Slides>28</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28</vt:i4>
      </vt:variant>
    </vt:vector>
  </HeadingPairs>
  <TitlesOfParts>
    <vt:vector size="32" baseType="lpstr">
      <vt:lpstr>Arial</vt:lpstr>
      <vt:lpstr>Calibri</vt:lpstr>
      <vt:lpstr>Calibri Light</vt:lpstr>
      <vt:lpstr>Office-téma</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lpstr>PowerPoint bemutató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A Horvath</dc:creator>
  <cp:lastModifiedBy>A Horvath</cp:lastModifiedBy>
  <cp:revision>127</cp:revision>
  <dcterms:created xsi:type="dcterms:W3CDTF">2020-02-07T09:37:41Z</dcterms:created>
  <dcterms:modified xsi:type="dcterms:W3CDTF">2020-05-07T15:36:22Z</dcterms:modified>
</cp:coreProperties>
</file>