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8" r:id="rId2"/>
    <p:sldId id="265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61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performance/caching/response?view=aspnetcore-3.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performance/caching/response?view=aspnetcore-3.1#responsecache-attribut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/>
              <a:t>Response caching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934670"/>
            <a:ext cx="506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hlinkClick r:id="rId3"/>
              </a:rPr>
              <a:t>https://docs.microsoft.com/en-us/aspnet/core/performance/caching/response?view=aspnetcore-3.1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ResponseCache attribute</a:t>
            </a:r>
            <a:endParaRPr lang="hu-HU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graphicFrame>
        <p:nvGraphicFramePr>
          <p:cNvPr id="2" name="Tartalom helye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468613"/>
              </p:ext>
            </p:extLst>
          </p:nvPr>
        </p:nvGraphicFramePr>
        <p:xfrm>
          <a:off x="628649" y="1760370"/>
          <a:ext cx="7886702" cy="2240924"/>
        </p:xfrm>
        <a:graphic>
          <a:graphicData uri="http://schemas.openxmlformats.org/drawingml/2006/table">
            <a:tbl>
              <a:tblPr/>
              <a:tblGrid>
                <a:gridCol w="3943351"/>
                <a:gridCol w="3943351"/>
              </a:tblGrid>
              <a:tr h="560231"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 b="1">
                          <a:effectLst/>
                        </a:rPr>
                        <a:t>Request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 b="1">
                          <a:effectLst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0231"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>
                          <a:effectLst/>
                        </a:rPr>
                        <a:t>http://example.com?key1=value1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>
                          <a:effectLst/>
                        </a:rPr>
                        <a:t>Returned from the server.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231"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>
                          <a:effectLst/>
                        </a:rPr>
                        <a:t>http://example.com?key1=value1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>
                          <a:effectLst/>
                        </a:rPr>
                        <a:t>Returned from middleware.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231"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>
                          <a:effectLst/>
                        </a:rPr>
                        <a:t>http://example.com?key1=value2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>
                          <a:effectLst/>
                        </a:rPr>
                        <a:t>Returned from the server.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artalom helye 2"/>
          <p:cNvSpPr txBox="1">
            <a:spLocks/>
          </p:cNvSpPr>
          <p:nvPr/>
        </p:nvSpPr>
        <p:spPr>
          <a:xfrm>
            <a:off x="628650" y="4095482"/>
            <a:ext cx="7886700" cy="2240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first request is returned by the server and cached in </a:t>
            </a:r>
            <a:r>
              <a:rPr lang="en-US"/>
              <a:t>middleware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The second request is returned by middleware because the query string matches the previous </a:t>
            </a:r>
            <a:r>
              <a:rPr lang="en-US"/>
              <a:t>request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The third request isn't in the middleware cache because the query string value doesn't match a previous request.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90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ResponseCache attribute</a:t>
            </a:r>
            <a:endParaRPr lang="hu-HU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33496"/>
          </a:xfrm>
        </p:spPr>
        <p:txBody>
          <a:bodyPr>
            <a:normAutofit/>
          </a:bodyPr>
          <a:lstStyle/>
          <a:p>
            <a:r>
              <a:rPr lang="en-US" sz="2600"/>
              <a:t>The ResponseCacheAttribute is used to configure and create (via IFilterFactory) a </a:t>
            </a:r>
            <a:r>
              <a:rPr lang="en-US" sz="2600"/>
              <a:t>Microsoft.AspNetCore.Mvc.Internal.ResponseCacheFilter</a:t>
            </a:r>
            <a:r>
              <a:rPr lang="en-US" sz="2600" smtClean="0"/>
              <a:t>.</a:t>
            </a:r>
            <a:endParaRPr lang="en-US" sz="2600"/>
          </a:p>
          <a:p>
            <a:r>
              <a:rPr lang="en-US" sz="2600"/>
              <a:t>The ResponseCacheFilter performs the work of updating the appropriate HTTP headers and features of the </a:t>
            </a:r>
            <a:r>
              <a:rPr lang="en-US" sz="2600"/>
              <a:t>response</a:t>
            </a:r>
            <a:r>
              <a:rPr lang="en-US" sz="2600" smtClean="0"/>
              <a:t>.</a:t>
            </a:r>
            <a:endParaRPr lang="hu-HU" sz="2600" smtClean="0"/>
          </a:p>
        </p:txBody>
      </p:sp>
      <p:sp>
        <p:nvSpPr>
          <p:cNvPr id="6" name="Tartalom helye 5"/>
          <p:cNvSpPr txBox="1">
            <a:spLocks/>
          </p:cNvSpPr>
          <p:nvPr/>
        </p:nvSpPr>
        <p:spPr>
          <a:xfrm>
            <a:off x="628650" y="4559121"/>
            <a:ext cx="7886700" cy="203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600"/>
              <a:t>For more information about the </a:t>
            </a:r>
            <a:r>
              <a:rPr lang="hu-HU" sz="2600"/>
              <a:t>ResponseCache </a:t>
            </a:r>
            <a:r>
              <a:rPr lang="hu-HU" sz="2600" smtClean="0"/>
              <a:t>attribute </a:t>
            </a:r>
            <a:r>
              <a:rPr lang="hu-HU" sz="2600" smtClean="0"/>
              <a:t>click the following link:</a:t>
            </a:r>
          </a:p>
          <a:p>
            <a:r>
              <a:rPr lang="hu-HU" sz="2600" smtClean="0">
                <a:hlinkClick r:id="rId3"/>
              </a:rPr>
              <a:t>https</a:t>
            </a:r>
            <a:r>
              <a:rPr lang="hu-HU" sz="2600">
                <a:hlinkClick r:id="rId3"/>
              </a:rPr>
              <a:t>://docs.microsoft.com/en-us/aspnet/core/performance/caching/response?view=aspnetcore-3.1#responsecache-attribute</a:t>
            </a:r>
            <a:endParaRPr lang="hu-HU" sz="2600"/>
          </a:p>
        </p:txBody>
      </p:sp>
    </p:spTree>
    <p:extLst>
      <p:ext uri="{BB962C8B-B14F-4D97-AF65-F5344CB8AC3E}">
        <p14:creationId xmlns:p14="http://schemas.microsoft.com/office/powerpoint/2010/main" val="39884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ysClr val="window" lastClr="FFFFFF"/>
                </a:solidFill>
              </a:rPr>
              <a:t>Köszönöm</a:t>
            </a:r>
            <a:br>
              <a:rPr lang="hu-HU" smtClean="0">
                <a:solidFill>
                  <a:sysClr val="window" lastClr="FFFFFF"/>
                </a:solidFill>
              </a:rPr>
            </a:br>
            <a:r>
              <a:rPr lang="hu-HU" smtClean="0">
                <a:solidFill>
                  <a:sysClr val="window" lastClr="FFFFFF"/>
                </a:solidFill>
              </a:rPr>
              <a:t>a figyelmet!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Introduction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Response caching reduces the number of requests a client or proxy makes to a </a:t>
            </a:r>
            <a:r>
              <a:rPr lang="en-US"/>
              <a:t>web </a:t>
            </a:r>
            <a:r>
              <a:rPr lang="en-US" smtClean="0"/>
              <a:t>server.</a:t>
            </a:r>
            <a:endParaRPr lang="hu-HU" smtClean="0"/>
          </a:p>
          <a:p>
            <a:r>
              <a:rPr lang="en-US" smtClean="0"/>
              <a:t>Response </a:t>
            </a:r>
            <a:r>
              <a:rPr lang="en-US"/>
              <a:t>caching also reduces the amount of work the web server performs to generate </a:t>
            </a:r>
            <a:r>
              <a:rPr lang="en-US"/>
              <a:t>a </a:t>
            </a:r>
            <a:r>
              <a:rPr lang="en-US" smtClean="0"/>
              <a:t>response.</a:t>
            </a:r>
            <a:endParaRPr lang="hu-HU" smtClean="0"/>
          </a:p>
          <a:p>
            <a:r>
              <a:rPr lang="en-US" smtClean="0"/>
              <a:t>Response </a:t>
            </a:r>
            <a:r>
              <a:rPr lang="en-US"/>
              <a:t>caching is controlled by headers that specify how you want client, proxy, and middleware to cache </a:t>
            </a:r>
            <a:r>
              <a:rPr lang="en-US"/>
              <a:t>responses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ResponseCache attribute participates in setting response caching headers. Clients and intermediate proxies should honor the headers for caching responses under the HTTP 1.1 Caching </a:t>
            </a:r>
            <a:r>
              <a:rPr lang="en-US"/>
              <a:t>specification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For server-side caching that follows the HTTP 1.1 Caching specification, use Response Caching Middleware. The middleware can use the ResponseCacheAttribute properties to influence server-side caching behavior.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HTTP-based response caching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The HTTP 1.1 Caching specification describes how Internet caches should </a:t>
            </a:r>
            <a:r>
              <a:rPr lang="en-US"/>
              <a:t>behave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The primary HTTP header used for caching is Cache-Control, which is used to specify cache </a:t>
            </a:r>
            <a:r>
              <a:rPr lang="en-US"/>
              <a:t>directives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The directives control caching behavior as requests make their way from clients to servers and as responses make their way from servers back to </a:t>
            </a:r>
            <a:r>
              <a:rPr lang="en-US"/>
              <a:t>clients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Requests and responses move through proxy servers, and proxy servers must also conform to the HTTP 1.1 </a:t>
            </a:r>
            <a:r>
              <a:rPr lang="en-US"/>
              <a:t>Caching </a:t>
            </a:r>
            <a:r>
              <a:rPr lang="en-US" smtClean="0"/>
              <a:t>specification.</a:t>
            </a:r>
            <a:endParaRPr lang="hu-HU" smtClean="0"/>
          </a:p>
          <a:p>
            <a:r>
              <a:rPr lang="en-US" smtClean="0"/>
              <a:t>Common </a:t>
            </a:r>
            <a:r>
              <a:rPr lang="en-US"/>
              <a:t>Cache-Control directives are shown in the following </a:t>
            </a:r>
            <a:r>
              <a:rPr lang="en-US"/>
              <a:t>table</a:t>
            </a:r>
            <a:r>
              <a:rPr lang="en-US" smtClean="0"/>
              <a:t>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9552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HTTP-based response caching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graphicFrame>
        <p:nvGraphicFramePr>
          <p:cNvPr id="2" name="Tartalom helye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18557"/>
              </p:ext>
            </p:extLst>
          </p:nvPr>
        </p:nvGraphicFramePr>
        <p:xfrm>
          <a:off x="251520" y="1477176"/>
          <a:ext cx="8678168" cy="4989107"/>
        </p:xfrm>
        <a:graphic>
          <a:graphicData uri="http://schemas.openxmlformats.org/drawingml/2006/table">
            <a:tbl>
              <a:tblPr/>
              <a:tblGrid>
                <a:gridCol w="1409855"/>
                <a:gridCol w="7268313"/>
              </a:tblGrid>
              <a:tr h="325623"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 b="1">
                          <a:effectLst/>
                        </a:rPr>
                        <a:t>Directive</a:t>
                      </a:r>
                    </a:p>
                  </a:txBody>
                  <a:tcPr marL="49895" marR="49895" marT="24948" marB="24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 b="1">
                          <a:effectLst/>
                        </a:rPr>
                        <a:t>Action</a:t>
                      </a:r>
                    </a:p>
                  </a:txBody>
                  <a:tcPr marL="49895" marR="49895" marT="24948" marB="24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623"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</a:p>
                  </a:txBody>
                  <a:tcPr marL="49895" marR="49895" marT="24948" marB="24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A cache may store the response.</a:t>
                      </a:r>
                    </a:p>
                  </a:txBody>
                  <a:tcPr marL="49895" marR="49895" marT="24948" marB="24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1453"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</a:p>
                  </a:txBody>
                  <a:tcPr marL="49895" marR="49895" marT="24948" marB="24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The response must not be stored by a shared cache. A private cache may store and reuse the response.</a:t>
                      </a:r>
                    </a:p>
                  </a:txBody>
                  <a:tcPr marL="49895" marR="49895" marT="24948" marB="24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2124"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max-age</a:t>
                      </a:r>
                    </a:p>
                  </a:txBody>
                  <a:tcPr marL="49895" marR="49895" marT="24948" marB="24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The client doesn't accept a response whose age is greater than the specified number of seconds. Examples: max-age=60 (60 seconds), max-age=2592000 (1 month)</a:t>
                      </a:r>
                    </a:p>
                  </a:txBody>
                  <a:tcPr marL="49895" marR="49895" marT="24948" marB="24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4135"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no-cache</a:t>
                      </a:r>
                    </a:p>
                  </a:txBody>
                  <a:tcPr marL="49895" marR="49895" marT="24948" marB="24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On requests</a:t>
                      </a:r>
                      <a:r>
                        <a:rPr lang="en-US" sz="2000">
                          <a:effectLst/>
                        </a:rPr>
                        <a:t>: A cache must not use a stored response to satisfy the request. The origin server regenerates the response for the client, and the middleware updates the stored response in its </a:t>
                      </a:r>
                      <a:r>
                        <a:rPr lang="en-US" sz="2000">
                          <a:effectLst/>
                        </a:rPr>
                        <a:t>cache</a:t>
                      </a:r>
                      <a:r>
                        <a:rPr lang="en-US" sz="2000" smtClean="0">
                          <a:effectLst/>
                        </a:rPr>
                        <a:t>.</a:t>
                      </a:r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 b="1">
                          <a:effectLst/>
                        </a:rPr>
                        <a:t>On responses</a:t>
                      </a:r>
                      <a:r>
                        <a:rPr lang="en-US" sz="2000">
                          <a:effectLst/>
                        </a:rPr>
                        <a:t>: The response must not be used for a subsequent request without validation on the origin server.</a:t>
                      </a:r>
                    </a:p>
                  </a:txBody>
                  <a:tcPr marL="49895" marR="49895" marT="24948" marB="24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1788"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no-store</a:t>
                      </a:r>
                    </a:p>
                  </a:txBody>
                  <a:tcPr marL="49895" marR="49895" marT="24948" marB="24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On requests</a:t>
                      </a:r>
                      <a:r>
                        <a:rPr lang="en-US" sz="2000">
                          <a:effectLst/>
                        </a:rPr>
                        <a:t>: A cache must not store the </a:t>
                      </a:r>
                      <a:r>
                        <a:rPr lang="en-US" sz="2000">
                          <a:effectLst/>
                        </a:rPr>
                        <a:t>request</a:t>
                      </a:r>
                      <a:r>
                        <a:rPr lang="en-US" sz="2000" smtClean="0">
                          <a:effectLst/>
                        </a:rPr>
                        <a:t>.</a:t>
                      </a:r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 b="1">
                          <a:effectLst/>
                        </a:rPr>
                        <a:t>On responses</a:t>
                      </a:r>
                      <a:r>
                        <a:rPr lang="en-US" sz="2000">
                          <a:effectLst/>
                        </a:rPr>
                        <a:t>: A cache must not store any part of the response.</a:t>
                      </a:r>
                    </a:p>
                  </a:txBody>
                  <a:tcPr marL="49895" marR="49895" marT="24948" marB="249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4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HTTP-based response caching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cache headers that play a role in caching are shown in the following </a:t>
            </a:r>
            <a:r>
              <a:rPr lang="en-US"/>
              <a:t>table</a:t>
            </a:r>
            <a:r>
              <a:rPr lang="en-US" smtClean="0"/>
              <a:t>.</a:t>
            </a:r>
            <a:endParaRPr lang="hu-HU" smtClean="0"/>
          </a:p>
          <a:p>
            <a:endParaRPr lang="hu-HU"/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30880"/>
              </p:ext>
            </p:extLst>
          </p:nvPr>
        </p:nvGraphicFramePr>
        <p:xfrm>
          <a:off x="628650" y="2820472"/>
          <a:ext cx="7886700" cy="3879361"/>
        </p:xfrm>
        <a:graphic>
          <a:graphicData uri="http://schemas.openxmlformats.org/drawingml/2006/table">
            <a:tbl>
              <a:tblPr/>
              <a:tblGrid>
                <a:gridCol w="1444849"/>
                <a:gridCol w="6441851"/>
              </a:tblGrid>
              <a:tr h="357595"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 b="1">
                          <a:effectLst/>
                        </a:rPr>
                        <a:t>Header</a:t>
                      </a:r>
                    </a:p>
                  </a:txBody>
                  <a:tcPr marL="66944" marR="66944" marT="33472" marB="3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 b="1">
                          <a:effectLst/>
                        </a:rPr>
                        <a:t>Function</a:t>
                      </a:r>
                    </a:p>
                  </a:txBody>
                  <a:tcPr marL="66944" marR="66944" marT="33472" marB="3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3994"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 u="none" strike="noStrike">
                          <a:effectLst/>
                        </a:rPr>
                        <a:t>Age</a:t>
                      </a:r>
                      <a:endParaRPr lang="hu-HU" sz="2000">
                        <a:effectLst/>
                      </a:endParaRPr>
                    </a:p>
                  </a:txBody>
                  <a:tcPr marL="66944" marR="66944" marT="33472" marB="3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An estimate of the amount of time in seconds since the response was generated or successfully validated at the origin server.</a:t>
                      </a:r>
                    </a:p>
                  </a:txBody>
                  <a:tcPr marL="66944" marR="66944" marT="33472" marB="3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975"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 u="none" strike="noStrike">
                          <a:effectLst/>
                        </a:rPr>
                        <a:t>Expires</a:t>
                      </a:r>
                      <a:endParaRPr lang="hu-HU" sz="2000">
                        <a:effectLst/>
                      </a:endParaRPr>
                    </a:p>
                  </a:txBody>
                  <a:tcPr marL="66944" marR="66944" marT="33472" marB="3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The time after which the response is considered stale.</a:t>
                      </a:r>
                    </a:p>
                  </a:txBody>
                  <a:tcPr marL="66944" marR="66944" marT="33472" marB="3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6649"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 u="none" strike="noStrike">
                          <a:effectLst/>
                        </a:rPr>
                        <a:t>Pragma</a:t>
                      </a:r>
                      <a:endParaRPr lang="hu-HU" sz="2000">
                        <a:effectLst/>
                      </a:endParaRPr>
                    </a:p>
                  </a:txBody>
                  <a:tcPr marL="66944" marR="66944" marT="33472" marB="3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Exists for backwards compatibility with HTTP/1.0 caches for setting no-cache behavior. If the Cache-Control header is present, the Pragma header is ignored.</a:t>
                      </a:r>
                    </a:p>
                  </a:txBody>
                  <a:tcPr marL="66944" marR="66944" marT="33472" marB="3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6649">
                <a:tc>
                  <a:txBody>
                    <a:bodyPr/>
                    <a:lstStyle/>
                    <a:p>
                      <a:pPr algn="l" fontAlgn="t"/>
                      <a:r>
                        <a:rPr lang="hu-HU" sz="2000" u="none" strike="noStrike">
                          <a:effectLst/>
                        </a:rPr>
                        <a:t>Vary</a:t>
                      </a:r>
                      <a:endParaRPr lang="hu-HU" sz="2000">
                        <a:effectLst/>
                      </a:endParaRPr>
                    </a:p>
                  </a:txBody>
                  <a:tcPr marL="66944" marR="66944" marT="33472" marB="3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Specifies that a cached response must not be sent unless all of the Vary header fields match in both the cached response's original request and the new request.</a:t>
                      </a:r>
                    </a:p>
                  </a:txBody>
                  <a:tcPr marL="66944" marR="66944" marT="33472" marB="3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HTTP-based response caching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68192"/>
            <a:ext cx="7886700" cy="5190185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The HTTP 1.1 Caching specification for the Cache-Control header requires a cache to honor a valid Cache-Control header sent by the </a:t>
            </a:r>
            <a:r>
              <a:rPr lang="en-US"/>
              <a:t>client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A client can make requests with a no-cache header value and force the server to generate a new response for every </a:t>
            </a:r>
            <a:r>
              <a:rPr lang="en-US"/>
              <a:t>request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Always honoring client Cache-Control request headers makes sense if you consider the goal of HTTP caching</a:t>
            </a:r>
            <a:r>
              <a:rPr lang="en-US"/>
              <a:t>. </a:t>
            </a:r>
            <a:endParaRPr lang="en-US"/>
          </a:p>
          <a:p>
            <a:r>
              <a:rPr lang="en-US"/>
              <a:t>Under the official specification, caching is meant to reduce the latency and network overhead of satisfying requests across a network of clients, proxies, and </a:t>
            </a:r>
            <a:r>
              <a:rPr lang="en-US"/>
              <a:t>servers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 smtClean="0"/>
              <a:t>It </a:t>
            </a:r>
            <a:r>
              <a:rPr lang="en-US"/>
              <a:t>isn't necessarily a way to control the load on an origin </a:t>
            </a:r>
            <a:r>
              <a:rPr lang="en-US"/>
              <a:t>server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There's no developer control over this caching behavior when using the Response Caching Middleware because the middleware adheres to the official caching specification.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74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Other </a:t>
            </a:r>
            <a:r>
              <a:rPr lang="hu-HU" sz="3600">
                <a:solidFill>
                  <a:prstClr val="white"/>
                </a:solidFill>
                <a:latin typeface="Calibri"/>
              </a:rPr>
              <a:t>caching </a:t>
            </a:r>
            <a:r>
              <a:rPr lang="hu-HU" sz="3600" smtClean="0">
                <a:solidFill>
                  <a:prstClr val="white"/>
                </a:solidFill>
                <a:latin typeface="Calibri"/>
              </a:rPr>
              <a:t>technologies</a:t>
            </a:r>
            <a:endParaRPr lang="hu-HU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In-memory caching</a:t>
            </a:r>
          </a:p>
          <a:p>
            <a:pPr lvl="1"/>
            <a:r>
              <a:rPr lang="en-US"/>
              <a:t>In-memory caching uses server memory to store cached data. This type of caching is suitable for a single server or multiple servers using sticky sessions. Sticky sessions means that the requests from a client are always routed to the same server for </a:t>
            </a:r>
            <a:r>
              <a:rPr lang="en-US"/>
              <a:t>processing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Distributed </a:t>
            </a:r>
            <a:r>
              <a:rPr lang="en-US" smtClean="0"/>
              <a:t>Cache</a:t>
            </a:r>
            <a:endParaRPr lang="en-US"/>
          </a:p>
          <a:p>
            <a:pPr lvl="1"/>
            <a:r>
              <a:rPr lang="en-US"/>
              <a:t>Use a distributed cache to store data in memory when the app is hosted in a cloud or server farm. The cache is shared across the servers that process requests. A client can submit a request that's handled by any server in the group if cached data for the client is available. ASP.NET Core works with SQL Server, Redis, and NCache distributed caches.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8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ResponseCache attribute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67821"/>
          </a:xfrm>
        </p:spPr>
        <p:txBody>
          <a:bodyPr>
            <a:normAutofit/>
          </a:bodyPr>
          <a:lstStyle/>
          <a:p>
            <a:r>
              <a:rPr lang="en-US"/>
              <a:t>The ResponseCacheAttribute specifies the parameters necessary for setting appropriate headers in response caching.</a:t>
            </a:r>
            <a:endParaRPr lang="hu-HU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628650" y="3193446"/>
            <a:ext cx="7886700" cy="16156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Disable caching for content that contains information for authenticated clients. Caching should only be enabled for content that doesn't change based on a user's identity or whether a user is signed in.</a:t>
            </a:r>
            <a:endParaRPr lang="hu-HU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628650" y="4809141"/>
            <a:ext cx="7886700" cy="15530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VaryByQueryKeys varies the stored response by the values of the given list of query keys. When a single value of * is provided, the middleware varies responses by all request query string parameters.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53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ResponseCache attribute</a:t>
            </a:r>
            <a:endParaRPr lang="hu-HU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Response Caching Middleware must be enabled to set the VaryByQueryKeys </a:t>
            </a:r>
            <a:r>
              <a:rPr lang="en-US"/>
              <a:t>property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Otherwise, a runtime exception is </a:t>
            </a:r>
            <a:r>
              <a:rPr lang="en-US"/>
              <a:t>thrown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There isn't a corresponding HTTP header for the VaryByQueryKeys </a:t>
            </a:r>
            <a:r>
              <a:rPr lang="en-US"/>
              <a:t>property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The property is an HTTP feature handled by Response Caching </a:t>
            </a:r>
            <a:r>
              <a:rPr lang="en-US"/>
              <a:t>Middleware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For the middleware to serve a cached response, the query string and query string value must match a </a:t>
            </a:r>
            <a:r>
              <a:rPr lang="en-US"/>
              <a:t>previous </a:t>
            </a:r>
            <a:r>
              <a:rPr lang="en-US" smtClean="0"/>
              <a:t>request</a:t>
            </a:r>
            <a:r>
              <a:rPr lang="hu-HU" smtClean="0"/>
              <a:t>.</a:t>
            </a:r>
            <a:endParaRPr lang="en-US"/>
          </a:p>
          <a:p>
            <a:r>
              <a:rPr lang="en-US"/>
              <a:t>For example, consider the sequence of requests and results shown in the following table.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14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1996</TotalTime>
  <Words>1085</Words>
  <Application>Microsoft Office PowerPoint</Application>
  <PresentationFormat>Diavetítés a képernyőre (4:3 oldalarány)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457</cp:revision>
  <dcterms:created xsi:type="dcterms:W3CDTF">2020-02-07T09:37:41Z</dcterms:created>
  <dcterms:modified xsi:type="dcterms:W3CDTF">2020-05-14T19:09:24Z</dcterms:modified>
</cp:coreProperties>
</file>