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9" r:id="rId12"/>
    <p:sldId id="288" r:id="rId13"/>
    <p:sldId id="290" r:id="rId14"/>
    <p:sldId id="26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performance/caching/memory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lexin.com/en-US/Article/Blog/In-memory-caching-in-ASPNET-Core-4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/>
              <a:t>Cache in-memory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380672"/>
            <a:ext cx="5061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</a:t>
            </a:r>
            <a:r>
              <a:rPr lang="hu-HU" smtClean="0">
                <a:hlinkClick r:id="rId3"/>
              </a:rPr>
              <a:t>docs.microsoft.com/en-us/aspnet/core/performance/caching/memory?view=aspnetcore-3.1</a:t>
            </a:r>
            <a:endParaRPr lang="hu-HU" smtClean="0"/>
          </a:p>
          <a:p>
            <a:r>
              <a:rPr lang="hu-HU">
                <a:hlinkClick r:id="rId4"/>
              </a:rPr>
              <a:t>https://www.blexin.com/en-US/Article/Blog/In-memory-caching-in-ASPNET-Core-45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 smtClean="0">
                <a:solidFill>
                  <a:prstClr val="white"/>
                </a:solidFill>
                <a:latin typeface="Calibri"/>
              </a:rPr>
              <a:t>S</a:t>
            </a:r>
            <a:r>
              <a:rPr lang="en-US" altLang="hu-HU" sz="3600" smtClean="0">
                <a:solidFill>
                  <a:prstClr val="white"/>
                </a:solidFill>
                <a:latin typeface="Calibri"/>
              </a:rPr>
              <a:t>et </a:t>
            </a:r>
            <a:r>
              <a:rPr lang="en-US" altLang="hu-HU" sz="3600">
                <a:solidFill>
                  <a:prstClr val="white"/>
                </a:solidFill>
                <a:latin typeface="Calibri"/>
              </a:rPr>
              <a:t>expiration policies on cached data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When we store objects with IMemoryCache, the class MemoryCacheEntryOptions provides us various techniques to manage the expiration of cached </a:t>
            </a:r>
            <a:r>
              <a:rPr lang="en-US"/>
              <a:t>data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We can indicate a fixed time after which a certain key expires (absolute expiry), or it can expire if it is not accessed after a certain time (sliding </a:t>
            </a:r>
            <a:r>
              <a:rPr lang="en-US"/>
              <a:t>expiry</a:t>
            </a:r>
            <a:r>
              <a:rPr lang="en-US" smtClean="0"/>
              <a:t>).</a:t>
            </a:r>
            <a:endParaRPr lang="hu-HU" smtClean="0"/>
          </a:p>
          <a:p>
            <a:r>
              <a:rPr lang="en-US" smtClean="0"/>
              <a:t>Furthermore</a:t>
            </a:r>
            <a:r>
              <a:rPr lang="en-US"/>
              <a:t>, there is the possibility to create dependencies between cached objects using the Expiration Token.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9230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 smtClean="0">
                <a:solidFill>
                  <a:prstClr val="white"/>
                </a:solidFill>
                <a:latin typeface="Calibri"/>
              </a:rPr>
              <a:t>S</a:t>
            </a:r>
            <a:r>
              <a:rPr lang="en-US" altLang="hu-HU" sz="3600" smtClean="0">
                <a:solidFill>
                  <a:prstClr val="white"/>
                </a:solidFill>
                <a:latin typeface="Calibri"/>
              </a:rPr>
              <a:t>et </a:t>
            </a:r>
            <a:r>
              <a:rPr lang="en-US" altLang="hu-HU" sz="3600">
                <a:solidFill>
                  <a:prstClr val="white"/>
                </a:solidFill>
                <a:latin typeface="Calibri"/>
              </a:rPr>
              <a:t>expiration policies on cached data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Here </a:t>
            </a:r>
            <a:r>
              <a:rPr lang="en-US"/>
              <a:t>some </a:t>
            </a:r>
            <a:r>
              <a:rPr lang="en-US" smtClean="0"/>
              <a:t>examples</a:t>
            </a:r>
            <a:r>
              <a:rPr lang="hu-HU" smtClean="0"/>
              <a:t>.</a:t>
            </a:r>
            <a:endParaRPr lang="hu-HU" smtClean="0"/>
          </a:p>
        </p:txBody>
      </p:sp>
      <p:pic>
        <p:nvPicPr>
          <p:cNvPr id="6" name="Tartalom hely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99" y="2364090"/>
            <a:ext cx="6136401" cy="3562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0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>
                <a:solidFill>
                  <a:prstClr val="white"/>
                </a:solidFill>
                <a:latin typeface="Calibri"/>
              </a:rPr>
              <a:t>Cache callbacks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Another interesting feature available with MemoryCacheEntryOptions class is the one that permits us to register callbacks, to be executed when an item is removed from the cache.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1" y="3822543"/>
            <a:ext cx="7763377" cy="1650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46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>
                <a:solidFill>
                  <a:prstClr val="white"/>
                </a:solidFill>
                <a:latin typeface="Calibri"/>
              </a:rPr>
              <a:t>Conclusions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caching in-memory allows you to store data in the server's memory and helps us to improve application performances by removing unnecessary requests to external </a:t>
            </a:r>
            <a:r>
              <a:rPr lang="en-US"/>
              <a:t>data </a:t>
            </a:r>
            <a:r>
              <a:rPr lang="en-US" smtClean="0"/>
              <a:t>sources.</a:t>
            </a:r>
            <a:endParaRPr lang="hu-HU" smtClean="0"/>
          </a:p>
          <a:p>
            <a:r>
              <a:rPr lang="hu-HU"/>
              <a:t>A</a:t>
            </a:r>
            <a:r>
              <a:rPr lang="en-US" smtClean="0"/>
              <a:t>s </a:t>
            </a:r>
            <a:r>
              <a:rPr lang="en-US"/>
              <a:t>we have seen, it is very simple to </a:t>
            </a:r>
            <a:r>
              <a:rPr lang="en-US"/>
              <a:t>use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 remind you that this approach cannot be used when your app is hosted on multiple servers or in a cloud </a:t>
            </a:r>
            <a:r>
              <a:rPr lang="en-US"/>
              <a:t>hosting </a:t>
            </a:r>
            <a:r>
              <a:rPr lang="en-US" smtClean="0"/>
              <a:t>environment</a:t>
            </a:r>
            <a:r>
              <a:rPr lang="hu-HU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ASP.NET Core supports several different caches. The simplest cache is based on the IMemoryCache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IMemoryCache represents a cache stored in the memory of the web server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Apps running on a server farm (multiple servers) should ensure sessions are sticky when using the in-memory cache</a:t>
            </a:r>
            <a:r>
              <a:rPr lang="en-US"/>
              <a:t>. </a:t>
            </a:r>
            <a:endParaRPr lang="hu-HU" smtClean="0"/>
          </a:p>
          <a:p>
            <a:pPr lvl="1"/>
            <a:r>
              <a:rPr lang="hu-HU"/>
              <a:t>S</a:t>
            </a:r>
            <a:r>
              <a:rPr lang="en-US" smtClean="0"/>
              <a:t>ticky </a:t>
            </a:r>
            <a:r>
              <a:rPr lang="en-US"/>
              <a:t>sessions ensure that subsequent requests from a client all go to the same </a:t>
            </a:r>
            <a:r>
              <a:rPr lang="en-US"/>
              <a:t>server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in-memory cache can store any object</a:t>
            </a:r>
            <a:r>
              <a:rPr lang="en-US"/>
              <a:t>. </a:t>
            </a:r>
            <a:endParaRPr lang="hu-HU" smtClean="0"/>
          </a:p>
          <a:p>
            <a:r>
              <a:rPr lang="en-US" smtClean="0"/>
              <a:t>The in-memory</a:t>
            </a:r>
            <a:r>
              <a:rPr lang="hu-HU" smtClean="0"/>
              <a:t> </a:t>
            </a:r>
            <a:r>
              <a:rPr lang="en-US" smtClean="0"/>
              <a:t>cache </a:t>
            </a:r>
            <a:r>
              <a:rPr lang="en-US"/>
              <a:t>store cache items as key-value pairs.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4629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>
                <a:solidFill>
                  <a:prstClr val="white"/>
                </a:solidFill>
                <a:latin typeface="Calibri"/>
              </a:rPr>
              <a:t>Cache guidelines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Code should always have a fallback option to fetch data and not depend on a cached value being </a:t>
            </a:r>
            <a:r>
              <a:rPr lang="en-US"/>
              <a:t>available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cache uses a scarce resource, memory. Limit cache growth:</a:t>
            </a:r>
          </a:p>
          <a:p>
            <a:pPr lvl="1"/>
            <a:r>
              <a:rPr lang="en-US"/>
              <a:t>Do not use external input as cache </a:t>
            </a:r>
            <a:r>
              <a:rPr lang="en-US"/>
              <a:t>keys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Use expirations to limit cache </a:t>
            </a:r>
            <a:r>
              <a:rPr lang="en-US"/>
              <a:t>growth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Use SetSize, Size, and SizeLimit to limit cache </a:t>
            </a:r>
            <a:r>
              <a:rPr lang="en-US"/>
              <a:t>size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ASP.NET Core runtime does not limit cache size based on memory pressure. It's up to the developer to limit cache size.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4235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>
                <a:solidFill>
                  <a:prstClr val="white"/>
                </a:solidFill>
                <a:latin typeface="Calibri"/>
              </a:rPr>
              <a:t>Enable in-memory caching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ASP.NET in-memory cache is a feature we can incorporate in our application using the </a:t>
            </a:r>
            <a:r>
              <a:rPr lang="en-US"/>
              <a:t>method </a:t>
            </a:r>
            <a:r>
              <a:rPr lang="en-US" smtClean="0"/>
              <a:t>ConfigureServices.</a:t>
            </a:r>
            <a:endParaRPr lang="hu-HU" smtClean="0"/>
          </a:p>
          <a:p>
            <a:r>
              <a:rPr lang="en-US" smtClean="0"/>
              <a:t>You </a:t>
            </a:r>
            <a:r>
              <a:rPr lang="en-US"/>
              <a:t>can enable the in-memory cache in the Startup class as shown in the code snippet </a:t>
            </a:r>
            <a:r>
              <a:rPr lang="en-US"/>
              <a:t>below</a:t>
            </a:r>
            <a:r>
              <a:rPr lang="en-US" smtClean="0"/>
              <a:t>.</a:t>
            </a:r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 smtClean="0"/>
          </a:p>
          <a:p>
            <a:r>
              <a:rPr lang="en-US" smtClean="0"/>
              <a:t>The </a:t>
            </a:r>
            <a:r>
              <a:rPr lang="en-US"/>
              <a:t>AddMemoryCache method allows us to register the IMemoryCache interface that, as mentioned above, is the basis to be used for the caching.</a:t>
            </a:r>
            <a:endParaRPr lang="hu-HU" smtClean="0"/>
          </a:p>
          <a:p>
            <a:endParaRPr lang="hu-HU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12" y="3749630"/>
            <a:ext cx="5642975" cy="9769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altLang="hu-HU" sz="3600">
                <a:solidFill>
                  <a:prstClr val="white"/>
                </a:solidFill>
                <a:latin typeface="Calibri"/>
              </a:rPr>
              <a:t>Enable in-memory caching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Once registered, the interface is injectable in class constructors where we want to use it, as follows: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39" y="2734212"/>
            <a:ext cx="4673122" cy="17991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54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hu-HU" sz="3600">
                <a:solidFill>
                  <a:prstClr val="white"/>
                </a:solidFill>
                <a:latin typeface="Calibri"/>
              </a:rPr>
              <a:t>Store and </a:t>
            </a:r>
            <a:r>
              <a:rPr lang="en-US" altLang="hu-HU" sz="3600">
                <a:solidFill>
                  <a:prstClr val="white"/>
                </a:solidFill>
                <a:latin typeface="Calibri"/>
              </a:rPr>
              <a:t>retrieve </a:t>
            </a:r>
            <a:r>
              <a:rPr lang="en-US" altLang="hu-HU" sz="3600" smtClean="0">
                <a:solidFill>
                  <a:prstClr val="white"/>
                </a:solidFill>
                <a:latin typeface="Calibri"/>
              </a:rPr>
              <a:t>items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write an object using the IMemoryCache interface, use the Set&lt;T&gt;() method as shown in the following </a:t>
            </a:r>
            <a:r>
              <a:rPr lang="en-US"/>
              <a:t>snippet</a:t>
            </a:r>
            <a:r>
              <a:rPr lang="en-US" smtClean="0"/>
              <a:t>.</a:t>
            </a:r>
            <a:endParaRPr lang="hu-HU" smtClean="0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r>
              <a:rPr lang="en-US"/>
              <a:t>This method accepts two parameters, the first is the key, with which the cached object will be identified, the second parameter is the value we want to store.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976" y="3112931"/>
            <a:ext cx="5328032" cy="12916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65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hu-HU" sz="3600">
                <a:solidFill>
                  <a:prstClr val="white"/>
                </a:solidFill>
                <a:latin typeface="Calibri"/>
              </a:rPr>
              <a:t>Store and </a:t>
            </a:r>
            <a:r>
              <a:rPr lang="en-US" altLang="hu-HU" sz="3600">
                <a:solidFill>
                  <a:prstClr val="white"/>
                </a:solidFill>
                <a:latin typeface="Calibri"/>
              </a:rPr>
              <a:t>retrieve </a:t>
            </a:r>
            <a:r>
              <a:rPr lang="en-US" altLang="hu-HU" sz="3600" smtClean="0">
                <a:solidFill>
                  <a:prstClr val="white"/>
                </a:solidFill>
                <a:latin typeface="Calibri"/>
              </a:rPr>
              <a:t>items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To retrieve an object from the cache the Get&lt;T&gt;() method is used as shown with the next snippet.</a:t>
            </a:r>
            <a:endParaRPr lang="hu-HU" smtClean="0"/>
          </a:p>
          <a:p>
            <a:endParaRPr lang="hu-HU"/>
          </a:p>
          <a:p>
            <a:endParaRPr lang="hu-HU" smtClean="0"/>
          </a:p>
          <a:p>
            <a:endParaRPr lang="hu-HU" smtClean="0"/>
          </a:p>
          <a:p>
            <a:r>
              <a:rPr lang="en-US"/>
              <a:t>If we are not sure that a specific key is present in our cache, the TryGetValue() method comes to help: it returns a Boolean, that indicates the existence or non-existence of the requested key.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083" y="2815999"/>
            <a:ext cx="4051810" cy="12092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34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hu-HU" sz="3600">
                <a:solidFill>
                  <a:prstClr val="white"/>
                </a:solidFill>
                <a:latin typeface="Calibri"/>
              </a:rPr>
              <a:t>Store and </a:t>
            </a:r>
            <a:r>
              <a:rPr lang="en-US" altLang="hu-HU" sz="3600">
                <a:solidFill>
                  <a:prstClr val="white"/>
                </a:solidFill>
                <a:latin typeface="Calibri"/>
              </a:rPr>
              <a:t>retrieve </a:t>
            </a:r>
            <a:r>
              <a:rPr lang="en-US" altLang="hu-HU" sz="3600" smtClean="0">
                <a:solidFill>
                  <a:prstClr val="white"/>
                </a:solidFill>
                <a:latin typeface="Calibri"/>
              </a:rPr>
              <a:t>items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Below is how you can modify the Get() method using the </a:t>
            </a:r>
            <a:r>
              <a:rPr lang="en-US"/>
              <a:t>TryGetValue</a:t>
            </a:r>
            <a:r>
              <a:rPr lang="en-US" smtClean="0"/>
              <a:t>.</a:t>
            </a:r>
            <a:endParaRPr lang="hu-HU" smtClean="0"/>
          </a:p>
          <a:p>
            <a:endParaRPr lang="hu-HU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40" y="2679878"/>
            <a:ext cx="4914095" cy="2113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1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altLang="hu-HU" sz="3600">
                <a:solidFill>
                  <a:prstClr val="white"/>
                </a:solidFill>
                <a:latin typeface="Calibri"/>
              </a:rPr>
              <a:t>Store and </a:t>
            </a:r>
            <a:r>
              <a:rPr lang="en-US" altLang="hu-HU" sz="3600">
                <a:solidFill>
                  <a:prstClr val="white"/>
                </a:solidFill>
                <a:latin typeface="Calibri"/>
              </a:rPr>
              <a:t>retrieve </a:t>
            </a:r>
            <a:r>
              <a:rPr lang="en-US" altLang="hu-HU" sz="3600" smtClean="0">
                <a:solidFill>
                  <a:prstClr val="white"/>
                </a:solidFill>
                <a:latin typeface="Calibri"/>
              </a:rPr>
              <a:t>items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Another method available is the GetOrCreate() method, that verifies the existence of the required key, otherwise, the method creates it for you.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538" y="3338781"/>
            <a:ext cx="4504899" cy="1619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8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</TotalTime>
  <Words>794</Words>
  <Application>Microsoft Office PowerPoint</Application>
  <PresentationFormat>Diavetítés a képernyőre (4:3 oldalarány)</PresentationFormat>
  <Paragraphs>83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499</cp:revision>
  <dcterms:created xsi:type="dcterms:W3CDTF">2020-02-07T09:37:41Z</dcterms:created>
  <dcterms:modified xsi:type="dcterms:W3CDTF">2020-05-25T17:08:55Z</dcterms:modified>
</cp:coreProperties>
</file>