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9"/>
  </p:notesMasterIdLst>
  <p:sldIdLst>
    <p:sldId id="278" r:id="rId2"/>
    <p:sldId id="279" r:id="rId3"/>
    <p:sldId id="280" r:id="rId4"/>
    <p:sldId id="281" r:id="rId5"/>
    <p:sldId id="282" r:id="rId6"/>
    <p:sldId id="283" r:id="rId7"/>
    <p:sldId id="284" r:id="rId8"/>
    <p:sldId id="285" r:id="rId9"/>
    <p:sldId id="286" r:id="rId10"/>
    <p:sldId id="287" r:id="rId11"/>
    <p:sldId id="288" r:id="rId12"/>
    <p:sldId id="289" r:id="rId13"/>
    <p:sldId id="290" r:id="rId14"/>
    <p:sldId id="291" r:id="rId15"/>
    <p:sldId id="292" r:id="rId16"/>
    <p:sldId id="293" r:id="rId17"/>
    <p:sldId id="294" r:id="rId18"/>
    <p:sldId id="295" r:id="rId19"/>
    <p:sldId id="296" r:id="rId20"/>
    <p:sldId id="297" r:id="rId21"/>
    <p:sldId id="298" r:id="rId22"/>
    <p:sldId id="299" r:id="rId23"/>
    <p:sldId id="300" r:id="rId24"/>
    <p:sldId id="301" r:id="rId25"/>
    <p:sldId id="302" r:id="rId26"/>
    <p:sldId id="303" r:id="rId27"/>
    <p:sldId id="261" r:id="rId28"/>
  </p:sldIdLst>
  <p:sldSz cx="9144000" cy="6858000" type="screen4x3"/>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özepesen sötét stílus 2 – 1.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56" autoAdjust="0"/>
    <p:restoredTop sz="94660"/>
  </p:normalViewPr>
  <p:slideViewPr>
    <p:cSldViewPr snapToGrid="0">
      <p:cViewPr varScale="1">
        <p:scale>
          <a:sx n="74" d="100"/>
          <a:sy n="74" d="100"/>
        </p:scale>
        <p:origin x="124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A550BB-1B4C-4DB1-AC8F-A3891D558A67}" type="datetimeFigureOut">
              <a:rPr lang="hu-HU" smtClean="0"/>
              <a:t>2020.06.06.</a:t>
            </a:fld>
            <a:endParaRPr lang="hu-HU"/>
          </a:p>
        </p:txBody>
      </p:sp>
      <p:sp>
        <p:nvSpPr>
          <p:cNvPr id="4" name="Diakép hely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F6F55E-D967-4CF9-80E9-26EC0F531498}" type="slidenum">
              <a:rPr lang="hu-HU" smtClean="0"/>
              <a:t>‹#›</a:t>
            </a:fld>
            <a:endParaRPr lang="hu-HU"/>
          </a:p>
        </p:txBody>
      </p:sp>
    </p:spTree>
    <p:extLst>
      <p:ext uri="{BB962C8B-B14F-4D97-AF65-F5344CB8AC3E}">
        <p14:creationId xmlns:p14="http://schemas.microsoft.com/office/powerpoint/2010/main" val="1317713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hu-HU" smtClean="0"/>
              <a:t>Mintacím szerkesztése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smtClean="0"/>
              <a:t>Alcím mintájának szerkesztése</a:t>
            </a:r>
            <a:endParaRPr lang="en-US" dirty="0"/>
          </a:p>
        </p:txBody>
      </p:sp>
      <p:sp>
        <p:nvSpPr>
          <p:cNvPr id="4" name="Date Placeholder 3"/>
          <p:cNvSpPr>
            <a:spLocks noGrp="1"/>
          </p:cNvSpPr>
          <p:nvPr>
            <p:ph type="dt" sz="half" idx="10"/>
          </p:nvPr>
        </p:nvSpPr>
        <p:spPr/>
        <p:txBody>
          <a:bodyPr/>
          <a:lstStyle/>
          <a:p>
            <a:fld id="{4B243BC5-7275-440E-B39A-B5371C197532}" type="datetimeFigureOut">
              <a:rPr lang="hu-HU" smtClean="0"/>
              <a:t>2020.06.06.</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3244596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Vertical Text Placeholder 2"/>
          <p:cNvSpPr>
            <a:spLocks noGrp="1"/>
          </p:cNvSpPr>
          <p:nvPr>
            <p:ph type="body" orient="vert" idx="1"/>
          </p:nvPr>
        </p:nvSpPr>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4B243BC5-7275-440E-B39A-B5371C197532}" type="datetimeFigureOut">
              <a:rPr lang="hu-HU" smtClean="0"/>
              <a:t>2020.06.06.</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1810951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hu-HU" smtClean="0"/>
              <a:t>Mintacím szerkesztése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4B243BC5-7275-440E-B39A-B5371C197532}" type="datetimeFigureOut">
              <a:rPr lang="hu-HU" smtClean="0"/>
              <a:t>2020.06.06.</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1027145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Content Placeholder 2"/>
          <p:cNvSpPr>
            <a:spLocks noGrp="1"/>
          </p:cNvSpPr>
          <p:nvPr>
            <p:ph idx="1"/>
          </p:nvPr>
        </p:nvSpPr>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4B243BC5-7275-440E-B39A-B5371C197532}" type="datetimeFigureOut">
              <a:rPr lang="hu-HU" smtClean="0"/>
              <a:t>2020.06.06.</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89774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hu-HU" smtClean="0"/>
              <a:t>Mintacím szerkesztése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smtClean="0"/>
              <a:t>Mintaszöveg szerkesztése</a:t>
            </a:r>
          </a:p>
        </p:txBody>
      </p:sp>
      <p:sp>
        <p:nvSpPr>
          <p:cNvPr id="4" name="Date Placeholder 3"/>
          <p:cNvSpPr>
            <a:spLocks noGrp="1"/>
          </p:cNvSpPr>
          <p:nvPr>
            <p:ph type="dt" sz="half" idx="10"/>
          </p:nvPr>
        </p:nvSpPr>
        <p:spPr/>
        <p:txBody>
          <a:bodyPr/>
          <a:lstStyle/>
          <a:p>
            <a:fld id="{4B243BC5-7275-440E-B39A-B5371C197532}" type="datetimeFigureOut">
              <a:rPr lang="hu-HU" smtClean="0"/>
              <a:t>2020.06.06.</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2472288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5" name="Date Placeholder 4"/>
          <p:cNvSpPr>
            <a:spLocks noGrp="1"/>
          </p:cNvSpPr>
          <p:nvPr>
            <p:ph type="dt" sz="half" idx="10"/>
          </p:nvPr>
        </p:nvSpPr>
        <p:spPr/>
        <p:txBody>
          <a:bodyPr/>
          <a:lstStyle/>
          <a:p>
            <a:fld id="{4B243BC5-7275-440E-B39A-B5371C197532}" type="datetimeFigureOut">
              <a:rPr lang="hu-HU" smtClean="0"/>
              <a:t>2020.06.06.</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1205461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hu-HU" smtClean="0"/>
              <a:t>Mintacím szerkesztése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Content Placeholder 3"/>
          <p:cNvSpPr>
            <a:spLocks noGrp="1"/>
          </p:cNvSpPr>
          <p:nvPr>
            <p:ph sz="half" idx="2"/>
          </p:nvPr>
        </p:nvSpPr>
        <p:spPr>
          <a:xfrm>
            <a:off x="629842" y="2505075"/>
            <a:ext cx="3868340" cy="368458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Content Placeholder 5"/>
          <p:cNvSpPr>
            <a:spLocks noGrp="1"/>
          </p:cNvSpPr>
          <p:nvPr>
            <p:ph sz="quarter" idx="4"/>
          </p:nvPr>
        </p:nvSpPr>
        <p:spPr>
          <a:xfrm>
            <a:off x="4629150" y="2505075"/>
            <a:ext cx="3887391" cy="368458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7" name="Date Placeholder 6"/>
          <p:cNvSpPr>
            <a:spLocks noGrp="1"/>
          </p:cNvSpPr>
          <p:nvPr>
            <p:ph type="dt" sz="half" idx="10"/>
          </p:nvPr>
        </p:nvSpPr>
        <p:spPr/>
        <p:txBody>
          <a:bodyPr/>
          <a:lstStyle/>
          <a:p>
            <a:fld id="{4B243BC5-7275-440E-B39A-B5371C197532}" type="datetimeFigureOut">
              <a:rPr lang="hu-HU" smtClean="0"/>
              <a:t>2020.06.06.</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1773541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Date Placeholder 2"/>
          <p:cNvSpPr>
            <a:spLocks noGrp="1"/>
          </p:cNvSpPr>
          <p:nvPr>
            <p:ph type="dt" sz="half" idx="10"/>
          </p:nvPr>
        </p:nvSpPr>
        <p:spPr/>
        <p:txBody>
          <a:bodyPr/>
          <a:lstStyle/>
          <a:p>
            <a:fld id="{4B243BC5-7275-440E-B39A-B5371C197532}" type="datetimeFigureOut">
              <a:rPr lang="hu-HU" smtClean="0"/>
              <a:t>2020.06.06.</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2179032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243BC5-7275-440E-B39A-B5371C197532}" type="datetimeFigureOut">
              <a:rPr lang="hu-HU" smtClean="0"/>
              <a:t>2020.06.06.</a:t>
            </a:fld>
            <a:endParaRPr lang="hu-HU"/>
          </a:p>
        </p:txBody>
      </p:sp>
      <p:sp>
        <p:nvSpPr>
          <p:cNvPr id="3" name="Footer Placeholder 2"/>
          <p:cNvSpPr>
            <a:spLocks noGrp="1"/>
          </p:cNvSpPr>
          <p:nvPr>
            <p:ph type="ftr" sz="quarter" idx="11"/>
          </p:nvPr>
        </p:nvSpPr>
        <p:spPr/>
        <p:txBody>
          <a:bodyPr/>
          <a:lstStyle/>
          <a:p>
            <a:endParaRPr lang="hu-HU"/>
          </a:p>
        </p:txBody>
      </p:sp>
      <p:sp>
        <p:nvSpPr>
          <p:cNvPr id="4" name="Slide Number Placeholder 3"/>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2934187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hu-HU" smtClean="0"/>
              <a:t>Mintacím szerkesztése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smtClean="0"/>
              <a:t>Mintaszöveg szerkesztése</a:t>
            </a:r>
          </a:p>
        </p:txBody>
      </p:sp>
      <p:sp>
        <p:nvSpPr>
          <p:cNvPr id="5" name="Date Placeholder 4"/>
          <p:cNvSpPr>
            <a:spLocks noGrp="1"/>
          </p:cNvSpPr>
          <p:nvPr>
            <p:ph type="dt" sz="half" idx="10"/>
          </p:nvPr>
        </p:nvSpPr>
        <p:spPr/>
        <p:txBody>
          <a:bodyPr/>
          <a:lstStyle/>
          <a:p>
            <a:fld id="{4B243BC5-7275-440E-B39A-B5371C197532}" type="datetimeFigureOut">
              <a:rPr lang="hu-HU" smtClean="0"/>
              <a:t>2020.06.06.</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3777930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hu-HU" smtClean="0"/>
              <a:t>Mintacím szerkesztése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smtClean="0"/>
              <a:t>Kép beszúrásához kattintson az ikonra</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smtClean="0"/>
              <a:t>Mintaszöveg szerkesztése</a:t>
            </a:r>
          </a:p>
        </p:txBody>
      </p:sp>
      <p:sp>
        <p:nvSpPr>
          <p:cNvPr id="5" name="Date Placeholder 4"/>
          <p:cNvSpPr>
            <a:spLocks noGrp="1"/>
          </p:cNvSpPr>
          <p:nvPr>
            <p:ph type="dt" sz="half" idx="10"/>
          </p:nvPr>
        </p:nvSpPr>
        <p:spPr/>
        <p:txBody>
          <a:bodyPr/>
          <a:lstStyle/>
          <a:p>
            <a:fld id="{4B243BC5-7275-440E-B39A-B5371C197532}" type="datetimeFigureOut">
              <a:rPr lang="hu-HU" smtClean="0"/>
              <a:t>2020.06.06.</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1197989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hu-HU" smtClean="0"/>
              <a:t>Mintacím szerkesztése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243BC5-7275-440E-B39A-B5371C197532}" type="datetimeFigureOut">
              <a:rPr lang="hu-HU" smtClean="0"/>
              <a:t>2020.06.06.</a:t>
            </a:fld>
            <a:endParaRPr lang="hu-HU"/>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74EDBA-5CAD-4456-9A85-0F409996098E}" type="slidenum">
              <a:rPr lang="hu-HU" smtClean="0"/>
              <a:t>‹#›</a:t>
            </a:fld>
            <a:endParaRPr lang="hu-HU"/>
          </a:p>
        </p:txBody>
      </p:sp>
    </p:spTree>
    <p:extLst>
      <p:ext uri="{BB962C8B-B14F-4D97-AF65-F5344CB8AC3E}">
        <p14:creationId xmlns:p14="http://schemas.microsoft.com/office/powerpoint/2010/main" val="2609390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ocs.microsoft.com/en-us/azure/architecture/best-practices/api-design"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docs.microsoft.com/en-us/azure/architecture/best-practices/api-design"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restfulapi.net/"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ím 1"/>
          <p:cNvSpPr txBox="1">
            <a:spLocks/>
          </p:cNvSpPr>
          <p:nvPr/>
        </p:nvSpPr>
        <p:spPr bwMode="auto">
          <a:xfrm>
            <a:off x="1042988" y="2500313"/>
            <a:ext cx="5473228"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algn="l" rtl="0" eaLnBrk="0" fontAlgn="base" hangingPunct="0">
              <a:spcBef>
                <a:spcPct val="0"/>
              </a:spcBef>
              <a:spcAft>
                <a:spcPct val="0"/>
              </a:spcAft>
              <a:defRPr sz="4400" b="1" kern="1200" cap="all" baseline="0">
                <a:solidFill>
                  <a:schemeClr val="bg1"/>
                </a:solidFill>
                <a:latin typeface="Arial"/>
                <a:ea typeface="+mj-ea"/>
                <a:cs typeface="Arial"/>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hu-HU" smtClean="0"/>
              <a:t>Web </a:t>
            </a:r>
            <a:r>
              <a:rPr lang="hu-HU"/>
              <a:t>API </a:t>
            </a:r>
            <a:r>
              <a:rPr lang="hu-HU" smtClean="0"/>
              <a:t>design: restful api</a:t>
            </a:r>
            <a:endParaRPr lang="hu-HU"/>
          </a:p>
        </p:txBody>
      </p:sp>
      <p:sp>
        <p:nvSpPr>
          <p:cNvPr id="6"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spcAft>
                <a:spcPts val="600"/>
              </a:spcAft>
              <a:buFontTx/>
              <a:buNone/>
            </a:pPr>
            <a:r>
              <a:rPr lang="hu-HU" altLang="hu-HU" sz="1200" b="1">
                <a:solidFill>
                  <a:prstClr val="white"/>
                </a:solidFill>
                <a:latin typeface="Arial" panose="020B0604020202020204" pitchFamily="34" charset="0"/>
              </a:rPr>
              <a:t>EFOP-3.4.3-16-2016-00009</a:t>
            </a:r>
          </a:p>
          <a:p>
            <a:pPr>
              <a:spcBef>
                <a:spcPct val="0"/>
              </a:spcBef>
              <a:spcAft>
                <a:spcPts val="600"/>
              </a:spcAft>
              <a:buFontTx/>
              <a:buNone/>
            </a:pPr>
            <a:r>
              <a:rPr lang="hu-HU" altLang="hu-HU" sz="1200">
                <a:solidFill>
                  <a:prstClr val="white"/>
                </a:solidFill>
                <a:latin typeface="Arial" panose="020B0604020202020204" pitchFamily="34" charset="0"/>
              </a:rPr>
              <a:t>A felsőfokú oktatás minőségének és hozzáférhetőségének együttes javítása a Pannon Egyetemen</a:t>
            </a:r>
          </a:p>
        </p:txBody>
      </p:sp>
      <p:sp>
        <p:nvSpPr>
          <p:cNvPr id="4" name="Szövegdoboz 1"/>
          <p:cNvSpPr txBox="1"/>
          <p:nvPr/>
        </p:nvSpPr>
        <p:spPr>
          <a:xfrm>
            <a:off x="0" y="6211669"/>
            <a:ext cx="5061397" cy="646331"/>
          </a:xfrm>
          <a:prstGeom prst="rect">
            <a:avLst/>
          </a:prstGeom>
          <a:noFill/>
        </p:spPr>
        <p:txBody>
          <a:bodyPr wrap="square" rtlCol="0">
            <a:spAutoFit/>
          </a:bodyPr>
          <a:ls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hu-HU">
                <a:hlinkClick r:id="rId3"/>
              </a:rPr>
              <a:t>https://docs.microsoft.com/en-us/azure/architecture/best-practices/api-design</a:t>
            </a:r>
            <a:endParaRPr lang="hu-HU"/>
          </a:p>
        </p:txBody>
      </p:sp>
    </p:spTree>
    <p:extLst>
      <p:ext uri="{BB962C8B-B14F-4D97-AF65-F5344CB8AC3E}">
        <p14:creationId xmlns:p14="http://schemas.microsoft.com/office/powerpoint/2010/main" val="34690288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en-US" sz="3600">
                <a:solidFill>
                  <a:prstClr val="white"/>
                </a:solidFill>
                <a:latin typeface="Calibri"/>
              </a:rPr>
              <a:t>Organize the API around resources</a:t>
            </a:r>
            <a:endParaRPr lang="hu-HU" sz="3600">
              <a:solidFill>
                <a:prstClr val="white"/>
              </a:solidFill>
              <a:latin typeface="Calibri"/>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1825624"/>
            <a:ext cx="7886700" cy="4639569"/>
          </a:xfrm>
        </p:spPr>
        <p:txBody>
          <a:bodyPr>
            <a:normAutofit/>
          </a:bodyPr>
          <a:lstStyle/>
          <a:p>
            <a:r>
              <a:rPr lang="en-US"/>
              <a:t>Entities are often grouped together into collections (orders, customers</a:t>
            </a:r>
            <a:r>
              <a:rPr lang="en-US" smtClean="0"/>
              <a:t>).</a:t>
            </a:r>
            <a:endParaRPr lang="hu-HU" smtClean="0"/>
          </a:p>
          <a:p>
            <a:r>
              <a:rPr lang="en-US" smtClean="0"/>
              <a:t>A </a:t>
            </a:r>
            <a:r>
              <a:rPr lang="en-US"/>
              <a:t>collection is a separate resource from the item within the collection, and should have its own URI</a:t>
            </a:r>
            <a:r>
              <a:rPr lang="en-US" smtClean="0"/>
              <a:t>.</a:t>
            </a:r>
            <a:endParaRPr lang="hu-HU" smtClean="0"/>
          </a:p>
          <a:p>
            <a:r>
              <a:rPr lang="en-US"/>
              <a:t>Sending an HTTP GET request to the collection URI retrieves a list of items in the collection. Each item in the collection also has its own unique </a:t>
            </a:r>
            <a:r>
              <a:rPr lang="en-US" smtClean="0"/>
              <a:t>URI.</a:t>
            </a:r>
            <a:endParaRPr lang="hu-HU" smtClean="0"/>
          </a:p>
          <a:p>
            <a:pPr lvl="1"/>
            <a:r>
              <a:rPr lang="en-US" smtClean="0"/>
              <a:t>An </a:t>
            </a:r>
            <a:r>
              <a:rPr lang="en-US"/>
              <a:t>HTTP GET request to the item's URI returns the details of that item.</a:t>
            </a:r>
            <a:endParaRPr lang="hu-HU" smtClean="0"/>
          </a:p>
        </p:txBody>
      </p:sp>
      <p:pic>
        <p:nvPicPr>
          <p:cNvPr id="2" name="Kép 1"/>
          <p:cNvPicPr>
            <a:picLocks noChangeAspect="1"/>
          </p:cNvPicPr>
          <p:nvPr/>
        </p:nvPicPr>
        <p:blipFill>
          <a:blip r:embed="rId3"/>
          <a:stretch>
            <a:fillRect/>
          </a:stretch>
        </p:blipFill>
        <p:spPr>
          <a:xfrm>
            <a:off x="2413286" y="5693065"/>
            <a:ext cx="4317428" cy="501673"/>
          </a:xfrm>
          <a:prstGeom prst="rect">
            <a:avLst/>
          </a:prstGeom>
          <a:ln>
            <a:solidFill>
              <a:schemeClr val="bg1">
                <a:lumMod val="75000"/>
              </a:schemeClr>
            </a:solidFill>
          </a:ln>
        </p:spPr>
      </p:pic>
    </p:spTree>
    <p:extLst>
      <p:ext uri="{BB962C8B-B14F-4D97-AF65-F5344CB8AC3E}">
        <p14:creationId xmlns:p14="http://schemas.microsoft.com/office/powerpoint/2010/main" val="5001076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en-US" sz="3600">
                <a:solidFill>
                  <a:prstClr val="white"/>
                </a:solidFill>
                <a:latin typeface="Calibri"/>
              </a:rPr>
              <a:t>Organize the API around resources</a:t>
            </a:r>
            <a:endParaRPr lang="hu-HU" sz="3600">
              <a:solidFill>
                <a:prstClr val="white"/>
              </a:solidFill>
              <a:latin typeface="Calibri"/>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1825624"/>
            <a:ext cx="7886700" cy="4639569"/>
          </a:xfrm>
        </p:spPr>
        <p:txBody>
          <a:bodyPr>
            <a:normAutofit fontScale="92500" lnSpcReduction="20000"/>
          </a:bodyPr>
          <a:lstStyle/>
          <a:p>
            <a:r>
              <a:rPr lang="en-US"/>
              <a:t>Adopt a consistent naming convention in </a:t>
            </a:r>
            <a:r>
              <a:rPr lang="en-US" smtClean="0"/>
              <a:t>URIs.</a:t>
            </a:r>
            <a:r>
              <a:rPr lang="hu-HU" smtClean="0"/>
              <a:t> </a:t>
            </a:r>
            <a:r>
              <a:rPr lang="en-US" smtClean="0"/>
              <a:t>In </a:t>
            </a:r>
            <a:r>
              <a:rPr lang="en-US"/>
              <a:t>general, it helps to use plural nouns for URIs that reference </a:t>
            </a:r>
            <a:r>
              <a:rPr lang="en-US" smtClean="0"/>
              <a:t>collections.</a:t>
            </a:r>
            <a:r>
              <a:rPr lang="hu-HU" smtClean="0"/>
              <a:t> </a:t>
            </a:r>
            <a:r>
              <a:rPr lang="en-US" smtClean="0"/>
              <a:t>It's </a:t>
            </a:r>
            <a:r>
              <a:rPr lang="en-US"/>
              <a:t>a good practice to organize URIs for collections and items into a hierarchy</a:t>
            </a:r>
            <a:r>
              <a:rPr lang="en-US" smtClean="0"/>
              <a:t>.</a:t>
            </a:r>
            <a:endParaRPr lang="hu-HU" smtClean="0"/>
          </a:p>
          <a:p>
            <a:pPr lvl="1"/>
            <a:r>
              <a:rPr lang="en-US"/>
              <a:t>For example, /customers is the path to the customers collection, and /customers/5 is the path to the customer with ID equal to 5.</a:t>
            </a:r>
            <a:endParaRPr lang="hu-HU" smtClean="0"/>
          </a:p>
          <a:p>
            <a:pPr lvl="1"/>
            <a:r>
              <a:rPr lang="en-US" smtClean="0"/>
              <a:t>This </a:t>
            </a:r>
            <a:r>
              <a:rPr lang="en-US"/>
              <a:t>approach helps to keep the web API </a:t>
            </a:r>
            <a:r>
              <a:rPr lang="en-US" smtClean="0"/>
              <a:t>intuitive.</a:t>
            </a:r>
            <a:endParaRPr lang="hu-HU" smtClean="0"/>
          </a:p>
          <a:p>
            <a:pPr lvl="1"/>
            <a:r>
              <a:rPr lang="en-US" smtClean="0"/>
              <a:t>Also</a:t>
            </a:r>
            <a:r>
              <a:rPr lang="en-US"/>
              <a:t>, many web API frameworks can route requests based on parameterized URI </a:t>
            </a:r>
            <a:r>
              <a:rPr lang="en-US" smtClean="0"/>
              <a:t>paths</a:t>
            </a:r>
            <a:r>
              <a:rPr lang="hu-HU" smtClean="0"/>
              <a:t>.</a:t>
            </a:r>
          </a:p>
          <a:p>
            <a:r>
              <a:rPr lang="en-US"/>
              <a:t>Also consider the relationships between different types of resources and how you might expose these </a:t>
            </a:r>
            <a:r>
              <a:rPr lang="en-US" smtClean="0"/>
              <a:t>associations.</a:t>
            </a:r>
            <a:endParaRPr lang="hu-HU" smtClean="0"/>
          </a:p>
          <a:p>
            <a:pPr lvl="1"/>
            <a:r>
              <a:rPr lang="en-US" smtClean="0"/>
              <a:t>For </a:t>
            </a:r>
            <a:r>
              <a:rPr lang="en-US"/>
              <a:t>example, the /customers/5/orders might represent all of the orders for customer 5.</a:t>
            </a:r>
            <a:endParaRPr lang="hu-HU" smtClean="0"/>
          </a:p>
        </p:txBody>
      </p:sp>
    </p:spTree>
    <p:extLst>
      <p:ext uri="{BB962C8B-B14F-4D97-AF65-F5344CB8AC3E}">
        <p14:creationId xmlns:p14="http://schemas.microsoft.com/office/powerpoint/2010/main" val="32500598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en-US" sz="3600">
                <a:solidFill>
                  <a:prstClr val="white"/>
                </a:solidFill>
                <a:latin typeface="Calibri"/>
              </a:rPr>
              <a:t>Organize the API around resources</a:t>
            </a:r>
            <a:endParaRPr lang="hu-HU" sz="3600">
              <a:solidFill>
                <a:prstClr val="white"/>
              </a:solidFill>
              <a:latin typeface="Calibri"/>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1825624"/>
            <a:ext cx="7886700" cy="4639569"/>
          </a:xfrm>
        </p:spPr>
        <p:txBody>
          <a:bodyPr>
            <a:normAutofit/>
          </a:bodyPr>
          <a:lstStyle/>
          <a:p>
            <a:r>
              <a:rPr lang="en-US"/>
              <a:t>In more complex systems, it can be tempting to provide URIs that enable a client to navigate through several levels of </a:t>
            </a:r>
            <a:r>
              <a:rPr lang="en-US" smtClean="0"/>
              <a:t>relationships</a:t>
            </a:r>
            <a:r>
              <a:rPr lang="hu-HU" smtClean="0"/>
              <a:t>.</a:t>
            </a:r>
          </a:p>
          <a:p>
            <a:r>
              <a:rPr lang="en-US"/>
              <a:t>However, </a:t>
            </a:r>
            <a:r>
              <a:rPr lang="en-US" smtClean="0"/>
              <a:t>level </a:t>
            </a:r>
            <a:r>
              <a:rPr lang="en-US"/>
              <a:t>of complexity can be difficult to maintain and is inflexible if the relationships between resources change in the future. </a:t>
            </a:r>
            <a:endParaRPr lang="hu-HU" smtClean="0"/>
          </a:p>
          <a:p>
            <a:r>
              <a:rPr lang="en-US" smtClean="0"/>
              <a:t>Instead</a:t>
            </a:r>
            <a:r>
              <a:rPr lang="en-US"/>
              <a:t>, try to keep URIs relatively simple</a:t>
            </a:r>
            <a:r>
              <a:rPr lang="en-US" smtClean="0"/>
              <a:t>.</a:t>
            </a:r>
            <a:endParaRPr lang="hu-HU" smtClean="0"/>
          </a:p>
          <a:p>
            <a:r>
              <a:rPr lang="en-US" smtClean="0"/>
              <a:t>Tip</a:t>
            </a:r>
            <a:r>
              <a:rPr lang="hu-HU" smtClean="0"/>
              <a:t>: </a:t>
            </a:r>
            <a:r>
              <a:rPr lang="en-US" smtClean="0"/>
              <a:t>Avoid </a:t>
            </a:r>
            <a:r>
              <a:rPr lang="en-US"/>
              <a:t>requiring resource URIs more complex than collection/item/collection</a:t>
            </a:r>
            <a:r>
              <a:rPr lang="en-US" smtClean="0"/>
              <a:t>.</a:t>
            </a:r>
            <a:endParaRPr lang="hu-HU" smtClean="0"/>
          </a:p>
        </p:txBody>
      </p:sp>
    </p:spTree>
    <p:extLst>
      <p:ext uri="{BB962C8B-B14F-4D97-AF65-F5344CB8AC3E}">
        <p14:creationId xmlns:p14="http://schemas.microsoft.com/office/powerpoint/2010/main" val="8179793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en-US" sz="3600">
                <a:solidFill>
                  <a:prstClr val="white"/>
                </a:solidFill>
                <a:latin typeface="Calibri"/>
              </a:rPr>
              <a:t>Organize the API around resources</a:t>
            </a:r>
            <a:endParaRPr lang="hu-HU" sz="3600">
              <a:solidFill>
                <a:prstClr val="white"/>
              </a:solidFill>
              <a:latin typeface="Calibri"/>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1825624"/>
            <a:ext cx="7886700" cy="4639569"/>
          </a:xfrm>
        </p:spPr>
        <p:txBody>
          <a:bodyPr>
            <a:normAutofit fontScale="85000" lnSpcReduction="20000"/>
          </a:bodyPr>
          <a:lstStyle/>
          <a:p>
            <a:r>
              <a:rPr lang="en-US"/>
              <a:t>Another factor is that all web requests impose a load on the web </a:t>
            </a:r>
            <a:r>
              <a:rPr lang="en-US" smtClean="0"/>
              <a:t>server.</a:t>
            </a:r>
            <a:endParaRPr lang="hu-HU" smtClean="0"/>
          </a:p>
          <a:p>
            <a:r>
              <a:rPr lang="en-US" smtClean="0"/>
              <a:t>The </a:t>
            </a:r>
            <a:r>
              <a:rPr lang="en-US"/>
              <a:t>more requests, the bigger the load. Therefore, try to avoid "chatty" web APIs that expose a large number of small </a:t>
            </a:r>
            <a:r>
              <a:rPr lang="en-US" smtClean="0"/>
              <a:t>resources.</a:t>
            </a:r>
            <a:endParaRPr lang="hu-HU" smtClean="0"/>
          </a:p>
          <a:p>
            <a:r>
              <a:rPr lang="en-US" smtClean="0"/>
              <a:t>Such </a:t>
            </a:r>
            <a:r>
              <a:rPr lang="en-US"/>
              <a:t>an API may require a client application to send multiple requests to find all of the data that it </a:t>
            </a:r>
            <a:r>
              <a:rPr lang="en-US" smtClean="0"/>
              <a:t>requires.</a:t>
            </a:r>
            <a:endParaRPr lang="hu-HU" smtClean="0"/>
          </a:p>
          <a:p>
            <a:r>
              <a:rPr lang="en-US" smtClean="0"/>
              <a:t>Instead</a:t>
            </a:r>
            <a:r>
              <a:rPr lang="en-US"/>
              <a:t>, you might </a:t>
            </a:r>
            <a:r>
              <a:rPr lang="en-US" smtClean="0"/>
              <a:t>want to denormalize the data and combine related information into bigger resources that </a:t>
            </a:r>
            <a:r>
              <a:rPr lang="en-US"/>
              <a:t>can be retrieved with a single </a:t>
            </a:r>
            <a:r>
              <a:rPr lang="en-US" smtClean="0"/>
              <a:t>request.</a:t>
            </a:r>
            <a:endParaRPr lang="hu-HU" smtClean="0"/>
          </a:p>
          <a:p>
            <a:r>
              <a:rPr lang="en-US" smtClean="0"/>
              <a:t>However</a:t>
            </a:r>
            <a:r>
              <a:rPr lang="en-US"/>
              <a:t>, you need to balance this approach against the overhead of fetching data that the client doesn't </a:t>
            </a:r>
            <a:r>
              <a:rPr lang="en-US" smtClean="0"/>
              <a:t>need</a:t>
            </a:r>
            <a:r>
              <a:rPr lang="hu-HU" smtClean="0"/>
              <a:t>.</a:t>
            </a:r>
          </a:p>
          <a:p>
            <a:r>
              <a:rPr lang="en-US" smtClean="0"/>
              <a:t>Retrieving </a:t>
            </a:r>
            <a:r>
              <a:rPr lang="en-US"/>
              <a:t>large objects can increase the latency of a request and incur additional bandwidth costs.</a:t>
            </a:r>
            <a:endParaRPr lang="hu-HU" smtClean="0"/>
          </a:p>
        </p:txBody>
      </p:sp>
    </p:spTree>
    <p:extLst>
      <p:ext uri="{BB962C8B-B14F-4D97-AF65-F5344CB8AC3E}">
        <p14:creationId xmlns:p14="http://schemas.microsoft.com/office/powerpoint/2010/main" val="17677035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en-US" sz="3600">
                <a:solidFill>
                  <a:prstClr val="white"/>
                </a:solidFill>
                <a:latin typeface="Calibri"/>
              </a:rPr>
              <a:t>Organize the API around resources</a:t>
            </a:r>
            <a:endParaRPr lang="hu-HU" sz="3600">
              <a:solidFill>
                <a:prstClr val="white"/>
              </a:solidFill>
              <a:latin typeface="Calibri"/>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1825624"/>
            <a:ext cx="7886700" cy="4639569"/>
          </a:xfrm>
        </p:spPr>
        <p:txBody>
          <a:bodyPr>
            <a:normAutofit/>
          </a:bodyPr>
          <a:lstStyle/>
          <a:p>
            <a:r>
              <a:rPr lang="en-US"/>
              <a:t>Avoid introducing dependencies between the web API and the underlying data </a:t>
            </a:r>
            <a:r>
              <a:rPr lang="en-US" smtClean="0"/>
              <a:t>sources.</a:t>
            </a:r>
            <a:endParaRPr lang="hu-HU" smtClean="0"/>
          </a:p>
          <a:p>
            <a:pPr lvl="1"/>
            <a:r>
              <a:rPr lang="en-US" smtClean="0"/>
              <a:t>For </a:t>
            </a:r>
            <a:r>
              <a:rPr lang="en-US"/>
              <a:t>example, if your data is stored in a relational database, the web API doesn't need to expose each table as a collection of resources</a:t>
            </a:r>
            <a:r>
              <a:rPr lang="en-US" smtClean="0"/>
              <a:t>.</a:t>
            </a:r>
            <a:endParaRPr lang="hu-HU" smtClean="0"/>
          </a:p>
          <a:p>
            <a:r>
              <a:rPr lang="en-US"/>
              <a:t>Instead, think of the web API as an abstraction of the </a:t>
            </a:r>
            <a:r>
              <a:rPr lang="en-US" smtClean="0"/>
              <a:t>database.</a:t>
            </a:r>
            <a:endParaRPr lang="hu-HU" smtClean="0"/>
          </a:p>
          <a:p>
            <a:pPr lvl="1"/>
            <a:r>
              <a:rPr lang="en-US" smtClean="0"/>
              <a:t>If </a:t>
            </a:r>
            <a:r>
              <a:rPr lang="en-US"/>
              <a:t>necessary, introduce a mapping layer between the database and the web </a:t>
            </a:r>
            <a:r>
              <a:rPr lang="en-US" smtClean="0"/>
              <a:t>API.</a:t>
            </a:r>
            <a:endParaRPr lang="hu-HU" smtClean="0"/>
          </a:p>
          <a:p>
            <a:pPr lvl="1"/>
            <a:r>
              <a:rPr lang="en-US" smtClean="0"/>
              <a:t>That </a:t>
            </a:r>
            <a:r>
              <a:rPr lang="en-US"/>
              <a:t>way, client applications are isolated from changes to the underlying database scheme.</a:t>
            </a:r>
            <a:endParaRPr lang="hu-HU" smtClean="0"/>
          </a:p>
        </p:txBody>
      </p:sp>
    </p:spTree>
    <p:extLst>
      <p:ext uri="{BB962C8B-B14F-4D97-AF65-F5344CB8AC3E}">
        <p14:creationId xmlns:p14="http://schemas.microsoft.com/office/powerpoint/2010/main" val="16066425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en-US" sz="3600">
                <a:solidFill>
                  <a:prstClr val="white"/>
                </a:solidFill>
                <a:latin typeface="Calibri"/>
              </a:rPr>
              <a:t>Organize the API around resources</a:t>
            </a:r>
            <a:endParaRPr lang="hu-HU" sz="3600">
              <a:solidFill>
                <a:prstClr val="white"/>
              </a:solidFill>
              <a:latin typeface="Calibri"/>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1825624"/>
            <a:ext cx="7886700" cy="4639569"/>
          </a:xfrm>
        </p:spPr>
        <p:txBody>
          <a:bodyPr>
            <a:normAutofit/>
          </a:bodyPr>
          <a:lstStyle/>
          <a:p>
            <a:r>
              <a:rPr lang="en-US"/>
              <a:t>Finally, it might not be possible to map every operation implemented by a web API to a specific </a:t>
            </a:r>
            <a:r>
              <a:rPr lang="en-US" smtClean="0"/>
              <a:t>resource.</a:t>
            </a:r>
            <a:endParaRPr lang="hu-HU" smtClean="0"/>
          </a:p>
          <a:p>
            <a:r>
              <a:rPr lang="en-US" smtClean="0"/>
              <a:t>You </a:t>
            </a:r>
            <a:r>
              <a:rPr lang="en-US"/>
              <a:t>can handle such non-resource scenarios through HTTP requests that invoke a function and return the results as an HTTP response message</a:t>
            </a:r>
            <a:r>
              <a:rPr lang="en-US" smtClean="0"/>
              <a:t>.</a:t>
            </a:r>
            <a:endParaRPr lang="hu-HU" smtClean="0"/>
          </a:p>
          <a:p>
            <a:r>
              <a:rPr lang="en-US"/>
              <a:t>However, only use these forms of URIs sparingly.</a:t>
            </a:r>
            <a:endParaRPr lang="hu-HU" smtClean="0"/>
          </a:p>
        </p:txBody>
      </p:sp>
    </p:spTree>
    <p:extLst>
      <p:ext uri="{BB962C8B-B14F-4D97-AF65-F5344CB8AC3E}">
        <p14:creationId xmlns:p14="http://schemas.microsoft.com/office/powerpoint/2010/main" val="27914199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hu-HU" sz="3600" smtClean="0">
                <a:solidFill>
                  <a:prstClr val="white"/>
                </a:solidFill>
                <a:latin typeface="Calibri"/>
              </a:rPr>
              <a:t>O</a:t>
            </a:r>
            <a:r>
              <a:rPr lang="en-US" sz="3600" smtClean="0">
                <a:solidFill>
                  <a:prstClr val="white"/>
                </a:solidFill>
                <a:latin typeface="Calibri"/>
              </a:rPr>
              <a:t>perations </a:t>
            </a:r>
            <a:r>
              <a:rPr lang="en-US" sz="3600">
                <a:solidFill>
                  <a:prstClr val="white"/>
                </a:solidFill>
                <a:latin typeface="Calibri"/>
              </a:rPr>
              <a:t>in terms of HTTP methods</a:t>
            </a:r>
            <a:endParaRPr lang="hu-HU" sz="3600">
              <a:solidFill>
                <a:prstClr val="white"/>
              </a:solidFill>
              <a:latin typeface="Calibri"/>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1825624"/>
            <a:ext cx="7886700" cy="4639569"/>
          </a:xfrm>
        </p:spPr>
        <p:txBody>
          <a:bodyPr>
            <a:normAutofit fontScale="85000" lnSpcReduction="20000"/>
          </a:bodyPr>
          <a:lstStyle/>
          <a:p>
            <a:r>
              <a:rPr lang="en-US"/>
              <a:t>The HTTP protocol defines a number of methods that assign semantic meaning to a request. The common HTTP methods used by most RESTful web APIs are</a:t>
            </a:r>
            <a:r>
              <a:rPr lang="en-US" smtClean="0"/>
              <a:t>:</a:t>
            </a:r>
            <a:endParaRPr lang="en-US"/>
          </a:p>
          <a:p>
            <a:pPr lvl="1"/>
            <a:r>
              <a:rPr lang="en-US"/>
              <a:t>GET retrieves a representation of the resource at the specified URI. The body of the response message contains the details of the requested resource.</a:t>
            </a:r>
          </a:p>
          <a:p>
            <a:pPr lvl="1"/>
            <a:r>
              <a:rPr lang="en-US"/>
              <a:t>POST creates a new resource at the specified URI. The body of the request message provides the details of the new resource. Note that POST can also be used to trigger operations that don't actually create resources.</a:t>
            </a:r>
          </a:p>
          <a:p>
            <a:pPr lvl="1"/>
            <a:r>
              <a:rPr lang="en-US"/>
              <a:t>PUT either creates or replaces the resource at the specified URI. The body of the request message specifies the resource to be created or updated.</a:t>
            </a:r>
          </a:p>
          <a:p>
            <a:pPr lvl="1"/>
            <a:r>
              <a:rPr lang="en-US"/>
              <a:t>PATCH performs a partial update of a resource. The request body specifies the set of changes to apply to the resource.</a:t>
            </a:r>
          </a:p>
          <a:p>
            <a:pPr lvl="1"/>
            <a:r>
              <a:rPr lang="en-US"/>
              <a:t>DELETE removes the resource at the specified URI</a:t>
            </a:r>
            <a:r>
              <a:rPr lang="en-US" smtClean="0"/>
              <a:t>.</a:t>
            </a:r>
            <a:endParaRPr lang="hu-HU" smtClean="0"/>
          </a:p>
          <a:p>
            <a:r>
              <a:rPr lang="en-US"/>
              <a:t>The effect of a specific request should depend on whether the resource is a collection or an individual item.</a:t>
            </a:r>
            <a:endParaRPr lang="hu-HU" smtClean="0"/>
          </a:p>
        </p:txBody>
      </p:sp>
    </p:spTree>
    <p:extLst>
      <p:ext uri="{BB962C8B-B14F-4D97-AF65-F5344CB8AC3E}">
        <p14:creationId xmlns:p14="http://schemas.microsoft.com/office/powerpoint/2010/main" val="1340134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hu-HU" sz="3600">
                <a:solidFill>
                  <a:prstClr val="white"/>
                </a:solidFill>
                <a:latin typeface="Calibri"/>
              </a:rPr>
              <a:t>Conform to HTTP semantics</a:t>
            </a: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1825624"/>
            <a:ext cx="7886700" cy="4639569"/>
          </a:xfrm>
        </p:spPr>
        <p:txBody>
          <a:bodyPr>
            <a:normAutofit lnSpcReduction="10000"/>
          </a:bodyPr>
          <a:lstStyle/>
          <a:p>
            <a:r>
              <a:rPr lang="hu-HU"/>
              <a:t>Media </a:t>
            </a:r>
            <a:r>
              <a:rPr lang="hu-HU" smtClean="0"/>
              <a:t>types</a:t>
            </a:r>
          </a:p>
          <a:p>
            <a:pPr lvl="1"/>
            <a:r>
              <a:rPr lang="en-US"/>
              <a:t>In the HTTP protocol, formats are specified through the use of media types, also called MIME types</a:t>
            </a:r>
            <a:r>
              <a:rPr lang="en-US" smtClean="0"/>
              <a:t>.</a:t>
            </a:r>
            <a:endParaRPr lang="hu-HU" smtClean="0"/>
          </a:p>
          <a:p>
            <a:pPr lvl="1"/>
            <a:r>
              <a:rPr lang="hu-HU"/>
              <a:t>For non-binary data, most web APIs support JSON </a:t>
            </a:r>
            <a:r>
              <a:rPr lang="hu-HU" smtClean="0"/>
              <a:t>and </a:t>
            </a:r>
            <a:r>
              <a:rPr lang="hu-HU"/>
              <a:t>possibly </a:t>
            </a:r>
            <a:r>
              <a:rPr lang="hu-HU" smtClean="0"/>
              <a:t>XML.</a:t>
            </a:r>
          </a:p>
          <a:p>
            <a:pPr lvl="1"/>
            <a:r>
              <a:rPr lang="en-US"/>
              <a:t>The Content-Type header in a request or response specifies the format of the </a:t>
            </a:r>
            <a:r>
              <a:rPr lang="en-US" smtClean="0"/>
              <a:t>representation</a:t>
            </a:r>
            <a:r>
              <a:rPr lang="hu-HU" smtClean="0"/>
              <a:t>.</a:t>
            </a:r>
          </a:p>
          <a:p>
            <a:pPr lvl="2"/>
            <a:r>
              <a:rPr lang="en-US"/>
              <a:t>If the server doesn't support the media type, it should </a:t>
            </a:r>
            <a:r>
              <a:rPr lang="en-US" smtClean="0"/>
              <a:t>return </a:t>
            </a:r>
            <a:r>
              <a:rPr lang="en-US"/>
              <a:t>HTTP status code 415 (Unsupported Media </a:t>
            </a:r>
            <a:r>
              <a:rPr lang="en-US" smtClean="0"/>
              <a:t>Type).</a:t>
            </a:r>
            <a:endParaRPr lang="hu-HU" smtClean="0"/>
          </a:p>
          <a:p>
            <a:pPr lvl="1"/>
            <a:r>
              <a:rPr lang="en-US"/>
              <a:t>A client request can include an Accept header that contains a list of media types the client will accept from the server in the response message</a:t>
            </a:r>
            <a:r>
              <a:rPr lang="en-US" smtClean="0"/>
              <a:t>.</a:t>
            </a:r>
            <a:endParaRPr lang="hu-HU" smtClean="0"/>
          </a:p>
          <a:p>
            <a:pPr lvl="2"/>
            <a:r>
              <a:rPr lang="en-US"/>
              <a:t>If the server cannot match any of the media type(s) listed, it should return HTTP status code 406 (Not Acceptable).</a:t>
            </a:r>
            <a:endParaRPr lang="hu-HU"/>
          </a:p>
        </p:txBody>
      </p:sp>
    </p:spTree>
    <p:extLst>
      <p:ext uri="{BB962C8B-B14F-4D97-AF65-F5344CB8AC3E}">
        <p14:creationId xmlns:p14="http://schemas.microsoft.com/office/powerpoint/2010/main" val="41320735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hu-HU" sz="3600">
                <a:solidFill>
                  <a:prstClr val="white"/>
                </a:solidFill>
                <a:latin typeface="Calibri"/>
              </a:rPr>
              <a:t>Conform to HTTP semantics</a:t>
            </a: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1825624"/>
            <a:ext cx="7886700" cy="4639569"/>
          </a:xfrm>
        </p:spPr>
        <p:txBody>
          <a:bodyPr>
            <a:normAutofit/>
          </a:bodyPr>
          <a:lstStyle/>
          <a:p>
            <a:r>
              <a:rPr lang="hu-HU"/>
              <a:t>Asynchronous </a:t>
            </a:r>
            <a:r>
              <a:rPr lang="hu-HU" smtClean="0"/>
              <a:t>operations</a:t>
            </a:r>
          </a:p>
          <a:p>
            <a:pPr lvl="1"/>
            <a:r>
              <a:rPr lang="en-US"/>
              <a:t>Sometimes a POST, PUT, PATCH, or DELETE operation might require processing that takes a while to </a:t>
            </a:r>
            <a:r>
              <a:rPr lang="en-US" smtClean="0"/>
              <a:t>complete.</a:t>
            </a:r>
            <a:endParaRPr lang="hu-HU" smtClean="0"/>
          </a:p>
          <a:p>
            <a:pPr lvl="2"/>
            <a:r>
              <a:rPr lang="en-US" smtClean="0"/>
              <a:t>If </a:t>
            </a:r>
            <a:r>
              <a:rPr lang="en-US"/>
              <a:t>you wait for completion before sending a response to the client, it may cause unacceptable </a:t>
            </a:r>
            <a:r>
              <a:rPr lang="en-US" smtClean="0"/>
              <a:t>latency.</a:t>
            </a:r>
            <a:endParaRPr lang="hu-HU" smtClean="0"/>
          </a:p>
          <a:p>
            <a:pPr lvl="1"/>
            <a:r>
              <a:rPr lang="en-US" smtClean="0"/>
              <a:t>If </a:t>
            </a:r>
            <a:r>
              <a:rPr lang="en-US"/>
              <a:t>so, consider making the operation </a:t>
            </a:r>
            <a:r>
              <a:rPr lang="en-US" smtClean="0"/>
              <a:t>asynchronous.</a:t>
            </a:r>
            <a:endParaRPr lang="hu-HU" smtClean="0"/>
          </a:p>
          <a:p>
            <a:pPr lvl="1"/>
            <a:r>
              <a:rPr lang="en-US" smtClean="0"/>
              <a:t>Return </a:t>
            </a:r>
            <a:r>
              <a:rPr lang="en-US"/>
              <a:t>HTTP status code 202 (Accepted) to indicate the request was accepted for processing but is not completed</a:t>
            </a:r>
            <a:r>
              <a:rPr lang="en-US" smtClean="0"/>
              <a:t>.</a:t>
            </a:r>
            <a:endParaRPr lang="hu-HU" smtClean="0"/>
          </a:p>
          <a:p>
            <a:pPr lvl="1"/>
            <a:r>
              <a:rPr lang="en-US"/>
              <a:t>You should expose an endpoint that returns the status of an asynchronous request, so the client can monitor the status by polling the status endpoint</a:t>
            </a:r>
            <a:r>
              <a:rPr lang="en-US" smtClean="0"/>
              <a:t>.</a:t>
            </a:r>
            <a:endParaRPr lang="hu-HU" smtClean="0"/>
          </a:p>
        </p:txBody>
      </p:sp>
    </p:spTree>
    <p:extLst>
      <p:ext uri="{BB962C8B-B14F-4D97-AF65-F5344CB8AC3E}">
        <p14:creationId xmlns:p14="http://schemas.microsoft.com/office/powerpoint/2010/main" val="16564814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hu-HU" sz="3600">
                <a:solidFill>
                  <a:prstClr val="white"/>
                </a:solidFill>
                <a:latin typeface="Calibri"/>
              </a:rPr>
              <a:t>Filter and paginate data</a:t>
            </a: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1825624"/>
            <a:ext cx="7886700" cy="4639569"/>
          </a:xfrm>
        </p:spPr>
        <p:txBody>
          <a:bodyPr>
            <a:normAutofit fontScale="92500" lnSpcReduction="10000"/>
          </a:bodyPr>
          <a:lstStyle/>
          <a:p>
            <a:r>
              <a:rPr lang="en-US"/>
              <a:t>Exposing a collection of resources through a single URI can lead to applications fetching large amounts of data when only a subset of the information is required</a:t>
            </a:r>
            <a:r>
              <a:rPr lang="en-US" smtClean="0"/>
              <a:t>.</a:t>
            </a:r>
            <a:endParaRPr lang="hu-HU" smtClean="0"/>
          </a:p>
          <a:p>
            <a:r>
              <a:rPr lang="hu-HU" smtClean="0"/>
              <a:t>T</a:t>
            </a:r>
            <a:r>
              <a:rPr lang="en-US" smtClean="0"/>
              <a:t>he </a:t>
            </a:r>
            <a:r>
              <a:rPr lang="en-US"/>
              <a:t>API can allow passing a filter in the query string of the </a:t>
            </a:r>
            <a:r>
              <a:rPr lang="en-US" smtClean="0"/>
              <a:t>URI</a:t>
            </a:r>
            <a:r>
              <a:rPr lang="hu-HU" smtClean="0"/>
              <a:t>. </a:t>
            </a:r>
            <a:r>
              <a:rPr lang="en-US" smtClean="0"/>
              <a:t>The </a:t>
            </a:r>
            <a:r>
              <a:rPr lang="en-US"/>
              <a:t>web API is then responsible for parsing and handling the </a:t>
            </a:r>
            <a:r>
              <a:rPr lang="en-US" smtClean="0"/>
              <a:t>parameter </a:t>
            </a:r>
            <a:r>
              <a:rPr lang="en-US"/>
              <a:t>in the query string and returning the filtered results on the server side</a:t>
            </a:r>
            <a:r>
              <a:rPr lang="en-US" smtClean="0"/>
              <a:t>.</a:t>
            </a:r>
            <a:endParaRPr lang="hu-HU" smtClean="0"/>
          </a:p>
          <a:p>
            <a:r>
              <a:rPr lang="en-US"/>
              <a:t>GET requests over collection resources can potentially return a large number of items. You should design a web API to limit the amount of data returned by any single request. Consider supporting query strings that specify the maximum number of items to retrieve and a starting offset into the collection</a:t>
            </a:r>
            <a:r>
              <a:rPr lang="en-US" smtClean="0"/>
              <a:t>.</a:t>
            </a:r>
            <a:endParaRPr lang="hu-HU"/>
          </a:p>
        </p:txBody>
      </p:sp>
    </p:spTree>
    <p:extLst>
      <p:ext uri="{BB962C8B-B14F-4D97-AF65-F5344CB8AC3E}">
        <p14:creationId xmlns:p14="http://schemas.microsoft.com/office/powerpoint/2010/main" val="28858665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hu-HU" sz="3600" smtClean="0">
                <a:solidFill>
                  <a:prstClr val="white"/>
                </a:solidFill>
                <a:latin typeface="Calibri"/>
              </a:rPr>
              <a:t>Introduction</a:t>
            </a: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1825624"/>
            <a:ext cx="7886700" cy="4639569"/>
          </a:xfrm>
        </p:spPr>
        <p:txBody>
          <a:bodyPr>
            <a:normAutofit lnSpcReduction="10000"/>
          </a:bodyPr>
          <a:lstStyle/>
          <a:p>
            <a:r>
              <a:rPr lang="en-US"/>
              <a:t>Most modern web applications expose APIs that clients can use to interact with the </a:t>
            </a:r>
            <a:r>
              <a:rPr lang="en-US" smtClean="0"/>
              <a:t>application.</a:t>
            </a:r>
            <a:endParaRPr lang="hu-HU" smtClean="0"/>
          </a:p>
          <a:p>
            <a:r>
              <a:rPr lang="en-US" smtClean="0"/>
              <a:t>A </a:t>
            </a:r>
            <a:r>
              <a:rPr lang="en-US"/>
              <a:t>well-designed web API should aim to </a:t>
            </a:r>
            <a:r>
              <a:rPr lang="en-US" smtClean="0"/>
              <a:t>support:</a:t>
            </a:r>
            <a:endParaRPr lang="hu-HU" smtClean="0"/>
          </a:p>
          <a:p>
            <a:pPr lvl="1"/>
            <a:r>
              <a:rPr lang="en-US" b="1"/>
              <a:t>Platform </a:t>
            </a:r>
            <a:r>
              <a:rPr lang="en-US" b="1" smtClean="0"/>
              <a:t>independence</a:t>
            </a:r>
            <a:r>
              <a:rPr lang="hu-HU" b="1" smtClean="0"/>
              <a:t>:</a:t>
            </a:r>
            <a:r>
              <a:rPr lang="en-US" smtClean="0"/>
              <a:t> </a:t>
            </a:r>
            <a:r>
              <a:rPr lang="en-US"/>
              <a:t>Any client should be able to call the API, regardless of how the API is implemented internally. This requires using standard protocols, and having a mechanism whereby the client and the web service can agree on the format of the data </a:t>
            </a:r>
            <a:r>
              <a:rPr lang="en-US" smtClean="0"/>
              <a:t>to </a:t>
            </a:r>
            <a:r>
              <a:rPr lang="en-US"/>
              <a:t>exchange</a:t>
            </a:r>
            <a:r>
              <a:rPr lang="en-US" smtClean="0"/>
              <a:t>.</a:t>
            </a:r>
            <a:endParaRPr lang="hu-HU" smtClean="0"/>
          </a:p>
          <a:p>
            <a:pPr lvl="1"/>
            <a:r>
              <a:rPr lang="en-US" b="1"/>
              <a:t>Service </a:t>
            </a:r>
            <a:r>
              <a:rPr lang="en-US" b="1" smtClean="0"/>
              <a:t>evolution</a:t>
            </a:r>
            <a:r>
              <a:rPr lang="hu-HU" b="1" smtClean="0"/>
              <a:t>:</a:t>
            </a:r>
            <a:r>
              <a:rPr lang="en-US" b="1" smtClean="0"/>
              <a:t> </a:t>
            </a:r>
            <a:r>
              <a:rPr lang="en-US"/>
              <a:t>The web API should be able to evolve and add functionality independently from client applications. As the API evolves, existing client applications should continue to function without modification. All functionality should be discoverable so that client applications can fully use it.</a:t>
            </a:r>
            <a:endParaRPr lang="hu-HU" smtClean="0"/>
          </a:p>
        </p:txBody>
      </p:sp>
    </p:spTree>
    <p:extLst>
      <p:ext uri="{BB962C8B-B14F-4D97-AF65-F5344CB8AC3E}">
        <p14:creationId xmlns:p14="http://schemas.microsoft.com/office/powerpoint/2010/main" val="28803206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hu-HU" sz="3600">
                <a:solidFill>
                  <a:prstClr val="white"/>
                </a:solidFill>
                <a:latin typeface="Calibri"/>
              </a:rPr>
              <a:t>Filter and paginate data</a:t>
            </a: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1825624"/>
            <a:ext cx="7886700" cy="4639569"/>
          </a:xfrm>
        </p:spPr>
        <p:txBody>
          <a:bodyPr>
            <a:normAutofit fontScale="92500" lnSpcReduction="20000"/>
          </a:bodyPr>
          <a:lstStyle/>
          <a:p>
            <a:r>
              <a:rPr lang="en-US"/>
              <a:t>Also consider imposing an upper limit on the number of items returned, to help prevent Denial of Service </a:t>
            </a:r>
            <a:r>
              <a:rPr lang="en-US" smtClean="0"/>
              <a:t>attacks.</a:t>
            </a:r>
            <a:endParaRPr lang="hu-HU" smtClean="0"/>
          </a:p>
          <a:p>
            <a:r>
              <a:rPr lang="en-US" smtClean="0"/>
              <a:t>To </a:t>
            </a:r>
            <a:r>
              <a:rPr lang="en-US"/>
              <a:t>assist client applications, GET requests that return paginated data should also include some form of metadata that indicate the total number of resources available in the </a:t>
            </a:r>
            <a:r>
              <a:rPr lang="en-US" smtClean="0"/>
              <a:t>collection.</a:t>
            </a:r>
            <a:endParaRPr lang="hu-HU" smtClean="0"/>
          </a:p>
          <a:p>
            <a:r>
              <a:rPr lang="en-US"/>
              <a:t>You can use a similar strategy to sort data as it is fetched, by providing a sort parameter that takes a field name as the value, such as /</a:t>
            </a:r>
            <a:r>
              <a:rPr lang="en-US" smtClean="0"/>
              <a:t>orders?sort=ProductID.</a:t>
            </a:r>
            <a:endParaRPr lang="hu-HU" smtClean="0"/>
          </a:p>
          <a:p>
            <a:pPr lvl="1"/>
            <a:r>
              <a:rPr lang="en-US" smtClean="0"/>
              <a:t>However</a:t>
            </a:r>
            <a:r>
              <a:rPr lang="en-US"/>
              <a:t>, this approach can have a negative effect on caching, because query string parameters form part of the resource identifier used by many cache implementations as the key to cached data.</a:t>
            </a:r>
            <a:endParaRPr lang="hu-HU"/>
          </a:p>
        </p:txBody>
      </p:sp>
    </p:spTree>
    <p:extLst>
      <p:ext uri="{BB962C8B-B14F-4D97-AF65-F5344CB8AC3E}">
        <p14:creationId xmlns:p14="http://schemas.microsoft.com/office/powerpoint/2010/main" val="37219750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1" y="0"/>
            <a:ext cx="4598987"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en-US" sz="3200">
                <a:solidFill>
                  <a:prstClr val="white"/>
                </a:solidFill>
                <a:latin typeface="Calibri"/>
              </a:rPr>
              <a:t>Support partial responses for </a:t>
            </a:r>
            <a:r>
              <a:rPr lang="en-US" sz="3200" smtClean="0">
                <a:solidFill>
                  <a:prstClr val="white"/>
                </a:solidFill>
                <a:latin typeface="Calibri"/>
              </a:rPr>
              <a:t>large binary </a:t>
            </a:r>
            <a:r>
              <a:rPr lang="en-US" sz="3200">
                <a:solidFill>
                  <a:prstClr val="white"/>
                </a:solidFill>
                <a:latin typeface="Calibri"/>
              </a:rPr>
              <a:t>resources</a:t>
            </a:r>
            <a:endParaRPr lang="hu-HU" sz="3200">
              <a:solidFill>
                <a:prstClr val="white"/>
              </a:solidFill>
              <a:latin typeface="Calibri"/>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1825624"/>
            <a:ext cx="7886700" cy="4639569"/>
          </a:xfrm>
        </p:spPr>
        <p:txBody>
          <a:bodyPr>
            <a:normAutofit lnSpcReduction="10000"/>
          </a:bodyPr>
          <a:lstStyle/>
          <a:p>
            <a:r>
              <a:rPr lang="en-US"/>
              <a:t>A resource may contain large binary fields, such as files or images. To overcome problems caused by unreliable and intermittent connections and to improve response times, consider enabling such resources to be retrieved in chunks</a:t>
            </a:r>
            <a:r>
              <a:rPr lang="en-US" smtClean="0"/>
              <a:t>.</a:t>
            </a:r>
            <a:endParaRPr lang="hu-HU" smtClean="0"/>
          </a:p>
          <a:p>
            <a:pPr lvl="1"/>
            <a:r>
              <a:rPr lang="en-US"/>
              <a:t>To do this, the web API should support the Accept-Ranges header for GET requests for large </a:t>
            </a:r>
            <a:r>
              <a:rPr lang="en-US" smtClean="0"/>
              <a:t>resources.</a:t>
            </a:r>
            <a:endParaRPr lang="hu-HU" smtClean="0"/>
          </a:p>
          <a:p>
            <a:pPr lvl="1"/>
            <a:r>
              <a:rPr lang="en-US" smtClean="0"/>
              <a:t>This </a:t>
            </a:r>
            <a:r>
              <a:rPr lang="en-US"/>
              <a:t>header indicates that the GET operation supports partial </a:t>
            </a:r>
            <a:r>
              <a:rPr lang="en-US" smtClean="0"/>
              <a:t>requests.</a:t>
            </a:r>
            <a:endParaRPr lang="hu-HU" smtClean="0"/>
          </a:p>
          <a:p>
            <a:r>
              <a:rPr lang="en-US" smtClean="0"/>
              <a:t>The </a:t>
            </a:r>
            <a:r>
              <a:rPr lang="en-US"/>
              <a:t>client application can submit GET requests that return a subset of a resource, specified as a range of bytes.</a:t>
            </a:r>
            <a:endParaRPr lang="hu-HU"/>
          </a:p>
        </p:txBody>
      </p:sp>
    </p:spTree>
    <p:extLst>
      <p:ext uri="{BB962C8B-B14F-4D97-AF65-F5344CB8AC3E}">
        <p14:creationId xmlns:p14="http://schemas.microsoft.com/office/powerpoint/2010/main" val="40571622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1" y="0"/>
            <a:ext cx="4598987"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en-US" sz="3200">
                <a:solidFill>
                  <a:prstClr val="white"/>
                </a:solidFill>
                <a:latin typeface="Calibri"/>
              </a:rPr>
              <a:t>Support partial responses for </a:t>
            </a:r>
            <a:r>
              <a:rPr lang="en-US" sz="3200" smtClean="0">
                <a:solidFill>
                  <a:prstClr val="white"/>
                </a:solidFill>
                <a:latin typeface="Calibri"/>
              </a:rPr>
              <a:t>large binary </a:t>
            </a:r>
            <a:r>
              <a:rPr lang="en-US" sz="3200">
                <a:solidFill>
                  <a:prstClr val="white"/>
                </a:solidFill>
                <a:latin typeface="Calibri"/>
              </a:rPr>
              <a:t>resources</a:t>
            </a:r>
            <a:endParaRPr lang="hu-HU" sz="3200">
              <a:solidFill>
                <a:prstClr val="white"/>
              </a:solidFill>
              <a:latin typeface="Calibri"/>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1825624"/>
            <a:ext cx="7886700" cy="4639569"/>
          </a:xfrm>
        </p:spPr>
        <p:txBody>
          <a:bodyPr>
            <a:normAutofit/>
          </a:bodyPr>
          <a:lstStyle/>
          <a:p>
            <a:r>
              <a:rPr lang="en-US"/>
              <a:t>Also, consider implementing HTTP HEAD requests for these </a:t>
            </a:r>
            <a:r>
              <a:rPr lang="en-US" smtClean="0"/>
              <a:t>resources.</a:t>
            </a:r>
            <a:endParaRPr lang="hu-HU" smtClean="0"/>
          </a:p>
          <a:p>
            <a:pPr lvl="1"/>
            <a:r>
              <a:rPr lang="en-US" smtClean="0"/>
              <a:t>A </a:t>
            </a:r>
            <a:r>
              <a:rPr lang="en-US"/>
              <a:t>HEAD request is similar to a GET request, except that it only returns the HTTP headers that describe the resource, with an empty message body. </a:t>
            </a:r>
            <a:endParaRPr lang="hu-HU" smtClean="0"/>
          </a:p>
          <a:p>
            <a:r>
              <a:rPr lang="en-US" smtClean="0"/>
              <a:t>A </a:t>
            </a:r>
            <a:r>
              <a:rPr lang="en-US"/>
              <a:t>client application can issue a HEAD request to determine whether to fetch a resource by using partial GET requests</a:t>
            </a:r>
            <a:r>
              <a:rPr lang="en-US" smtClean="0"/>
              <a:t>.</a:t>
            </a:r>
            <a:r>
              <a:rPr lang="hu-HU" smtClean="0"/>
              <a:t> For example:</a:t>
            </a:r>
            <a:endParaRPr lang="hu-HU"/>
          </a:p>
        </p:txBody>
      </p:sp>
      <p:pic>
        <p:nvPicPr>
          <p:cNvPr id="2" name="Kép 1"/>
          <p:cNvPicPr>
            <a:picLocks noChangeAspect="1"/>
          </p:cNvPicPr>
          <p:nvPr/>
        </p:nvPicPr>
        <p:blipFill>
          <a:blip r:embed="rId3"/>
          <a:stretch>
            <a:fillRect/>
          </a:stretch>
        </p:blipFill>
        <p:spPr>
          <a:xfrm>
            <a:off x="677609" y="5188306"/>
            <a:ext cx="7788781" cy="272335"/>
          </a:xfrm>
          <a:prstGeom prst="rect">
            <a:avLst/>
          </a:prstGeom>
          <a:ln>
            <a:solidFill>
              <a:schemeClr val="bg1">
                <a:lumMod val="75000"/>
              </a:schemeClr>
            </a:solidFill>
          </a:ln>
        </p:spPr>
      </p:pic>
    </p:spTree>
    <p:extLst>
      <p:ext uri="{BB962C8B-B14F-4D97-AF65-F5344CB8AC3E}">
        <p14:creationId xmlns:p14="http://schemas.microsoft.com/office/powerpoint/2010/main" val="34324153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1" y="0"/>
            <a:ext cx="4598987"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en-US" sz="3200">
                <a:solidFill>
                  <a:prstClr val="white"/>
                </a:solidFill>
                <a:latin typeface="Calibri"/>
              </a:rPr>
              <a:t>Support partial responses for </a:t>
            </a:r>
            <a:r>
              <a:rPr lang="en-US" sz="3200" smtClean="0">
                <a:solidFill>
                  <a:prstClr val="white"/>
                </a:solidFill>
                <a:latin typeface="Calibri"/>
              </a:rPr>
              <a:t>large binary </a:t>
            </a:r>
            <a:r>
              <a:rPr lang="en-US" sz="3200">
                <a:solidFill>
                  <a:prstClr val="white"/>
                </a:solidFill>
                <a:latin typeface="Calibri"/>
              </a:rPr>
              <a:t>resources</a:t>
            </a:r>
            <a:endParaRPr lang="hu-HU" sz="3200">
              <a:solidFill>
                <a:prstClr val="white"/>
              </a:solidFill>
              <a:latin typeface="Calibri"/>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1300766"/>
            <a:ext cx="7886700" cy="5164427"/>
          </a:xfrm>
        </p:spPr>
        <p:txBody>
          <a:bodyPr>
            <a:normAutofit lnSpcReduction="10000"/>
          </a:bodyPr>
          <a:lstStyle/>
          <a:p>
            <a:r>
              <a:rPr lang="en-US"/>
              <a:t>Here is an example response message</a:t>
            </a:r>
            <a:r>
              <a:rPr lang="en-US" smtClean="0"/>
              <a:t>:</a:t>
            </a:r>
            <a:endParaRPr lang="hu-HU" smtClean="0"/>
          </a:p>
          <a:p>
            <a:endParaRPr lang="hu-HU"/>
          </a:p>
          <a:p>
            <a:endParaRPr lang="hu-HU" smtClean="0"/>
          </a:p>
          <a:p>
            <a:endParaRPr lang="hu-HU"/>
          </a:p>
          <a:p>
            <a:endParaRPr lang="hu-HU" smtClean="0"/>
          </a:p>
          <a:p>
            <a:r>
              <a:rPr lang="en-US" smtClean="0"/>
              <a:t>The </a:t>
            </a:r>
            <a:r>
              <a:rPr lang="en-US"/>
              <a:t>Content-Length header gives the total size of the resource, and the Accept-Ranges header indicates that the corresponding GET operation supports partial results. The client application can use this information to retrieve the image in smaller chunks. The first request fetches the first 2500 bytes by using the Range header:</a:t>
            </a:r>
          </a:p>
          <a:p>
            <a:endParaRPr lang="en-US"/>
          </a:p>
          <a:p>
            <a:endParaRPr lang="hu-HU"/>
          </a:p>
        </p:txBody>
      </p:sp>
      <p:pic>
        <p:nvPicPr>
          <p:cNvPr id="6" name="Kép 5"/>
          <p:cNvPicPr>
            <a:picLocks noChangeAspect="1"/>
          </p:cNvPicPr>
          <p:nvPr/>
        </p:nvPicPr>
        <p:blipFill>
          <a:blip r:embed="rId3"/>
          <a:stretch>
            <a:fillRect/>
          </a:stretch>
        </p:blipFill>
        <p:spPr>
          <a:xfrm>
            <a:off x="2948939" y="1870924"/>
            <a:ext cx="3119793" cy="1567735"/>
          </a:xfrm>
          <a:prstGeom prst="rect">
            <a:avLst/>
          </a:prstGeom>
          <a:ln>
            <a:solidFill>
              <a:schemeClr val="bg1">
                <a:lumMod val="75000"/>
              </a:schemeClr>
            </a:solidFill>
          </a:ln>
        </p:spPr>
      </p:pic>
      <p:pic>
        <p:nvPicPr>
          <p:cNvPr id="7" name="Kép 6"/>
          <p:cNvPicPr>
            <a:picLocks noChangeAspect="1"/>
          </p:cNvPicPr>
          <p:nvPr/>
        </p:nvPicPr>
        <p:blipFill>
          <a:blip r:embed="rId4"/>
          <a:stretch>
            <a:fillRect/>
          </a:stretch>
        </p:blipFill>
        <p:spPr>
          <a:xfrm>
            <a:off x="852231" y="6171504"/>
            <a:ext cx="7313207" cy="541719"/>
          </a:xfrm>
          <a:prstGeom prst="rect">
            <a:avLst/>
          </a:prstGeom>
          <a:ln>
            <a:solidFill>
              <a:schemeClr val="bg1">
                <a:lumMod val="75000"/>
              </a:schemeClr>
            </a:solidFill>
          </a:ln>
        </p:spPr>
      </p:pic>
    </p:spTree>
    <p:extLst>
      <p:ext uri="{BB962C8B-B14F-4D97-AF65-F5344CB8AC3E}">
        <p14:creationId xmlns:p14="http://schemas.microsoft.com/office/powerpoint/2010/main" val="29890268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1" y="0"/>
            <a:ext cx="4598987"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en-US" sz="3200">
                <a:solidFill>
                  <a:prstClr val="white"/>
                </a:solidFill>
                <a:latin typeface="Calibri"/>
              </a:rPr>
              <a:t>Support partial responses for </a:t>
            </a:r>
            <a:r>
              <a:rPr lang="en-US" sz="3200" smtClean="0">
                <a:solidFill>
                  <a:prstClr val="white"/>
                </a:solidFill>
                <a:latin typeface="Calibri"/>
              </a:rPr>
              <a:t>large binary </a:t>
            </a:r>
            <a:r>
              <a:rPr lang="en-US" sz="3200">
                <a:solidFill>
                  <a:prstClr val="white"/>
                </a:solidFill>
                <a:latin typeface="Calibri"/>
              </a:rPr>
              <a:t>resources</a:t>
            </a:r>
            <a:endParaRPr lang="hu-HU" sz="3200">
              <a:solidFill>
                <a:prstClr val="white"/>
              </a:solidFill>
              <a:latin typeface="Calibri"/>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1825624"/>
            <a:ext cx="7886700" cy="4639569"/>
          </a:xfrm>
        </p:spPr>
        <p:txBody>
          <a:bodyPr>
            <a:normAutofit fontScale="92500" lnSpcReduction="10000"/>
          </a:bodyPr>
          <a:lstStyle/>
          <a:p>
            <a:r>
              <a:rPr lang="en-US"/>
              <a:t>The response message indicates that this is a partial response by returning HTTP status code </a:t>
            </a:r>
            <a:r>
              <a:rPr lang="en-US" smtClean="0"/>
              <a:t>206.</a:t>
            </a:r>
            <a:endParaRPr lang="hu-HU" smtClean="0"/>
          </a:p>
          <a:p>
            <a:r>
              <a:rPr lang="en-US" smtClean="0"/>
              <a:t>The </a:t>
            </a:r>
            <a:r>
              <a:rPr lang="en-US"/>
              <a:t>Content-Length header specifies the actual number of bytes returned in the message body (not the size of the resource), and the Content-Range header indicates which part of the resource this is (bytes 0-2499 out of 4580</a:t>
            </a:r>
            <a:r>
              <a:rPr lang="en-US" smtClean="0"/>
              <a:t>):</a:t>
            </a:r>
            <a:endParaRPr lang="hu-HU" smtClean="0"/>
          </a:p>
          <a:p>
            <a:endParaRPr lang="hu-HU" smtClean="0"/>
          </a:p>
          <a:p>
            <a:endParaRPr lang="hu-HU"/>
          </a:p>
          <a:p>
            <a:endParaRPr lang="hu-HU" smtClean="0"/>
          </a:p>
          <a:p>
            <a:r>
              <a:rPr lang="en-US" smtClean="0"/>
              <a:t>A </a:t>
            </a:r>
            <a:r>
              <a:rPr lang="en-US"/>
              <a:t>subsequent request from the client application can retrieve the remainder of the resource.</a:t>
            </a:r>
            <a:endParaRPr lang="hu-HU"/>
          </a:p>
        </p:txBody>
      </p:sp>
      <p:pic>
        <p:nvPicPr>
          <p:cNvPr id="6" name="Kép 5"/>
          <p:cNvPicPr>
            <a:picLocks noChangeAspect="1"/>
          </p:cNvPicPr>
          <p:nvPr/>
        </p:nvPicPr>
        <p:blipFill>
          <a:blip r:embed="rId3"/>
          <a:stretch>
            <a:fillRect/>
          </a:stretch>
        </p:blipFill>
        <p:spPr>
          <a:xfrm>
            <a:off x="2828645" y="3953612"/>
            <a:ext cx="3540685" cy="1587203"/>
          </a:xfrm>
          <a:prstGeom prst="rect">
            <a:avLst/>
          </a:prstGeom>
          <a:ln>
            <a:solidFill>
              <a:schemeClr val="bg1">
                <a:lumMod val="75000"/>
              </a:schemeClr>
            </a:solidFill>
          </a:ln>
        </p:spPr>
      </p:pic>
    </p:spTree>
    <p:extLst>
      <p:ext uri="{BB962C8B-B14F-4D97-AF65-F5344CB8AC3E}">
        <p14:creationId xmlns:p14="http://schemas.microsoft.com/office/powerpoint/2010/main" val="36371512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hu-HU" sz="3600" smtClean="0">
                <a:solidFill>
                  <a:prstClr val="white"/>
                </a:solidFill>
                <a:latin typeface="Calibri"/>
              </a:rPr>
              <a:t>HATEOAS</a:t>
            </a:r>
            <a:endParaRPr lang="hu-HU" sz="3600">
              <a:solidFill>
                <a:prstClr val="white"/>
              </a:solidFill>
              <a:latin typeface="Calibri"/>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1825624"/>
            <a:ext cx="7886700" cy="4639569"/>
          </a:xfrm>
        </p:spPr>
        <p:txBody>
          <a:bodyPr>
            <a:normAutofit fontScale="85000" lnSpcReduction="20000"/>
          </a:bodyPr>
          <a:lstStyle/>
          <a:p>
            <a:r>
              <a:rPr lang="en-US"/>
              <a:t>One of the primary motivations behind REST is that it should be possible to navigate the entire set of resources without requiring prior knowledge of the URI </a:t>
            </a:r>
            <a:r>
              <a:rPr lang="en-US" smtClean="0"/>
              <a:t>scheme.</a:t>
            </a:r>
            <a:endParaRPr lang="hu-HU" smtClean="0"/>
          </a:p>
          <a:p>
            <a:r>
              <a:rPr lang="en-US" smtClean="0"/>
              <a:t>Each </a:t>
            </a:r>
            <a:r>
              <a:rPr lang="en-US"/>
              <a:t>HTTP GET request should return the information necessary to find the resources related directly to the requested object through hyperlinks included in the response, and it should also be provided with information that describes the operations available on each of these </a:t>
            </a:r>
            <a:r>
              <a:rPr lang="en-US" smtClean="0"/>
              <a:t>resources.</a:t>
            </a:r>
            <a:endParaRPr lang="hu-HU" smtClean="0"/>
          </a:p>
          <a:p>
            <a:r>
              <a:rPr lang="en-US" smtClean="0"/>
              <a:t>This </a:t>
            </a:r>
            <a:r>
              <a:rPr lang="en-US"/>
              <a:t>principle is known as HATEOAS, or Hypertext as the Engine of Application </a:t>
            </a:r>
            <a:r>
              <a:rPr lang="en-US" smtClean="0"/>
              <a:t>State.</a:t>
            </a:r>
            <a:endParaRPr lang="hu-HU" smtClean="0"/>
          </a:p>
          <a:p>
            <a:r>
              <a:rPr lang="en-US" smtClean="0"/>
              <a:t>The </a:t>
            </a:r>
            <a:r>
              <a:rPr lang="en-US"/>
              <a:t>system is effectively a finite state machine, and the response to each request contains the information necessary to move from one state to another; no other information should be necessary.</a:t>
            </a:r>
            <a:endParaRPr lang="hu-HU"/>
          </a:p>
        </p:txBody>
      </p:sp>
    </p:spTree>
    <p:extLst>
      <p:ext uri="{BB962C8B-B14F-4D97-AF65-F5344CB8AC3E}">
        <p14:creationId xmlns:p14="http://schemas.microsoft.com/office/powerpoint/2010/main" val="5556414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hu-HU" sz="3600" smtClean="0">
                <a:solidFill>
                  <a:prstClr val="white"/>
                </a:solidFill>
                <a:latin typeface="Calibri"/>
              </a:rPr>
              <a:t>More information</a:t>
            </a:r>
            <a:endParaRPr lang="hu-HU" sz="3600">
              <a:solidFill>
                <a:prstClr val="white"/>
              </a:solidFill>
              <a:latin typeface="Calibri"/>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7" name="Tartalom helye 5"/>
          <p:cNvSpPr txBox="1">
            <a:spLocks noGrp="1"/>
          </p:cNvSpPr>
          <p:nvPr>
            <p:ph idx="1"/>
          </p:nvPr>
        </p:nvSpPr>
        <p:spPr>
          <a:xfrm>
            <a:off x="628650" y="1825626"/>
            <a:ext cx="7886700" cy="2308492"/>
          </a:xfrm>
          <a:prstGeom prst="rect">
            <a:avLst/>
          </a:prstGeom>
          <a:solidFill>
            <a:schemeClr val="bg1">
              <a:lumMod val="95000"/>
            </a:schemeClr>
          </a:solidFill>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u-HU" smtClean="0"/>
              <a:t>For more information about web API desing click the following links:</a:t>
            </a:r>
          </a:p>
          <a:p>
            <a:r>
              <a:rPr lang="hu-HU">
                <a:hlinkClick r:id="rId3"/>
              </a:rPr>
              <a:t>https://</a:t>
            </a:r>
            <a:r>
              <a:rPr lang="hu-HU" smtClean="0">
                <a:hlinkClick r:id="rId3"/>
              </a:rPr>
              <a:t>docs.microsoft.com/en-us/azure/architecture/best-practices/api-design</a:t>
            </a:r>
            <a:endParaRPr lang="hu-HU" smtClean="0"/>
          </a:p>
          <a:p>
            <a:r>
              <a:rPr lang="hu-HU">
                <a:hlinkClick r:id="rId4"/>
              </a:rPr>
              <a:t>https://restfulapi.net/</a:t>
            </a:r>
            <a:endParaRPr lang="hu-HU"/>
          </a:p>
        </p:txBody>
      </p:sp>
    </p:spTree>
    <p:extLst>
      <p:ext uri="{BB962C8B-B14F-4D97-AF65-F5344CB8AC3E}">
        <p14:creationId xmlns:p14="http://schemas.microsoft.com/office/powerpoint/2010/main" val="39037142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ím 1"/>
          <p:cNvSpPr txBox="1">
            <a:spLocks/>
          </p:cNvSpPr>
          <p:nvPr/>
        </p:nvSpPr>
        <p:spPr bwMode="auto">
          <a:xfrm>
            <a:off x="1042987" y="2500313"/>
            <a:ext cx="4366139"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algn="l" rtl="0" eaLnBrk="0" fontAlgn="base" hangingPunct="0">
              <a:spcBef>
                <a:spcPct val="0"/>
              </a:spcBef>
              <a:spcAft>
                <a:spcPct val="0"/>
              </a:spcAft>
              <a:defRPr sz="4400" b="1" kern="1200" cap="all" baseline="0">
                <a:solidFill>
                  <a:schemeClr val="bg1"/>
                </a:solidFill>
                <a:latin typeface="Arial"/>
                <a:ea typeface="+mj-ea"/>
                <a:cs typeface="Arial"/>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fontAlgn="auto" hangingPunct="1">
              <a:spcAft>
                <a:spcPts val="0"/>
              </a:spcAft>
              <a:defRPr/>
            </a:pPr>
            <a:r>
              <a:rPr lang="hu-HU" smtClean="0">
                <a:solidFill>
                  <a:sysClr val="window" lastClr="FFFFFF"/>
                </a:solidFill>
              </a:rPr>
              <a:t>Köszönöm</a:t>
            </a:r>
            <a:br>
              <a:rPr lang="hu-HU" smtClean="0">
                <a:solidFill>
                  <a:sysClr val="window" lastClr="FFFFFF"/>
                </a:solidFill>
              </a:rPr>
            </a:br>
            <a:r>
              <a:rPr lang="hu-HU" smtClean="0">
                <a:solidFill>
                  <a:sysClr val="window" lastClr="FFFFFF"/>
                </a:solidFill>
              </a:rPr>
              <a:t>a figyelmet!</a:t>
            </a:r>
            <a:endParaRPr lang="hu-HU">
              <a:solidFill>
                <a:sysClr val="window" lastClr="FFFFFF"/>
              </a:solidFill>
            </a:endParaRPr>
          </a:p>
        </p:txBody>
      </p:sp>
      <p:sp>
        <p:nvSpPr>
          <p:cNvPr id="6"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spcAft>
                <a:spcPts val="600"/>
              </a:spcAft>
              <a:buFontTx/>
              <a:buNone/>
            </a:pPr>
            <a:r>
              <a:rPr lang="hu-HU" altLang="hu-HU" sz="1200" b="1">
                <a:solidFill>
                  <a:prstClr val="white"/>
                </a:solidFill>
                <a:latin typeface="Arial" panose="020B0604020202020204" pitchFamily="34" charset="0"/>
              </a:rPr>
              <a:t>EFOP-3.4.3-16-2016-00009</a:t>
            </a:r>
          </a:p>
          <a:p>
            <a:pPr>
              <a:spcBef>
                <a:spcPct val="0"/>
              </a:spcBef>
              <a:spcAft>
                <a:spcPts val="600"/>
              </a:spcAft>
              <a:buFontTx/>
              <a:buNone/>
            </a:pPr>
            <a:r>
              <a:rPr lang="hu-HU" altLang="hu-HU" sz="1200">
                <a:solidFill>
                  <a:prstClr val="white"/>
                </a:solidFill>
                <a:latin typeface="Arial" panose="020B0604020202020204" pitchFamily="34" charset="0"/>
              </a:rPr>
              <a:t>A felsőfokú oktatás minőségének és hozzáférhetőségének együttes javítása a Pannon Egyetemen</a:t>
            </a:r>
          </a:p>
        </p:txBody>
      </p:sp>
    </p:spTree>
    <p:extLst>
      <p:ext uri="{BB962C8B-B14F-4D97-AF65-F5344CB8AC3E}">
        <p14:creationId xmlns:p14="http://schemas.microsoft.com/office/powerpoint/2010/main" val="31523394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hu-HU" sz="3600">
                <a:solidFill>
                  <a:prstClr val="white"/>
                </a:solidFill>
                <a:latin typeface="Calibri"/>
              </a:rPr>
              <a:t>Introduction to REST</a:t>
            </a: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1825624"/>
            <a:ext cx="7886700" cy="4639569"/>
          </a:xfrm>
        </p:spPr>
        <p:txBody>
          <a:bodyPr>
            <a:normAutofit/>
          </a:bodyPr>
          <a:lstStyle/>
          <a:p>
            <a:r>
              <a:rPr lang="hu-HU" smtClean="0"/>
              <a:t>A</a:t>
            </a:r>
            <a:r>
              <a:rPr lang="en-US" smtClean="0"/>
              <a:t>n </a:t>
            </a:r>
            <a:r>
              <a:rPr lang="en-US"/>
              <a:t>architectural approach to designing web </a:t>
            </a:r>
            <a:r>
              <a:rPr lang="en-US" smtClean="0"/>
              <a:t>services</a:t>
            </a:r>
            <a:r>
              <a:rPr lang="hu-HU" smtClean="0"/>
              <a:t>.</a:t>
            </a:r>
          </a:p>
          <a:p>
            <a:r>
              <a:rPr lang="en-US"/>
              <a:t>REST is an architectural style for building distributed systems based on </a:t>
            </a:r>
            <a:r>
              <a:rPr lang="en-US" smtClean="0"/>
              <a:t>hypermedia.</a:t>
            </a:r>
            <a:endParaRPr lang="hu-HU" smtClean="0"/>
          </a:p>
          <a:p>
            <a:r>
              <a:rPr lang="en-US" smtClean="0"/>
              <a:t>REST </a:t>
            </a:r>
            <a:r>
              <a:rPr lang="en-US"/>
              <a:t>is independent of any underlying protocol and is not necessarily tied to </a:t>
            </a:r>
            <a:r>
              <a:rPr lang="en-US" smtClean="0"/>
              <a:t>HTTP.</a:t>
            </a:r>
            <a:endParaRPr lang="hu-HU" smtClean="0"/>
          </a:p>
          <a:p>
            <a:r>
              <a:rPr lang="en-US" smtClean="0"/>
              <a:t>However</a:t>
            </a:r>
            <a:r>
              <a:rPr lang="en-US"/>
              <a:t>, most common REST implementations use HTTP as the application </a:t>
            </a:r>
            <a:r>
              <a:rPr lang="en-US" smtClean="0"/>
              <a:t>protocol</a:t>
            </a:r>
            <a:r>
              <a:rPr lang="hu-HU" smtClean="0"/>
              <a:t>.</a:t>
            </a:r>
          </a:p>
        </p:txBody>
      </p:sp>
    </p:spTree>
    <p:extLst>
      <p:ext uri="{BB962C8B-B14F-4D97-AF65-F5344CB8AC3E}">
        <p14:creationId xmlns:p14="http://schemas.microsoft.com/office/powerpoint/2010/main" val="32659824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hu-HU" sz="3600" smtClean="0">
                <a:solidFill>
                  <a:prstClr val="white"/>
                </a:solidFill>
                <a:latin typeface="Calibri"/>
              </a:rPr>
              <a:t>Introduction to REST</a:t>
            </a:r>
            <a:endParaRPr lang="hu-HU" sz="3600">
              <a:solidFill>
                <a:prstClr val="white"/>
              </a:solidFill>
              <a:latin typeface="Calibri"/>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1825624"/>
            <a:ext cx="7886700" cy="4639569"/>
          </a:xfrm>
        </p:spPr>
        <p:txBody>
          <a:bodyPr>
            <a:normAutofit/>
          </a:bodyPr>
          <a:lstStyle/>
          <a:p>
            <a:r>
              <a:rPr lang="en-US"/>
              <a:t>A primary advantage of REST over HTTP is that it uses open standards, and does not bind the implementation of the API or the client applications to any specific </a:t>
            </a:r>
            <a:r>
              <a:rPr lang="en-US" smtClean="0"/>
              <a:t>implementation.</a:t>
            </a:r>
            <a:endParaRPr lang="hu-HU" smtClean="0"/>
          </a:p>
          <a:p>
            <a:pPr lvl="1"/>
            <a:r>
              <a:rPr lang="en-US" smtClean="0"/>
              <a:t>For </a:t>
            </a:r>
            <a:r>
              <a:rPr lang="en-US"/>
              <a:t>example, a REST web service could be written in ASP.NET, and client applications can use any language or toolset that can generate HTTP requests and parse HTTP responses</a:t>
            </a:r>
            <a:r>
              <a:rPr lang="en-US" smtClean="0"/>
              <a:t>.</a:t>
            </a:r>
            <a:endParaRPr lang="hu-HU" smtClean="0"/>
          </a:p>
          <a:p>
            <a:r>
              <a:rPr lang="en-US"/>
              <a:t>Here are some of the main design principles of RESTful APIs using HTTP:</a:t>
            </a:r>
            <a:endParaRPr lang="hu-HU" smtClean="0"/>
          </a:p>
        </p:txBody>
      </p:sp>
    </p:spTree>
    <p:extLst>
      <p:ext uri="{BB962C8B-B14F-4D97-AF65-F5344CB8AC3E}">
        <p14:creationId xmlns:p14="http://schemas.microsoft.com/office/powerpoint/2010/main" val="13595703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hu-HU" sz="3600" smtClean="0">
                <a:solidFill>
                  <a:prstClr val="white"/>
                </a:solidFill>
                <a:latin typeface="Calibri"/>
              </a:rPr>
              <a:t>D</a:t>
            </a:r>
            <a:r>
              <a:rPr lang="en-US" sz="3600" smtClean="0">
                <a:solidFill>
                  <a:prstClr val="white"/>
                </a:solidFill>
                <a:latin typeface="Calibri"/>
              </a:rPr>
              <a:t>esign </a:t>
            </a:r>
            <a:r>
              <a:rPr lang="en-US" sz="3600">
                <a:solidFill>
                  <a:prstClr val="white"/>
                </a:solidFill>
                <a:latin typeface="Calibri"/>
              </a:rPr>
              <a:t>principles of RESTful APIs</a:t>
            </a:r>
            <a:endParaRPr lang="hu-HU" sz="3600">
              <a:solidFill>
                <a:prstClr val="white"/>
              </a:solidFill>
              <a:latin typeface="Calibri"/>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1825624"/>
            <a:ext cx="7886700" cy="4639569"/>
          </a:xfrm>
        </p:spPr>
        <p:txBody>
          <a:bodyPr>
            <a:normAutofit fontScale="92500" lnSpcReduction="20000"/>
          </a:bodyPr>
          <a:lstStyle/>
          <a:p>
            <a:r>
              <a:rPr lang="en-US"/>
              <a:t>REST APIs are designed around resources, which are any kind of object, data, or service that can be accessed by the client</a:t>
            </a:r>
            <a:r>
              <a:rPr lang="en-US" smtClean="0"/>
              <a:t>.</a:t>
            </a:r>
            <a:endParaRPr lang="hu-HU" smtClean="0"/>
          </a:p>
          <a:p>
            <a:r>
              <a:rPr lang="en-US"/>
              <a:t>A resource has an identifier, which is a URI that </a:t>
            </a:r>
            <a:r>
              <a:rPr lang="en-US" smtClean="0"/>
              <a:t>uniquely </a:t>
            </a:r>
            <a:r>
              <a:rPr lang="en-US"/>
              <a:t>identifies that resource</a:t>
            </a:r>
            <a:r>
              <a:rPr lang="en-US" smtClean="0"/>
              <a:t>.</a:t>
            </a:r>
            <a:endParaRPr lang="hu-HU" smtClean="0"/>
          </a:p>
          <a:p>
            <a:r>
              <a:rPr lang="en-US"/>
              <a:t>Clients interact with a service by exchanging representations of </a:t>
            </a:r>
            <a:r>
              <a:rPr lang="en-US" smtClean="0"/>
              <a:t>resources.</a:t>
            </a:r>
            <a:endParaRPr lang="hu-HU" smtClean="0"/>
          </a:p>
          <a:p>
            <a:pPr lvl="1"/>
            <a:r>
              <a:rPr lang="en-US" smtClean="0"/>
              <a:t>Many </a:t>
            </a:r>
            <a:r>
              <a:rPr lang="en-US"/>
              <a:t>web APIs use JSON as the exchange format</a:t>
            </a:r>
            <a:r>
              <a:rPr lang="en-US" smtClean="0"/>
              <a:t>.</a:t>
            </a:r>
            <a:endParaRPr lang="hu-HU" smtClean="0"/>
          </a:p>
          <a:p>
            <a:r>
              <a:rPr lang="en-US"/>
              <a:t>REST APIs use a uniform interface, which helps to decouple the client and service </a:t>
            </a:r>
            <a:r>
              <a:rPr lang="en-US" smtClean="0"/>
              <a:t>implementations.</a:t>
            </a:r>
            <a:endParaRPr lang="hu-HU" smtClean="0"/>
          </a:p>
          <a:p>
            <a:pPr lvl="1"/>
            <a:r>
              <a:rPr lang="en-US" smtClean="0"/>
              <a:t>For </a:t>
            </a:r>
            <a:r>
              <a:rPr lang="en-US"/>
              <a:t>REST APIs built on HTTP, the uniform interface includes using standard HTTP verbs to perform operations on </a:t>
            </a:r>
            <a:r>
              <a:rPr lang="en-US" smtClean="0"/>
              <a:t>resources.</a:t>
            </a:r>
            <a:endParaRPr lang="hu-HU" smtClean="0"/>
          </a:p>
          <a:p>
            <a:pPr lvl="1"/>
            <a:r>
              <a:rPr lang="en-US" smtClean="0"/>
              <a:t>The </a:t>
            </a:r>
            <a:r>
              <a:rPr lang="en-US"/>
              <a:t>most common operations are GET, POST, PUT, PATCH, and DELETE.</a:t>
            </a:r>
            <a:endParaRPr lang="hu-HU" smtClean="0"/>
          </a:p>
        </p:txBody>
      </p:sp>
    </p:spTree>
    <p:extLst>
      <p:ext uri="{BB962C8B-B14F-4D97-AF65-F5344CB8AC3E}">
        <p14:creationId xmlns:p14="http://schemas.microsoft.com/office/powerpoint/2010/main" val="4488165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hu-HU" sz="3600" smtClean="0">
                <a:solidFill>
                  <a:prstClr val="white"/>
                </a:solidFill>
                <a:latin typeface="Calibri"/>
              </a:rPr>
              <a:t>D</a:t>
            </a:r>
            <a:r>
              <a:rPr lang="en-US" sz="3600" smtClean="0">
                <a:solidFill>
                  <a:prstClr val="white"/>
                </a:solidFill>
                <a:latin typeface="Calibri"/>
              </a:rPr>
              <a:t>esign </a:t>
            </a:r>
            <a:r>
              <a:rPr lang="en-US" sz="3600">
                <a:solidFill>
                  <a:prstClr val="white"/>
                </a:solidFill>
                <a:latin typeface="Calibri"/>
              </a:rPr>
              <a:t>principles of RESTful APIs</a:t>
            </a:r>
            <a:endParaRPr lang="hu-HU" sz="3600">
              <a:solidFill>
                <a:prstClr val="white"/>
              </a:solidFill>
              <a:latin typeface="Calibri"/>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1825624"/>
            <a:ext cx="7886700" cy="4639569"/>
          </a:xfrm>
        </p:spPr>
        <p:txBody>
          <a:bodyPr>
            <a:normAutofit lnSpcReduction="10000"/>
          </a:bodyPr>
          <a:lstStyle/>
          <a:p>
            <a:r>
              <a:rPr lang="en-US"/>
              <a:t>REST APIs use a stateless request model. HTTP requests should be independent and may occur in any order, so keeping transient state information between requests is not feasible. The only place where information is stored is in the resources themselves, and each request should be an atomic operation</a:t>
            </a:r>
            <a:r>
              <a:rPr lang="en-US" smtClean="0"/>
              <a:t>.</a:t>
            </a:r>
            <a:endParaRPr lang="hu-HU" smtClean="0"/>
          </a:p>
          <a:p>
            <a:pPr lvl="1"/>
            <a:r>
              <a:rPr lang="en-US"/>
              <a:t>This constraint enables web services to be highly scalable, because there is no need to retain any affinity between clients and specific </a:t>
            </a:r>
            <a:r>
              <a:rPr lang="en-US" smtClean="0"/>
              <a:t>servers.</a:t>
            </a:r>
            <a:endParaRPr lang="hu-HU" smtClean="0"/>
          </a:p>
          <a:p>
            <a:pPr lvl="1"/>
            <a:r>
              <a:rPr lang="en-US" smtClean="0"/>
              <a:t>Any </a:t>
            </a:r>
            <a:r>
              <a:rPr lang="en-US"/>
              <a:t>server can handle any request from any client</a:t>
            </a:r>
            <a:r>
              <a:rPr lang="en-US" smtClean="0"/>
              <a:t>.</a:t>
            </a:r>
            <a:endParaRPr lang="hu-HU" smtClean="0"/>
          </a:p>
          <a:p>
            <a:r>
              <a:rPr lang="en-US"/>
              <a:t>REST APIs are driven by hypermedia links that are contained in the representation.</a:t>
            </a:r>
            <a:endParaRPr lang="hu-HU" smtClean="0"/>
          </a:p>
        </p:txBody>
      </p:sp>
    </p:spTree>
    <p:extLst>
      <p:ext uri="{BB962C8B-B14F-4D97-AF65-F5344CB8AC3E}">
        <p14:creationId xmlns:p14="http://schemas.microsoft.com/office/powerpoint/2010/main" val="12948163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hu-HU" sz="3600" smtClean="0">
                <a:solidFill>
                  <a:prstClr val="white"/>
                </a:solidFill>
                <a:latin typeface="Calibri"/>
              </a:rPr>
              <a:t>M</a:t>
            </a:r>
            <a:r>
              <a:rPr lang="en-US" sz="3600" smtClean="0">
                <a:solidFill>
                  <a:prstClr val="white"/>
                </a:solidFill>
                <a:latin typeface="Calibri"/>
              </a:rPr>
              <a:t>aturity </a:t>
            </a:r>
            <a:r>
              <a:rPr lang="en-US" sz="3600">
                <a:solidFill>
                  <a:prstClr val="white"/>
                </a:solidFill>
                <a:latin typeface="Calibri"/>
              </a:rPr>
              <a:t>model for web APIs</a:t>
            </a:r>
            <a:endParaRPr lang="hu-HU" sz="3600">
              <a:solidFill>
                <a:prstClr val="white"/>
              </a:solidFill>
              <a:latin typeface="Calibri"/>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1825624"/>
            <a:ext cx="7886700" cy="4639569"/>
          </a:xfrm>
        </p:spPr>
        <p:txBody>
          <a:bodyPr>
            <a:normAutofit lnSpcReduction="10000"/>
          </a:bodyPr>
          <a:lstStyle/>
          <a:p>
            <a:r>
              <a:rPr lang="en-US"/>
              <a:t>In 2008, Leonard Richardson proposed the following maturity model for web APIs</a:t>
            </a:r>
            <a:r>
              <a:rPr lang="en-US" smtClean="0"/>
              <a:t>:</a:t>
            </a:r>
            <a:endParaRPr lang="en-US"/>
          </a:p>
          <a:p>
            <a:pPr lvl="1"/>
            <a:r>
              <a:rPr lang="en-US"/>
              <a:t>Level 0: Define one URI, and all operations are POST requests to this URI.</a:t>
            </a:r>
          </a:p>
          <a:p>
            <a:pPr lvl="1"/>
            <a:r>
              <a:rPr lang="en-US"/>
              <a:t>Level 1: Create separate URIs for individual resources.</a:t>
            </a:r>
          </a:p>
          <a:p>
            <a:pPr lvl="1"/>
            <a:r>
              <a:rPr lang="en-US"/>
              <a:t>Level 2: Use HTTP methods to define operations on resources.</a:t>
            </a:r>
          </a:p>
          <a:p>
            <a:pPr lvl="1"/>
            <a:r>
              <a:rPr lang="en-US"/>
              <a:t>Level 3: Use hypermedia (</a:t>
            </a:r>
            <a:r>
              <a:rPr lang="en-US" smtClean="0"/>
              <a:t>HATEOAS).</a:t>
            </a:r>
            <a:endParaRPr lang="en-US"/>
          </a:p>
          <a:p>
            <a:r>
              <a:rPr lang="en-US"/>
              <a:t>Level 3 corresponds to a truly RESTful API according to Fielding's </a:t>
            </a:r>
            <a:r>
              <a:rPr lang="en-US" smtClean="0"/>
              <a:t>definition.</a:t>
            </a:r>
            <a:endParaRPr lang="hu-HU" smtClean="0"/>
          </a:p>
          <a:p>
            <a:r>
              <a:rPr lang="en-US" smtClean="0"/>
              <a:t>In </a:t>
            </a:r>
            <a:r>
              <a:rPr lang="en-US"/>
              <a:t>practice, many published web APIs fall somewhere around level 2.</a:t>
            </a:r>
            <a:endParaRPr lang="hu-HU" smtClean="0"/>
          </a:p>
        </p:txBody>
      </p:sp>
    </p:spTree>
    <p:extLst>
      <p:ext uri="{BB962C8B-B14F-4D97-AF65-F5344CB8AC3E}">
        <p14:creationId xmlns:p14="http://schemas.microsoft.com/office/powerpoint/2010/main" val="14735601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en-US" sz="3600">
                <a:solidFill>
                  <a:prstClr val="white"/>
                </a:solidFill>
                <a:latin typeface="Calibri"/>
              </a:rPr>
              <a:t>Organize the API around resources</a:t>
            </a:r>
            <a:endParaRPr lang="hu-HU" sz="3600">
              <a:solidFill>
                <a:prstClr val="white"/>
              </a:solidFill>
              <a:latin typeface="Calibri"/>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1825624"/>
            <a:ext cx="7886700" cy="4639569"/>
          </a:xfrm>
        </p:spPr>
        <p:txBody>
          <a:bodyPr>
            <a:normAutofit/>
          </a:bodyPr>
          <a:lstStyle/>
          <a:p>
            <a:r>
              <a:rPr lang="en-US"/>
              <a:t>Focus on the business entities that the web API exposes</a:t>
            </a:r>
            <a:r>
              <a:rPr lang="en-US" smtClean="0"/>
              <a:t>.</a:t>
            </a:r>
            <a:endParaRPr lang="hu-HU" smtClean="0"/>
          </a:p>
          <a:p>
            <a:pPr lvl="1"/>
            <a:r>
              <a:rPr lang="en-US"/>
              <a:t>For example, in an e-commerce system, the primary entities might be customers and </a:t>
            </a:r>
            <a:r>
              <a:rPr lang="en-US" smtClean="0"/>
              <a:t>orders.</a:t>
            </a:r>
            <a:r>
              <a:rPr lang="hu-HU" smtClean="0"/>
              <a:t> </a:t>
            </a:r>
            <a:r>
              <a:rPr lang="en-US" smtClean="0"/>
              <a:t>Creating </a:t>
            </a:r>
            <a:r>
              <a:rPr lang="en-US"/>
              <a:t>an order can be achieved by sending an HTTP POST request that contains the order information. The HTTP response indicates whether the order was placed successfully or not. </a:t>
            </a:r>
            <a:endParaRPr lang="hu-HU" smtClean="0"/>
          </a:p>
          <a:p>
            <a:pPr lvl="1"/>
            <a:r>
              <a:rPr lang="en-US" smtClean="0"/>
              <a:t>When </a:t>
            </a:r>
            <a:r>
              <a:rPr lang="en-US"/>
              <a:t>possible, resource URIs should be based on nouns (the resource) and not verbs (the operations on the resource</a:t>
            </a:r>
            <a:r>
              <a:rPr lang="en-US" smtClean="0"/>
              <a:t>).</a:t>
            </a:r>
            <a:endParaRPr lang="hu-HU" smtClean="0"/>
          </a:p>
        </p:txBody>
      </p:sp>
      <p:pic>
        <p:nvPicPr>
          <p:cNvPr id="2" name="Kép 1"/>
          <p:cNvPicPr>
            <a:picLocks noChangeAspect="1"/>
          </p:cNvPicPr>
          <p:nvPr/>
        </p:nvPicPr>
        <p:blipFill>
          <a:blip r:embed="rId3"/>
          <a:stretch>
            <a:fillRect/>
          </a:stretch>
        </p:blipFill>
        <p:spPr>
          <a:xfrm>
            <a:off x="2260678" y="5873570"/>
            <a:ext cx="4622644" cy="720412"/>
          </a:xfrm>
          <a:prstGeom prst="rect">
            <a:avLst/>
          </a:prstGeom>
          <a:ln>
            <a:solidFill>
              <a:schemeClr val="bg1">
                <a:lumMod val="75000"/>
              </a:schemeClr>
            </a:solidFill>
          </a:ln>
        </p:spPr>
      </p:pic>
    </p:spTree>
    <p:extLst>
      <p:ext uri="{BB962C8B-B14F-4D97-AF65-F5344CB8AC3E}">
        <p14:creationId xmlns:p14="http://schemas.microsoft.com/office/powerpoint/2010/main" val="33614239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en-US" sz="3600">
                <a:solidFill>
                  <a:prstClr val="white"/>
                </a:solidFill>
                <a:latin typeface="Calibri"/>
              </a:rPr>
              <a:t>Organize the API around resources</a:t>
            </a:r>
            <a:endParaRPr lang="hu-HU" sz="3600">
              <a:solidFill>
                <a:prstClr val="white"/>
              </a:solidFill>
              <a:latin typeface="Calibri"/>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1825624"/>
            <a:ext cx="7886700" cy="4639569"/>
          </a:xfrm>
        </p:spPr>
        <p:txBody>
          <a:bodyPr>
            <a:normAutofit/>
          </a:bodyPr>
          <a:lstStyle/>
          <a:p>
            <a:r>
              <a:rPr lang="en-US"/>
              <a:t>A resource doesn't have to be based on a single physical data </a:t>
            </a:r>
            <a:r>
              <a:rPr lang="en-US" smtClean="0"/>
              <a:t>item.</a:t>
            </a:r>
            <a:endParaRPr lang="hu-HU" smtClean="0"/>
          </a:p>
          <a:p>
            <a:pPr lvl="1"/>
            <a:r>
              <a:rPr lang="en-US" smtClean="0"/>
              <a:t>For </a:t>
            </a:r>
            <a:r>
              <a:rPr lang="en-US"/>
              <a:t>example, an order resource might be implemented internally as several tables in a relational database, but presented to the client as a single entity</a:t>
            </a:r>
            <a:r>
              <a:rPr lang="en-US" smtClean="0"/>
              <a:t>.</a:t>
            </a:r>
            <a:endParaRPr lang="hu-HU" smtClean="0"/>
          </a:p>
          <a:p>
            <a:r>
              <a:rPr lang="en-US"/>
              <a:t>Avoid creating APIs that simply mirror the internal structure of a </a:t>
            </a:r>
            <a:r>
              <a:rPr lang="en-US" smtClean="0"/>
              <a:t>database.</a:t>
            </a:r>
            <a:endParaRPr lang="hu-HU" smtClean="0"/>
          </a:p>
          <a:p>
            <a:r>
              <a:rPr lang="en-US" smtClean="0"/>
              <a:t>The </a:t>
            </a:r>
            <a:r>
              <a:rPr lang="en-US"/>
              <a:t>purpose of REST is to model entities and the operations that an application can perform on those entities. A client should not be exposed to the internal implementation.</a:t>
            </a:r>
            <a:endParaRPr lang="hu-HU" smtClean="0"/>
          </a:p>
        </p:txBody>
      </p:sp>
    </p:spTree>
    <p:extLst>
      <p:ext uri="{BB962C8B-B14F-4D97-AF65-F5344CB8AC3E}">
        <p14:creationId xmlns:p14="http://schemas.microsoft.com/office/powerpoint/2010/main" val="28867448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téma">
  <a:themeElements>
    <a:clrScheme name="Office-téma">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tém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té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2145</TotalTime>
  <Words>2779</Words>
  <Application>Microsoft Office PowerPoint</Application>
  <PresentationFormat>Diavetítés a képernyőre (4:3 oldalarány)</PresentationFormat>
  <Paragraphs>199</Paragraphs>
  <Slides>27</Slides>
  <Notes>0</Notes>
  <HiddenSlides>0</HiddenSlides>
  <MMClips>0</MMClips>
  <ScaleCrop>false</ScaleCrop>
  <HeadingPairs>
    <vt:vector size="6" baseType="variant">
      <vt:variant>
        <vt:lpstr>Használt betűtípusok</vt:lpstr>
      </vt:variant>
      <vt:variant>
        <vt:i4>3</vt:i4>
      </vt:variant>
      <vt:variant>
        <vt:lpstr>Téma</vt:lpstr>
      </vt:variant>
      <vt:variant>
        <vt:i4>1</vt:i4>
      </vt:variant>
      <vt:variant>
        <vt:lpstr>Diacímek</vt:lpstr>
      </vt:variant>
      <vt:variant>
        <vt:i4>27</vt:i4>
      </vt:variant>
    </vt:vector>
  </HeadingPairs>
  <TitlesOfParts>
    <vt:vector size="31" baseType="lpstr">
      <vt:lpstr>Arial</vt:lpstr>
      <vt:lpstr>Calibri</vt:lpstr>
      <vt:lpstr>Calibri Light</vt:lpstr>
      <vt:lpstr>Office-téma</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bemutató</dc:title>
  <dc:creator>A Horvath</dc:creator>
  <cp:lastModifiedBy>A Horvath</cp:lastModifiedBy>
  <cp:revision>572</cp:revision>
  <dcterms:created xsi:type="dcterms:W3CDTF">2020-02-07T09:37:41Z</dcterms:created>
  <dcterms:modified xsi:type="dcterms:W3CDTF">2020-06-05T22:56:00Z</dcterms:modified>
</cp:coreProperties>
</file>