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1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validation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validation?view=aspnetcore-3.1#custom-attribu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gihosting.com/aspnet-core-model-validation/" TargetMode="External"/><Relationship Id="rId4" Type="http://schemas.openxmlformats.org/officeDocument/2006/relationships/hyperlink" Target="https://www.c-sharpcorner.com/article/custom-model-validation-in-asp-net-core-3-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validation</a:t>
            </a:r>
            <a:endParaRPr lang="hu-HU" dirty="0"/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hlinkClick r:id="rId3"/>
              </a:rPr>
              <a:t>https://docs.microsoft.com/en-us/aspnet/core/mvc/models/validation?view=aspnetcore-3.1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dirty="0">
                <a:solidFill>
                  <a:prstClr val="white"/>
                </a:solidFill>
                <a:latin typeface="Calibri"/>
              </a:rPr>
              <a:t>More </a:t>
            </a:r>
            <a:r>
              <a:rPr lang="hu-HU" sz="3600" dirty="0" err="1">
                <a:solidFill>
                  <a:prstClr val="white"/>
                </a:solidFill>
                <a:latin typeface="Calibri"/>
              </a:rPr>
              <a:t>information</a:t>
            </a:r>
            <a:endParaRPr lang="hu-HU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7" name="Tartalom helye 5">
            <a:extLst>
              <a:ext uri="{FF2B5EF4-FFF2-40B4-BE49-F238E27FC236}">
                <a16:creationId xmlns:a16="http://schemas.microsoft.com/office/drawing/2014/main" id="{2CEF5CEE-E05B-423E-9915-A4E1053138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/>
              <a:t>For</a:t>
            </a:r>
            <a:r>
              <a:rPr lang="hu-HU" sz="2200" dirty="0"/>
              <a:t> more </a:t>
            </a:r>
            <a:r>
              <a:rPr lang="hu-HU" sz="2200" dirty="0" err="1"/>
              <a:t>information</a:t>
            </a:r>
            <a:r>
              <a:rPr lang="hu-HU" sz="2200" dirty="0"/>
              <a:t> </a:t>
            </a:r>
            <a:r>
              <a:rPr lang="hu-HU" sz="2200" dirty="0" err="1"/>
              <a:t>about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Model </a:t>
            </a:r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click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following</a:t>
            </a:r>
            <a:r>
              <a:rPr lang="hu-HU" sz="2200" dirty="0"/>
              <a:t> </a:t>
            </a:r>
            <a:r>
              <a:rPr lang="hu-HU" sz="2200" dirty="0" err="1"/>
              <a:t>links</a:t>
            </a:r>
            <a:r>
              <a:rPr lang="hu-HU" sz="2200" dirty="0"/>
              <a:t>:</a:t>
            </a:r>
          </a:p>
          <a:p>
            <a:r>
              <a:rPr lang="hu-HU" sz="2400" dirty="0">
                <a:hlinkClick r:id="rId3"/>
              </a:rPr>
              <a:t>https://docs.microsoft.com/en-us/aspnet/core/mvc/models/validation?view=aspnetcore-3.1#custom-attributes</a:t>
            </a:r>
            <a:endParaRPr lang="hu-HU" sz="2400" dirty="0"/>
          </a:p>
          <a:p>
            <a:r>
              <a:rPr lang="hu-HU" sz="2400" dirty="0">
                <a:hlinkClick r:id="rId4"/>
              </a:rPr>
              <a:t>https://www.c-sharpcorner.com/article/custom-model-validation-in-asp-net-core-3-1/</a:t>
            </a:r>
            <a:endParaRPr lang="hu-HU" sz="2400" dirty="0"/>
          </a:p>
          <a:p>
            <a:r>
              <a:rPr lang="hu-HU" sz="2400" dirty="0">
                <a:hlinkClick r:id="rId5"/>
              </a:rPr>
              <a:t>https://www.yogihosting.com/aspnet-core-model-validation/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196619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ysClr val="window" lastClr="FFFFFF"/>
                </a:solidFill>
              </a:rPr>
              <a:t>Köszönöm</a:t>
            </a:r>
            <a:br>
              <a:rPr lang="hu-HU">
                <a:solidFill>
                  <a:sysClr val="window" lastClr="FFFFFF"/>
                </a:solidFill>
              </a:rPr>
            </a:br>
            <a:r>
              <a:rPr lang="hu-HU">
                <a:solidFill>
                  <a:sysClr val="window" lastClr="FFFFFF"/>
                </a:solidFill>
              </a:rPr>
              <a:t>a figyelmet!</a:t>
            </a: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dirty="0">
                <a:solidFill>
                  <a:prstClr val="white"/>
                </a:solidFill>
                <a:latin typeface="Calibri"/>
              </a:rPr>
              <a:t>Model </a:t>
            </a:r>
            <a:r>
              <a:rPr lang="hu-HU" sz="3600" dirty="0" err="1">
                <a:solidFill>
                  <a:prstClr val="white"/>
                </a:solidFill>
                <a:latin typeface="Calibri"/>
              </a:rPr>
              <a:t>state</a:t>
            </a:r>
            <a:endParaRPr lang="hu-HU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 dirty="0"/>
              <a:t>Model state represents errors that come from two subsystems: model binding and model validation.</a:t>
            </a:r>
            <a:endParaRPr lang="hu-HU" dirty="0"/>
          </a:p>
          <a:p>
            <a:pPr lvl="1"/>
            <a:r>
              <a:rPr lang="en-US" dirty="0"/>
              <a:t>Errors that originate from model binding are generally data conversion errors.</a:t>
            </a:r>
            <a:endParaRPr lang="hu-HU" dirty="0"/>
          </a:p>
          <a:p>
            <a:pPr lvl="1"/>
            <a:r>
              <a:rPr lang="en-US" dirty="0"/>
              <a:t>Model validation occurs after model binding and reports errors where data doesn't conform to business rules.</a:t>
            </a:r>
            <a:endParaRPr lang="hu-HU" dirty="0"/>
          </a:p>
          <a:p>
            <a:r>
              <a:rPr lang="en-US" dirty="0"/>
              <a:t>Both model binding and model validation occur before the execution of a controller action or a Razor Pages handler method.</a:t>
            </a:r>
          </a:p>
          <a:p>
            <a:r>
              <a:rPr lang="en-US" dirty="0"/>
              <a:t>For web apps, it's the app's responsibility to inspect </a:t>
            </a:r>
            <a:r>
              <a:rPr lang="en-US" dirty="0" err="1"/>
              <a:t>ModelState.IsValid</a:t>
            </a:r>
            <a:r>
              <a:rPr lang="en-US" dirty="0"/>
              <a:t> and react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28803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dirty="0">
                <a:solidFill>
                  <a:prstClr val="white"/>
                </a:solidFill>
                <a:latin typeface="Calibri"/>
              </a:rPr>
              <a:t>Model </a:t>
            </a:r>
            <a:r>
              <a:rPr lang="hu-HU" sz="3600" dirty="0" err="1">
                <a:solidFill>
                  <a:prstClr val="white"/>
                </a:solidFill>
                <a:latin typeface="Calibri"/>
              </a:rPr>
              <a:t>state</a:t>
            </a:r>
            <a:endParaRPr lang="hu-HU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lnSpcReduction="10000"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en-US" dirty="0"/>
              <a:t>Web API controllers don't have to check </a:t>
            </a:r>
            <a:r>
              <a:rPr lang="en-US" dirty="0" err="1"/>
              <a:t>ModelState.IsValid</a:t>
            </a:r>
            <a:r>
              <a:rPr lang="en-US" dirty="0"/>
              <a:t> if they have the [</a:t>
            </a:r>
            <a:r>
              <a:rPr lang="en-US" dirty="0" err="1"/>
              <a:t>ApiController</a:t>
            </a:r>
            <a:r>
              <a:rPr lang="en-US" dirty="0"/>
              <a:t>] attribute.</a:t>
            </a:r>
            <a:endParaRPr lang="hu-HU" dirty="0"/>
          </a:p>
          <a:p>
            <a:r>
              <a:rPr lang="en-US" dirty="0"/>
              <a:t>In that case, an automatic HTTP 400 response containing error details is returned when model state is invalid.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E5AB759-DF16-4F7A-AC1A-E6B603FF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516508"/>
            <a:ext cx="4305300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739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dirty="0">
                <a:solidFill>
                  <a:prstClr val="white"/>
                </a:solidFill>
                <a:latin typeface="Calibri"/>
              </a:rPr>
              <a:t>Rerun </a:t>
            </a:r>
            <a:r>
              <a:rPr lang="hu-HU" sz="3600" dirty="0" err="1">
                <a:solidFill>
                  <a:prstClr val="white"/>
                </a:solidFill>
                <a:latin typeface="Calibri"/>
              </a:rPr>
              <a:t>validation</a:t>
            </a:r>
            <a:endParaRPr lang="hu-HU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 dirty="0"/>
              <a:t>Validation is automatic, but you might want to repeat it manually.</a:t>
            </a:r>
            <a:endParaRPr lang="hu-HU" dirty="0"/>
          </a:p>
          <a:p>
            <a:r>
              <a:rPr lang="en-US" dirty="0"/>
              <a:t>To rerun validation, call the </a:t>
            </a:r>
            <a:r>
              <a:rPr lang="en-US" dirty="0" err="1"/>
              <a:t>TryValidateModel</a:t>
            </a:r>
            <a:r>
              <a:rPr lang="en-US" dirty="0"/>
              <a:t> method, as shown here:</a:t>
            </a:r>
            <a:endParaRPr lang="hu-HU" dirty="0"/>
          </a:p>
          <a:p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15EB136-DCA4-4157-AE7C-07A3C0CF7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17" y="3726679"/>
            <a:ext cx="4171950" cy="1428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44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dirty="0" err="1">
                <a:solidFill>
                  <a:prstClr val="white"/>
                </a:solidFill>
                <a:latin typeface="Calibri"/>
              </a:rPr>
              <a:t>Validation</a:t>
            </a:r>
            <a:r>
              <a:rPr lang="hu-HU" sz="3600" dirty="0">
                <a:solidFill>
                  <a:prstClr val="white"/>
                </a:solidFill>
                <a:latin typeface="Calibri"/>
              </a:rPr>
              <a:t> </a:t>
            </a:r>
            <a:r>
              <a:rPr lang="hu-HU" sz="3600" dirty="0" err="1">
                <a:solidFill>
                  <a:prstClr val="white"/>
                </a:solidFill>
                <a:latin typeface="Calibri"/>
              </a:rPr>
              <a:t>attributes</a:t>
            </a:r>
            <a:endParaRPr lang="hu-HU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Validation attributes let you specify validation rules for model properties.</a:t>
            </a:r>
            <a:endParaRPr lang="hu-HU" dirty="0"/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en-US" dirty="0"/>
              <a:t>example shows a model class that is annotated with validation attributes.</a:t>
            </a:r>
          </a:p>
          <a:p>
            <a:pPr lvl="1"/>
            <a:r>
              <a:rPr lang="en-US" dirty="0"/>
              <a:t>The [</a:t>
            </a:r>
            <a:r>
              <a:rPr lang="en-US" dirty="0" err="1"/>
              <a:t>ClassicMovie</a:t>
            </a:r>
            <a:r>
              <a:rPr lang="en-US" dirty="0"/>
              <a:t>] attribute is a custom validation attribute and the others are built-in.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072169AE-AF45-4DA7-8355-3ECCBED03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3106" y="1825625"/>
            <a:ext cx="3498287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488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dirty="0" err="1">
                <a:solidFill>
                  <a:prstClr val="white"/>
                </a:solidFill>
                <a:latin typeface="Calibri"/>
              </a:rPr>
              <a:t>Built</a:t>
            </a:r>
            <a:r>
              <a:rPr lang="hu-HU" sz="3600" dirty="0">
                <a:solidFill>
                  <a:prstClr val="white"/>
                </a:solidFill>
                <a:latin typeface="Calibri"/>
              </a:rPr>
              <a:t>-in </a:t>
            </a:r>
            <a:r>
              <a:rPr lang="hu-HU" sz="3600" dirty="0" err="1">
                <a:solidFill>
                  <a:prstClr val="white"/>
                </a:solidFill>
                <a:latin typeface="Calibri"/>
              </a:rPr>
              <a:t>attributes</a:t>
            </a:r>
            <a:endParaRPr lang="hu-HU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graphicFrame>
        <p:nvGraphicFramePr>
          <p:cNvPr id="14" name="Táblázat 14">
            <a:extLst>
              <a:ext uri="{FF2B5EF4-FFF2-40B4-BE49-F238E27FC236}">
                <a16:creationId xmlns:a16="http://schemas.microsoft.com/office/drawing/2014/main" id="{E3803E55-3875-47DD-BDF2-FA9C84965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21567"/>
              </p:ext>
            </p:extLst>
          </p:nvPr>
        </p:nvGraphicFramePr>
        <p:xfrm>
          <a:off x="232916" y="1331201"/>
          <a:ext cx="8678168" cy="523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430">
                  <a:extLst>
                    <a:ext uri="{9D8B030D-6E8A-4147-A177-3AD203B41FA5}">
                      <a16:colId xmlns:a16="http://schemas.microsoft.com/office/drawing/2014/main" val="3560712814"/>
                    </a:ext>
                  </a:extLst>
                </a:gridCol>
                <a:gridCol w="6603738">
                  <a:extLst>
                    <a:ext uri="{9D8B030D-6E8A-4147-A177-3AD203B41FA5}">
                      <a16:colId xmlns:a16="http://schemas.microsoft.com/office/drawing/2014/main" val="3802997709"/>
                    </a:ext>
                  </a:extLst>
                </a:gridCol>
              </a:tblGrid>
              <a:tr h="426287">
                <a:tc>
                  <a:txBody>
                    <a:bodyPr/>
                    <a:lstStyle/>
                    <a:p>
                      <a:r>
                        <a:rPr lang="hu-HU" dirty="0" err="1"/>
                        <a:t>Attribute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Description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182061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CreditCard</a:t>
                      </a:r>
                      <a:r>
                        <a:rPr lang="en-US" dirty="0"/>
                        <a:t>]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that the property has a credit card format. Requires jQuery Validation Additional Methods.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4710827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[Compare]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that two properties in a model match.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394993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EmailAddress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that the property has an email format.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4427033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[Phone]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that the property has a telephone number format.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8190841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[Range]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that the property value falls within a specified range.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1924041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RegularExpression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that the property value matches a specified regular expression.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2412466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[Required]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that the field is not null.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2918667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StringLength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that a string property value doesn't exceed a specified length limit.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9408580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that the property has a URL format.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0531779"/>
                  </a:ext>
                </a:extLst>
              </a:tr>
              <a:tr h="58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[Remote]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Validates input on the client by calling an action method on the server.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7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1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dirty="0">
                <a:solidFill>
                  <a:prstClr val="white"/>
                </a:solidFill>
                <a:latin typeface="Calibri"/>
              </a:rPr>
              <a:t>Error </a:t>
            </a:r>
            <a:r>
              <a:rPr lang="hu-HU" sz="3600" dirty="0" err="1">
                <a:solidFill>
                  <a:prstClr val="white"/>
                </a:solidFill>
                <a:latin typeface="Calibri"/>
              </a:rPr>
              <a:t>messages</a:t>
            </a:r>
            <a:endParaRPr lang="hu-HU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 dirty="0"/>
              <a:t>Validation attributes let you specify the error message to be displayed for invalid input.</a:t>
            </a:r>
            <a:endParaRPr lang="hu-HU" dirty="0"/>
          </a:p>
          <a:p>
            <a:endParaRPr lang="hu-HU" dirty="0"/>
          </a:p>
          <a:p>
            <a:r>
              <a:rPr lang="en-US" dirty="0"/>
              <a:t>Internally, the attributes call </a:t>
            </a:r>
            <a:r>
              <a:rPr lang="en-US" dirty="0" err="1"/>
              <a:t>String.Format</a:t>
            </a:r>
            <a:r>
              <a:rPr lang="en-US" dirty="0"/>
              <a:t> with a placeholder for the field name and sometimes additional placeholders.</a:t>
            </a:r>
            <a:endParaRPr lang="hu-HU" dirty="0"/>
          </a:p>
          <a:p>
            <a:endParaRPr lang="hu-HU" dirty="0"/>
          </a:p>
          <a:p>
            <a:r>
              <a:rPr lang="en-US" dirty="0"/>
              <a:t>When applied to a Name property, the error message created by the preceding code would be "Name length must be between 6 and 8.".</a:t>
            </a:r>
            <a:endParaRPr lang="hu-HU" dirty="0"/>
          </a:p>
          <a:p>
            <a:endParaRPr lang="en-US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FD1D6E6-A3AB-44C8-A058-08CE08B37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40" y="2795724"/>
            <a:ext cx="6459903" cy="2879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7DFE494-7715-4A11-AB3A-FFBC4C21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6" y="4577193"/>
            <a:ext cx="8667750" cy="266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80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dirty="0" err="1">
                <a:solidFill>
                  <a:prstClr val="white"/>
                </a:solidFill>
                <a:latin typeface="Calibri"/>
              </a:rPr>
              <a:t>Custom</a:t>
            </a:r>
            <a:r>
              <a:rPr lang="hu-HU" sz="3600" dirty="0">
                <a:solidFill>
                  <a:prstClr val="white"/>
                </a:solidFill>
                <a:latin typeface="Calibri"/>
              </a:rPr>
              <a:t> </a:t>
            </a:r>
            <a:r>
              <a:rPr lang="hu-HU" sz="3600" dirty="0" err="1">
                <a:solidFill>
                  <a:prstClr val="white"/>
                </a:solidFill>
                <a:latin typeface="Calibri"/>
              </a:rPr>
              <a:t>attributes</a:t>
            </a:r>
            <a:endParaRPr lang="hu-HU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scenarios that the built-in validation attributes don't handle, you can create custom validation attributes.</a:t>
            </a:r>
            <a:endParaRPr lang="hu-HU" dirty="0"/>
          </a:p>
          <a:p>
            <a:r>
              <a:rPr lang="en-US" dirty="0"/>
              <a:t>Create a class that inherits from </a:t>
            </a:r>
            <a:r>
              <a:rPr lang="en-US" dirty="0" err="1"/>
              <a:t>ValidationAttribute</a:t>
            </a:r>
            <a:r>
              <a:rPr lang="en-US" dirty="0"/>
              <a:t>, and override the </a:t>
            </a:r>
            <a:r>
              <a:rPr lang="en-US" dirty="0" err="1"/>
              <a:t>IsValid</a:t>
            </a:r>
            <a:r>
              <a:rPr lang="en-US" dirty="0"/>
              <a:t> method.</a:t>
            </a:r>
            <a:endParaRPr lang="hu-HU" dirty="0"/>
          </a:p>
          <a:p>
            <a:r>
              <a:rPr lang="en-US" dirty="0"/>
              <a:t>The </a:t>
            </a:r>
            <a:r>
              <a:rPr lang="en-US" dirty="0" err="1"/>
              <a:t>IsValid</a:t>
            </a:r>
            <a:r>
              <a:rPr lang="en-US" dirty="0"/>
              <a:t> method accepts an object named value, which is the input to be validated.</a:t>
            </a:r>
            <a:endParaRPr lang="hu-HU" dirty="0"/>
          </a:p>
          <a:p>
            <a:r>
              <a:rPr lang="en-US" dirty="0"/>
              <a:t>An overload also accepts a </a:t>
            </a:r>
            <a:r>
              <a:rPr lang="en-US" dirty="0" err="1"/>
              <a:t>ValidationContext</a:t>
            </a:r>
            <a:r>
              <a:rPr lang="en-US" dirty="0"/>
              <a:t> object, which provides additional information, such as the model instance created by model binding.</a:t>
            </a:r>
            <a:endParaRPr lang="hu-HU" dirty="0"/>
          </a:p>
          <a:p>
            <a:r>
              <a:rPr lang="en-US" dirty="0"/>
              <a:t>The following example validates that the release date for a movie in the Classic genre isn't later than a specified year. The [</a:t>
            </a:r>
            <a:r>
              <a:rPr lang="en-US" dirty="0" err="1"/>
              <a:t>ClassicMovie</a:t>
            </a:r>
            <a:r>
              <a:rPr lang="en-US" dirty="0"/>
              <a:t>] attribute</a:t>
            </a:r>
            <a:r>
              <a:rPr lang="hu-H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6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dirty="0" err="1">
                <a:solidFill>
                  <a:prstClr val="white"/>
                </a:solidFill>
                <a:latin typeface="Calibri"/>
              </a:rPr>
              <a:t>Custom</a:t>
            </a:r>
            <a:r>
              <a:rPr lang="hu-HU" sz="3600" dirty="0">
                <a:solidFill>
                  <a:prstClr val="white"/>
                </a:solidFill>
                <a:latin typeface="Calibri"/>
              </a:rPr>
              <a:t> </a:t>
            </a:r>
            <a:r>
              <a:rPr lang="hu-HU" sz="3600" dirty="0" err="1">
                <a:solidFill>
                  <a:prstClr val="white"/>
                </a:solidFill>
                <a:latin typeface="Calibri"/>
              </a:rPr>
              <a:t>attributes</a:t>
            </a:r>
            <a:endParaRPr lang="hu-HU" sz="3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7646D1A1-DAAE-4002-ABF1-1E1E966CC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3419" y="1396236"/>
            <a:ext cx="6293146" cy="53046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332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2645</TotalTime>
  <Words>730</Words>
  <Application>Microsoft Office PowerPoint</Application>
  <PresentationFormat>Diavetítés a képernyőre (4:3 oldalarány)</PresentationFormat>
  <Paragraphs>87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741</cp:revision>
  <dcterms:created xsi:type="dcterms:W3CDTF">2020-02-07T09:37:41Z</dcterms:created>
  <dcterms:modified xsi:type="dcterms:W3CDTF">2020-06-22T16:09:13Z</dcterms:modified>
</cp:coreProperties>
</file>