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68" r:id="rId4"/>
    <p:sldId id="258" r:id="rId5"/>
    <p:sldId id="262" r:id="rId6"/>
    <p:sldId id="259" r:id="rId7"/>
    <p:sldId id="263" r:id="rId8"/>
    <p:sldId id="264" r:id="rId9"/>
    <p:sldId id="265" r:id="rId10"/>
    <p:sldId id="266" r:id="rId11"/>
    <p:sldId id="267" r:id="rId12"/>
    <p:sldId id="261" r:id="rId13"/>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2" d="100"/>
          <a:sy n="122" d="100"/>
        </p:scale>
        <p:origin x="132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550BB-1B4C-4DB1-AC8F-A3891D558A67}" type="datetimeFigureOut">
              <a:rPr lang="hu-HU" smtClean="0"/>
              <a:t>2020.08.18.</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6F55E-D967-4CF9-80E9-26EC0F531498}" type="slidenum">
              <a:rPr lang="hu-HU" smtClean="0"/>
              <a:t>‹#›</a:t>
            </a:fld>
            <a:endParaRPr lang="hu-HU"/>
          </a:p>
        </p:txBody>
      </p:sp>
    </p:spTree>
    <p:extLst>
      <p:ext uri="{BB962C8B-B14F-4D97-AF65-F5344CB8AC3E}">
        <p14:creationId xmlns:p14="http://schemas.microsoft.com/office/powerpoint/2010/main" val="131771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2020.08.18.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324459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2020.08.18.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81095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2020.08.18.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02714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2020.08.18.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89774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4B243BC5-7275-440E-B39A-B5371C197532}" type="datetimeFigureOut">
              <a:rPr lang="hu-HU" smtClean="0"/>
              <a:t>2020.08.18.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47228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4B243BC5-7275-440E-B39A-B5371C197532}" type="datetimeFigureOut">
              <a:rPr lang="hu-HU" smtClean="0"/>
              <a:t>2020.08.18.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20546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4B243BC5-7275-440E-B39A-B5371C197532}" type="datetimeFigureOut">
              <a:rPr lang="hu-HU" smtClean="0"/>
              <a:t>2020.08.18.</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77354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4B243BC5-7275-440E-B39A-B5371C197532}" type="datetimeFigureOut">
              <a:rPr lang="hu-HU" smtClean="0"/>
              <a:t>2020.08.18.</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17903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43BC5-7275-440E-B39A-B5371C197532}" type="datetimeFigureOut">
              <a:rPr lang="hu-HU" smtClean="0"/>
              <a:t>2020.08.18.</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93418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4B243BC5-7275-440E-B39A-B5371C197532}" type="datetimeFigureOut">
              <a:rPr lang="hu-HU" smtClean="0"/>
              <a:t>2020.08.18.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377793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4B243BC5-7275-440E-B39A-B5371C197532}" type="datetimeFigureOut">
              <a:rPr lang="hu-HU" smtClean="0"/>
              <a:t>2020.08.18.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19798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43BC5-7275-440E-B39A-B5371C197532}" type="datetimeFigureOut">
              <a:rPr lang="hu-HU" smtClean="0"/>
              <a:t>2020.08.18.</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4EDBA-5CAD-4456-9A85-0F409996098E}" type="slidenum">
              <a:rPr lang="hu-HU" smtClean="0"/>
              <a:t>‹#›</a:t>
            </a:fld>
            <a:endParaRPr lang="hu-HU"/>
          </a:p>
        </p:txBody>
      </p:sp>
    </p:spTree>
    <p:extLst>
      <p:ext uri="{BB962C8B-B14F-4D97-AF65-F5344CB8AC3E}">
        <p14:creationId xmlns:p14="http://schemas.microsoft.com/office/powerpoint/2010/main" val="260939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docs.microsoft.com/en-us/sql/ssms/download-sql-server-management-studio-ssms?view=sql-server-2017" TargetMode="External"/><Relationship Id="rId3" Type="http://schemas.openxmlformats.org/officeDocument/2006/relationships/hyperlink" Target="https://dotnet.microsoft.com/download" TargetMode="External"/><Relationship Id="rId7" Type="http://schemas.openxmlformats.org/officeDocument/2006/relationships/hyperlink" Target="https://www.microsoft.com/en-us/sql-server/sql-server-downloads"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syntevo.com/smartgit/download" TargetMode="External"/><Relationship Id="rId5" Type="http://schemas.openxmlformats.org/officeDocument/2006/relationships/hyperlink" Target="https://git-scm.com/download/win" TargetMode="External"/><Relationship Id="rId4" Type="http://schemas.openxmlformats.org/officeDocument/2006/relationships/hyperlink" Target="https://code.visualstudio.com/downloa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aspnet/?view=aspnetcore-3.1#pivot=core&amp;panel=core_overview" TargetMode="External"/><Relationship Id="rId7" Type="http://schemas.openxmlformats.org/officeDocument/2006/relationships/hyperlink" Target="https://github.com/pekmil/szerveroldalidotnet"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github.com/horvath-adam/serversidedotnet" TargetMode="External"/><Relationship Id="rId5" Type="http://schemas.openxmlformats.org/officeDocument/2006/relationships/hyperlink" Target="https://www.entityframeworktutorial.net/efcore/entity-framework-core.aspx" TargetMode="External"/><Relationship Id="rId4" Type="http://schemas.openxmlformats.org/officeDocument/2006/relationships/hyperlink" Target="https://docs.microsoft.com/en-us/ef/core/get-started/?tabs=netcore-cli"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Szövegdoboz 6"/>
          <p:cNvSpPr txBox="1">
            <a:spLocks noChangeArrowheads="1"/>
          </p:cNvSpPr>
          <p:nvPr/>
        </p:nvSpPr>
        <p:spPr bwMode="auto">
          <a:xfrm>
            <a:off x="2595563" y="161925"/>
            <a:ext cx="6297612"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eaLnBrk="0" fontAlgn="base" hangingPunct="0">
              <a:spcBef>
                <a:spcPct val="0"/>
              </a:spcBef>
              <a:spcAft>
                <a:spcPct val="0"/>
              </a:spcAft>
              <a:buFontTx/>
              <a:buNone/>
            </a:pPr>
            <a:r>
              <a:rPr lang="hu-HU" altLang="hu-HU" sz="1800" b="1">
                <a:solidFill>
                  <a:prstClr val="white"/>
                </a:solidFill>
                <a:latin typeface="Arial" panose="020B0604020202020204" pitchFamily="34" charset="0"/>
                <a:cs typeface="Arial" panose="020B0604020202020204" pitchFamily="34" charset="0"/>
              </a:rPr>
              <a:t>EFOP-3.4.3-16-2016-00009</a:t>
            </a:r>
          </a:p>
          <a:p>
            <a:pPr defTabSz="457200" eaLnBrk="0" fontAlgn="base" hangingPunct="0">
              <a:spcBef>
                <a:spcPct val="0"/>
              </a:spcBef>
              <a:spcAft>
                <a:spcPct val="0"/>
              </a:spcAft>
              <a:buFontTx/>
              <a:buNone/>
            </a:pPr>
            <a:r>
              <a:rPr lang="hu-HU" altLang="hu-HU" sz="1800" b="1">
                <a:solidFill>
                  <a:prstClr val="white"/>
                </a:solidFill>
                <a:latin typeface="Arial" panose="020B0604020202020204" pitchFamily="34" charset="0"/>
                <a:cs typeface="Arial" panose="020B0604020202020204" pitchFamily="34" charset="0"/>
              </a:rPr>
              <a:t> </a:t>
            </a:r>
          </a:p>
          <a:p>
            <a:pPr defTabSz="457200" eaLnBrk="0" fontAlgn="base" hangingPunct="0">
              <a:spcBef>
                <a:spcPct val="0"/>
              </a:spcBef>
              <a:spcAft>
                <a:spcPct val="0"/>
              </a:spcAft>
              <a:buFontTx/>
              <a:buNone/>
            </a:pPr>
            <a:r>
              <a:rPr lang="hu-HU" altLang="hu-HU" sz="1600" b="1">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8" name="Cím 1"/>
          <p:cNvSpPr txBox="1">
            <a:spLocks/>
          </p:cNvSpPr>
          <p:nvPr/>
        </p:nvSpPr>
        <p:spPr bwMode="auto">
          <a:xfrm>
            <a:off x="185738" y="2565400"/>
            <a:ext cx="813752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0" fontAlgn="base" latinLnBrk="0" hangingPunct="0">
              <a:lnSpc>
                <a:spcPct val="100000"/>
              </a:lnSpc>
              <a:spcBef>
                <a:spcPts val="1800"/>
              </a:spcBef>
              <a:spcAft>
                <a:spcPct val="0"/>
              </a:spcAft>
              <a:buClrTx/>
              <a:buSzTx/>
              <a:buFontTx/>
              <a:buNone/>
              <a:tabLst/>
              <a:defRPr/>
            </a:pPr>
            <a:r>
              <a:rPr kumimoji="0" lang="hu-HU" sz="4400" b="1" i="0" u="none" strike="noStrike" kern="1200" cap="all" spc="0" normalizeH="0" baseline="0" noProof="0" dirty="0">
                <a:ln>
                  <a:noFill/>
                </a:ln>
                <a:solidFill>
                  <a:prstClr val="white"/>
                </a:solidFill>
                <a:effectLst/>
                <a:uLnTx/>
                <a:uFillTx/>
                <a:latin typeface="Arial"/>
                <a:ea typeface="+mj-ea"/>
                <a:cs typeface="Arial"/>
              </a:rPr>
              <a:t>Server </a:t>
            </a:r>
            <a:r>
              <a:rPr kumimoji="0" lang="hu-HU" sz="4400" b="1" i="0" u="none" strike="noStrike" kern="1200" cap="all" spc="0" normalizeH="0" baseline="0" noProof="0" dirty="0" err="1">
                <a:ln>
                  <a:noFill/>
                </a:ln>
                <a:solidFill>
                  <a:prstClr val="white"/>
                </a:solidFill>
                <a:effectLst/>
                <a:uLnTx/>
                <a:uFillTx/>
                <a:latin typeface="Arial"/>
                <a:ea typeface="+mj-ea"/>
                <a:cs typeface="Arial"/>
              </a:rPr>
              <a:t>side</a:t>
            </a:r>
            <a:r>
              <a:rPr kumimoji="0" lang="hu-HU" sz="4400" b="1" i="0" u="none" strike="noStrike" kern="1200" cap="all" spc="0" normalizeH="0" baseline="0" noProof="0" dirty="0">
                <a:ln>
                  <a:noFill/>
                </a:ln>
                <a:solidFill>
                  <a:prstClr val="white"/>
                </a:solidFill>
                <a:effectLst/>
                <a:uLnTx/>
                <a:uFillTx/>
                <a:latin typeface="Arial"/>
                <a:ea typeface="+mj-ea"/>
                <a:cs typeface="Arial"/>
              </a:rPr>
              <a:t> .Net </a:t>
            </a:r>
            <a:r>
              <a:rPr kumimoji="0" lang="hu-HU" sz="4400" b="1" i="0" u="none" strike="noStrike" kern="1200" cap="all" spc="0" normalizeH="0" baseline="0" noProof="0" dirty="0" err="1">
                <a:ln>
                  <a:noFill/>
                </a:ln>
                <a:solidFill>
                  <a:prstClr val="white"/>
                </a:solidFill>
                <a:effectLst/>
                <a:uLnTx/>
                <a:uFillTx/>
                <a:latin typeface="Arial"/>
                <a:ea typeface="+mj-ea"/>
                <a:cs typeface="Arial"/>
              </a:rPr>
              <a:t>Programming</a:t>
            </a:r>
            <a:endParaRPr kumimoji="0" lang="hu-HU" sz="3600" b="1" i="0" u="none" strike="noStrike" kern="1200" cap="all" spc="0" normalizeH="0" baseline="0" noProof="0" dirty="0">
              <a:ln>
                <a:noFill/>
              </a:ln>
              <a:solidFill>
                <a:prstClr val="white"/>
              </a:solidFill>
              <a:effectLst/>
              <a:uLnTx/>
              <a:uFillTx/>
              <a:latin typeface="Arial"/>
              <a:ea typeface="+mj-ea"/>
              <a:cs typeface="Arial"/>
            </a:endParaRPr>
          </a:p>
        </p:txBody>
      </p:sp>
      <p:sp>
        <p:nvSpPr>
          <p:cNvPr id="9" name="Alcím 2"/>
          <p:cNvSpPr txBox="1">
            <a:spLocks/>
          </p:cNvSpPr>
          <p:nvPr/>
        </p:nvSpPr>
        <p:spPr bwMode="auto">
          <a:xfrm>
            <a:off x="142875" y="5876925"/>
            <a:ext cx="4906963"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Aft>
                <a:spcPct val="0"/>
              </a:spcAft>
              <a:buFont typeface="Arial" panose="020B0604020202020204" pitchFamily="34" charset="0"/>
              <a:buNone/>
            </a:pPr>
            <a:r>
              <a:rPr lang="hu-HU" altLang="hu-HU" sz="2400" dirty="0">
                <a:solidFill>
                  <a:prstClr val="white"/>
                </a:solidFill>
                <a:cs typeface="Arial" panose="020B0604020202020204" pitchFamily="34" charset="0"/>
              </a:rPr>
              <a:t>Készítette</a:t>
            </a:r>
            <a:r>
              <a:rPr lang="hu-HU" altLang="hu-HU" sz="2400" dirty="0" smtClean="0">
                <a:solidFill>
                  <a:prstClr val="white"/>
                </a:solidFill>
                <a:cs typeface="Arial" panose="020B0604020202020204" pitchFamily="34" charset="0"/>
              </a:rPr>
              <a:t>: Horváth Ádám</a:t>
            </a:r>
            <a:endParaRPr lang="hu-HU" altLang="hu-HU" sz="2400" dirty="0">
              <a:solidFill>
                <a:prstClr val="white"/>
              </a:solidFill>
              <a:cs typeface="Arial" panose="020B0604020202020204" pitchFamily="34" charset="0"/>
            </a:endParaRPr>
          </a:p>
        </p:txBody>
      </p:sp>
    </p:spTree>
    <p:extLst>
      <p:ext uri="{BB962C8B-B14F-4D97-AF65-F5344CB8AC3E}">
        <p14:creationId xmlns:p14="http://schemas.microsoft.com/office/powerpoint/2010/main" val="4075399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hu-HU" altLang="hu-HU" sz="2800" b="1">
                <a:solidFill>
                  <a:prstClr val="white"/>
                </a:solidFill>
                <a:latin typeface="Arial" panose="020B0604020202020204" pitchFamily="34" charset="0"/>
                <a:cs typeface="Arial" panose="020B0604020202020204" pitchFamily="34" charset="0"/>
              </a:rPr>
              <a:t>ASP.NET Core vs ASP.NET</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7" name="Tartalom helye 1"/>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hu-HU" sz="2200" b="0" i="0" u="none" strike="noStrike" kern="1200" cap="none" spc="0" normalizeH="0" baseline="0" noProof="0">
              <a:ln>
                <a:noFill/>
              </a:ln>
              <a:solidFill>
                <a:sysClr val="windowText" lastClr="000000"/>
              </a:solidFill>
              <a:effectLst/>
              <a:uLnTx/>
              <a:uFillTx/>
              <a:latin typeface="Calibri"/>
              <a:ea typeface="+mn-ea"/>
              <a:cs typeface="+mn-cs"/>
            </a:endParaRPr>
          </a:p>
        </p:txBody>
      </p:sp>
      <p:graphicFrame>
        <p:nvGraphicFramePr>
          <p:cNvPr id="8" name="Tartalom helye 2"/>
          <p:cNvGraphicFramePr>
            <a:graphicFrameLocks/>
          </p:cNvGraphicFramePr>
          <p:nvPr>
            <p:extLst>
              <p:ext uri="{D42A27DB-BD31-4B8C-83A1-F6EECF244321}">
                <p14:modId xmlns:p14="http://schemas.microsoft.com/office/powerpoint/2010/main" val="3799900389"/>
              </p:ext>
            </p:extLst>
          </p:nvPr>
        </p:nvGraphicFramePr>
        <p:xfrm>
          <a:off x="457200" y="1600200"/>
          <a:ext cx="8229600" cy="4602480"/>
        </p:xfrm>
        <a:graphic>
          <a:graphicData uri="http://schemas.openxmlformats.org/drawingml/2006/table">
            <a:tbl>
              <a:tblPr firstRow="1" bandRow="1"/>
              <a:tblGrid>
                <a:gridCol w="4114800"/>
                <a:gridCol w="41148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hu-HU" sz="2000" dirty="0" smtClean="0"/>
                        <a:t>ASP.NET </a:t>
                      </a:r>
                      <a:r>
                        <a:rPr lang="hu-HU" sz="2000" dirty="0" err="1" smtClean="0"/>
                        <a:t>Core</a:t>
                      </a:r>
                      <a:endParaRPr lang="hu-HU" sz="20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hu-HU" sz="2000" dirty="0" smtClean="0"/>
                        <a:t>ASP.NET 4.x</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smtClean="0"/>
                        <a:t>Build for Windows, </a:t>
                      </a:r>
                      <a:r>
                        <a:rPr lang="en-US" sz="2000" dirty="0" err="1" smtClean="0"/>
                        <a:t>macOS</a:t>
                      </a:r>
                      <a:r>
                        <a:rPr lang="en-US" sz="2000" dirty="0" smtClean="0"/>
                        <a:t>, or Linux</a:t>
                      </a:r>
                      <a:endParaRPr lang="hu-HU" sz="20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Build for Windows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smtClean="0"/>
                        <a:t>Razor Pages is the recommended approach to create a Web UI as of ASP.NET Core 2.x. See also MVC, Web API, and </a:t>
                      </a:r>
                      <a:r>
                        <a:rPr lang="en-US" sz="2000" dirty="0" err="1" smtClean="0"/>
                        <a:t>SignalR</a:t>
                      </a:r>
                      <a:endParaRPr lang="hu-HU"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hu-HU" sz="2000" dirty="0" err="1" smtClean="0"/>
                        <a:t>Use</a:t>
                      </a:r>
                      <a:r>
                        <a:rPr lang="hu-HU" sz="2000" dirty="0" smtClean="0"/>
                        <a:t> Web </a:t>
                      </a:r>
                      <a:r>
                        <a:rPr lang="hu-HU" sz="2000" dirty="0" err="1" smtClean="0"/>
                        <a:t>Forms</a:t>
                      </a:r>
                      <a:r>
                        <a:rPr lang="hu-HU" sz="2000" dirty="0" smtClean="0"/>
                        <a:t>, </a:t>
                      </a:r>
                      <a:r>
                        <a:rPr lang="hu-HU" sz="2000" dirty="0" err="1" smtClean="0"/>
                        <a:t>SignalR</a:t>
                      </a:r>
                      <a:r>
                        <a:rPr lang="hu-HU" sz="2000" dirty="0" smtClean="0"/>
                        <a:t>, MVC, Web API, </a:t>
                      </a:r>
                      <a:r>
                        <a:rPr lang="hu-HU" sz="2000" dirty="0" err="1" smtClean="0"/>
                        <a:t>WebHooks</a:t>
                      </a:r>
                      <a:r>
                        <a:rPr lang="hu-HU" sz="2000" dirty="0" smtClean="0"/>
                        <a:t>, </a:t>
                      </a:r>
                      <a:r>
                        <a:rPr lang="hu-HU" sz="2000" dirty="0" err="1" smtClean="0"/>
                        <a:t>or</a:t>
                      </a:r>
                      <a:r>
                        <a:rPr lang="hu-HU" sz="2000" dirty="0" smtClean="0"/>
                        <a:t> Web </a:t>
                      </a:r>
                      <a:r>
                        <a:rPr lang="hu-HU" sz="2000" dirty="0" err="1" smtClean="0"/>
                        <a:t>Pages</a:t>
                      </a:r>
                      <a:endParaRPr lang="hu-HU"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hu-HU" sz="2000" dirty="0" err="1" smtClean="0"/>
                        <a:t>Multiple</a:t>
                      </a:r>
                      <a:r>
                        <a:rPr lang="hu-HU" sz="2000" dirty="0" smtClean="0"/>
                        <a:t> </a:t>
                      </a:r>
                      <a:r>
                        <a:rPr lang="hu-HU" sz="2000" dirty="0" err="1" smtClean="0"/>
                        <a:t>versions</a:t>
                      </a:r>
                      <a:r>
                        <a:rPr lang="hu-HU" sz="2000" dirty="0" smtClean="0"/>
                        <a:t> per </a:t>
                      </a:r>
                      <a:r>
                        <a:rPr lang="hu-HU" sz="2000" dirty="0" err="1" smtClean="0"/>
                        <a:t>machine</a:t>
                      </a:r>
                      <a:endParaRPr lang="hu-HU"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hu-HU" sz="2000" dirty="0" err="1" smtClean="0"/>
                        <a:t>One</a:t>
                      </a:r>
                      <a:r>
                        <a:rPr lang="hu-HU" sz="2000" dirty="0" smtClean="0"/>
                        <a:t> version per </a:t>
                      </a:r>
                      <a:r>
                        <a:rPr lang="hu-HU" sz="2000" dirty="0" err="1" smtClean="0"/>
                        <a:t>machine</a:t>
                      </a:r>
                      <a:endParaRPr lang="hu-HU"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hu-HU" sz="2000" dirty="0" err="1" smtClean="0"/>
                        <a:t>Develop</a:t>
                      </a:r>
                      <a:r>
                        <a:rPr lang="hu-HU" sz="2000" dirty="0" smtClean="0"/>
                        <a:t> </a:t>
                      </a:r>
                      <a:r>
                        <a:rPr lang="hu-HU" sz="2000" dirty="0" err="1" smtClean="0"/>
                        <a:t>with</a:t>
                      </a:r>
                      <a:r>
                        <a:rPr lang="hu-HU" sz="2000" dirty="0" smtClean="0"/>
                        <a:t> Visual </a:t>
                      </a:r>
                      <a:r>
                        <a:rPr lang="hu-HU" sz="2000" dirty="0" err="1" smtClean="0"/>
                        <a:t>Studio</a:t>
                      </a:r>
                      <a:r>
                        <a:rPr lang="hu-HU" sz="2000" dirty="0" smtClean="0"/>
                        <a:t>, </a:t>
                      </a:r>
                      <a:r>
                        <a:rPr lang="hu-HU" sz="2000" dirty="0" err="1" smtClean="0"/>
                        <a:t>Visual</a:t>
                      </a:r>
                      <a:r>
                        <a:rPr lang="hu-HU" sz="2000" dirty="0" smtClean="0"/>
                        <a:t> </a:t>
                      </a:r>
                      <a:r>
                        <a:rPr lang="hu-HU" sz="2000" dirty="0" err="1" smtClean="0"/>
                        <a:t>Studio</a:t>
                      </a:r>
                      <a:r>
                        <a:rPr lang="hu-HU" sz="2000" dirty="0" smtClean="0"/>
                        <a:t> </a:t>
                      </a:r>
                      <a:r>
                        <a:rPr lang="hu-HU" sz="2000" dirty="0" err="1" smtClean="0"/>
                        <a:t>for</a:t>
                      </a:r>
                      <a:r>
                        <a:rPr lang="hu-HU" sz="2000" dirty="0" smtClean="0"/>
                        <a:t> Mac, </a:t>
                      </a:r>
                      <a:r>
                        <a:rPr lang="hu-HU" sz="2000" dirty="0" err="1" smtClean="0"/>
                        <a:t>or</a:t>
                      </a:r>
                      <a:r>
                        <a:rPr lang="hu-HU" sz="2000" dirty="0" smtClean="0"/>
                        <a:t> Visual </a:t>
                      </a:r>
                      <a:r>
                        <a:rPr lang="hu-HU" sz="2000" dirty="0" err="1" smtClean="0"/>
                        <a:t>Studio</a:t>
                      </a:r>
                      <a:r>
                        <a:rPr lang="hu-HU" sz="2000" dirty="0" smtClean="0"/>
                        <a:t> </a:t>
                      </a:r>
                      <a:r>
                        <a:rPr lang="hu-HU" sz="2000" dirty="0" err="1" smtClean="0"/>
                        <a:t>Code</a:t>
                      </a:r>
                      <a:r>
                        <a:rPr lang="hu-HU" sz="2000" dirty="0" smtClean="0"/>
                        <a:t> </a:t>
                      </a:r>
                      <a:r>
                        <a:rPr lang="hu-HU" sz="2000" dirty="0" err="1" smtClean="0"/>
                        <a:t>using</a:t>
                      </a:r>
                      <a:r>
                        <a:rPr lang="hu-HU" sz="2000" dirty="0" smtClean="0"/>
                        <a:t> C# </a:t>
                      </a:r>
                      <a:r>
                        <a:rPr lang="hu-HU" sz="2000" dirty="0" err="1" smtClean="0"/>
                        <a:t>or</a:t>
                      </a:r>
                      <a:r>
                        <a:rPr lang="hu-HU" sz="2000" dirty="0" smtClean="0"/>
                        <a:t> F#</a:t>
                      </a:r>
                      <a:endParaRPr lang="hu-HU"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smtClean="0"/>
                        <a:t>Mac, or Visual Studio Code using C# or F#</a:t>
                      </a:r>
                    </a:p>
                    <a:p>
                      <a:r>
                        <a:rPr lang="en-US" sz="2000" dirty="0" smtClean="0"/>
                        <a:t>Develop with Visual Studio using C#, VB, or F#</a:t>
                      </a:r>
                      <a:endParaRPr lang="en-US"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smtClean="0"/>
                        <a:t>Higher performance than ASP.NET 4.x</a:t>
                      </a:r>
                      <a:endParaRPr lang="hu-HU"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hu-HU" sz="2000" dirty="0" smtClean="0"/>
                        <a:t>Good performance</a:t>
                      </a:r>
                      <a:endParaRPr lang="hu-HU"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hu-HU" sz="2000" dirty="0" err="1" smtClean="0"/>
                        <a:t>Use</a:t>
                      </a:r>
                      <a:r>
                        <a:rPr lang="hu-HU" sz="2000" dirty="0" smtClean="0"/>
                        <a:t> .NET </a:t>
                      </a:r>
                      <a:r>
                        <a:rPr lang="hu-HU" sz="2000" dirty="0" err="1" smtClean="0"/>
                        <a:t>Core</a:t>
                      </a:r>
                      <a:r>
                        <a:rPr lang="hu-HU" sz="2000" dirty="0" smtClean="0"/>
                        <a:t> </a:t>
                      </a:r>
                      <a:r>
                        <a:rPr lang="hu-HU" sz="2000" dirty="0" err="1" smtClean="0"/>
                        <a:t>runtime</a:t>
                      </a:r>
                      <a:endParaRPr lang="hu-HU"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hu-HU" sz="2000" dirty="0" err="1" smtClean="0"/>
                        <a:t>Use</a:t>
                      </a:r>
                      <a:r>
                        <a:rPr lang="hu-HU" sz="2000" dirty="0" smtClean="0"/>
                        <a:t> .NET Framework </a:t>
                      </a:r>
                      <a:r>
                        <a:rPr lang="hu-HU" sz="2000" dirty="0" err="1" smtClean="0"/>
                        <a:t>runtime</a:t>
                      </a:r>
                      <a:endParaRPr lang="hu-HU"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bl>
          </a:graphicData>
        </a:graphic>
      </p:graphicFrame>
    </p:spTree>
    <p:extLst>
      <p:ext uri="{BB962C8B-B14F-4D97-AF65-F5344CB8AC3E}">
        <p14:creationId xmlns:p14="http://schemas.microsoft.com/office/powerpoint/2010/main" val="1807422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nl-NL" altLang="hu-HU" sz="2800" b="1">
                <a:solidFill>
                  <a:prstClr val="white"/>
                </a:solidFill>
                <a:latin typeface="Arial" panose="020B0604020202020204" pitchFamily="34" charset="0"/>
                <a:cs typeface="Arial" panose="020B0604020202020204" pitchFamily="34" charset="0"/>
              </a:rPr>
              <a:t>.NET Core vs .NET Framework</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7" name="Tartalom helye 1"/>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hu-HU" sz="2200" b="0" i="0" u="none" strike="noStrike" kern="1200" cap="none" spc="0" normalizeH="0" baseline="0" noProof="0">
              <a:ln>
                <a:noFill/>
              </a:ln>
              <a:solidFill>
                <a:sysClr val="windowText" lastClr="000000"/>
              </a:solidFill>
              <a:effectLst/>
              <a:uLnTx/>
              <a:uFillTx/>
              <a:latin typeface="Calibri"/>
              <a:ea typeface="+mn-ea"/>
              <a:cs typeface="+mn-cs"/>
            </a:endParaRPr>
          </a:p>
        </p:txBody>
      </p:sp>
      <p:graphicFrame>
        <p:nvGraphicFramePr>
          <p:cNvPr id="9" name="Tartalom helye 2"/>
          <p:cNvGraphicFramePr>
            <a:graphicFrameLocks/>
          </p:cNvGraphicFramePr>
          <p:nvPr>
            <p:extLst>
              <p:ext uri="{D42A27DB-BD31-4B8C-83A1-F6EECF244321}">
                <p14:modId xmlns:p14="http://schemas.microsoft.com/office/powerpoint/2010/main" val="3204244059"/>
              </p:ext>
            </p:extLst>
          </p:nvPr>
        </p:nvGraphicFramePr>
        <p:xfrm>
          <a:off x="457200" y="1600200"/>
          <a:ext cx="8229600" cy="4511040"/>
        </p:xfrm>
        <a:graphic>
          <a:graphicData uri="http://schemas.openxmlformats.org/drawingml/2006/table">
            <a:tbl>
              <a:tblPr firstRow="1" bandRow="1"/>
              <a:tblGrid>
                <a:gridCol w="4114800"/>
                <a:gridCol w="41148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hu-HU" sz="2000" dirty="0" smtClean="0"/>
                        <a:t>.NET </a:t>
                      </a:r>
                      <a:r>
                        <a:rPr lang="hu-HU" sz="2000" dirty="0" err="1" smtClean="0"/>
                        <a:t>Core</a:t>
                      </a:r>
                      <a:endParaRPr lang="hu-HU" sz="20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hu-HU" sz="2000" dirty="0" smtClean="0"/>
                        <a:t>.NET Framework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smtClean="0"/>
                        <a:t>You have cross-platform needs</a:t>
                      </a:r>
                      <a:endParaRPr lang="hu-HU" sz="20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Your app currently uses .NET Framework (recommendation is to extend instead of migrating)</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smtClean="0"/>
                        <a:t>You are targeting </a:t>
                      </a:r>
                      <a:r>
                        <a:rPr lang="en-US" sz="2000" dirty="0" err="1" smtClean="0"/>
                        <a:t>microservices</a:t>
                      </a:r>
                      <a:endParaRPr lang="hu-HU"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smtClean="0"/>
                        <a:t>Your app uses third-party .NET libraries or </a:t>
                      </a:r>
                      <a:r>
                        <a:rPr lang="en-US" sz="2000" dirty="0" err="1" smtClean="0"/>
                        <a:t>NuGet</a:t>
                      </a:r>
                      <a:r>
                        <a:rPr lang="en-US" sz="2000" dirty="0" smtClean="0"/>
                        <a:t> packages not available for .NET Core </a:t>
                      </a:r>
                      <a:endParaRPr lang="hu-HU"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smtClean="0"/>
                        <a:t>You are using Docker containers </a:t>
                      </a:r>
                      <a:endParaRPr lang="hu-HU"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smtClean="0"/>
                        <a:t>Your app uses .NET technologies that aren't available for .NET Core </a:t>
                      </a:r>
                      <a:endParaRPr lang="hu-HU"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smtClean="0"/>
                        <a:t>You need high-performance and scalable systems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smtClean="0"/>
                        <a:t>Your app uses a platform that doesn’t support .NET Core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smtClean="0"/>
                        <a:t>You need side-by-side .NET versions per application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2000" dirty="0" smtClean="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Tree>
    <p:extLst>
      <p:ext uri="{BB962C8B-B14F-4D97-AF65-F5344CB8AC3E}">
        <p14:creationId xmlns:p14="http://schemas.microsoft.com/office/powerpoint/2010/main" val="1749363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1042987" y="2500313"/>
            <a:ext cx="4366139"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hu-HU" smtClean="0">
                <a:solidFill>
                  <a:sysClr val="window" lastClr="FFFFFF"/>
                </a:solidFill>
              </a:rPr>
              <a:t>Köszönöm</a:t>
            </a:r>
            <a:br>
              <a:rPr lang="hu-HU" smtClean="0">
                <a:solidFill>
                  <a:sysClr val="window" lastClr="FFFFFF"/>
                </a:solidFill>
              </a:rPr>
            </a:br>
            <a:r>
              <a:rPr lang="hu-HU" smtClean="0">
                <a:solidFill>
                  <a:sysClr val="window" lastClr="FFFFFF"/>
                </a:solidFill>
              </a:rPr>
              <a:t>a figyelmet!</a:t>
            </a:r>
            <a:endParaRPr lang="hu-HU">
              <a:solidFill>
                <a:sysClr val="window" lastClr="FFFFFF"/>
              </a:solidFill>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hu-HU" altLang="hu-HU" sz="1200" b="1">
                <a:solidFill>
                  <a:prstClr val="white"/>
                </a:solidFill>
                <a:latin typeface="Arial" panose="020B0604020202020204" pitchFamily="34" charset="0"/>
              </a:rPr>
              <a:t>EFOP-3.4.3-16-2016-00009</a:t>
            </a:r>
          </a:p>
          <a:p>
            <a:pPr>
              <a:spcBef>
                <a:spcPct val="0"/>
              </a:spcBef>
              <a:spcAft>
                <a:spcPts val="600"/>
              </a:spcAft>
              <a:buFontTx/>
              <a:buNone/>
            </a:pPr>
            <a:r>
              <a:rPr lang="hu-HU" altLang="hu-HU" sz="1200">
                <a:solidFill>
                  <a:prstClr val="white"/>
                </a:solidFill>
                <a:latin typeface="Arial" panose="020B0604020202020204" pitchFamily="34" charset="0"/>
              </a:rPr>
              <a:t>A felsőfokú oktatás minőségének és hozzáférhetőségének együttes javítása a Pannon Egyetemen</a:t>
            </a:r>
          </a:p>
        </p:txBody>
      </p:sp>
    </p:spTree>
    <p:extLst>
      <p:ext uri="{BB962C8B-B14F-4D97-AF65-F5344CB8AC3E}">
        <p14:creationId xmlns:p14="http://schemas.microsoft.com/office/powerpoint/2010/main" val="315233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altLang="hu-HU" sz="2800" b="1">
                <a:solidFill>
                  <a:schemeClr val="bg1"/>
                </a:solidFill>
                <a:latin typeface="Arial" panose="020B0604020202020204" pitchFamily="34" charset="0"/>
                <a:cs typeface="Arial" panose="020B0604020202020204" pitchFamily="34" charset="0"/>
              </a:rPr>
              <a:t>Technologies and tools</a:t>
            </a:r>
            <a:endParaRPr kumimoji="0" lang="nl-NL" altLang="hu-HU" sz="2800" b="1" i="0" u="none" strike="noStrike" kern="1200" cap="none" spc="0" normalizeH="0" baseline="0" noProof="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7" name="Tartalom helye 1"/>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r>
              <a:rPr lang="hu-HU" sz="2400">
                <a:solidFill>
                  <a:prstClr val="black"/>
                </a:solidFill>
              </a:rPr>
              <a:t>NET Core 3.1 SDK </a:t>
            </a:r>
            <a:r>
              <a:rPr lang="hu-HU" sz="2000">
                <a:solidFill>
                  <a:prstClr val="black"/>
                </a:solidFill>
              </a:rPr>
              <a:t>(</a:t>
            </a:r>
            <a:r>
              <a:rPr lang="hu-HU" sz="2000">
                <a:solidFill>
                  <a:prstClr val="black"/>
                </a:solidFill>
                <a:hlinkClick r:id="rId3"/>
              </a:rPr>
              <a:t>https://dotnet.microsoft.com/download</a:t>
            </a:r>
            <a:r>
              <a:rPr lang="hu-HU" sz="2000">
                <a:solidFill>
                  <a:prstClr val="black"/>
                </a:solidFill>
              </a:rPr>
              <a:t>)</a:t>
            </a:r>
          </a:p>
          <a:p>
            <a:pPr lvl="0"/>
            <a:r>
              <a:rPr lang="hu-HU" sz="2400">
                <a:solidFill>
                  <a:prstClr val="black"/>
                </a:solidFill>
              </a:rPr>
              <a:t>Visual Studio Code </a:t>
            </a:r>
            <a:r>
              <a:rPr lang="hu-HU" sz="2000">
                <a:solidFill>
                  <a:prstClr val="black"/>
                </a:solidFill>
              </a:rPr>
              <a:t>(</a:t>
            </a:r>
            <a:r>
              <a:rPr lang="hu-HU" sz="2000">
                <a:solidFill>
                  <a:prstClr val="black"/>
                </a:solidFill>
                <a:hlinkClick r:id="rId4"/>
              </a:rPr>
              <a:t>https://code.visualstudio.com/download</a:t>
            </a:r>
            <a:r>
              <a:rPr lang="hu-HU" sz="2000">
                <a:solidFill>
                  <a:prstClr val="black"/>
                </a:solidFill>
              </a:rPr>
              <a:t>)</a:t>
            </a:r>
          </a:p>
          <a:p>
            <a:pPr lvl="0"/>
            <a:r>
              <a:rPr lang="hu-HU" sz="2400">
                <a:solidFill>
                  <a:prstClr val="black"/>
                </a:solidFill>
              </a:rPr>
              <a:t>C# for Visual Studio Code extension</a:t>
            </a:r>
          </a:p>
          <a:p>
            <a:pPr lvl="0"/>
            <a:r>
              <a:rPr lang="hu-HU" sz="2400">
                <a:solidFill>
                  <a:prstClr val="black"/>
                </a:solidFill>
              </a:rPr>
              <a:t>Git for Windows </a:t>
            </a:r>
            <a:r>
              <a:rPr lang="hu-HU" sz="2000">
                <a:solidFill>
                  <a:prstClr val="black"/>
                </a:solidFill>
              </a:rPr>
              <a:t>(</a:t>
            </a:r>
            <a:r>
              <a:rPr lang="hu-HU" sz="2000">
                <a:solidFill>
                  <a:prstClr val="black"/>
                </a:solidFill>
                <a:hlinkClick r:id="rId5"/>
              </a:rPr>
              <a:t>https://git-scm.com/download/win</a:t>
            </a:r>
            <a:r>
              <a:rPr lang="hu-HU" sz="2000">
                <a:solidFill>
                  <a:prstClr val="black"/>
                </a:solidFill>
              </a:rPr>
              <a:t>)</a:t>
            </a:r>
          </a:p>
          <a:p>
            <a:pPr lvl="0"/>
            <a:r>
              <a:rPr lang="hu-HU" sz="2400">
                <a:solidFill>
                  <a:prstClr val="black"/>
                </a:solidFill>
              </a:rPr>
              <a:t>SmartGit </a:t>
            </a:r>
            <a:r>
              <a:rPr lang="hu-HU" sz="2000">
                <a:solidFill>
                  <a:prstClr val="black"/>
                </a:solidFill>
              </a:rPr>
              <a:t>(</a:t>
            </a:r>
            <a:r>
              <a:rPr lang="hu-HU" sz="2000">
                <a:solidFill>
                  <a:prstClr val="black"/>
                </a:solidFill>
                <a:hlinkClick r:id="rId6"/>
              </a:rPr>
              <a:t>https://www.syntevo.com/smartgit/download</a:t>
            </a:r>
            <a:r>
              <a:rPr lang="hu-HU" sz="2000">
                <a:solidFill>
                  <a:prstClr val="black"/>
                </a:solidFill>
              </a:rPr>
              <a:t>)</a:t>
            </a:r>
          </a:p>
          <a:p>
            <a:pPr lvl="0"/>
            <a:r>
              <a:rPr lang="hu-HU" sz="2400">
                <a:solidFill>
                  <a:prstClr val="black"/>
                </a:solidFill>
              </a:rPr>
              <a:t>MS SQL Server Developer Edition </a:t>
            </a:r>
            <a:r>
              <a:rPr lang="hu-HU" sz="2000">
                <a:solidFill>
                  <a:prstClr val="black"/>
                </a:solidFill>
              </a:rPr>
              <a:t>(</a:t>
            </a:r>
            <a:r>
              <a:rPr lang="hu-HU" sz="2000">
                <a:solidFill>
                  <a:prstClr val="black"/>
                </a:solidFill>
                <a:hlinkClick r:id="rId7"/>
              </a:rPr>
              <a:t>https://www.microsoft.com/en-us/sql-server/sql-server-downloads</a:t>
            </a:r>
            <a:r>
              <a:rPr lang="hu-HU" sz="2000">
                <a:solidFill>
                  <a:prstClr val="black"/>
                </a:solidFill>
              </a:rPr>
              <a:t>)</a:t>
            </a:r>
          </a:p>
          <a:p>
            <a:pPr lvl="0"/>
            <a:r>
              <a:rPr lang="hu-HU" sz="2400">
                <a:solidFill>
                  <a:prstClr val="black"/>
                </a:solidFill>
              </a:rPr>
              <a:t>MS SQL Server Management Studio </a:t>
            </a:r>
            <a:r>
              <a:rPr lang="hu-HU" sz="2000">
                <a:solidFill>
                  <a:prstClr val="black"/>
                </a:solidFill>
              </a:rPr>
              <a:t>(</a:t>
            </a:r>
            <a:r>
              <a:rPr lang="hu-HU" sz="2000">
                <a:solidFill>
                  <a:prstClr val="black"/>
                </a:solidFill>
                <a:hlinkClick r:id="rId8"/>
              </a:rPr>
              <a:t>https://docs.microsoft.com/en-us/sql/ssms/download-sql-server-management-studio-ssms?view=sql-server-2017</a:t>
            </a:r>
            <a:r>
              <a:rPr lang="hu-HU" sz="2000">
                <a:solidFill>
                  <a:prstClr val="black"/>
                </a:solidFill>
              </a:rPr>
              <a:t>)</a:t>
            </a:r>
            <a:endParaRPr lang="hu-HU" sz="2000" dirty="0">
              <a:solidFill>
                <a:prstClr val="black"/>
              </a:solidFill>
            </a:endParaRPr>
          </a:p>
        </p:txBody>
      </p:sp>
    </p:spTree>
    <p:extLst>
      <p:ext uri="{BB962C8B-B14F-4D97-AF65-F5344CB8AC3E}">
        <p14:creationId xmlns:p14="http://schemas.microsoft.com/office/powerpoint/2010/main" val="1989965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altLang="hu-HU" sz="2800" b="1" smtClean="0">
                <a:solidFill>
                  <a:prstClr val="white"/>
                </a:solidFill>
                <a:latin typeface="Arial" panose="020B0604020202020204" pitchFamily="34" charset="0"/>
                <a:cs typeface="Arial" panose="020B0604020202020204" pitchFamily="34" charset="0"/>
              </a:rPr>
              <a:t>Bibliography</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7" name="Tartalom helye 1"/>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hu-HU" sz="2400" smtClean="0">
                <a:solidFill>
                  <a:prstClr val="black"/>
                </a:solidFill>
              </a:rPr>
              <a:t>ASP.NET Core tutorial</a:t>
            </a:r>
          </a:p>
          <a:p>
            <a:pPr lvl="1"/>
            <a:r>
              <a:rPr lang="hu-HU" sz="2000">
                <a:hlinkClick r:id="rId3"/>
              </a:rPr>
              <a:t>https://docs.microsoft.com/en-us/aspnet/?</a:t>
            </a:r>
            <a:r>
              <a:rPr lang="hu-HU" sz="2000" smtClean="0">
                <a:hlinkClick r:id="rId3"/>
              </a:rPr>
              <a:t>view=aspnetcore-3.1#pivot=core&amp;panel=core_overview</a:t>
            </a:r>
            <a:endParaRPr lang="hu-HU" sz="2000" smtClean="0"/>
          </a:p>
          <a:p>
            <a:r>
              <a:rPr lang="hu-HU" sz="2400" smtClean="0">
                <a:solidFill>
                  <a:prstClr val="black"/>
                </a:solidFill>
              </a:rPr>
              <a:t>Entity Framework Core </a:t>
            </a:r>
            <a:r>
              <a:rPr lang="hu-HU" sz="2400" smtClean="0">
                <a:solidFill>
                  <a:prstClr val="black"/>
                </a:solidFill>
              </a:rPr>
              <a:t>tutorial</a:t>
            </a:r>
          </a:p>
          <a:p>
            <a:pPr lvl="1"/>
            <a:r>
              <a:rPr lang="hu-HU" sz="2000">
                <a:hlinkClick r:id="rId4"/>
              </a:rPr>
              <a:t>https://docs.microsoft.com/en-us/ef/core/get-started</a:t>
            </a:r>
            <a:r>
              <a:rPr lang="hu-HU" sz="2000">
                <a:hlinkClick r:id="rId4"/>
              </a:rPr>
              <a:t>/?</a:t>
            </a:r>
            <a:r>
              <a:rPr lang="hu-HU" sz="2000" smtClean="0">
                <a:hlinkClick r:id="rId4"/>
              </a:rPr>
              <a:t>tabs=netcore-cli</a:t>
            </a:r>
            <a:endParaRPr lang="hu-HU" sz="2000" smtClean="0"/>
          </a:p>
          <a:p>
            <a:pPr lvl="1"/>
            <a:r>
              <a:rPr lang="hu-HU" sz="2000">
                <a:hlinkClick r:id="rId5"/>
              </a:rPr>
              <a:t>https://www.entityframeworktutorial.net/efcore/entity-framework-core.aspx</a:t>
            </a:r>
            <a:endParaRPr lang="hu-HU" sz="2000" smtClean="0">
              <a:solidFill>
                <a:prstClr val="black"/>
              </a:solidFill>
            </a:endParaRPr>
          </a:p>
          <a:p>
            <a:r>
              <a:rPr lang="hu-HU" sz="2400" smtClean="0">
                <a:solidFill>
                  <a:prstClr val="black"/>
                </a:solidFill>
              </a:rPr>
              <a:t>Teaching materials, examples</a:t>
            </a:r>
            <a:endParaRPr lang="hu-HU" sz="2000" smtClean="0">
              <a:solidFill>
                <a:prstClr val="black"/>
              </a:solidFill>
            </a:endParaRPr>
          </a:p>
          <a:p>
            <a:pPr lvl="1"/>
            <a:r>
              <a:rPr lang="hu-HU" sz="2000">
                <a:hlinkClick r:id="rId6"/>
              </a:rPr>
              <a:t>https</a:t>
            </a:r>
            <a:r>
              <a:rPr lang="hu-HU" sz="2000">
                <a:hlinkClick r:id="rId6"/>
              </a:rPr>
              <a:t>://</a:t>
            </a:r>
            <a:r>
              <a:rPr lang="hu-HU" sz="2000" smtClean="0">
                <a:hlinkClick r:id="rId6"/>
              </a:rPr>
              <a:t>github.com/horvath-adam/serversidedotnet</a:t>
            </a:r>
            <a:endParaRPr lang="hu-HU" sz="2000" smtClean="0"/>
          </a:p>
          <a:p>
            <a:pPr lvl="1"/>
            <a:r>
              <a:rPr lang="hu-HU" sz="2000">
                <a:hlinkClick r:id="rId7"/>
              </a:rPr>
              <a:t>https://github.com/pekmil/szerveroldalidotnet</a:t>
            </a:r>
            <a:endParaRPr lang="hu-HU" sz="2000" dirty="0">
              <a:solidFill>
                <a:prstClr val="black"/>
              </a:solidFill>
            </a:endParaRPr>
          </a:p>
        </p:txBody>
      </p:sp>
    </p:spTree>
    <p:extLst>
      <p:ext uri="{BB962C8B-B14F-4D97-AF65-F5344CB8AC3E}">
        <p14:creationId xmlns:p14="http://schemas.microsoft.com/office/powerpoint/2010/main" val="4210961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hu-HU" altLang="hu-HU" sz="2800" b="1">
                <a:solidFill>
                  <a:prstClr val="white"/>
                </a:solidFill>
                <a:latin typeface="Arial" panose="020B0604020202020204" pitchFamily="34" charset="0"/>
                <a:cs typeface="Arial" panose="020B0604020202020204" pitchFamily="34" charset="0"/>
              </a:rPr>
              <a:t>Recommended literature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2" name="Tartalom helye 1"/>
          <p:cNvSpPr>
            <a:spLocks noGrp="1"/>
          </p:cNvSpPr>
          <p:nvPr>
            <p:ph idx="1"/>
          </p:nvPr>
        </p:nvSpPr>
        <p:spPr/>
        <p:txBody>
          <a:bodyPr/>
          <a:lstStyle/>
          <a:p>
            <a:pPr marL="342900" lvl="0" indent="-342900" eaLnBrk="0" fontAlgn="base" hangingPunct="0">
              <a:lnSpc>
                <a:spcPct val="100000"/>
              </a:lnSpc>
              <a:spcBef>
                <a:spcPct val="20000"/>
              </a:spcBef>
              <a:spcAft>
                <a:spcPct val="0"/>
              </a:spcAft>
            </a:pPr>
            <a:r>
              <a:rPr lang="hu-HU" sz="2000">
                <a:solidFill>
                  <a:prstClr val="black"/>
                </a:solidFill>
              </a:rPr>
              <a:t>Mark J. Price: </a:t>
            </a:r>
            <a:r>
              <a:rPr lang="en-US" sz="2000">
                <a:solidFill>
                  <a:prstClr val="black"/>
                </a:solidFill>
              </a:rPr>
              <a:t>C# 8.0 and .NET Core 3.0 – Modern Cross-Platform Development</a:t>
            </a:r>
            <a:r>
              <a:rPr lang="hu-HU" sz="2000">
                <a:solidFill>
                  <a:prstClr val="black"/>
                </a:solidFill>
              </a:rPr>
              <a:t>, 4th Edition, 2019, Packt Publishing, ISBN 1788478126</a:t>
            </a:r>
          </a:p>
          <a:p>
            <a:pPr marL="342900" lvl="0" indent="-342900" eaLnBrk="0" fontAlgn="base" hangingPunct="0">
              <a:lnSpc>
                <a:spcPct val="100000"/>
              </a:lnSpc>
              <a:spcBef>
                <a:spcPct val="20000"/>
              </a:spcBef>
              <a:spcAft>
                <a:spcPct val="0"/>
              </a:spcAft>
            </a:pPr>
            <a:r>
              <a:rPr lang="en-US" sz="2000">
                <a:solidFill>
                  <a:prstClr val="black"/>
                </a:solidFill>
              </a:rPr>
              <a:t>Jon Smith: Entity Framework Core in Action, 1st Edition, 2018, Manning Publications, ISBN 161729456X</a:t>
            </a:r>
            <a:endParaRPr lang="hu-HU" sz="2000">
              <a:solidFill>
                <a:prstClr val="black"/>
              </a:solidFill>
            </a:endParaRPr>
          </a:p>
          <a:p>
            <a:pPr marL="342900" lvl="0" indent="-342900" eaLnBrk="0" fontAlgn="base" hangingPunct="0">
              <a:lnSpc>
                <a:spcPct val="100000"/>
              </a:lnSpc>
              <a:spcBef>
                <a:spcPct val="20000"/>
              </a:spcBef>
              <a:spcAft>
                <a:spcPct val="0"/>
              </a:spcAft>
            </a:pPr>
            <a:r>
              <a:rPr lang="en-US" sz="2000">
                <a:solidFill>
                  <a:prstClr val="black"/>
                </a:solidFill>
              </a:rPr>
              <a:t>Kamil Mrzyglód: Hands-On Azure for Developers: Implement rich Azure PaaS ecosystems using containers, serverless services, and storage solutions, 2018, Packt Publishing, ISBN 1789340624</a:t>
            </a:r>
            <a:endParaRPr lang="hu-HU" sz="2000">
              <a:solidFill>
                <a:prstClr val="black"/>
              </a:solidFill>
            </a:endParaRPr>
          </a:p>
          <a:p>
            <a:pPr marL="342900" lvl="0" indent="-342900" eaLnBrk="0" fontAlgn="base" hangingPunct="0">
              <a:lnSpc>
                <a:spcPct val="100000"/>
              </a:lnSpc>
              <a:spcBef>
                <a:spcPct val="20000"/>
              </a:spcBef>
              <a:spcAft>
                <a:spcPct val="0"/>
              </a:spcAft>
            </a:pPr>
            <a:r>
              <a:rPr lang="hu-HU" sz="2000">
                <a:solidFill>
                  <a:prstClr val="black"/>
                </a:solidFill>
              </a:rPr>
              <a:t>Fanie Reynders: Modern API Design with ASP.NET Core 2: Building Cross-Platform Back-End Systems, 1st Edition, 2018, Apress, ISBN 1484235185</a:t>
            </a:r>
          </a:p>
          <a:p>
            <a:pPr marL="342900" lvl="0" indent="-342900" eaLnBrk="0" fontAlgn="base" hangingPunct="0">
              <a:lnSpc>
                <a:spcPct val="100000"/>
              </a:lnSpc>
              <a:spcBef>
                <a:spcPct val="20000"/>
              </a:spcBef>
              <a:spcAft>
                <a:spcPct val="0"/>
              </a:spcAft>
            </a:pPr>
            <a:r>
              <a:rPr lang="hu-HU" sz="2000">
                <a:solidFill>
                  <a:prstClr val="black"/>
                </a:solidFill>
              </a:rPr>
              <a:t>Sean Kane: Docker: Up &amp; Running: Shipping Reliable Containers in Production, 2nd Edition, 2018, O’Reilly, ISBN 1492036730</a:t>
            </a:r>
          </a:p>
          <a:p>
            <a:endParaRPr lang="hu-HU"/>
          </a:p>
        </p:txBody>
      </p:sp>
    </p:spTree>
    <p:extLst>
      <p:ext uri="{BB962C8B-B14F-4D97-AF65-F5344CB8AC3E}">
        <p14:creationId xmlns:p14="http://schemas.microsoft.com/office/powerpoint/2010/main" val="1135713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1042988" y="2500313"/>
            <a:ext cx="5473228"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fontAlgn="auto" hangingPunct="1">
              <a:spcAft>
                <a:spcPts val="0"/>
              </a:spcAft>
              <a:defRPr/>
            </a:pPr>
            <a:r>
              <a:rPr lang="hu-HU" altLang="hu-HU">
                <a:solidFill>
                  <a:prstClr val="white"/>
                </a:solidFill>
                <a:latin typeface="Arial" panose="020B0604020202020204" pitchFamily="34" charset="0"/>
                <a:cs typeface="Arial" panose="020B0604020202020204" pitchFamily="34" charset="0"/>
              </a:rPr>
              <a:t>Introduction to ASP.NET Core</a:t>
            </a:r>
            <a:endParaRPr kumimoji="0" lang="hu-HU" sz="4400" b="1" i="0" u="none" strike="noStrike" kern="1200" cap="all" spc="0" normalizeH="0" baseline="0" noProof="0">
              <a:ln>
                <a:noFill/>
              </a:ln>
              <a:solidFill>
                <a:sysClr val="window" lastClr="FFFFFF"/>
              </a:solidFill>
              <a:effectLst/>
              <a:uLnTx/>
              <a:uFillTx/>
              <a:latin typeface="Arial"/>
              <a:ea typeface="+mj-ea"/>
              <a:cs typeface="Arial"/>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spcAft>
                <a:spcPts val="600"/>
              </a:spcAft>
              <a:buFontTx/>
              <a:buNone/>
            </a:pPr>
            <a:r>
              <a:rPr lang="hu-HU" altLang="hu-HU" sz="1200" b="1">
                <a:solidFill>
                  <a:prstClr val="white"/>
                </a:solidFill>
                <a:latin typeface="Arial" panose="020B0604020202020204" pitchFamily="34" charset="0"/>
              </a:rPr>
              <a:t>EFOP-3.4.3-16-2016-00009</a:t>
            </a:r>
          </a:p>
          <a:p>
            <a:pPr eaLnBrk="1" hangingPunct="1">
              <a:spcBef>
                <a:spcPct val="0"/>
              </a:spcBef>
              <a:spcAft>
                <a:spcPts val="600"/>
              </a:spcAft>
              <a:buFontTx/>
              <a:buNone/>
            </a:pPr>
            <a:r>
              <a:rPr lang="hu-HU" altLang="hu-HU" sz="1200">
                <a:solidFill>
                  <a:prstClr val="white"/>
                </a:solidFill>
                <a:latin typeface="Arial" panose="020B0604020202020204" pitchFamily="34" charset="0"/>
              </a:rPr>
              <a:t>A felsőfokú oktatás minőségének és hozzáférhetőségének együttes javítása a Pannon Egyetemen</a:t>
            </a:r>
          </a:p>
        </p:txBody>
      </p:sp>
    </p:spTree>
    <p:extLst>
      <p:ext uri="{BB962C8B-B14F-4D97-AF65-F5344CB8AC3E}">
        <p14:creationId xmlns:p14="http://schemas.microsoft.com/office/powerpoint/2010/main" val="210045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hu-HU" altLang="hu-HU" sz="2800" b="1">
                <a:solidFill>
                  <a:prstClr val="white"/>
                </a:solidFill>
                <a:latin typeface="Arial" panose="020B0604020202020204" pitchFamily="34" charset="0"/>
                <a:cs typeface="Arial" panose="020B0604020202020204" pitchFamily="34" charset="0"/>
              </a:rPr>
              <a:t>Introduction to ASP.NET Core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7" name="Tartalom helye 1"/>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r>
              <a:rPr lang="en-US" sz="2600">
                <a:solidFill>
                  <a:prstClr val="black"/>
                </a:solidFill>
              </a:rPr>
              <a:t>ASP.NET Core is a cross-platform, high-performance, open-source framework for building modern, cloud-based, Internet-connected applications.</a:t>
            </a:r>
            <a:endParaRPr lang="hu-HU" sz="2600">
              <a:solidFill>
                <a:prstClr val="black"/>
              </a:solidFill>
            </a:endParaRPr>
          </a:p>
          <a:p>
            <a:pPr lvl="0"/>
            <a:r>
              <a:rPr lang="en-US" sz="2600">
                <a:solidFill>
                  <a:prstClr val="black"/>
                </a:solidFill>
              </a:rPr>
              <a:t>With ASP.NET Core, you can:</a:t>
            </a:r>
            <a:endParaRPr lang="hu-HU" sz="2600">
              <a:solidFill>
                <a:prstClr val="black"/>
              </a:solidFill>
            </a:endParaRPr>
          </a:p>
          <a:p>
            <a:pPr lvl="1"/>
            <a:r>
              <a:rPr lang="en-US" sz="2400">
                <a:solidFill>
                  <a:prstClr val="black"/>
                </a:solidFill>
              </a:rPr>
              <a:t>Build web apps and services, IoT apps, and mobile backends.</a:t>
            </a:r>
          </a:p>
          <a:p>
            <a:pPr lvl="1"/>
            <a:r>
              <a:rPr lang="en-US" sz="2400">
                <a:solidFill>
                  <a:prstClr val="black"/>
                </a:solidFill>
              </a:rPr>
              <a:t>Use your favorite development tools on Windows, macOS, and Linux.</a:t>
            </a:r>
          </a:p>
          <a:p>
            <a:pPr lvl="1"/>
            <a:r>
              <a:rPr lang="en-US" sz="2400">
                <a:solidFill>
                  <a:prstClr val="black"/>
                </a:solidFill>
              </a:rPr>
              <a:t>Deploy to the cloud or on-premises.</a:t>
            </a:r>
          </a:p>
          <a:p>
            <a:pPr lvl="1"/>
            <a:r>
              <a:rPr lang="en-US" sz="2400">
                <a:solidFill>
                  <a:prstClr val="black"/>
                </a:solidFill>
              </a:rPr>
              <a:t>Run on .NET Core or .NET Framework.</a:t>
            </a:r>
            <a:endParaRPr lang="hu-HU" sz="2400">
              <a:solidFill>
                <a:prstClr val="black"/>
              </a:solidFill>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hu-HU" sz="2200" b="0" i="0" u="none" strike="noStrike" kern="120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3465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hu-HU" altLang="hu-HU" sz="2800" b="1">
                <a:solidFill>
                  <a:prstClr val="white"/>
                </a:solidFill>
                <a:latin typeface="Arial" panose="020B0604020202020204" pitchFamily="34" charset="0"/>
                <a:cs typeface="Arial" panose="020B0604020202020204" pitchFamily="34" charset="0"/>
              </a:rPr>
              <a:t>Introduction to ASP.NET Core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7" name="Tartalom helye 1"/>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r>
              <a:rPr lang="en-US">
                <a:solidFill>
                  <a:prstClr val="black"/>
                </a:solidFill>
              </a:rPr>
              <a:t>ASP.NET Core provides the following benefits</a:t>
            </a:r>
            <a:endParaRPr lang="hu-HU">
              <a:solidFill>
                <a:prstClr val="black"/>
              </a:solidFill>
            </a:endParaRPr>
          </a:p>
          <a:p>
            <a:pPr lvl="1"/>
            <a:r>
              <a:rPr lang="en-US" sz="2400">
                <a:solidFill>
                  <a:prstClr val="black"/>
                </a:solidFill>
              </a:rPr>
              <a:t>A unified story for building web UI and web APIs.</a:t>
            </a:r>
            <a:endParaRPr lang="hu-HU" sz="2400">
              <a:solidFill>
                <a:prstClr val="black"/>
              </a:solidFill>
            </a:endParaRPr>
          </a:p>
          <a:p>
            <a:pPr lvl="1"/>
            <a:r>
              <a:rPr lang="hu-HU" sz="2400">
                <a:solidFill>
                  <a:prstClr val="black"/>
                </a:solidFill>
              </a:rPr>
              <a:t>Architected for testability.</a:t>
            </a:r>
          </a:p>
          <a:p>
            <a:pPr lvl="1"/>
            <a:r>
              <a:rPr lang="en-US" sz="2400">
                <a:solidFill>
                  <a:prstClr val="black"/>
                </a:solidFill>
              </a:rPr>
              <a:t>Blazor lets you use C# in the browser alongside JavaScript.</a:t>
            </a:r>
            <a:endParaRPr lang="hu-HU" sz="2400">
              <a:solidFill>
                <a:prstClr val="black"/>
              </a:solidFill>
            </a:endParaRPr>
          </a:p>
          <a:p>
            <a:pPr lvl="1"/>
            <a:r>
              <a:rPr lang="en-US" sz="2400">
                <a:solidFill>
                  <a:prstClr val="black"/>
                </a:solidFill>
              </a:rPr>
              <a:t>Ability to develop and run on Windows, macOS, and Linux.</a:t>
            </a:r>
          </a:p>
          <a:p>
            <a:pPr lvl="1"/>
            <a:r>
              <a:rPr lang="en-US" sz="2400">
                <a:solidFill>
                  <a:prstClr val="black"/>
                </a:solidFill>
              </a:rPr>
              <a:t>Open-source and community-focused.</a:t>
            </a:r>
            <a:endParaRPr lang="hu-HU" sz="2400">
              <a:solidFill>
                <a:prstClr val="black"/>
              </a:solidFill>
            </a:endParaRPr>
          </a:p>
          <a:p>
            <a:pPr lvl="1"/>
            <a:r>
              <a:rPr lang="hu-HU" sz="2400">
                <a:solidFill>
                  <a:prstClr val="black"/>
                </a:solidFill>
              </a:rPr>
              <a:t>Built-in dependency injection.</a:t>
            </a:r>
          </a:p>
          <a:p>
            <a:pPr lvl="1"/>
            <a:r>
              <a:rPr lang="en-US" sz="2400">
                <a:solidFill>
                  <a:prstClr val="black"/>
                </a:solidFill>
              </a:rPr>
              <a:t>Ability to host on the following:</a:t>
            </a:r>
            <a:r>
              <a:rPr lang="hu-HU" sz="2400">
                <a:solidFill>
                  <a:prstClr val="black"/>
                </a:solidFill>
              </a:rPr>
              <a:t> </a:t>
            </a:r>
            <a:r>
              <a:rPr lang="en-US" sz="2400">
                <a:solidFill>
                  <a:prstClr val="black"/>
                </a:solidFill>
              </a:rPr>
              <a:t>Kestrel</a:t>
            </a:r>
            <a:r>
              <a:rPr lang="hu-HU" sz="2400">
                <a:solidFill>
                  <a:prstClr val="black"/>
                </a:solidFill>
              </a:rPr>
              <a:t>, </a:t>
            </a:r>
            <a:r>
              <a:rPr lang="en-US" sz="2400">
                <a:solidFill>
                  <a:prstClr val="black"/>
                </a:solidFill>
              </a:rPr>
              <a:t>IIS</a:t>
            </a:r>
            <a:r>
              <a:rPr lang="hu-HU" sz="2400">
                <a:solidFill>
                  <a:prstClr val="black"/>
                </a:solidFill>
              </a:rPr>
              <a:t>, </a:t>
            </a:r>
            <a:r>
              <a:rPr lang="en-US" sz="2400">
                <a:solidFill>
                  <a:prstClr val="black"/>
                </a:solidFill>
              </a:rPr>
              <a:t>HTTP.sys</a:t>
            </a:r>
            <a:r>
              <a:rPr lang="hu-HU" sz="2400">
                <a:solidFill>
                  <a:prstClr val="black"/>
                </a:solidFill>
              </a:rPr>
              <a:t>, </a:t>
            </a:r>
            <a:r>
              <a:rPr lang="en-US" sz="2400">
                <a:solidFill>
                  <a:prstClr val="black"/>
                </a:solidFill>
              </a:rPr>
              <a:t>Nginx</a:t>
            </a:r>
            <a:r>
              <a:rPr lang="hu-HU" sz="2400">
                <a:solidFill>
                  <a:prstClr val="black"/>
                </a:solidFill>
              </a:rPr>
              <a:t>, </a:t>
            </a:r>
            <a:r>
              <a:rPr lang="en-US" sz="2400">
                <a:solidFill>
                  <a:prstClr val="black"/>
                </a:solidFill>
              </a:rPr>
              <a:t>Apache</a:t>
            </a:r>
            <a:r>
              <a:rPr lang="hu-HU" sz="2400">
                <a:solidFill>
                  <a:prstClr val="black"/>
                </a:solidFill>
              </a:rPr>
              <a:t>, </a:t>
            </a:r>
            <a:r>
              <a:rPr lang="en-US" sz="2400">
                <a:solidFill>
                  <a:prstClr val="black"/>
                </a:solidFill>
              </a:rPr>
              <a:t>Docker</a:t>
            </a:r>
            <a:endParaRPr lang="hu-HU" sz="2400">
              <a:solidFill>
                <a:prstClr val="black"/>
              </a:solidFill>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hu-HU" sz="2200" b="0" i="0" u="none" strike="noStrike" kern="120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488126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hu-HU" altLang="hu-HU" sz="2800" b="1">
                <a:solidFill>
                  <a:prstClr val="white"/>
                </a:solidFill>
                <a:latin typeface="Arial" panose="020B0604020202020204" pitchFamily="34" charset="0"/>
                <a:cs typeface="Arial" panose="020B0604020202020204" pitchFamily="34" charset="0"/>
              </a:rPr>
              <a:t>Introduction to ASP.NET Core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7" name="Tartalom helye 1"/>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r>
              <a:rPr lang="en-US">
                <a:solidFill>
                  <a:prstClr val="black"/>
                </a:solidFill>
              </a:rPr>
              <a:t>Client-side development</a:t>
            </a:r>
            <a:endParaRPr lang="hu-HU">
              <a:solidFill>
                <a:prstClr val="black"/>
              </a:solidFill>
            </a:endParaRPr>
          </a:p>
          <a:p>
            <a:pPr lvl="1"/>
            <a:r>
              <a:rPr lang="en-US" sz="2400">
                <a:solidFill>
                  <a:prstClr val="black"/>
                </a:solidFill>
              </a:rPr>
              <a:t>ASP.NET Core integrates seamlessly with popular client-side frameworks and libraries</a:t>
            </a:r>
            <a:r>
              <a:rPr lang="hu-HU" sz="2400">
                <a:solidFill>
                  <a:prstClr val="black"/>
                </a:solidFill>
              </a:rPr>
              <a:t>:</a:t>
            </a:r>
          </a:p>
          <a:p>
            <a:pPr lvl="2"/>
            <a:r>
              <a:rPr lang="en-US">
                <a:solidFill>
                  <a:prstClr val="black"/>
                </a:solidFill>
              </a:rPr>
              <a:t>Blazor,</a:t>
            </a:r>
            <a:endParaRPr lang="hu-HU">
              <a:solidFill>
                <a:prstClr val="black"/>
              </a:solidFill>
            </a:endParaRPr>
          </a:p>
          <a:p>
            <a:pPr lvl="2"/>
            <a:r>
              <a:rPr lang="en-US">
                <a:solidFill>
                  <a:prstClr val="black"/>
                </a:solidFill>
              </a:rPr>
              <a:t>Angular,</a:t>
            </a:r>
            <a:endParaRPr lang="hu-HU">
              <a:solidFill>
                <a:prstClr val="black"/>
              </a:solidFill>
            </a:endParaRPr>
          </a:p>
          <a:p>
            <a:pPr lvl="2"/>
            <a:r>
              <a:rPr lang="en-US">
                <a:solidFill>
                  <a:prstClr val="black"/>
                </a:solidFill>
              </a:rPr>
              <a:t>React,</a:t>
            </a:r>
            <a:endParaRPr lang="hu-HU">
              <a:solidFill>
                <a:prstClr val="black"/>
              </a:solidFill>
            </a:endParaRPr>
          </a:p>
          <a:p>
            <a:pPr lvl="2"/>
            <a:r>
              <a:rPr lang="en-US">
                <a:solidFill>
                  <a:prstClr val="black"/>
                </a:solidFill>
              </a:rPr>
              <a:t>Bootstrap</a:t>
            </a:r>
            <a:endParaRPr lang="hu-HU">
              <a:solidFill>
                <a:prstClr val="black"/>
              </a:solidFill>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hu-HU" sz="2200" b="0" i="0" u="none" strike="noStrike" kern="120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4074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hu-HU" altLang="hu-HU" sz="2800" b="1">
                <a:solidFill>
                  <a:prstClr val="white"/>
                </a:solidFill>
                <a:latin typeface="Arial" panose="020B0604020202020204" pitchFamily="34" charset="0"/>
                <a:cs typeface="Arial" panose="020B0604020202020204" pitchFamily="34" charset="0"/>
              </a:rPr>
              <a:t>Introduction to ASP.NET Core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7" name="Tartalom helye 1"/>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r>
              <a:rPr lang="en-US">
                <a:solidFill>
                  <a:prstClr val="black"/>
                </a:solidFill>
              </a:rPr>
              <a:t>ASP.NET Core targeting .NET Framework</a:t>
            </a:r>
            <a:endParaRPr lang="hu-HU">
              <a:solidFill>
                <a:prstClr val="black"/>
              </a:solidFill>
            </a:endParaRPr>
          </a:p>
          <a:p>
            <a:pPr lvl="1"/>
            <a:r>
              <a:rPr lang="hu-HU">
                <a:solidFill>
                  <a:prstClr val="black"/>
                </a:solidFill>
              </a:rPr>
              <a:t>ASP.NET Core 2.x can target .NET Core or .NET Framework. </a:t>
            </a:r>
          </a:p>
          <a:p>
            <a:pPr lvl="2"/>
            <a:r>
              <a:rPr lang="hu-HU">
                <a:solidFill>
                  <a:prstClr val="black"/>
                </a:solidFill>
              </a:rPr>
              <a:t>ASP.NET Core apps targeting .NET Framework aren't cross-platform—they run on Windows only. Generally, ASP.NET Core 2.x is made up of .NET Standard libraries. Libraries written with .NET Standard 2.0 run on any .NET platform that implements .NET Standard 2.0.</a:t>
            </a:r>
          </a:p>
          <a:p>
            <a:pPr lvl="1"/>
            <a:r>
              <a:rPr lang="en-US">
                <a:solidFill>
                  <a:prstClr val="black"/>
                </a:solidFill>
              </a:rPr>
              <a:t>ASP.NET Core 3.0 and later will only run on .NET Core.</a:t>
            </a:r>
            <a:endParaRPr lang="hu-HU">
              <a:solidFill>
                <a:prstClr val="black"/>
              </a:solidFill>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hu-HU" sz="2200" b="0" i="0" u="none" strike="noStrike" kern="120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546651158"/>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789</Words>
  <Application>Microsoft Office PowerPoint</Application>
  <PresentationFormat>Diavetítés a képernyőre (4:3 oldalarány)</PresentationFormat>
  <Paragraphs>108</Paragraphs>
  <Slides>12</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12</vt:i4>
      </vt:variant>
    </vt:vector>
  </HeadingPairs>
  <TitlesOfParts>
    <vt:vector size="16" baseType="lpstr">
      <vt:lpstr>Arial</vt:lpstr>
      <vt:lpstr>Calibri</vt:lpstr>
      <vt:lpstr>Calibri Light</vt:lpstr>
      <vt:lpstr>Office-téma</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A Horvath</dc:creator>
  <cp:lastModifiedBy>A Horvath</cp:lastModifiedBy>
  <cp:revision>31</cp:revision>
  <dcterms:created xsi:type="dcterms:W3CDTF">2020-02-07T09:37:41Z</dcterms:created>
  <dcterms:modified xsi:type="dcterms:W3CDTF">2020-08-18T11:21:42Z</dcterms:modified>
</cp:coreProperties>
</file>