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7"/>
  </p:notesMasterIdLst>
  <p:sldIdLst>
    <p:sldId id="278" r:id="rId2"/>
    <p:sldId id="279" r:id="rId3"/>
    <p:sldId id="280" r:id="rId4"/>
    <p:sldId id="296" r:id="rId5"/>
    <p:sldId id="297" r:id="rId6"/>
    <p:sldId id="299" r:id="rId7"/>
    <p:sldId id="300" r:id="rId8"/>
    <p:sldId id="301" r:id="rId9"/>
    <p:sldId id="302" r:id="rId10"/>
    <p:sldId id="281" r:id="rId11"/>
    <p:sldId id="282" r:id="rId12"/>
    <p:sldId id="283" r:id="rId13"/>
    <p:sldId id="284" r:id="rId14"/>
    <p:sldId id="285" r:id="rId15"/>
    <p:sldId id="286" r:id="rId16"/>
    <p:sldId id="287" r:id="rId17"/>
    <p:sldId id="288" r:id="rId18"/>
    <p:sldId id="289" r:id="rId19"/>
    <p:sldId id="290" r:id="rId20"/>
    <p:sldId id="291" r:id="rId21"/>
    <p:sldId id="292" r:id="rId22"/>
    <p:sldId id="293" r:id="rId23"/>
    <p:sldId id="294" r:id="rId24"/>
    <p:sldId id="295" r:id="rId25"/>
    <p:sldId id="261" r:id="rId26"/>
  </p:sldIdLst>
  <p:sldSz cx="9144000" cy="6858000" type="screen4x3"/>
  <p:notesSz cx="6858000" cy="9144000"/>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Közepesen sötét stílus 2 – 1. jelölőszín">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56" autoAdjust="0"/>
    <p:restoredTop sz="94660"/>
  </p:normalViewPr>
  <p:slideViewPr>
    <p:cSldViewPr snapToGrid="0">
      <p:cViewPr varScale="1">
        <p:scale>
          <a:sx n="74" d="100"/>
          <a:sy n="74" d="100"/>
        </p:scale>
        <p:origin x="44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u-HU"/>
          </a:p>
        </p:txBody>
      </p:sp>
      <p:sp>
        <p:nvSpPr>
          <p:cNvPr id="3" name="Dátum hely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A550BB-1B4C-4DB1-AC8F-A3891D558A67}" type="datetimeFigureOut">
              <a:rPr lang="hu-HU" smtClean="0"/>
              <a:t>2020.06.29.</a:t>
            </a:fld>
            <a:endParaRPr lang="hu-HU"/>
          </a:p>
        </p:txBody>
      </p:sp>
      <p:sp>
        <p:nvSpPr>
          <p:cNvPr id="4" name="Diakép helye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hu-HU"/>
          </a:p>
        </p:txBody>
      </p:sp>
      <p:sp>
        <p:nvSpPr>
          <p:cNvPr id="5" name="Jegyzetek hely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6" name="Élőláb hely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u-HU"/>
          </a:p>
        </p:txBody>
      </p:sp>
      <p:sp>
        <p:nvSpPr>
          <p:cNvPr id="7" name="Dia számának hely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F6F55E-D967-4CF9-80E9-26EC0F531498}" type="slidenum">
              <a:rPr lang="hu-HU" smtClean="0"/>
              <a:t>‹#›</a:t>
            </a:fld>
            <a:endParaRPr lang="hu-HU"/>
          </a:p>
        </p:txBody>
      </p:sp>
    </p:spTree>
    <p:extLst>
      <p:ext uri="{BB962C8B-B14F-4D97-AF65-F5344CB8AC3E}">
        <p14:creationId xmlns:p14="http://schemas.microsoft.com/office/powerpoint/2010/main" val="1317713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hu-HU"/>
              <a:t>Mintacím szerkesztése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u-HU"/>
              <a:t>Alcím mintájának szerkesztése</a:t>
            </a:r>
            <a:endParaRPr lang="en-US" dirty="0"/>
          </a:p>
        </p:txBody>
      </p:sp>
      <p:sp>
        <p:nvSpPr>
          <p:cNvPr id="4" name="Date Placeholder 3"/>
          <p:cNvSpPr>
            <a:spLocks noGrp="1"/>
          </p:cNvSpPr>
          <p:nvPr>
            <p:ph type="dt" sz="half" idx="10"/>
          </p:nvPr>
        </p:nvSpPr>
        <p:spPr/>
        <p:txBody>
          <a:bodyPr/>
          <a:lstStyle/>
          <a:p>
            <a:fld id="{4B243BC5-7275-440E-B39A-B5371C197532}" type="datetimeFigureOut">
              <a:rPr lang="hu-HU" smtClean="0"/>
              <a:t>2020.06.29.</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F074EDBA-5CAD-4456-9A85-0F409996098E}" type="slidenum">
              <a:rPr lang="hu-HU" smtClean="0"/>
              <a:t>‹#›</a:t>
            </a:fld>
            <a:endParaRPr lang="hu-HU"/>
          </a:p>
        </p:txBody>
      </p:sp>
    </p:spTree>
    <p:extLst>
      <p:ext uri="{BB962C8B-B14F-4D97-AF65-F5344CB8AC3E}">
        <p14:creationId xmlns:p14="http://schemas.microsoft.com/office/powerpoint/2010/main" val="3244596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Vertical Text Placeholder 2"/>
          <p:cNvSpPr>
            <a:spLocks noGrp="1"/>
          </p:cNvSpPr>
          <p:nvPr>
            <p:ph type="body" orient="vert" idx="1"/>
          </p:nvPr>
        </p:nvSpPr>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4B243BC5-7275-440E-B39A-B5371C197532}" type="datetimeFigureOut">
              <a:rPr lang="hu-HU" smtClean="0"/>
              <a:t>2020.06.29.</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F074EDBA-5CAD-4456-9A85-0F409996098E}" type="slidenum">
              <a:rPr lang="hu-HU" smtClean="0"/>
              <a:t>‹#›</a:t>
            </a:fld>
            <a:endParaRPr lang="hu-HU"/>
          </a:p>
        </p:txBody>
      </p:sp>
    </p:spTree>
    <p:extLst>
      <p:ext uri="{BB962C8B-B14F-4D97-AF65-F5344CB8AC3E}">
        <p14:creationId xmlns:p14="http://schemas.microsoft.com/office/powerpoint/2010/main" val="1810951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hu-HU"/>
              <a:t>Mintacím szerkesztése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4B243BC5-7275-440E-B39A-B5371C197532}" type="datetimeFigureOut">
              <a:rPr lang="hu-HU" smtClean="0"/>
              <a:t>2020.06.29.</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F074EDBA-5CAD-4456-9A85-0F409996098E}" type="slidenum">
              <a:rPr lang="hu-HU" smtClean="0"/>
              <a:t>‹#›</a:t>
            </a:fld>
            <a:endParaRPr lang="hu-HU"/>
          </a:p>
        </p:txBody>
      </p:sp>
    </p:spTree>
    <p:extLst>
      <p:ext uri="{BB962C8B-B14F-4D97-AF65-F5344CB8AC3E}">
        <p14:creationId xmlns:p14="http://schemas.microsoft.com/office/powerpoint/2010/main" val="1027145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Content Placeholder 2"/>
          <p:cNvSpPr>
            <a:spLocks noGrp="1"/>
          </p:cNvSpPr>
          <p:nvPr>
            <p:ph idx="1"/>
          </p:nvPr>
        </p:nvSpPr>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4B243BC5-7275-440E-B39A-B5371C197532}" type="datetimeFigureOut">
              <a:rPr lang="hu-HU" smtClean="0"/>
              <a:t>2020.06.29.</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F074EDBA-5CAD-4456-9A85-0F409996098E}" type="slidenum">
              <a:rPr lang="hu-HU" smtClean="0"/>
              <a:t>‹#›</a:t>
            </a:fld>
            <a:endParaRPr lang="hu-HU"/>
          </a:p>
        </p:txBody>
      </p:sp>
    </p:spTree>
    <p:extLst>
      <p:ext uri="{BB962C8B-B14F-4D97-AF65-F5344CB8AC3E}">
        <p14:creationId xmlns:p14="http://schemas.microsoft.com/office/powerpoint/2010/main" val="89774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hu-HU"/>
              <a:t>Mintacím szerkesztése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u-HU"/>
              <a:t>Mintaszöveg szerkesztése</a:t>
            </a:r>
          </a:p>
        </p:txBody>
      </p:sp>
      <p:sp>
        <p:nvSpPr>
          <p:cNvPr id="4" name="Date Placeholder 3"/>
          <p:cNvSpPr>
            <a:spLocks noGrp="1"/>
          </p:cNvSpPr>
          <p:nvPr>
            <p:ph type="dt" sz="half" idx="10"/>
          </p:nvPr>
        </p:nvSpPr>
        <p:spPr/>
        <p:txBody>
          <a:bodyPr/>
          <a:lstStyle/>
          <a:p>
            <a:fld id="{4B243BC5-7275-440E-B39A-B5371C197532}" type="datetimeFigureOut">
              <a:rPr lang="hu-HU" smtClean="0"/>
              <a:t>2020.06.29.</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F074EDBA-5CAD-4456-9A85-0F409996098E}" type="slidenum">
              <a:rPr lang="hu-HU" smtClean="0"/>
              <a:t>‹#›</a:t>
            </a:fld>
            <a:endParaRPr lang="hu-HU"/>
          </a:p>
        </p:txBody>
      </p:sp>
    </p:spTree>
    <p:extLst>
      <p:ext uri="{BB962C8B-B14F-4D97-AF65-F5344CB8AC3E}">
        <p14:creationId xmlns:p14="http://schemas.microsoft.com/office/powerpoint/2010/main" val="2472288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5" name="Date Placeholder 4"/>
          <p:cNvSpPr>
            <a:spLocks noGrp="1"/>
          </p:cNvSpPr>
          <p:nvPr>
            <p:ph type="dt" sz="half" idx="10"/>
          </p:nvPr>
        </p:nvSpPr>
        <p:spPr/>
        <p:txBody>
          <a:bodyPr/>
          <a:lstStyle/>
          <a:p>
            <a:fld id="{4B243BC5-7275-440E-B39A-B5371C197532}" type="datetimeFigureOut">
              <a:rPr lang="hu-HU" smtClean="0"/>
              <a:t>2020.06.29.</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F074EDBA-5CAD-4456-9A85-0F409996098E}" type="slidenum">
              <a:rPr lang="hu-HU" smtClean="0"/>
              <a:t>‹#›</a:t>
            </a:fld>
            <a:endParaRPr lang="hu-HU"/>
          </a:p>
        </p:txBody>
      </p:sp>
    </p:spTree>
    <p:extLst>
      <p:ext uri="{BB962C8B-B14F-4D97-AF65-F5344CB8AC3E}">
        <p14:creationId xmlns:p14="http://schemas.microsoft.com/office/powerpoint/2010/main" val="1205461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hu-HU"/>
              <a:t>Mintacím szerkesztése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4" name="Content Placeholder 3"/>
          <p:cNvSpPr>
            <a:spLocks noGrp="1"/>
          </p:cNvSpPr>
          <p:nvPr>
            <p:ph sz="half" idx="2"/>
          </p:nvPr>
        </p:nvSpPr>
        <p:spPr>
          <a:xfrm>
            <a:off x="629842" y="2505075"/>
            <a:ext cx="3868340" cy="36845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6" name="Content Placeholder 5"/>
          <p:cNvSpPr>
            <a:spLocks noGrp="1"/>
          </p:cNvSpPr>
          <p:nvPr>
            <p:ph sz="quarter" idx="4"/>
          </p:nvPr>
        </p:nvSpPr>
        <p:spPr>
          <a:xfrm>
            <a:off x="4629150" y="2505075"/>
            <a:ext cx="3887391" cy="36845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7" name="Date Placeholder 6"/>
          <p:cNvSpPr>
            <a:spLocks noGrp="1"/>
          </p:cNvSpPr>
          <p:nvPr>
            <p:ph type="dt" sz="half" idx="10"/>
          </p:nvPr>
        </p:nvSpPr>
        <p:spPr/>
        <p:txBody>
          <a:bodyPr/>
          <a:lstStyle/>
          <a:p>
            <a:fld id="{4B243BC5-7275-440E-B39A-B5371C197532}" type="datetimeFigureOut">
              <a:rPr lang="hu-HU" smtClean="0"/>
              <a:t>2020.06.29.</a:t>
            </a:fld>
            <a:endParaRPr lang="hu-HU"/>
          </a:p>
        </p:txBody>
      </p:sp>
      <p:sp>
        <p:nvSpPr>
          <p:cNvPr id="8" name="Footer Placeholder 7"/>
          <p:cNvSpPr>
            <a:spLocks noGrp="1"/>
          </p:cNvSpPr>
          <p:nvPr>
            <p:ph type="ftr" sz="quarter" idx="11"/>
          </p:nvPr>
        </p:nvSpPr>
        <p:spPr/>
        <p:txBody>
          <a:bodyPr/>
          <a:lstStyle/>
          <a:p>
            <a:endParaRPr lang="hu-HU"/>
          </a:p>
        </p:txBody>
      </p:sp>
      <p:sp>
        <p:nvSpPr>
          <p:cNvPr id="9" name="Slide Number Placeholder 8"/>
          <p:cNvSpPr>
            <a:spLocks noGrp="1"/>
          </p:cNvSpPr>
          <p:nvPr>
            <p:ph type="sldNum" sz="quarter" idx="12"/>
          </p:nvPr>
        </p:nvSpPr>
        <p:spPr/>
        <p:txBody>
          <a:bodyPr/>
          <a:lstStyle/>
          <a:p>
            <a:fld id="{F074EDBA-5CAD-4456-9A85-0F409996098E}" type="slidenum">
              <a:rPr lang="hu-HU" smtClean="0"/>
              <a:t>‹#›</a:t>
            </a:fld>
            <a:endParaRPr lang="hu-HU"/>
          </a:p>
        </p:txBody>
      </p:sp>
    </p:spTree>
    <p:extLst>
      <p:ext uri="{BB962C8B-B14F-4D97-AF65-F5344CB8AC3E}">
        <p14:creationId xmlns:p14="http://schemas.microsoft.com/office/powerpoint/2010/main" val="1773541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Date Placeholder 2"/>
          <p:cNvSpPr>
            <a:spLocks noGrp="1"/>
          </p:cNvSpPr>
          <p:nvPr>
            <p:ph type="dt" sz="half" idx="10"/>
          </p:nvPr>
        </p:nvSpPr>
        <p:spPr/>
        <p:txBody>
          <a:bodyPr/>
          <a:lstStyle/>
          <a:p>
            <a:fld id="{4B243BC5-7275-440E-B39A-B5371C197532}" type="datetimeFigureOut">
              <a:rPr lang="hu-HU" smtClean="0"/>
              <a:t>2020.06.29.</a:t>
            </a:fld>
            <a:endParaRPr lang="hu-HU"/>
          </a:p>
        </p:txBody>
      </p:sp>
      <p:sp>
        <p:nvSpPr>
          <p:cNvPr id="4" name="Footer Placeholder 3"/>
          <p:cNvSpPr>
            <a:spLocks noGrp="1"/>
          </p:cNvSpPr>
          <p:nvPr>
            <p:ph type="ftr" sz="quarter" idx="11"/>
          </p:nvPr>
        </p:nvSpPr>
        <p:spPr/>
        <p:txBody>
          <a:bodyPr/>
          <a:lstStyle/>
          <a:p>
            <a:endParaRPr lang="hu-HU"/>
          </a:p>
        </p:txBody>
      </p:sp>
      <p:sp>
        <p:nvSpPr>
          <p:cNvPr id="5" name="Slide Number Placeholder 4"/>
          <p:cNvSpPr>
            <a:spLocks noGrp="1"/>
          </p:cNvSpPr>
          <p:nvPr>
            <p:ph type="sldNum" sz="quarter" idx="12"/>
          </p:nvPr>
        </p:nvSpPr>
        <p:spPr/>
        <p:txBody>
          <a:bodyPr/>
          <a:lstStyle/>
          <a:p>
            <a:fld id="{F074EDBA-5CAD-4456-9A85-0F409996098E}" type="slidenum">
              <a:rPr lang="hu-HU" smtClean="0"/>
              <a:t>‹#›</a:t>
            </a:fld>
            <a:endParaRPr lang="hu-HU"/>
          </a:p>
        </p:txBody>
      </p:sp>
    </p:spTree>
    <p:extLst>
      <p:ext uri="{BB962C8B-B14F-4D97-AF65-F5344CB8AC3E}">
        <p14:creationId xmlns:p14="http://schemas.microsoft.com/office/powerpoint/2010/main" val="2179032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243BC5-7275-440E-B39A-B5371C197532}" type="datetimeFigureOut">
              <a:rPr lang="hu-HU" smtClean="0"/>
              <a:t>2020.06.29.</a:t>
            </a:fld>
            <a:endParaRPr lang="hu-HU"/>
          </a:p>
        </p:txBody>
      </p:sp>
      <p:sp>
        <p:nvSpPr>
          <p:cNvPr id="3" name="Footer Placeholder 2"/>
          <p:cNvSpPr>
            <a:spLocks noGrp="1"/>
          </p:cNvSpPr>
          <p:nvPr>
            <p:ph type="ftr" sz="quarter" idx="11"/>
          </p:nvPr>
        </p:nvSpPr>
        <p:spPr/>
        <p:txBody>
          <a:bodyPr/>
          <a:lstStyle/>
          <a:p>
            <a:endParaRPr lang="hu-HU"/>
          </a:p>
        </p:txBody>
      </p:sp>
      <p:sp>
        <p:nvSpPr>
          <p:cNvPr id="4" name="Slide Number Placeholder 3"/>
          <p:cNvSpPr>
            <a:spLocks noGrp="1"/>
          </p:cNvSpPr>
          <p:nvPr>
            <p:ph type="sldNum" sz="quarter" idx="12"/>
          </p:nvPr>
        </p:nvSpPr>
        <p:spPr/>
        <p:txBody>
          <a:bodyPr/>
          <a:lstStyle/>
          <a:p>
            <a:fld id="{F074EDBA-5CAD-4456-9A85-0F409996098E}" type="slidenum">
              <a:rPr lang="hu-HU" smtClean="0"/>
              <a:t>‹#›</a:t>
            </a:fld>
            <a:endParaRPr lang="hu-HU"/>
          </a:p>
        </p:txBody>
      </p:sp>
    </p:spTree>
    <p:extLst>
      <p:ext uri="{BB962C8B-B14F-4D97-AF65-F5344CB8AC3E}">
        <p14:creationId xmlns:p14="http://schemas.microsoft.com/office/powerpoint/2010/main" val="2934187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hu-HU"/>
              <a:t>Mintacím szerkesztése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ate Placeholder 4"/>
          <p:cNvSpPr>
            <a:spLocks noGrp="1"/>
          </p:cNvSpPr>
          <p:nvPr>
            <p:ph type="dt" sz="half" idx="10"/>
          </p:nvPr>
        </p:nvSpPr>
        <p:spPr/>
        <p:txBody>
          <a:bodyPr/>
          <a:lstStyle/>
          <a:p>
            <a:fld id="{4B243BC5-7275-440E-B39A-B5371C197532}" type="datetimeFigureOut">
              <a:rPr lang="hu-HU" smtClean="0"/>
              <a:t>2020.06.29.</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F074EDBA-5CAD-4456-9A85-0F409996098E}" type="slidenum">
              <a:rPr lang="hu-HU" smtClean="0"/>
              <a:t>‹#›</a:t>
            </a:fld>
            <a:endParaRPr lang="hu-HU"/>
          </a:p>
        </p:txBody>
      </p:sp>
    </p:spTree>
    <p:extLst>
      <p:ext uri="{BB962C8B-B14F-4D97-AF65-F5344CB8AC3E}">
        <p14:creationId xmlns:p14="http://schemas.microsoft.com/office/powerpoint/2010/main" val="3777930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hu-HU"/>
              <a:t>Mintacím szerkesztése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u-HU"/>
              <a:t>Kép beszúrásához kattintson az ikonra</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ate Placeholder 4"/>
          <p:cNvSpPr>
            <a:spLocks noGrp="1"/>
          </p:cNvSpPr>
          <p:nvPr>
            <p:ph type="dt" sz="half" idx="10"/>
          </p:nvPr>
        </p:nvSpPr>
        <p:spPr/>
        <p:txBody>
          <a:bodyPr/>
          <a:lstStyle/>
          <a:p>
            <a:fld id="{4B243BC5-7275-440E-B39A-B5371C197532}" type="datetimeFigureOut">
              <a:rPr lang="hu-HU" smtClean="0"/>
              <a:t>2020.06.29.</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F074EDBA-5CAD-4456-9A85-0F409996098E}" type="slidenum">
              <a:rPr lang="hu-HU" smtClean="0"/>
              <a:t>‹#›</a:t>
            </a:fld>
            <a:endParaRPr lang="hu-HU"/>
          </a:p>
        </p:txBody>
      </p:sp>
    </p:spTree>
    <p:extLst>
      <p:ext uri="{BB962C8B-B14F-4D97-AF65-F5344CB8AC3E}">
        <p14:creationId xmlns:p14="http://schemas.microsoft.com/office/powerpoint/2010/main" val="1197989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hu-HU"/>
              <a:t>Mintacím szerkesztése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243BC5-7275-440E-B39A-B5371C197532}" type="datetimeFigureOut">
              <a:rPr lang="hu-HU" smtClean="0"/>
              <a:t>2020.06.29.</a:t>
            </a:fld>
            <a:endParaRPr lang="hu-HU"/>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u-HU"/>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74EDBA-5CAD-4456-9A85-0F409996098E}" type="slidenum">
              <a:rPr lang="hu-HU" smtClean="0"/>
              <a:t>‹#›</a:t>
            </a:fld>
            <a:endParaRPr lang="hu-HU"/>
          </a:p>
        </p:txBody>
      </p:sp>
    </p:spTree>
    <p:extLst>
      <p:ext uri="{BB962C8B-B14F-4D97-AF65-F5344CB8AC3E}">
        <p14:creationId xmlns:p14="http://schemas.microsoft.com/office/powerpoint/2010/main" val="2609390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ocs.microsoft.com/en-us/aspnet/core/mvc/controllers/filters?view=aspnetcore-3.1"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docs.microsoft.com/en-us/aspnet/core/mvc/controllers/filters?view=aspnetcore-3.1" TargetMode="Externa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s://www.c-sharpcorner.com/article/working-with-filters-in-asp-net-core-mvc/" TargetMode="External"/><Relationship Id="rId5" Type="http://schemas.openxmlformats.org/officeDocument/2006/relationships/hyperlink" Target="https://www.yogihosting.com/aspnet-core-filters/" TargetMode="External"/><Relationship Id="rId4" Type="http://schemas.openxmlformats.org/officeDocument/2006/relationships/hyperlink" Target="https://code-maze.com/action-filters-aspnetcore/" TargetMode="Externa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Cím 1"/>
          <p:cNvSpPr txBox="1">
            <a:spLocks/>
          </p:cNvSpPr>
          <p:nvPr/>
        </p:nvSpPr>
        <p:spPr bwMode="auto">
          <a:xfrm>
            <a:off x="1042988" y="2500313"/>
            <a:ext cx="5473228"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algn="l" rtl="0" eaLnBrk="0" fontAlgn="base" hangingPunct="0">
              <a:spcBef>
                <a:spcPct val="0"/>
              </a:spcBef>
              <a:spcAft>
                <a:spcPct val="0"/>
              </a:spcAft>
              <a:defRPr sz="4400" b="1" kern="1200" cap="all" baseline="0">
                <a:solidFill>
                  <a:schemeClr val="bg1"/>
                </a:solidFill>
                <a:latin typeface="Arial"/>
                <a:ea typeface="+mj-ea"/>
                <a:cs typeface="Arial"/>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fontAlgn="auto" hangingPunct="1">
              <a:spcAft>
                <a:spcPts val="0"/>
              </a:spcAft>
              <a:defRPr/>
            </a:pPr>
            <a:r>
              <a:rPr lang="hu-HU" dirty="0" err="1"/>
              <a:t>filters</a:t>
            </a:r>
            <a:endParaRPr lang="hu-HU" dirty="0">
              <a:solidFill>
                <a:sysClr val="window" lastClr="FFFFFF"/>
              </a:solidFill>
            </a:endParaRPr>
          </a:p>
        </p:txBody>
      </p:sp>
      <p:sp>
        <p:nvSpPr>
          <p:cNvPr id="6"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spcAft>
                <a:spcPts val="600"/>
              </a:spcAft>
              <a:buFontTx/>
              <a:buNone/>
            </a:pPr>
            <a:r>
              <a:rPr lang="hu-HU" altLang="hu-HU" sz="1200" b="1">
                <a:solidFill>
                  <a:prstClr val="white"/>
                </a:solidFill>
                <a:latin typeface="Arial" panose="020B0604020202020204" pitchFamily="34" charset="0"/>
              </a:rPr>
              <a:t>EFOP-3.4.3-16-2016-00009</a:t>
            </a:r>
          </a:p>
          <a:p>
            <a:pPr>
              <a:spcBef>
                <a:spcPct val="0"/>
              </a:spcBef>
              <a:spcAft>
                <a:spcPts val="600"/>
              </a:spcAft>
              <a:buFontTx/>
              <a:buNone/>
            </a:pPr>
            <a:r>
              <a:rPr lang="hu-HU" altLang="hu-HU" sz="1200">
                <a:solidFill>
                  <a:prstClr val="white"/>
                </a:solidFill>
                <a:latin typeface="Arial" panose="020B0604020202020204" pitchFamily="34" charset="0"/>
              </a:rPr>
              <a:t>A felsőfokú oktatás minőségének és hozzáférhetőségének együttes javítása a Pannon Egyetemen</a:t>
            </a:r>
          </a:p>
        </p:txBody>
      </p:sp>
      <p:sp>
        <p:nvSpPr>
          <p:cNvPr id="4" name="Szövegdoboz 1"/>
          <p:cNvSpPr txBox="1"/>
          <p:nvPr/>
        </p:nvSpPr>
        <p:spPr>
          <a:xfrm>
            <a:off x="0" y="5934670"/>
            <a:ext cx="5061397" cy="923330"/>
          </a:xfrm>
          <a:prstGeom prst="rect">
            <a:avLst/>
          </a:prstGeom>
          <a:noFill/>
        </p:spPr>
        <p:txBody>
          <a:bodyPr wrap="square" rtlCol="0">
            <a:spAutoFit/>
          </a:bodyPr>
          <a:ls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hu-HU" dirty="0">
                <a:hlinkClick r:id="rId3"/>
              </a:rPr>
              <a:t>https://docs.microsoft.com/en-us/aspnet/core/mvc/controllers/filters?view=aspnetcore-3.1</a:t>
            </a:r>
            <a:endParaRPr lang="hu-HU" dirty="0"/>
          </a:p>
        </p:txBody>
      </p:sp>
    </p:spTree>
    <p:extLst>
      <p:ext uri="{BB962C8B-B14F-4D97-AF65-F5344CB8AC3E}">
        <p14:creationId xmlns:p14="http://schemas.microsoft.com/office/powerpoint/2010/main" val="34690288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lvl="0" eaLnBrk="1" hangingPunct="1">
              <a:defRPr/>
            </a:pPr>
            <a:r>
              <a:rPr lang="hu-HU" sz="3600">
                <a:solidFill>
                  <a:prstClr val="white"/>
                </a:solidFill>
                <a:latin typeface="Calibri"/>
              </a:rPr>
              <a:t>Filter types</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a:xfrm>
            <a:off x="628650" y="1825624"/>
            <a:ext cx="7886700" cy="4639569"/>
          </a:xfrm>
        </p:spPr>
        <p:txBody>
          <a:bodyPr>
            <a:normAutofit/>
          </a:bodyPr>
          <a:lstStyle/>
          <a:p>
            <a:r>
              <a:rPr lang="en-US"/>
              <a:t>Each filter type is executed at a different stage in the filter pipeline. The filter </a:t>
            </a:r>
            <a:r>
              <a:rPr lang="en-US"/>
              <a:t>types</a:t>
            </a:r>
            <a:r>
              <a:rPr lang="en-US" smtClean="0"/>
              <a:t>:</a:t>
            </a:r>
            <a:endParaRPr lang="hu-HU" smtClean="0"/>
          </a:p>
          <a:p>
            <a:pPr lvl="1"/>
            <a:r>
              <a:rPr lang="en-US" smtClean="0"/>
              <a:t>Authorization </a:t>
            </a:r>
            <a:r>
              <a:rPr lang="en-US"/>
              <a:t>filters</a:t>
            </a:r>
          </a:p>
          <a:p>
            <a:pPr lvl="1"/>
            <a:r>
              <a:rPr lang="en-US"/>
              <a:t>Resource filters</a:t>
            </a:r>
          </a:p>
          <a:p>
            <a:pPr lvl="1"/>
            <a:r>
              <a:rPr lang="en-US"/>
              <a:t>Action </a:t>
            </a:r>
            <a:r>
              <a:rPr lang="en-US" smtClean="0"/>
              <a:t>filters</a:t>
            </a:r>
            <a:endParaRPr lang="en-US"/>
          </a:p>
          <a:p>
            <a:pPr lvl="1"/>
            <a:r>
              <a:rPr lang="en-US"/>
              <a:t>Exception filters</a:t>
            </a:r>
          </a:p>
          <a:p>
            <a:pPr lvl="1"/>
            <a:r>
              <a:rPr lang="en-US"/>
              <a:t>Result </a:t>
            </a:r>
            <a:r>
              <a:rPr lang="en-US" smtClean="0"/>
              <a:t>filters</a:t>
            </a:r>
            <a:endParaRPr lang="hu-HU" smtClean="0"/>
          </a:p>
          <a:p>
            <a:r>
              <a:rPr lang="en-US"/>
              <a:t>The following diagram shows how filter types interact in the filter pipeline.</a:t>
            </a:r>
            <a:endParaRPr lang="hu-HU" dirty="0"/>
          </a:p>
        </p:txBody>
      </p:sp>
    </p:spTree>
    <p:extLst>
      <p:ext uri="{BB962C8B-B14F-4D97-AF65-F5344CB8AC3E}">
        <p14:creationId xmlns:p14="http://schemas.microsoft.com/office/powerpoint/2010/main" val="3307760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lvl="0" eaLnBrk="1" hangingPunct="1">
              <a:defRPr/>
            </a:pPr>
            <a:r>
              <a:rPr lang="hu-HU" sz="3600">
                <a:solidFill>
                  <a:prstClr val="white"/>
                </a:solidFill>
                <a:latin typeface="Calibri"/>
              </a:rPr>
              <a:t>Filter types</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pic>
        <p:nvPicPr>
          <p:cNvPr id="2" name="Tartalom helye 1"/>
          <p:cNvPicPr>
            <a:picLocks noGrp="1" noChangeAspect="1"/>
          </p:cNvPicPr>
          <p:nvPr>
            <p:ph idx="1"/>
          </p:nvPr>
        </p:nvPicPr>
        <p:blipFill>
          <a:blip r:embed="rId3"/>
          <a:stretch>
            <a:fillRect/>
          </a:stretch>
        </p:blipFill>
        <p:spPr>
          <a:xfrm>
            <a:off x="1249251" y="1360933"/>
            <a:ext cx="6194737" cy="5322395"/>
          </a:xfrm>
          <a:prstGeom prst="rect">
            <a:avLst/>
          </a:prstGeom>
          <a:ln>
            <a:noFill/>
          </a:ln>
        </p:spPr>
      </p:pic>
    </p:spTree>
    <p:extLst>
      <p:ext uri="{BB962C8B-B14F-4D97-AF65-F5344CB8AC3E}">
        <p14:creationId xmlns:p14="http://schemas.microsoft.com/office/powerpoint/2010/main" val="2231950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lvl="0" eaLnBrk="1" hangingPunct="1">
              <a:defRPr/>
            </a:pPr>
            <a:r>
              <a:rPr lang="hu-HU" sz="3600">
                <a:solidFill>
                  <a:prstClr val="white"/>
                </a:solidFill>
                <a:latin typeface="Calibri"/>
              </a:rPr>
              <a:t>Authorization filters</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a:xfrm>
            <a:off x="628650" y="1825625"/>
            <a:ext cx="7886700" cy="4639570"/>
          </a:xfrm>
        </p:spPr>
        <p:txBody>
          <a:bodyPr>
            <a:normAutofit fontScale="85000" lnSpcReduction="20000"/>
          </a:bodyPr>
          <a:lstStyle/>
          <a:p>
            <a:r>
              <a:rPr lang="hu-HU" smtClean="0"/>
              <a:t>T</a:t>
            </a:r>
            <a:r>
              <a:rPr lang="en-US" smtClean="0"/>
              <a:t>he </a:t>
            </a:r>
            <a:r>
              <a:rPr lang="en-US"/>
              <a:t>first filters run in the filter pipeline.</a:t>
            </a:r>
          </a:p>
          <a:p>
            <a:r>
              <a:rPr lang="en-US"/>
              <a:t>Control access to action methods.</a:t>
            </a:r>
          </a:p>
          <a:p>
            <a:r>
              <a:rPr lang="en-US"/>
              <a:t>Have a before method, but no after </a:t>
            </a:r>
            <a:r>
              <a:rPr lang="en-US"/>
              <a:t>method</a:t>
            </a:r>
            <a:r>
              <a:rPr lang="en-US" smtClean="0"/>
              <a:t>.</a:t>
            </a:r>
            <a:endParaRPr lang="hu-HU" smtClean="0"/>
          </a:p>
          <a:p>
            <a:r>
              <a:rPr lang="en-US"/>
              <a:t>Custom authorization filters require a custom </a:t>
            </a:r>
            <a:r>
              <a:rPr lang="en-US"/>
              <a:t>authorization </a:t>
            </a:r>
            <a:r>
              <a:rPr lang="en-US" smtClean="0"/>
              <a:t>framework.</a:t>
            </a:r>
            <a:endParaRPr lang="hu-HU" smtClean="0"/>
          </a:p>
          <a:p>
            <a:pPr lvl="1"/>
            <a:r>
              <a:rPr lang="en-US" smtClean="0"/>
              <a:t>Prefer </a:t>
            </a:r>
            <a:r>
              <a:rPr lang="en-US"/>
              <a:t>configuring the authorization policies or writing a custom authorization policy over writing a custom </a:t>
            </a:r>
            <a:r>
              <a:rPr lang="en-US"/>
              <a:t>filter</a:t>
            </a:r>
            <a:r>
              <a:rPr lang="en-US" smtClean="0"/>
              <a:t>.</a:t>
            </a:r>
            <a:endParaRPr lang="hu-HU" smtClean="0"/>
          </a:p>
          <a:p>
            <a:r>
              <a:rPr lang="en-US"/>
              <a:t>The built-in authorization </a:t>
            </a:r>
            <a:r>
              <a:rPr lang="en-US"/>
              <a:t>filter</a:t>
            </a:r>
            <a:r>
              <a:rPr lang="en-US" smtClean="0"/>
              <a:t>:</a:t>
            </a:r>
            <a:endParaRPr lang="en-US"/>
          </a:p>
          <a:p>
            <a:pPr lvl="1"/>
            <a:r>
              <a:rPr lang="en-US"/>
              <a:t>Calls the authorization system.</a:t>
            </a:r>
          </a:p>
          <a:p>
            <a:pPr lvl="1"/>
            <a:r>
              <a:rPr lang="en-US"/>
              <a:t>Does not authorize </a:t>
            </a:r>
            <a:r>
              <a:rPr lang="en-US"/>
              <a:t>requests</a:t>
            </a:r>
            <a:r>
              <a:rPr lang="en-US" smtClean="0"/>
              <a:t>.</a:t>
            </a:r>
            <a:endParaRPr lang="hu-HU" smtClean="0"/>
          </a:p>
          <a:p>
            <a:r>
              <a:rPr lang="en-US"/>
              <a:t>Do not throw exceptions within authorization </a:t>
            </a:r>
            <a:r>
              <a:rPr lang="en-US"/>
              <a:t>filters</a:t>
            </a:r>
            <a:r>
              <a:rPr lang="en-US" smtClean="0"/>
              <a:t>:</a:t>
            </a:r>
            <a:endParaRPr lang="en-US"/>
          </a:p>
          <a:p>
            <a:pPr lvl="1"/>
            <a:r>
              <a:rPr lang="en-US"/>
              <a:t>The exception will not be handled.</a:t>
            </a:r>
          </a:p>
          <a:p>
            <a:pPr lvl="1"/>
            <a:r>
              <a:rPr lang="en-US"/>
              <a:t>Exception filters will not handle the </a:t>
            </a:r>
            <a:r>
              <a:rPr lang="en-US"/>
              <a:t>exception</a:t>
            </a:r>
            <a:r>
              <a:rPr lang="en-US" smtClean="0"/>
              <a:t>.</a:t>
            </a:r>
            <a:endParaRPr lang="en-US"/>
          </a:p>
          <a:p>
            <a:pPr lvl="1"/>
            <a:r>
              <a:rPr lang="en-US"/>
              <a:t>Consider issuing a challenge when an exception occurs in an authorization filter.</a:t>
            </a:r>
            <a:endParaRPr lang="hu-HU"/>
          </a:p>
        </p:txBody>
      </p:sp>
    </p:spTree>
    <p:extLst>
      <p:ext uri="{BB962C8B-B14F-4D97-AF65-F5344CB8AC3E}">
        <p14:creationId xmlns:p14="http://schemas.microsoft.com/office/powerpoint/2010/main" val="38193422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lvl="0" eaLnBrk="1" hangingPunct="1">
              <a:defRPr/>
            </a:pPr>
            <a:r>
              <a:rPr lang="hu-HU" sz="3600">
                <a:solidFill>
                  <a:prstClr val="white"/>
                </a:solidFill>
                <a:latin typeface="Calibri"/>
              </a:rPr>
              <a:t>Resource filters</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a:xfrm>
            <a:off x="628650" y="1825624"/>
            <a:ext cx="7886700" cy="4639569"/>
          </a:xfrm>
        </p:spPr>
        <p:txBody>
          <a:bodyPr>
            <a:normAutofit/>
          </a:bodyPr>
          <a:lstStyle/>
          <a:p>
            <a:r>
              <a:rPr lang="en-US"/>
              <a:t>Implement either the IResourceFilter or IAsyncResourceFilter </a:t>
            </a:r>
            <a:r>
              <a:rPr lang="en-US"/>
              <a:t>interface</a:t>
            </a:r>
            <a:r>
              <a:rPr lang="en-US" smtClean="0"/>
              <a:t>.</a:t>
            </a:r>
            <a:endParaRPr lang="en-US"/>
          </a:p>
          <a:p>
            <a:r>
              <a:rPr lang="en-US"/>
              <a:t>Execution wraps most of the filter </a:t>
            </a:r>
            <a:r>
              <a:rPr lang="en-US"/>
              <a:t>pipeline</a:t>
            </a:r>
            <a:r>
              <a:rPr lang="en-US" smtClean="0"/>
              <a:t>.</a:t>
            </a:r>
            <a:endParaRPr lang="en-US"/>
          </a:p>
          <a:p>
            <a:r>
              <a:rPr lang="en-US"/>
              <a:t>Only Authorization filters run before resource </a:t>
            </a:r>
            <a:r>
              <a:rPr lang="en-US"/>
              <a:t>filters</a:t>
            </a:r>
            <a:r>
              <a:rPr lang="en-US" smtClean="0"/>
              <a:t>.</a:t>
            </a:r>
            <a:endParaRPr lang="hu-HU" smtClean="0"/>
          </a:p>
          <a:p>
            <a:r>
              <a:rPr lang="en-US"/>
              <a:t>Resource filters are useful to short-circuit most of the </a:t>
            </a:r>
            <a:r>
              <a:rPr lang="en-US"/>
              <a:t>pipeline</a:t>
            </a:r>
            <a:r>
              <a:rPr lang="en-US" smtClean="0"/>
              <a:t>.</a:t>
            </a:r>
            <a:endParaRPr lang="hu-HU" smtClean="0"/>
          </a:p>
          <a:p>
            <a:pPr lvl="1"/>
            <a:r>
              <a:rPr lang="en-US" smtClean="0"/>
              <a:t>For </a:t>
            </a:r>
            <a:r>
              <a:rPr lang="en-US"/>
              <a:t>example, a caching filter can avoid the rest of the pipeline on a cache </a:t>
            </a:r>
            <a:r>
              <a:rPr lang="en-US"/>
              <a:t>hit</a:t>
            </a:r>
            <a:r>
              <a:rPr lang="en-US" smtClean="0"/>
              <a:t>.</a:t>
            </a:r>
            <a:endParaRPr lang="hu-HU" smtClean="0"/>
          </a:p>
        </p:txBody>
      </p:sp>
    </p:spTree>
    <p:extLst>
      <p:ext uri="{BB962C8B-B14F-4D97-AF65-F5344CB8AC3E}">
        <p14:creationId xmlns:p14="http://schemas.microsoft.com/office/powerpoint/2010/main" val="25830096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lvl="0" eaLnBrk="1" hangingPunct="1">
              <a:defRPr/>
            </a:pPr>
            <a:r>
              <a:rPr lang="hu-HU" sz="3600">
                <a:solidFill>
                  <a:prstClr val="white"/>
                </a:solidFill>
                <a:latin typeface="Calibri"/>
              </a:rPr>
              <a:t>Action filters</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a:xfrm>
            <a:off x="628650" y="1825624"/>
            <a:ext cx="7886700" cy="4639569"/>
          </a:xfrm>
        </p:spPr>
        <p:txBody>
          <a:bodyPr>
            <a:normAutofit/>
          </a:bodyPr>
          <a:lstStyle/>
          <a:p>
            <a:r>
              <a:rPr lang="en-US" smtClean="0"/>
              <a:t>Implement </a:t>
            </a:r>
            <a:r>
              <a:rPr lang="en-US"/>
              <a:t>either the IActionFilter or IAsyncActionFilter interface.</a:t>
            </a:r>
          </a:p>
          <a:p>
            <a:r>
              <a:rPr lang="en-US"/>
              <a:t>Their execution surrounds the execution of </a:t>
            </a:r>
            <a:r>
              <a:rPr lang="en-US"/>
              <a:t>action </a:t>
            </a:r>
            <a:r>
              <a:rPr lang="en-US" smtClean="0"/>
              <a:t>methods.</a:t>
            </a:r>
            <a:endParaRPr lang="hu-HU" smtClean="0"/>
          </a:p>
        </p:txBody>
      </p:sp>
      <p:pic>
        <p:nvPicPr>
          <p:cNvPr id="2" name="Kép 1"/>
          <p:cNvPicPr>
            <a:picLocks noChangeAspect="1"/>
          </p:cNvPicPr>
          <p:nvPr/>
        </p:nvPicPr>
        <p:blipFill>
          <a:blip r:embed="rId3"/>
          <a:stretch>
            <a:fillRect/>
          </a:stretch>
        </p:blipFill>
        <p:spPr>
          <a:xfrm>
            <a:off x="863595" y="3649572"/>
            <a:ext cx="7416809" cy="2925093"/>
          </a:xfrm>
          <a:prstGeom prst="rect">
            <a:avLst/>
          </a:prstGeom>
          <a:ln>
            <a:solidFill>
              <a:schemeClr val="bg1">
                <a:lumMod val="75000"/>
              </a:schemeClr>
            </a:solidFill>
          </a:ln>
        </p:spPr>
      </p:pic>
    </p:spTree>
    <p:extLst>
      <p:ext uri="{BB962C8B-B14F-4D97-AF65-F5344CB8AC3E}">
        <p14:creationId xmlns:p14="http://schemas.microsoft.com/office/powerpoint/2010/main" val="24147758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lvl="0" eaLnBrk="1" hangingPunct="1">
              <a:defRPr/>
            </a:pPr>
            <a:r>
              <a:rPr lang="hu-HU" sz="3600">
                <a:solidFill>
                  <a:prstClr val="white"/>
                </a:solidFill>
                <a:latin typeface="Calibri"/>
              </a:rPr>
              <a:t>Action filters</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a:xfrm>
            <a:off x="628650" y="1825624"/>
            <a:ext cx="7886700" cy="4639569"/>
          </a:xfrm>
        </p:spPr>
        <p:txBody>
          <a:bodyPr>
            <a:normAutofit lnSpcReduction="10000"/>
          </a:bodyPr>
          <a:lstStyle/>
          <a:p>
            <a:r>
              <a:rPr lang="en-US"/>
              <a:t>The ActionExecutingContext provides the following </a:t>
            </a:r>
            <a:r>
              <a:rPr lang="en-US"/>
              <a:t>properties</a:t>
            </a:r>
            <a:r>
              <a:rPr lang="en-US" smtClean="0"/>
              <a:t>:</a:t>
            </a:r>
            <a:endParaRPr lang="en-US"/>
          </a:p>
          <a:p>
            <a:pPr lvl="1"/>
            <a:r>
              <a:rPr lang="en-US"/>
              <a:t>ActionArguments - enables reading the inputs to an action method.</a:t>
            </a:r>
          </a:p>
          <a:p>
            <a:pPr lvl="1"/>
            <a:r>
              <a:rPr lang="en-US"/>
              <a:t>Controller - enables manipulating the controller instance.</a:t>
            </a:r>
          </a:p>
          <a:p>
            <a:pPr lvl="1"/>
            <a:r>
              <a:rPr lang="en-US"/>
              <a:t>Result - setting Result short-circuits execution of the action method and subsequent action </a:t>
            </a:r>
            <a:r>
              <a:rPr lang="en-US"/>
              <a:t>filters</a:t>
            </a:r>
            <a:r>
              <a:rPr lang="en-US" smtClean="0"/>
              <a:t>.</a:t>
            </a:r>
            <a:endParaRPr lang="hu-HU" smtClean="0"/>
          </a:p>
          <a:p>
            <a:r>
              <a:rPr lang="en-US"/>
              <a:t>Throwing an exception in an action </a:t>
            </a:r>
            <a:r>
              <a:rPr lang="en-US"/>
              <a:t>method</a:t>
            </a:r>
            <a:r>
              <a:rPr lang="en-US" smtClean="0"/>
              <a:t>:</a:t>
            </a:r>
            <a:endParaRPr lang="en-US"/>
          </a:p>
          <a:p>
            <a:pPr lvl="1"/>
            <a:r>
              <a:rPr lang="en-US"/>
              <a:t>Prevents running of subsequent filters.</a:t>
            </a:r>
          </a:p>
          <a:p>
            <a:pPr lvl="1"/>
            <a:r>
              <a:rPr lang="en-US"/>
              <a:t>Unlike setting Result, is treated as a failure instead of a successful result.</a:t>
            </a:r>
            <a:endParaRPr lang="hu-HU" smtClean="0"/>
          </a:p>
        </p:txBody>
      </p:sp>
    </p:spTree>
    <p:extLst>
      <p:ext uri="{BB962C8B-B14F-4D97-AF65-F5344CB8AC3E}">
        <p14:creationId xmlns:p14="http://schemas.microsoft.com/office/powerpoint/2010/main" val="21350254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lvl="0" eaLnBrk="1" hangingPunct="1">
              <a:defRPr/>
            </a:pPr>
            <a:r>
              <a:rPr lang="hu-HU" sz="3600">
                <a:solidFill>
                  <a:prstClr val="white"/>
                </a:solidFill>
                <a:latin typeface="Calibri"/>
              </a:rPr>
              <a:t>Action filters</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a:xfrm>
            <a:off x="628650" y="1825624"/>
            <a:ext cx="7886700" cy="4639569"/>
          </a:xfrm>
        </p:spPr>
        <p:txBody>
          <a:bodyPr>
            <a:normAutofit fontScale="85000" lnSpcReduction="20000"/>
          </a:bodyPr>
          <a:lstStyle/>
          <a:p>
            <a:r>
              <a:rPr lang="en-US"/>
              <a:t>The ActionExecutedContext provides Controller and Result plus the following </a:t>
            </a:r>
            <a:r>
              <a:rPr lang="en-US"/>
              <a:t>properties</a:t>
            </a:r>
            <a:r>
              <a:rPr lang="en-US" smtClean="0"/>
              <a:t>:</a:t>
            </a:r>
            <a:endParaRPr lang="en-US"/>
          </a:p>
          <a:p>
            <a:pPr lvl="1"/>
            <a:r>
              <a:rPr lang="en-US"/>
              <a:t>Canceled - True if the action execution was short-circuited by another </a:t>
            </a:r>
            <a:r>
              <a:rPr lang="en-US"/>
              <a:t>filter</a:t>
            </a:r>
            <a:r>
              <a:rPr lang="en-US" smtClean="0"/>
              <a:t>.</a:t>
            </a:r>
            <a:endParaRPr lang="en-US"/>
          </a:p>
          <a:p>
            <a:pPr lvl="1"/>
            <a:r>
              <a:rPr lang="en-US"/>
              <a:t>Exception - Non-null if the action or a previously run action </a:t>
            </a:r>
            <a:r>
              <a:rPr lang="en-US"/>
              <a:t>filter </a:t>
            </a:r>
            <a:r>
              <a:rPr lang="en-US" smtClean="0"/>
              <a:t>threw an </a:t>
            </a:r>
            <a:r>
              <a:rPr lang="en-US"/>
              <a:t>exception. Setting this property to </a:t>
            </a:r>
            <a:r>
              <a:rPr lang="en-US"/>
              <a:t>null</a:t>
            </a:r>
            <a:r>
              <a:rPr lang="en-US" smtClean="0"/>
              <a:t>:</a:t>
            </a:r>
            <a:endParaRPr lang="en-US"/>
          </a:p>
          <a:p>
            <a:pPr lvl="2"/>
            <a:r>
              <a:rPr lang="en-US"/>
              <a:t>Effectively handles the exception.</a:t>
            </a:r>
          </a:p>
          <a:p>
            <a:pPr lvl="2"/>
            <a:r>
              <a:rPr lang="en-US"/>
              <a:t>Result is executed as if it was returned from the action </a:t>
            </a:r>
            <a:r>
              <a:rPr lang="en-US"/>
              <a:t>method</a:t>
            </a:r>
            <a:r>
              <a:rPr lang="en-US" smtClean="0"/>
              <a:t>.</a:t>
            </a:r>
            <a:endParaRPr lang="hu-HU" smtClean="0"/>
          </a:p>
          <a:p>
            <a:r>
              <a:rPr lang="en-US"/>
              <a:t>For an IAsyncActionFilter, a call to the </a:t>
            </a:r>
            <a:r>
              <a:rPr lang="en-US"/>
              <a:t>ActionExecutionDelegate</a:t>
            </a:r>
            <a:r>
              <a:rPr lang="en-US" smtClean="0"/>
              <a:t>:</a:t>
            </a:r>
            <a:endParaRPr lang="en-US"/>
          </a:p>
          <a:p>
            <a:pPr lvl="1"/>
            <a:r>
              <a:rPr lang="en-US"/>
              <a:t>Executes any subsequent action filters and the action method.</a:t>
            </a:r>
          </a:p>
          <a:p>
            <a:pPr lvl="1"/>
            <a:r>
              <a:rPr lang="en-US"/>
              <a:t>Returns ActionExecutedContext.</a:t>
            </a:r>
          </a:p>
          <a:p>
            <a:r>
              <a:rPr lang="en-US"/>
              <a:t>To short-circuit, assign Microsoft.AspNetCore.Mvc.Filters.ActionExecutingContext.Result to a result instance and don't call next (the </a:t>
            </a:r>
            <a:r>
              <a:rPr lang="en-US"/>
              <a:t>ActionExecutionDelegate</a:t>
            </a:r>
            <a:r>
              <a:rPr lang="en-US" smtClean="0"/>
              <a:t>).</a:t>
            </a:r>
            <a:endParaRPr lang="en-US"/>
          </a:p>
        </p:txBody>
      </p:sp>
    </p:spTree>
    <p:extLst>
      <p:ext uri="{BB962C8B-B14F-4D97-AF65-F5344CB8AC3E}">
        <p14:creationId xmlns:p14="http://schemas.microsoft.com/office/powerpoint/2010/main" val="34242700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lvl="0" eaLnBrk="1" hangingPunct="1">
              <a:defRPr/>
            </a:pPr>
            <a:r>
              <a:rPr lang="hu-HU" sz="3600">
                <a:solidFill>
                  <a:prstClr val="white"/>
                </a:solidFill>
                <a:latin typeface="Calibri"/>
              </a:rPr>
              <a:t>Action filters</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a:xfrm>
            <a:off x="628650" y="1300766"/>
            <a:ext cx="7886700" cy="5557234"/>
          </a:xfrm>
        </p:spPr>
        <p:txBody>
          <a:bodyPr>
            <a:normAutofit fontScale="92500" lnSpcReduction="10000"/>
          </a:bodyPr>
          <a:lstStyle/>
          <a:p>
            <a:r>
              <a:rPr lang="en-US"/>
              <a:t>The framework provides an abstract ActionFilterAttribute that can be </a:t>
            </a:r>
            <a:r>
              <a:rPr lang="en-US"/>
              <a:t>subclassed</a:t>
            </a:r>
            <a:r>
              <a:rPr lang="en-US" smtClean="0"/>
              <a:t>.</a:t>
            </a:r>
            <a:endParaRPr lang="en-US"/>
          </a:p>
          <a:p>
            <a:r>
              <a:rPr lang="en-US"/>
              <a:t>The OnActionExecuting action filter can be used </a:t>
            </a:r>
            <a:r>
              <a:rPr lang="en-US"/>
              <a:t>to</a:t>
            </a:r>
            <a:r>
              <a:rPr lang="en-US" smtClean="0"/>
              <a:t>:</a:t>
            </a:r>
            <a:endParaRPr lang="en-US"/>
          </a:p>
          <a:p>
            <a:pPr lvl="1"/>
            <a:r>
              <a:rPr lang="en-US"/>
              <a:t>Validate model state.</a:t>
            </a:r>
          </a:p>
          <a:p>
            <a:pPr lvl="1"/>
            <a:r>
              <a:rPr lang="en-US" smtClean="0"/>
              <a:t>Return </a:t>
            </a:r>
            <a:r>
              <a:rPr lang="en-US"/>
              <a:t>an error if the state is </a:t>
            </a:r>
            <a:r>
              <a:rPr lang="en-US"/>
              <a:t>invalid</a:t>
            </a:r>
            <a:r>
              <a:rPr lang="en-US" smtClean="0"/>
              <a:t>.</a:t>
            </a:r>
            <a:endParaRPr lang="hu-HU" smtClean="0"/>
          </a:p>
          <a:p>
            <a:r>
              <a:rPr lang="en-US"/>
              <a:t>The OnActionExecuted method runs after the action </a:t>
            </a:r>
            <a:r>
              <a:rPr lang="en-US"/>
              <a:t>method</a:t>
            </a:r>
            <a:r>
              <a:rPr lang="en-US" smtClean="0"/>
              <a:t>:</a:t>
            </a:r>
            <a:endParaRPr lang="en-US"/>
          </a:p>
          <a:p>
            <a:pPr lvl="1"/>
            <a:r>
              <a:rPr lang="en-US"/>
              <a:t>And can see and manipulate the results of the action through the Result </a:t>
            </a:r>
            <a:r>
              <a:rPr lang="en-US"/>
              <a:t>property</a:t>
            </a:r>
            <a:r>
              <a:rPr lang="en-US" smtClean="0"/>
              <a:t>.</a:t>
            </a:r>
            <a:endParaRPr lang="en-US"/>
          </a:p>
          <a:p>
            <a:pPr lvl="1"/>
            <a:r>
              <a:rPr lang="en-US"/>
              <a:t>Canceled is set to true if the action execution was short-circuited by another </a:t>
            </a:r>
            <a:r>
              <a:rPr lang="en-US"/>
              <a:t>filter</a:t>
            </a:r>
            <a:r>
              <a:rPr lang="en-US" smtClean="0"/>
              <a:t>.</a:t>
            </a:r>
            <a:endParaRPr lang="en-US"/>
          </a:p>
          <a:p>
            <a:pPr lvl="1"/>
            <a:r>
              <a:rPr lang="en-US"/>
              <a:t>Exception is set to a non-null value if the action or a subsequent action filter threw an exception. Setting Exception to </a:t>
            </a:r>
            <a:r>
              <a:rPr lang="en-US"/>
              <a:t>null</a:t>
            </a:r>
            <a:r>
              <a:rPr lang="en-US" smtClean="0"/>
              <a:t>:</a:t>
            </a:r>
            <a:endParaRPr lang="en-US"/>
          </a:p>
          <a:p>
            <a:pPr lvl="2"/>
            <a:r>
              <a:rPr lang="en-US"/>
              <a:t>Effectively handles an exception.</a:t>
            </a:r>
          </a:p>
          <a:p>
            <a:pPr lvl="2"/>
            <a:r>
              <a:rPr lang="en-US"/>
              <a:t>ActionExecutedContext.Result is executed as if it were returned normally from the action method.</a:t>
            </a:r>
          </a:p>
        </p:txBody>
      </p:sp>
    </p:spTree>
    <p:extLst>
      <p:ext uri="{BB962C8B-B14F-4D97-AF65-F5344CB8AC3E}">
        <p14:creationId xmlns:p14="http://schemas.microsoft.com/office/powerpoint/2010/main" val="28560317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lvl="0" eaLnBrk="1" hangingPunct="1">
              <a:defRPr/>
            </a:pPr>
            <a:r>
              <a:rPr lang="hu-HU" sz="3600">
                <a:solidFill>
                  <a:prstClr val="white"/>
                </a:solidFill>
                <a:latin typeface="Calibri"/>
              </a:rPr>
              <a:t>Action filters</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pic>
        <p:nvPicPr>
          <p:cNvPr id="6" name="Tartalom helye 5"/>
          <p:cNvPicPr>
            <a:picLocks noGrp="1" noChangeAspect="1"/>
          </p:cNvPicPr>
          <p:nvPr>
            <p:ph idx="1"/>
          </p:nvPr>
        </p:nvPicPr>
        <p:blipFill>
          <a:blip r:embed="rId3"/>
          <a:stretch>
            <a:fillRect/>
          </a:stretch>
        </p:blipFill>
        <p:spPr>
          <a:xfrm>
            <a:off x="251520" y="1643566"/>
            <a:ext cx="8673902" cy="4499657"/>
          </a:xfrm>
          <a:prstGeom prst="rect">
            <a:avLst/>
          </a:prstGeom>
          <a:ln>
            <a:solidFill>
              <a:schemeClr val="bg1">
                <a:lumMod val="75000"/>
              </a:schemeClr>
            </a:solidFill>
          </a:ln>
        </p:spPr>
      </p:pic>
    </p:spTree>
    <p:extLst>
      <p:ext uri="{BB962C8B-B14F-4D97-AF65-F5344CB8AC3E}">
        <p14:creationId xmlns:p14="http://schemas.microsoft.com/office/powerpoint/2010/main" val="25403529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lvl="0" eaLnBrk="1" hangingPunct="1">
              <a:defRPr/>
            </a:pPr>
            <a:r>
              <a:rPr lang="hu-HU" sz="3600">
                <a:solidFill>
                  <a:prstClr val="white"/>
                </a:solidFill>
                <a:latin typeface="Calibri"/>
              </a:rPr>
              <a:t>Exception filters</a:t>
            </a: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2" name="Tartalom helye 1"/>
          <p:cNvSpPr>
            <a:spLocks noGrp="1"/>
          </p:cNvSpPr>
          <p:nvPr>
            <p:ph idx="1"/>
          </p:nvPr>
        </p:nvSpPr>
        <p:spPr/>
        <p:txBody>
          <a:bodyPr>
            <a:normAutofit fontScale="92500"/>
          </a:bodyPr>
          <a:lstStyle/>
          <a:p>
            <a:r>
              <a:rPr lang="en-US"/>
              <a:t>Implement IExceptionFilter or IAsyncExceptionFilter.</a:t>
            </a:r>
          </a:p>
          <a:p>
            <a:r>
              <a:rPr lang="en-US"/>
              <a:t>Can be used to implement common error handling </a:t>
            </a:r>
            <a:r>
              <a:rPr lang="en-US"/>
              <a:t>policies</a:t>
            </a:r>
            <a:r>
              <a:rPr lang="en-US" smtClean="0"/>
              <a:t>.</a:t>
            </a:r>
            <a:endParaRPr lang="hu-HU" smtClean="0"/>
          </a:p>
          <a:p>
            <a:r>
              <a:rPr lang="en-US"/>
              <a:t>Don't have before and after events.</a:t>
            </a:r>
          </a:p>
          <a:p>
            <a:r>
              <a:rPr lang="en-US"/>
              <a:t>Implement OnException or OnExceptionAsync.</a:t>
            </a:r>
          </a:p>
          <a:p>
            <a:r>
              <a:rPr lang="en-US"/>
              <a:t>Handle unhandled exceptions that occur in controller creation, model binding, action filters, or action </a:t>
            </a:r>
            <a:r>
              <a:rPr lang="en-US"/>
              <a:t>methods</a:t>
            </a:r>
            <a:r>
              <a:rPr lang="en-US" smtClean="0"/>
              <a:t>.</a:t>
            </a:r>
            <a:endParaRPr lang="hu-HU" smtClean="0"/>
          </a:p>
          <a:p>
            <a:r>
              <a:rPr lang="en-US" smtClean="0"/>
              <a:t>Do </a:t>
            </a:r>
            <a:r>
              <a:rPr lang="en-US"/>
              <a:t>not catch exceptions that occur in resource filters, result filters, or MVC result execution.</a:t>
            </a:r>
            <a:endParaRPr lang="hu-HU"/>
          </a:p>
        </p:txBody>
      </p:sp>
    </p:spTree>
    <p:extLst>
      <p:ext uri="{BB962C8B-B14F-4D97-AF65-F5344CB8AC3E}">
        <p14:creationId xmlns:p14="http://schemas.microsoft.com/office/powerpoint/2010/main" val="1320517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lvl="0" eaLnBrk="1" hangingPunct="1">
              <a:defRPr/>
            </a:pPr>
            <a:r>
              <a:rPr lang="hu-HU" sz="3600">
                <a:solidFill>
                  <a:prstClr val="white"/>
                </a:solidFill>
                <a:latin typeface="Calibri"/>
              </a:rPr>
              <a:t>Introduction</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a:xfrm>
            <a:off x="628650" y="1825624"/>
            <a:ext cx="7886700" cy="4639569"/>
          </a:xfrm>
        </p:spPr>
        <p:txBody>
          <a:bodyPr>
            <a:normAutofit fontScale="92500"/>
          </a:bodyPr>
          <a:lstStyle/>
          <a:p>
            <a:r>
              <a:rPr lang="en-US"/>
              <a:t>Filters in ASP.NET Core allow code to be run before or after specific stages in the request processing </a:t>
            </a:r>
            <a:r>
              <a:rPr lang="en-US"/>
              <a:t>pipeline</a:t>
            </a:r>
            <a:r>
              <a:rPr lang="en-US" smtClean="0"/>
              <a:t>.</a:t>
            </a:r>
            <a:endParaRPr lang="hu-HU" smtClean="0"/>
          </a:p>
          <a:p>
            <a:r>
              <a:rPr lang="en-US"/>
              <a:t>Built-in filters handle tasks such </a:t>
            </a:r>
            <a:r>
              <a:rPr lang="en-US"/>
              <a:t>as</a:t>
            </a:r>
            <a:r>
              <a:rPr lang="en-US" smtClean="0"/>
              <a:t>:</a:t>
            </a:r>
            <a:endParaRPr lang="en-US"/>
          </a:p>
          <a:p>
            <a:pPr lvl="1"/>
            <a:r>
              <a:rPr lang="en-US"/>
              <a:t>Authorization (preventing access to resources a user isn't authorized for).</a:t>
            </a:r>
          </a:p>
          <a:p>
            <a:pPr lvl="1"/>
            <a:r>
              <a:rPr lang="en-US"/>
              <a:t>Response caching (short-circuiting the request pipeline to return a cached </a:t>
            </a:r>
            <a:r>
              <a:rPr lang="en-US"/>
              <a:t>response</a:t>
            </a:r>
            <a:r>
              <a:rPr lang="en-US" smtClean="0"/>
              <a:t>).</a:t>
            </a:r>
            <a:endParaRPr lang="hu-HU"/>
          </a:p>
          <a:p>
            <a:r>
              <a:rPr lang="en-US"/>
              <a:t>Custom filters can be created to handle cross-cutting </a:t>
            </a:r>
            <a:r>
              <a:rPr lang="en-US"/>
              <a:t>concerns</a:t>
            </a:r>
            <a:r>
              <a:rPr lang="en-US" smtClean="0"/>
              <a:t>.</a:t>
            </a:r>
            <a:endParaRPr lang="hu-HU" smtClean="0"/>
          </a:p>
          <a:p>
            <a:pPr lvl="1"/>
            <a:r>
              <a:rPr lang="en-US"/>
              <a:t>Examples of cross-cutting concerns include error handling, caching, configuration, authorization, and </a:t>
            </a:r>
            <a:r>
              <a:rPr lang="en-US"/>
              <a:t>logging</a:t>
            </a:r>
            <a:r>
              <a:rPr lang="en-US" smtClean="0"/>
              <a:t>.</a:t>
            </a:r>
            <a:endParaRPr lang="hu-HU" smtClean="0"/>
          </a:p>
          <a:p>
            <a:r>
              <a:rPr lang="hu-HU"/>
              <a:t>Filters avoid duplicating code.</a:t>
            </a:r>
            <a:endParaRPr lang="hu-HU" dirty="0"/>
          </a:p>
        </p:txBody>
      </p:sp>
    </p:spTree>
    <p:extLst>
      <p:ext uri="{BB962C8B-B14F-4D97-AF65-F5344CB8AC3E}">
        <p14:creationId xmlns:p14="http://schemas.microsoft.com/office/powerpoint/2010/main" val="226490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lvl="0" eaLnBrk="1" hangingPunct="1">
              <a:defRPr/>
            </a:pPr>
            <a:r>
              <a:rPr lang="hu-HU" sz="3600">
                <a:solidFill>
                  <a:prstClr val="white"/>
                </a:solidFill>
                <a:latin typeface="Calibri"/>
              </a:rPr>
              <a:t>Exception filters</a:t>
            </a: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pic>
        <p:nvPicPr>
          <p:cNvPr id="3" name="Tartalom helye 2"/>
          <p:cNvPicPr>
            <a:picLocks noGrp="1" noChangeAspect="1"/>
          </p:cNvPicPr>
          <p:nvPr>
            <p:ph idx="1"/>
          </p:nvPr>
        </p:nvPicPr>
        <p:blipFill>
          <a:blip r:embed="rId3"/>
          <a:stretch>
            <a:fillRect/>
          </a:stretch>
        </p:blipFill>
        <p:spPr>
          <a:xfrm>
            <a:off x="1158215" y="1530361"/>
            <a:ext cx="6881545" cy="5117047"/>
          </a:xfrm>
          <a:prstGeom prst="rect">
            <a:avLst/>
          </a:prstGeom>
          <a:ln>
            <a:solidFill>
              <a:schemeClr val="bg1">
                <a:lumMod val="75000"/>
              </a:schemeClr>
            </a:solidFill>
          </a:ln>
        </p:spPr>
      </p:pic>
    </p:spTree>
    <p:extLst>
      <p:ext uri="{BB962C8B-B14F-4D97-AF65-F5344CB8AC3E}">
        <p14:creationId xmlns:p14="http://schemas.microsoft.com/office/powerpoint/2010/main" val="1673102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lvl="0" eaLnBrk="1" hangingPunct="1">
              <a:defRPr/>
            </a:pPr>
            <a:r>
              <a:rPr lang="hu-HU" sz="3600">
                <a:solidFill>
                  <a:prstClr val="white"/>
                </a:solidFill>
                <a:latin typeface="Calibri"/>
              </a:rPr>
              <a:t>Exception filters</a:t>
            </a: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2" name="Tartalom helye 1"/>
          <p:cNvSpPr>
            <a:spLocks noGrp="1"/>
          </p:cNvSpPr>
          <p:nvPr>
            <p:ph idx="1"/>
          </p:nvPr>
        </p:nvSpPr>
        <p:spPr/>
        <p:txBody>
          <a:bodyPr>
            <a:normAutofit fontScale="92500" lnSpcReduction="10000"/>
          </a:bodyPr>
          <a:lstStyle/>
          <a:p>
            <a:r>
              <a:rPr lang="en-US"/>
              <a:t>The following code tests the </a:t>
            </a:r>
            <a:r>
              <a:rPr lang="en-US"/>
              <a:t>exception </a:t>
            </a:r>
            <a:r>
              <a:rPr lang="en-US" smtClean="0"/>
              <a:t>filter</a:t>
            </a:r>
            <a:r>
              <a:rPr lang="hu-HU" smtClean="0"/>
              <a:t>.</a:t>
            </a:r>
          </a:p>
          <a:p>
            <a:endParaRPr lang="hu-HU"/>
          </a:p>
          <a:p>
            <a:endParaRPr lang="hu-HU" smtClean="0"/>
          </a:p>
          <a:p>
            <a:endParaRPr lang="hu-HU"/>
          </a:p>
          <a:p>
            <a:endParaRPr lang="hu-HU" smtClean="0"/>
          </a:p>
          <a:p>
            <a:endParaRPr lang="hu-HU"/>
          </a:p>
          <a:p>
            <a:endParaRPr lang="hu-HU" smtClean="0"/>
          </a:p>
          <a:p>
            <a:r>
              <a:rPr lang="en-US"/>
              <a:t>Prefer middleware for exception handling. Use exception filters only where error handling differs based on which action method is called.</a:t>
            </a:r>
            <a:endParaRPr lang="hu-HU"/>
          </a:p>
        </p:txBody>
      </p:sp>
      <p:pic>
        <p:nvPicPr>
          <p:cNvPr id="6" name="Kép 5"/>
          <p:cNvPicPr>
            <a:picLocks noChangeAspect="1"/>
          </p:cNvPicPr>
          <p:nvPr/>
        </p:nvPicPr>
        <p:blipFill>
          <a:blip r:embed="rId3"/>
          <a:stretch>
            <a:fillRect/>
          </a:stretch>
        </p:blipFill>
        <p:spPr>
          <a:xfrm>
            <a:off x="1205549" y="2257022"/>
            <a:ext cx="6732901" cy="2585434"/>
          </a:xfrm>
          <a:prstGeom prst="rect">
            <a:avLst/>
          </a:prstGeom>
          <a:ln>
            <a:solidFill>
              <a:schemeClr val="bg1">
                <a:lumMod val="75000"/>
              </a:schemeClr>
            </a:solidFill>
          </a:ln>
        </p:spPr>
      </p:pic>
    </p:spTree>
    <p:extLst>
      <p:ext uri="{BB962C8B-B14F-4D97-AF65-F5344CB8AC3E}">
        <p14:creationId xmlns:p14="http://schemas.microsoft.com/office/powerpoint/2010/main" val="3188687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lvl="0" eaLnBrk="1" hangingPunct="1">
              <a:defRPr/>
            </a:pPr>
            <a:r>
              <a:rPr lang="hu-HU" sz="3600">
                <a:solidFill>
                  <a:prstClr val="white"/>
                </a:solidFill>
                <a:latin typeface="Calibri"/>
              </a:rPr>
              <a:t>Result filters</a:t>
            </a: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2" name="Tartalom helye 1"/>
          <p:cNvSpPr>
            <a:spLocks noGrp="1"/>
          </p:cNvSpPr>
          <p:nvPr>
            <p:ph idx="1"/>
          </p:nvPr>
        </p:nvSpPr>
        <p:spPr/>
        <p:txBody>
          <a:bodyPr>
            <a:normAutofit lnSpcReduction="10000"/>
          </a:bodyPr>
          <a:lstStyle/>
          <a:p>
            <a:r>
              <a:rPr lang="en-US"/>
              <a:t>Implement an interface:</a:t>
            </a:r>
          </a:p>
          <a:p>
            <a:pPr lvl="1"/>
            <a:r>
              <a:rPr lang="en-US"/>
              <a:t>IResultFilter or IAsyncResultFilter</a:t>
            </a:r>
          </a:p>
          <a:p>
            <a:pPr lvl="1"/>
            <a:r>
              <a:rPr lang="en-US"/>
              <a:t>IAlwaysRunResultFilter or IAsyncAlwaysRunResultFilter</a:t>
            </a:r>
          </a:p>
          <a:p>
            <a:r>
              <a:rPr lang="en-US"/>
              <a:t>Their execution surrounds the execution of </a:t>
            </a:r>
            <a:r>
              <a:rPr lang="en-US"/>
              <a:t>action </a:t>
            </a:r>
            <a:r>
              <a:rPr lang="en-US" smtClean="0"/>
              <a:t>results.</a:t>
            </a:r>
            <a:r>
              <a:rPr lang="hu-HU" smtClean="0"/>
              <a:t> </a:t>
            </a:r>
            <a:r>
              <a:rPr lang="en-US" smtClean="0"/>
              <a:t>Result </a:t>
            </a:r>
            <a:r>
              <a:rPr lang="en-US"/>
              <a:t>filters are only executed when an action or action filter produces an action </a:t>
            </a:r>
            <a:r>
              <a:rPr lang="en-US"/>
              <a:t>result</a:t>
            </a:r>
            <a:r>
              <a:rPr lang="en-US" smtClean="0"/>
              <a:t>.</a:t>
            </a:r>
            <a:endParaRPr lang="hu-HU" smtClean="0"/>
          </a:p>
          <a:p>
            <a:r>
              <a:rPr lang="en-US" smtClean="0"/>
              <a:t>Result </a:t>
            </a:r>
            <a:r>
              <a:rPr lang="en-US"/>
              <a:t>filters are not executed </a:t>
            </a:r>
            <a:r>
              <a:rPr lang="en-US"/>
              <a:t>when</a:t>
            </a:r>
            <a:r>
              <a:rPr lang="en-US" smtClean="0"/>
              <a:t>:</a:t>
            </a:r>
            <a:endParaRPr lang="en-US"/>
          </a:p>
          <a:p>
            <a:pPr lvl="1"/>
            <a:r>
              <a:rPr lang="en-US"/>
              <a:t>An authorization filter or resource filter short-circuits the pipeline.</a:t>
            </a:r>
          </a:p>
          <a:p>
            <a:pPr lvl="1"/>
            <a:r>
              <a:rPr lang="en-US"/>
              <a:t>An exception filter handles an exception by producing an action result.</a:t>
            </a:r>
            <a:endParaRPr lang="hu-HU"/>
          </a:p>
        </p:txBody>
      </p:sp>
    </p:spTree>
    <p:extLst>
      <p:ext uri="{BB962C8B-B14F-4D97-AF65-F5344CB8AC3E}">
        <p14:creationId xmlns:p14="http://schemas.microsoft.com/office/powerpoint/2010/main" val="20731563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lvl="0" eaLnBrk="1" hangingPunct="1">
              <a:defRPr/>
            </a:pPr>
            <a:r>
              <a:rPr lang="hu-HU" sz="3600">
                <a:solidFill>
                  <a:prstClr val="white"/>
                </a:solidFill>
                <a:latin typeface="Calibri"/>
              </a:rPr>
              <a:t>Result filters</a:t>
            </a: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pic>
        <p:nvPicPr>
          <p:cNvPr id="6" name="Tartalom helye 5"/>
          <p:cNvPicPr>
            <a:picLocks noGrp="1" noChangeAspect="1"/>
          </p:cNvPicPr>
          <p:nvPr>
            <p:ph idx="1"/>
          </p:nvPr>
        </p:nvPicPr>
        <p:blipFill>
          <a:blip r:embed="rId3"/>
          <a:stretch>
            <a:fillRect/>
          </a:stretch>
        </p:blipFill>
        <p:spPr>
          <a:xfrm>
            <a:off x="928509" y="1494462"/>
            <a:ext cx="7340958" cy="4960743"/>
          </a:xfrm>
          <a:prstGeom prst="rect">
            <a:avLst/>
          </a:prstGeom>
          <a:ln>
            <a:solidFill>
              <a:schemeClr val="bg1">
                <a:lumMod val="75000"/>
              </a:schemeClr>
            </a:solidFill>
          </a:ln>
        </p:spPr>
      </p:pic>
    </p:spTree>
    <p:extLst>
      <p:ext uri="{BB962C8B-B14F-4D97-AF65-F5344CB8AC3E}">
        <p14:creationId xmlns:p14="http://schemas.microsoft.com/office/powerpoint/2010/main" val="780099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lvl="0" eaLnBrk="1" hangingPunct="1">
              <a:defRPr/>
            </a:pPr>
            <a:r>
              <a:rPr lang="hu-HU" sz="3600" smtClean="0">
                <a:solidFill>
                  <a:prstClr val="white"/>
                </a:solidFill>
                <a:latin typeface="Calibri"/>
              </a:rPr>
              <a:t>More information</a:t>
            </a:r>
            <a:endParaRPr lang="hu-HU" sz="3600">
              <a:solidFill>
                <a:prstClr val="white"/>
              </a:solidFill>
              <a:latin typeface="Calibri"/>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7" name="Tartalom helye 5"/>
          <p:cNvSpPr txBox="1">
            <a:spLocks noGrp="1"/>
          </p:cNvSpPr>
          <p:nvPr>
            <p:ph idx="1"/>
          </p:nvPr>
        </p:nvSpPr>
        <p:spPr>
          <a:prstGeom prst="rect">
            <a:avLst/>
          </a:prstGeom>
          <a:solidFill>
            <a:schemeClr val="bg1">
              <a:lumMod val="95000"/>
            </a:schemeClr>
          </a:solidFill>
          <a:ln>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hu-HU" smtClean="0"/>
              <a:t>For more information about </a:t>
            </a:r>
            <a:r>
              <a:rPr lang="hu-HU" smtClean="0"/>
              <a:t>Filters </a:t>
            </a:r>
            <a:r>
              <a:rPr lang="hu-HU" smtClean="0"/>
              <a:t>click the following link:</a:t>
            </a:r>
          </a:p>
          <a:p>
            <a:r>
              <a:rPr lang="hu-HU">
                <a:hlinkClick r:id="rId3"/>
              </a:rPr>
              <a:t>https</a:t>
            </a:r>
            <a:r>
              <a:rPr lang="hu-HU">
                <a:hlinkClick r:id="rId3"/>
              </a:rPr>
              <a:t>://</a:t>
            </a:r>
            <a:r>
              <a:rPr lang="hu-HU" smtClean="0">
                <a:hlinkClick r:id="rId3"/>
              </a:rPr>
              <a:t>docs.microsoft.com/en-us/aspnet/core/mvc/controllers/filters?view=aspnetcore-3.1</a:t>
            </a:r>
            <a:endParaRPr lang="hu-HU" smtClean="0"/>
          </a:p>
          <a:p>
            <a:r>
              <a:rPr lang="hu-HU">
                <a:hlinkClick r:id="rId4"/>
              </a:rPr>
              <a:t>https://</a:t>
            </a:r>
            <a:r>
              <a:rPr lang="hu-HU">
                <a:hlinkClick r:id="rId4"/>
              </a:rPr>
              <a:t>code-maze.com/action-filters-aspnetcore</a:t>
            </a:r>
            <a:r>
              <a:rPr lang="hu-HU" smtClean="0">
                <a:hlinkClick r:id="rId4"/>
              </a:rPr>
              <a:t>/</a:t>
            </a:r>
            <a:endParaRPr lang="hu-HU" smtClean="0"/>
          </a:p>
          <a:p>
            <a:r>
              <a:rPr lang="hu-HU">
                <a:hlinkClick r:id="rId5"/>
              </a:rPr>
              <a:t>https://</a:t>
            </a:r>
            <a:r>
              <a:rPr lang="hu-HU">
                <a:hlinkClick r:id="rId5"/>
              </a:rPr>
              <a:t>www.yogihosting.com/aspnet-core-filters</a:t>
            </a:r>
            <a:r>
              <a:rPr lang="hu-HU" smtClean="0">
                <a:hlinkClick r:id="rId5"/>
              </a:rPr>
              <a:t>/</a:t>
            </a:r>
            <a:endParaRPr lang="hu-HU" smtClean="0"/>
          </a:p>
          <a:p>
            <a:r>
              <a:rPr lang="hu-HU">
                <a:hlinkClick r:id="rId6"/>
              </a:rPr>
              <a:t>https://www.c-sharpcorner.com/article/working-with-filters-in-asp-net-core-mvc/</a:t>
            </a:r>
            <a:endParaRPr lang="hu-HU"/>
          </a:p>
        </p:txBody>
      </p:sp>
    </p:spTree>
    <p:extLst>
      <p:ext uri="{BB962C8B-B14F-4D97-AF65-F5344CB8AC3E}">
        <p14:creationId xmlns:p14="http://schemas.microsoft.com/office/powerpoint/2010/main" val="12794251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Cím 1"/>
          <p:cNvSpPr txBox="1">
            <a:spLocks/>
          </p:cNvSpPr>
          <p:nvPr/>
        </p:nvSpPr>
        <p:spPr bwMode="auto">
          <a:xfrm>
            <a:off x="1042987" y="2500313"/>
            <a:ext cx="4366139"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algn="l" rtl="0" eaLnBrk="0" fontAlgn="base" hangingPunct="0">
              <a:spcBef>
                <a:spcPct val="0"/>
              </a:spcBef>
              <a:spcAft>
                <a:spcPct val="0"/>
              </a:spcAft>
              <a:defRPr sz="4400" b="1" kern="1200" cap="all" baseline="0">
                <a:solidFill>
                  <a:schemeClr val="bg1"/>
                </a:solidFill>
                <a:latin typeface="Arial"/>
                <a:ea typeface="+mj-ea"/>
                <a:cs typeface="Arial"/>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fontAlgn="auto" hangingPunct="1">
              <a:spcAft>
                <a:spcPts val="0"/>
              </a:spcAft>
              <a:defRPr/>
            </a:pPr>
            <a:r>
              <a:rPr lang="hu-HU" dirty="0">
                <a:solidFill>
                  <a:sysClr val="window" lastClr="FFFFFF"/>
                </a:solidFill>
              </a:rPr>
              <a:t>Köszönöm</a:t>
            </a:r>
            <a:br>
              <a:rPr lang="hu-HU" dirty="0">
                <a:solidFill>
                  <a:sysClr val="window" lastClr="FFFFFF"/>
                </a:solidFill>
              </a:rPr>
            </a:br>
            <a:r>
              <a:rPr lang="hu-HU" dirty="0">
                <a:solidFill>
                  <a:sysClr val="window" lastClr="FFFFFF"/>
                </a:solidFill>
              </a:rPr>
              <a:t>a figyelmet!</a:t>
            </a:r>
          </a:p>
        </p:txBody>
      </p:sp>
      <p:sp>
        <p:nvSpPr>
          <p:cNvPr id="6"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spcAft>
                <a:spcPts val="600"/>
              </a:spcAft>
              <a:buFontTx/>
              <a:buNone/>
            </a:pPr>
            <a:r>
              <a:rPr lang="hu-HU" altLang="hu-HU" sz="1200" b="1">
                <a:solidFill>
                  <a:prstClr val="white"/>
                </a:solidFill>
                <a:latin typeface="Arial" panose="020B0604020202020204" pitchFamily="34" charset="0"/>
              </a:rPr>
              <a:t>EFOP-3.4.3-16-2016-00009</a:t>
            </a:r>
          </a:p>
          <a:p>
            <a:pPr>
              <a:spcBef>
                <a:spcPct val="0"/>
              </a:spcBef>
              <a:spcAft>
                <a:spcPts val="600"/>
              </a:spcAft>
              <a:buFontTx/>
              <a:buNone/>
            </a:pPr>
            <a:r>
              <a:rPr lang="hu-HU" altLang="hu-HU" sz="1200">
                <a:solidFill>
                  <a:prstClr val="white"/>
                </a:solidFill>
                <a:latin typeface="Arial" panose="020B0604020202020204" pitchFamily="34" charset="0"/>
              </a:rPr>
              <a:t>A felsőfokú oktatás minőségének és hozzáférhetőségének együttes javítása a Pannon Egyetemen</a:t>
            </a:r>
          </a:p>
        </p:txBody>
      </p:sp>
    </p:spTree>
    <p:extLst>
      <p:ext uri="{BB962C8B-B14F-4D97-AF65-F5344CB8AC3E}">
        <p14:creationId xmlns:p14="http://schemas.microsoft.com/office/powerpoint/2010/main" val="3152339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lvl="0" eaLnBrk="1" hangingPunct="1">
              <a:defRPr/>
            </a:pPr>
            <a:r>
              <a:rPr lang="hu-HU" sz="3600">
                <a:solidFill>
                  <a:prstClr val="white"/>
                </a:solidFill>
                <a:latin typeface="Calibri"/>
              </a:rPr>
              <a:t>How filters work</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sz="half" idx="1"/>
          </p:nvPr>
        </p:nvSpPr>
        <p:spPr/>
        <p:txBody>
          <a:bodyPr>
            <a:normAutofit/>
          </a:bodyPr>
          <a:lstStyle/>
          <a:p>
            <a:r>
              <a:rPr lang="en-US"/>
              <a:t>Filters run within the ASP.NET Core action invocation pipeline, sometimes referred to as the filter pipeline. The filter pipeline runs after ASP.NET Core selects the action to </a:t>
            </a:r>
            <a:r>
              <a:rPr lang="en-US"/>
              <a:t>execute</a:t>
            </a:r>
            <a:r>
              <a:rPr lang="en-US" smtClean="0"/>
              <a:t>.</a:t>
            </a:r>
            <a:endParaRPr lang="hu-HU" smtClean="0"/>
          </a:p>
          <a:p>
            <a:endParaRPr lang="hu-HU" dirty="0"/>
          </a:p>
        </p:txBody>
      </p:sp>
      <p:pic>
        <p:nvPicPr>
          <p:cNvPr id="8" name="Tartalom helye 7"/>
          <p:cNvPicPr>
            <a:picLocks noGrp="1" noChangeAspect="1"/>
          </p:cNvPicPr>
          <p:nvPr>
            <p:ph sz="half" idx="2"/>
          </p:nvPr>
        </p:nvPicPr>
        <p:blipFill>
          <a:blip r:embed="rId3"/>
          <a:stretch>
            <a:fillRect/>
          </a:stretch>
        </p:blipFill>
        <p:spPr>
          <a:xfrm>
            <a:off x="5368638" y="1383118"/>
            <a:ext cx="2791400" cy="5236352"/>
          </a:xfrm>
          <a:prstGeom prst="rect">
            <a:avLst/>
          </a:prstGeom>
        </p:spPr>
      </p:pic>
    </p:spTree>
    <p:extLst>
      <p:ext uri="{BB962C8B-B14F-4D97-AF65-F5344CB8AC3E}">
        <p14:creationId xmlns:p14="http://schemas.microsoft.com/office/powerpoint/2010/main" val="1034283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lvl="0" eaLnBrk="1" hangingPunct="1">
              <a:defRPr/>
            </a:pPr>
            <a:r>
              <a:rPr lang="hu-HU" sz="3600">
                <a:solidFill>
                  <a:prstClr val="white"/>
                </a:solidFill>
                <a:latin typeface="Calibri"/>
              </a:rPr>
              <a:t>Filter scopes</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p:txBody>
          <a:bodyPr/>
          <a:lstStyle/>
          <a:p>
            <a:r>
              <a:rPr lang="en-US"/>
              <a:t>A filter can be added to the pipeline at one of three </a:t>
            </a:r>
            <a:r>
              <a:rPr lang="en-US"/>
              <a:t>scopes</a:t>
            </a:r>
            <a:r>
              <a:rPr lang="en-US" smtClean="0"/>
              <a:t>:</a:t>
            </a:r>
            <a:endParaRPr lang="en-US"/>
          </a:p>
          <a:p>
            <a:pPr lvl="1"/>
            <a:r>
              <a:rPr lang="en-US" smtClean="0"/>
              <a:t>Using </a:t>
            </a:r>
            <a:r>
              <a:rPr lang="en-US"/>
              <a:t>an attribute on a controller action. Filter attributes cannot be applied to Razor Pages handler methods.</a:t>
            </a:r>
          </a:p>
          <a:p>
            <a:pPr lvl="1"/>
            <a:r>
              <a:rPr lang="en-US"/>
              <a:t>Using an attribute on a controller or Razor Page.</a:t>
            </a:r>
          </a:p>
          <a:p>
            <a:pPr lvl="1"/>
            <a:r>
              <a:rPr lang="en-US"/>
              <a:t>Globally for all controllers, actions, and Razor Pages as shown in the following code:</a:t>
            </a:r>
            <a:endParaRPr lang="hu-HU"/>
          </a:p>
        </p:txBody>
      </p:sp>
      <p:pic>
        <p:nvPicPr>
          <p:cNvPr id="6" name="Kép 5"/>
          <p:cNvPicPr>
            <a:picLocks noChangeAspect="1"/>
          </p:cNvPicPr>
          <p:nvPr/>
        </p:nvPicPr>
        <p:blipFill>
          <a:blip r:embed="rId3"/>
          <a:stretch>
            <a:fillRect/>
          </a:stretch>
        </p:blipFill>
        <p:spPr>
          <a:xfrm>
            <a:off x="1568688" y="4675902"/>
            <a:ext cx="6006623" cy="1763534"/>
          </a:xfrm>
          <a:prstGeom prst="rect">
            <a:avLst/>
          </a:prstGeom>
          <a:ln>
            <a:solidFill>
              <a:schemeClr val="bg1">
                <a:lumMod val="75000"/>
              </a:schemeClr>
            </a:solidFill>
          </a:ln>
        </p:spPr>
      </p:pic>
    </p:spTree>
    <p:extLst>
      <p:ext uri="{BB962C8B-B14F-4D97-AF65-F5344CB8AC3E}">
        <p14:creationId xmlns:p14="http://schemas.microsoft.com/office/powerpoint/2010/main" val="780308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lvl="0" eaLnBrk="1" hangingPunct="1">
              <a:defRPr/>
            </a:pPr>
            <a:r>
              <a:rPr lang="hu-HU" sz="3600">
                <a:solidFill>
                  <a:prstClr val="white"/>
                </a:solidFill>
                <a:latin typeface="Calibri"/>
              </a:rPr>
              <a:t>Default order of execution</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p:txBody>
          <a:bodyPr>
            <a:normAutofit lnSpcReduction="10000"/>
          </a:bodyPr>
          <a:lstStyle/>
          <a:p>
            <a:r>
              <a:rPr lang="en-US"/>
              <a:t>When there are multiple filters for a particular stage of the pipeline, scope determines the default order of filter </a:t>
            </a:r>
            <a:r>
              <a:rPr lang="en-US"/>
              <a:t>execution</a:t>
            </a:r>
            <a:r>
              <a:rPr lang="en-US" smtClean="0"/>
              <a:t>.</a:t>
            </a:r>
            <a:endParaRPr lang="hu-HU" smtClean="0"/>
          </a:p>
          <a:p>
            <a:r>
              <a:rPr lang="en-US"/>
              <a:t>As a result of filter nesting, the after code of filters runs in the reverse order of the before code. The filter </a:t>
            </a:r>
            <a:r>
              <a:rPr lang="en-US"/>
              <a:t>sequence</a:t>
            </a:r>
            <a:r>
              <a:rPr lang="en-US" smtClean="0"/>
              <a:t>:</a:t>
            </a:r>
            <a:endParaRPr lang="hu-HU" smtClean="0"/>
          </a:p>
          <a:p>
            <a:pPr lvl="1"/>
            <a:r>
              <a:rPr lang="en-US"/>
              <a:t>The before code of global filters.</a:t>
            </a:r>
          </a:p>
          <a:p>
            <a:pPr lvl="2"/>
            <a:r>
              <a:rPr lang="en-US"/>
              <a:t>The before code of controller and Razor Page filters.</a:t>
            </a:r>
          </a:p>
          <a:p>
            <a:pPr lvl="3"/>
            <a:r>
              <a:rPr lang="en-US"/>
              <a:t>The before code of action method filters.</a:t>
            </a:r>
          </a:p>
          <a:p>
            <a:pPr lvl="3"/>
            <a:r>
              <a:rPr lang="en-US"/>
              <a:t>The after code of action method filters.</a:t>
            </a:r>
          </a:p>
          <a:p>
            <a:pPr lvl="2"/>
            <a:r>
              <a:rPr lang="en-US"/>
              <a:t>The after code of controller and Razor Page filters.</a:t>
            </a:r>
          </a:p>
          <a:p>
            <a:pPr lvl="1"/>
            <a:r>
              <a:rPr lang="en-US"/>
              <a:t>The after code of global filters.</a:t>
            </a:r>
            <a:endParaRPr lang="hu-HU"/>
          </a:p>
        </p:txBody>
      </p:sp>
    </p:spTree>
    <p:extLst>
      <p:ext uri="{BB962C8B-B14F-4D97-AF65-F5344CB8AC3E}">
        <p14:creationId xmlns:p14="http://schemas.microsoft.com/office/powerpoint/2010/main" val="1363471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lvl="0" eaLnBrk="1" hangingPunct="1">
              <a:defRPr/>
            </a:pPr>
            <a:r>
              <a:rPr lang="hu-HU" sz="3600">
                <a:solidFill>
                  <a:prstClr val="white"/>
                </a:solidFill>
                <a:latin typeface="Calibri"/>
              </a:rPr>
              <a:t>Overriding the default order</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p:txBody>
          <a:bodyPr>
            <a:normAutofit/>
          </a:bodyPr>
          <a:lstStyle/>
          <a:p>
            <a:r>
              <a:rPr lang="en-US"/>
              <a:t>The default sequence of execution can be overridden by implementing IOrderedFilter. IOrderedFilter exposes the Order property that takes precedence over scope to determine the order of </a:t>
            </a:r>
            <a:r>
              <a:rPr lang="en-US"/>
              <a:t>execution</a:t>
            </a:r>
            <a:r>
              <a:rPr lang="en-US" smtClean="0"/>
              <a:t>.</a:t>
            </a:r>
            <a:endParaRPr lang="hu-HU" smtClean="0"/>
          </a:p>
          <a:p>
            <a:r>
              <a:rPr lang="en-US" smtClean="0"/>
              <a:t>A </a:t>
            </a:r>
            <a:r>
              <a:rPr lang="en-US"/>
              <a:t>filter with a lower Order </a:t>
            </a:r>
            <a:r>
              <a:rPr lang="en-US"/>
              <a:t>value</a:t>
            </a:r>
            <a:r>
              <a:rPr lang="en-US" smtClean="0"/>
              <a:t>:</a:t>
            </a:r>
            <a:endParaRPr lang="en-US"/>
          </a:p>
          <a:p>
            <a:pPr lvl="1"/>
            <a:r>
              <a:rPr lang="en-US"/>
              <a:t>Runs the before code before that of a filter with a higher value of Order.</a:t>
            </a:r>
          </a:p>
          <a:p>
            <a:pPr lvl="1"/>
            <a:r>
              <a:rPr lang="en-US"/>
              <a:t>Runs the after code after that of a filter with a higher Order value.</a:t>
            </a:r>
            <a:endParaRPr lang="hu-HU"/>
          </a:p>
        </p:txBody>
      </p:sp>
      <p:pic>
        <p:nvPicPr>
          <p:cNvPr id="2" name="Kép 1"/>
          <p:cNvPicPr>
            <a:picLocks noChangeAspect="1"/>
          </p:cNvPicPr>
          <p:nvPr/>
        </p:nvPicPr>
        <p:blipFill>
          <a:blip r:embed="rId3"/>
          <a:stretch>
            <a:fillRect/>
          </a:stretch>
        </p:blipFill>
        <p:spPr>
          <a:xfrm>
            <a:off x="1857553" y="5821184"/>
            <a:ext cx="4906785" cy="355779"/>
          </a:xfrm>
          <a:prstGeom prst="rect">
            <a:avLst/>
          </a:prstGeom>
          <a:ln>
            <a:solidFill>
              <a:schemeClr val="bg1">
                <a:lumMod val="75000"/>
              </a:schemeClr>
            </a:solidFill>
          </a:ln>
        </p:spPr>
      </p:pic>
    </p:spTree>
    <p:extLst>
      <p:ext uri="{BB962C8B-B14F-4D97-AF65-F5344CB8AC3E}">
        <p14:creationId xmlns:p14="http://schemas.microsoft.com/office/powerpoint/2010/main" val="4134572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lvl="0" eaLnBrk="1" hangingPunct="1">
              <a:defRPr/>
            </a:pPr>
            <a:r>
              <a:rPr lang="hu-HU" sz="3600">
                <a:solidFill>
                  <a:prstClr val="white"/>
                </a:solidFill>
                <a:latin typeface="Calibri"/>
              </a:rPr>
              <a:t>Cancellation and short-circuiting</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p:txBody>
          <a:bodyPr>
            <a:normAutofit/>
          </a:bodyPr>
          <a:lstStyle/>
          <a:p>
            <a:r>
              <a:rPr lang="en-US"/>
              <a:t>The filter pipeline can be short-circuited by setting the Result property on the ResourceExecutingContext parameter provided to the filter </a:t>
            </a:r>
            <a:r>
              <a:rPr lang="en-US"/>
              <a:t>method</a:t>
            </a:r>
            <a:r>
              <a:rPr lang="en-US" smtClean="0"/>
              <a:t>.</a:t>
            </a:r>
            <a:endParaRPr lang="hu-HU" smtClean="0"/>
          </a:p>
          <a:p>
            <a:endParaRPr lang="hu-HU"/>
          </a:p>
        </p:txBody>
      </p:sp>
      <p:pic>
        <p:nvPicPr>
          <p:cNvPr id="6" name="Kép 5"/>
          <p:cNvPicPr>
            <a:picLocks noChangeAspect="1"/>
          </p:cNvPicPr>
          <p:nvPr/>
        </p:nvPicPr>
        <p:blipFill>
          <a:blip r:embed="rId3"/>
          <a:stretch>
            <a:fillRect/>
          </a:stretch>
        </p:blipFill>
        <p:spPr>
          <a:xfrm>
            <a:off x="1113362" y="3518671"/>
            <a:ext cx="6917276" cy="3010918"/>
          </a:xfrm>
          <a:prstGeom prst="rect">
            <a:avLst/>
          </a:prstGeom>
          <a:ln>
            <a:solidFill>
              <a:schemeClr val="bg1">
                <a:lumMod val="75000"/>
              </a:schemeClr>
            </a:solidFill>
          </a:ln>
        </p:spPr>
      </p:pic>
    </p:spTree>
    <p:extLst>
      <p:ext uri="{BB962C8B-B14F-4D97-AF65-F5344CB8AC3E}">
        <p14:creationId xmlns:p14="http://schemas.microsoft.com/office/powerpoint/2010/main" val="3914237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lvl="0" eaLnBrk="1" hangingPunct="1">
              <a:defRPr/>
            </a:pPr>
            <a:r>
              <a:rPr lang="hu-HU" sz="3600">
                <a:solidFill>
                  <a:prstClr val="white"/>
                </a:solidFill>
                <a:latin typeface="Calibri"/>
              </a:rPr>
              <a:t>Dependency injection</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p:txBody>
          <a:bodyPr>
            <a:normAutofit fontScale="85000" lnSpcReduction="10000"/>
          </a:bodyPr>
          <a:lstStyle/>
          <a:p>
            <a:r>
              <a:rPr lang="en-US"/>
              <a:t>Filters can be added by type or by instance. If an instance is added, that instance is used for every request. If a type is added, it's type-activated. A type-activated filter </a:t>
            </a:r>
            <a:r>
              <a:rPr lang="en-US"/>
              <a:t>means</a:t>
            </a:r>
            <a:r>
              <a:rPr lang="en-US" smtClean="0"/>
              <a:t>:</a:t>
            </a:r>
            <a:endParaRPr lang="en-US"/>
          </a:p>
          <a:p>
            <a:pPr lvl="1"/>
            <a:r>
              <a:rPr lang="en-US"/>
              <a:t>An instance is created for each request.</a:t>
            </a:r>
          </a:p>
          <a:p>
            <a:pPr lvl="1"/>
            <a:r>
              <a:rPr lang="en-US"/>
              <a:t>Any constructor dependencies are populated by dependency injection (</a:t>
            </a:r>
            <a:r>
              <a:rPr lang="en-US"/>
              <a:t>DI</a:t>
            </a:r>
            <a:r>
              <a:rPr lang="en-US" smtClean="0"/>
              <a:t>).</a:t>
            </a:r>
            <a:endParaRPr lang="hu-HU" smtClean="0"/>
          </a:p>
          <a:p>
            <a:r>
              <a:rPr lang="en-US"/>
              <a:t>Filters that are implemented as attributes and added directly to controller classes or action methods cannot have constructor dependencies provided by dependency injection (DI). Constructor dependencies cannot be provided by DI </a:t>
            </a:r>
            <a:r>
              <a:rPr lang="en-US"/>
              <a:t>because</a:t>
            </a:r>
            <a:r>
              <a:rPr lang="en-US" smtClean="0"/>
              <a:t>:</a:t>
            </a:r>
            <a:endParaRPr lang="en-US"/>
          </a:p>
          <a:p>
            <a:pPr lvl="1"/>
            <a:r>
              <a:rPr lang="en-US"/>
              <a:t>Attributes must have their constructor parameters supplied where they're applied.</a:t>
            </a:r>
          </a:p>
          <a:p>
            <a:pPr lvl="1"/>
            <a:r>
              <a:rPr lang="en-US"/>
              <a:t>This is a limitation of how attributes work.</a:t>
            </a:r>
            <a:endParaRPr lang="hu-HU"/>
          </a:p>
        </p:txBody>
      </p:sp>
    </p:spTree>
    <p:extLst>
      <p:ext uri="{BB962C8B-B14F-4D97-AF65-F5344CB8AC3E}">
        <p14:creationId xmlns:p14="http://schemas.microsoft.com/office/powerpoint/2010/main" val="3069336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lvl="0" eaLnBrk="1" hangingPunct="1">
              <a:defRPr/>
            </a:pPr>
            <a:r>
              <a:rPr lang="hu-HU" sz="3600">
                <a:solidFill>
                  <a:prstClr val="white"/>
                </a:solidFill>
                <a:latin typeface="Calibri"/>
              </a:rPr>
              <a:t>Dependency injection</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a:xfrm>
            <a:off x="628650" y="1442434"/>
            <a:ext cx="7886700" cy="5280337"/>
          </a:xfrm>
        </p:spPr>
        <p:txBody>
          <a:bodyPr>
            <a:normAutofit fontScale="92500" lnSpcReduction="20000"/>
          </a:bodyPr>
          <a:lstStyle/>
          <a:p>
            <a:r>
              <a:rPr lang="en-US"/>
              <a:t>Filters can be added by type or </a:t>
            </a:r>
            <a:r>
              <a:rPr lang="en-US"/>
              <a:t>by </a:t>
            </a:r>
            <a:r>
              <a:rPr lang="en-US" smtClean="0"/>
              <a:t>instance.</a:t>
            </a:r>
            <a:endParaRPr lang="hu-HU" smtClean="0"/>
          </a:p>
          <a:p>
            <a:r>
              <a:rPr lang="en-US" smtClean="0"/>
              <a:t>If </a:t>
            </a:r>
            <a:r>
              <a:rPr lang="en-US"/>
              <a:t>an instance is added, that instance is used for </a:t>
            </a:r>
            <a:r>
              <a:rPr lang="en-US"/>
              <a:t>every </a:t>
            </a:r>
            <a:r>
              <a:rPr lang="en-US" smtClean="0"/>
              <a:t>request.</a:t>
            </a:r>
            <a:endParaRPr lang="hu-HU" smtClean="0"/>
          </a:p>
          <a:p>
            <a:r>
              <a:rPr lang="hu-HU"/>
              <a:t>I</a:t>
            </a:r>
            <a:r>
              <a:rPr lang="en-US" smtClean="0"/>
              <a:t>f </a:t>
            </a:r>
            <a:r>
              <a:rPr lang="en-US"/>
              <a:t>a type is added, it's type-activated. A type-activated filter </a:t>
            </a:r>
            <a:r>
              <a:rPr lang="en-US"/>
              <a:t>means</a:t>
            </a:r>
            <a:r>
              <a:rPr lang="en-US" smtClean="0"/>
              <a:t>:</a:t>
            </a:r>
            <a:endParaRPr lang="en-US"/>
          </a:p>
          <a:p>
            <a:pPr lvl="1"/>
            <a:r>
              <a:rPr lang="en-US"/>
              <a:t>An instance is created for each request.</a:t>
            </a:r>
          </a:p>
          <a:p>
            <a:pPr lvl="1"/>
            <a:r>
              <a:rPr lang="en-US"/>
              <a:t>Any constructor dependencies are populated by dependency injection (</a:t>
            </a:r>
            <a:r>
              <a:rPr lang="en-US"/>
              <a:t>DI</a:t>
            </a:r>
            <a:r>
              <a:rPr lang="en-US" smtClean="0"/>
              <a:t>).</a:t>
            </a:r>
            <a:endParaRPr lang="hu-HU" smtClean="0"/>
          </a:p>
          <a:p>
            <a:r>
              <a:rPr lang="en-US"/>
              <a:t>Filters that are implemented as attributes and added directly to controller classes or action methods cannot have constructor dependencies provided by dependency injection (DI). Constructor dependencies cannot be provided by DI </a:t>
            </a:r>
            <a:r>
              <a:rPr lang="en-US"/>
              <a:t>because</a:t>
            </a:r>
            <a:r>
              <a:rPr lang="en-US" smtClean="0"/>
              <a:t>:</a:t>
            </a:r>
            <a:endParaRPr lang="en-US"/>
          </a:p>
          <a:p>
            <a:pPr lvl="1"/>
            <a:r>
              <a:rPr lang="en-US"/>
              <a:t>Attributes must have their constructor parameters supplied where they're applied.</a:t>
            </a:r>
          </a:p>
          <a:p>
            <a:pPr lvl="1"/>
            <a:r>
              <a:rPr lang="en-US"/>
              <a:t>This is a limitation of how attributes work.</a:t>
            </a:r>
            <a:endParaRPr lang="hu-HU"/>
          </a:p>
        </p:txBody>
      </p:sp>
    </p:spTree>
    <p:extLst>
      <p:ext uri="{BB962C8B-B14F-4D97-AF65-F5344CB8AC3E}">
        <p14:creationId xmlns:p14="http://schemas.microsoft.com/office/powerpoint/2010/main" val="2843857851"/>
      </p:ext>
    </p:extLst>
  </p:cSld>
  <p:clrMapOvr>
    <a:masterClrMapping/>
  </p:clrMapOvr>
</p:sld>
</file>

<file path=ppt/theme/theme1.xml><?xml version="1.0" encoding="utf-8"?>
<a:theme xmlns:a="http://schemas.openxmlformats.org/drawingml/2006/main" name="Office-téma">
  <a:themeElements>
    <a:clrScheme name="Office-téma">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tém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té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2600</TotalTime>
  <Words>1629</Words>
  <Application>Microsoft Office PowerPoint</Application>
  <PresentationFormat>Diavetítés a képernyőre (4:3 oldalarány)</PresentationFormat>
  <Paragraphs>193</Paragraphs>
  <Slides>25</Slides>
  <Notes>0</Notes>
  <HiddenSlides>0</HiddenSlides>
  <MMClips>0</MMClips>
  <ScaleCrop>false</ScaleCrop>
  <HeadingPairs>
    <vt:vector size="6" baseType="variant">
      <vt:variant>
        <vt:lpstr>Használt betűtípusok</vt:lpstr>
      </vt:variant>
      <vt:variant>
        <vt:i4>3</vt:i4>
      </vt:variant>
      <vt:variant>
        <vt:lpstr>Téma</vt:lpstr>
      </vt:variant>
      <vt:variant>
        <vt:i4>1</vt:i4>
      </vt:variant>
      <vt:variant>
        <vt:lpstr>Diacímek</vt:lpstr>
      </vt:variant>
      <vt:variant>
        <vt:i4>25</vt:i4>
      </vt:variant>
    </vt:vector>
  </HeadingPairs>
  <TitlesOfParts>
    <vt:vector size="29" baseType="lpstr">
      <vt:lpstr>Arial</vt:lpstr>
      <vt:lpstr>Calibri</vt:lpstr>
      <vt:lpstr>Calibri Light</vt:lpstr>
      <vt:lpstr>Office-téma</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bemutató</dc:title>
  <dc:creator>A Horvath</dc:creator>
  <cp:lastModifiedBy>A Horvath</cp:lastModifiedBy>
  <cp:revision>549</cp:revision>
  <dcterms:created xsi:type="dcterms:W3CDTF">2020-02-07T09:37:41Z</dcterms:created>
  <dcterms:modified xsi:type="dcterms:W3CDTF">2020-06-29T11:19:23Z</dcterms:modified>
</cp:coreProperties>
</file>