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8" r:id="rId2"/>
    <p:sldId id="265"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61" r:id="rId1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12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2020.05.04.</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2020.05.04.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2020.05.04.</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fundamentals/host/web-host?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fundamentals/host/web-host?view=aspnetcore-3.1#manage-the-hos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t>Web host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2" name="Szövegdoboz 1"/>
          <p:cNvSpPr txBox="1"/>
          <p:nvPr/>
        </p:nvSpPr>
        <p:spPr>
          <a:xfrm>
            <a:off x="0" y="5934670"/>
            <a:ext cx="5061397" cy="923330"/>
          </a:xfrm>
          <a:prstGeom prst="rect">
            <a:avLst/>
          </a:prstGeom>
          <a:noFill/>
        </p:spPr>
        <p:txBody>
          <a:bodyPr wrap="square" rtlCol="0">
            <a:spAutoFit/>
          </a:bodyPr>
          <a:lstStyle/>
          <a:p>
            <a:r>
              <a:rPr lang="hu-HU" u="sng">
                <a:hlinkClick r:id="rId3"/>
              </a:rPr>
              <a:t>https://docs.microsoft.com/en-us/aspnet/core/fundamentals/host/web-host?view=aspnetcore-3.1</a:t>
            </a:r>
            <a:r>
              <a:rPr lang="hu-HU"/>
              <a:t> </a:t>
            </a:r>
          </a:p>
        </p:txBody>
      </p:sp>
    </p:spTree>
    <p:extLst>
      <p:ext uri="{BB962C8B-B14F-4D97-AF65-F5344CB8AC3E}">
        <p14:creationId xmlns:p14="http://schemas.microsoft.com/office/powerpoint/2010/main" val="346902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Manage the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2797975" y="1771102"/>
            <a:ext cx="3602026" cy="4202364"/>
          </a:xfrm>
          <a:prstGeom prst="rect">
            <a:avLst/>
          </a:prstGeom>
        </p:spPr>
      </p:pic>
    </p:spTree>
    <p:extLst>
      <p:ext uri="{BB962C8B-B14F-4D97-AF65-F5344CB8AC3E}">
        <p14:creationId xmlns:p14="http://schemas.microsoft.com/office/powerpoint/2010/main" val="310571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Manage the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app can initialize and start a new host using the pre-configured defaults of CreateDefaultBuilder </a:t>
            </a:r>
            <a:r>
              <a:rPr lang="en-US" smtClean="0"/>
              <a:t>using </a:t>
            </a:r>
            <a:r>
              <a:rPr lang="en-US"/>
              <a:t>a static convenience method</a:t>
            </a:r>
            <a:r>
              <a:rPr lang="en-US" smtClean="0"/>
              <a:t>.</a:t>
            </a:r>
            <a:endParaRPr lang="hu-HU" smtClean="0"/>
          </a:p>
          <a:p>
            <a:r>
              <a:rPr lang="hu-HU" smtClean="0"/>
              <a:t>A</a:t>
            </a:r>
            <a:r>
              <a:rPr lang="en-US" smtClean="0"/>
              <a:t>t </a:t>
            </a:r>
            <a:r>
              <a:rPr lang="en-US">
                <a:hlinkClick r:id="rId3"/>
              </a:rPr>
              <a:t>this link</a:t>
            </a:r>
            <a:r>
              <a:rPr lang="en-US"/>
              <a:t> you will find more information about host </a:t>
            </a:r>
            <a:r>
              <a:rPr lang="en-US" smtClean="0"/>
              <a:t>management</a:t>
            </a:r>
            <a:r>
              <a:rPr lang="hu-HU" smtClean="0"/>
              <a:t>.</a:t>
            </a:r>
            <a:endParaRPr lang="hu-HU"/>
          </a:p>
        </p:txBody>
      </p:sp>
    </p:spTree>
    <p:extLst>
      <p:ext uri="{BB962C8B-B14F-4D97-AF65-F5344CB8AC3E}">
        <p14:creationId xmlns:p14="http://schemas.microsoft.com/office/powerpoint/2010/main" val="343624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0" y="0"/>
            <a:ext cx="449999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IWebHostEnvironment interface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en-US"/>
              <a:t>The IWebHostEnvironment interface provides information about the app's web hosting </a:t>
            </a:r>
            <a:r>
              <a:rPr lang="en-US" smtClean="0"/>
              <a:t>environment.</a:t>
            </a:r>
            <a:endParaRPr lang="hu-HU" smtClean="0"/>
          </a:p>
          <a:p>
            <a:r>
              <a:rPr lang="en-US" smtClean="0"/>
              <a:t>Use </a:t>
            </a:r>
            <a:r>
              <a:rPr lang="en-US"/>
              <a:t>constructor injection to obtain the IWebHostEnvironment in order to use its properties and extension </a:t>
            </a:r>
            <a:r>
              <a:rPr lang="en-US" smtClean="0"/>
              <a:t>methods</a:t>
            </a:r>
            <a:r>
              <a:rPr lang="hu-HU" smtClean="0"/>
              <a:t>.</a:t>
            </a:r>
          </a:p>
          <a:p>
            <a:r>
              <a:rPr lang="en-US"/>
              <a:t>A convention-based approach can be used to configure the app at startup based on the </a:t>
            </a:r>
            <a:r>
              <a:rPr lang="en-US" smtClean="0"/>
              <a:t>environment.</a:t>
            </a:r>
            <a:endParaRPr lang="hu-HU" smtClean="0"/>
          </a:p>
          <a:p>
            <a:r>
              <a:rPr lang="en-US" smtClean="0"/>
              <a:t>Alternatively</a:t>
            </a:r>
            <a:r>
              <a:rPr lang="en-US"/>
              <a:t>, inject the IWebHostEnvironment into the Startup constructor for use in </a:t>
            </a:r>
            <a:r>
              <a:rPr lang="en-US" smtClean="0"/>
              <a:t>ConfigureServices</a:t>
            </a:r>
            <a:r>
              <a:rPr lang="hu-HU" smtClean="0"/>
              <a:t>.</a:t>
            </a:r>
            <a:endParaRPr lang="hu-HU"/>
          </a:p>
        </p:txBody>
      </p:sp>
    </p:spTree>
    <p:extLst>
      <p:ext uri="{BB962C8B-B14F-4D97-AF65-F5344CB8AC3E}">
        <p14:creationId xmlns:p14="http://schemas.microsoft.com/office/powerpoint/2010/main" val="355574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0" y="0"/>
            <a:ext cx="449999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IWebHostEnvironment interface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1860032" y="1550082"/>
            <a:ext cx="5746715" cy="4917754"/>
          </a:xfrm>
          <a:prstGeom prst="rect">
            <a:avLst/>
          </a:prstGeom>
        </p:spPr>
      </p:pic>
    </p:spTree>
    <p:extLst>
      <p:ext uri="{BB962C8B-B14F-4D97-AF65-F5344CB8AC3E}">
        <p14:creationId xmlns:p14="http://schemas.microsoft.com/office/powerpoint/2010/main" val="398822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0" y="0"/>
            <a:ext cx="449999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IWebHostEnvironment interface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IWebHostEnvironment service can also be injected directly into the Configure method for setting up the processing </a:t>
            </a:r>
            <a:r>
              <a:rPr lang="en-US" smtClean="0"/>
              <a:t>pipeline</a:t>
            </a:r>
            <a:r>
              <a:rPr lang="hu-HU" smtClean="0"/>
              <a:t>.</a:t>
            </a:r>
          </a:p>
          <a:p>
            <a:r>
              <a:rPr lang="en-US"/>
              <a:t>IWebHostEnvironment can be injected into the Invoke method when creating custom </a:t>
            </a:r>
            <a:r>
              <a:rPr lang="en-US" smtClean="0"/>
              <a:t>middleware</a:t>
            </a:r>
            <a:r>
              <a:rPr lang="hu-HU" smtClean="0"/>
              <a:t>.</a:t>
            </a:r>
          </a:p>
          <a:p>
            <a:r>
              <a:rPr lang="en-US" smtClean="0"/>
              <a:t>Note</a:t>
            </a:r>
            <a:endParaRPr lang="en-US"/>
          </a:p>
          <a:p>
            <a:pPr lvl="1"/>
            <a:r>
              <a:rPr lang="en-US"/>
              <a:t>In addition to the IsDevelopment extension method, IWebHostEnvironment offers IsStaging, IsProduction, and IsEnvironment(string environmentName) methods.</a:t>
            </a:r>
            <a:endParaRPr lang="hu-HU"/>
          </a:p>
        </p:txBody>
      </p:sp>
    </p:spTree>
    <p:extLst>
      <p:ext uri="{BB962C8B-B14F-4D97-AF65-F5344CB8AC3E}">
        <p14:creationId xmlns:p14="http://schemas.microsoft.com/office/powerpoint/2010/main" val="386646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0" y="0"/>
            <a:ext cx="4790940"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IHostApplicationLifetime interface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790940" y="157163"/>
            <a:ext cx="413874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IHostApplicationLifetime allows for post-startup and shutdown activities</a:t>
            </a:r>
            <a:r>
              <a:rPr lang="en-US" smtClean="0"/>
              <a:t>.</a:t>
            </a:r>
            <a:endParaRPr lang="hu-HU" smtClean="0"/>
          </a:p>
          <a:p>
            <a:r>
              <a:rPr lang="en-US" smtClean="0"/>
              <a:t>Three </a:t>
            </a:r>
            <a:r>
              <a:rPr lang="en-US"/>
              <a:t>properties on the interface are cancellation tokens used to register Action methods that define startup and shutdown events</a:t>
            </a:r>
            <a:r>
              <a:rPr lang="en-US" smtClean="0"/>
              <a:t>.</a:t>
            </a:r>
            <a:endParaRPr lang="hu-HU" smtClean="0"/>
          </a:p>
          <a:p>
            <a:endParaRPr lang="hu-HU"/>
          </a:p>
        </p:txBody>
      </p:sp>
      <p:graphicFrame>
        <p:nvGraphicFramePr>
          <p:cNvPr id="6" name="Táblázat 5"/>
          <p:cNvGraphicFramePr>
            <a:graphicFrameLocks noGrp="1"/>
          </p:cNvGraphicFramePr>
          <p:nvPr>
            <p:extLst>
              <p:ext uri="{D42A27DB-BD31-4B8C-83A1-F6EECF244321}">
                <p14:modId xmlns:p14="http://schemas.microsoft.com/office/powerpoint/2010/main" val="550927435"/>
              </p:ext>
            </p:extLst>
          </p:nvPr>
        </p:nvGraphicFramePr>
        <p:xfrm>
          <a:off x="1200150" y="4001294"/>
          <a:ext cx="6743700" cy="2560320"/>
        </p:xfrm>
        <a:graphic>
          <a:graphicData uri="http://schemas.openxmlformats.org/drawingml/2006/table">
            <a:tbl>
              <a:tblPr/>
              <a:tblGrid>
                <a:gridCol w="2058205"/>
                <a:gridCol w="4685495"/>
              </a:tblGrid>
              <a:tr h="0">
                <a:tc>
                  <a:txBody>
                    <a:bodyPr/>
                    <a:lstStyle/>
                    <a:p>
                      <a:pPr algn="l" fontAlgn="b"/>
                      <a:r>
                        <a:rPr lang="hu-HU" b="1">
                          <a:effectLst/>
                        </a:rPr>
                        <a:t>Cancellation Token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lang="hu-HU" b="1">
                          <a:effectLst/>
                        </a:rPr>
                        <a:t>Triggered when…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algn="l" fontAlgn="t"/>
                      <a:r>
                        <a:rPr lang="hu-HU">
                          <a:effectLst/>
                        </a:rPr>
                        <a:t>ApplicationStarted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a:effectLst/>
                        </a:rPr>
                        <a:t>The host has fully started.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algn="l" fontAlgn="t"/>
                      <a:r>
                        <a:rPr lang="hu-HU">
                          <a:effectLst/>
                        </a:rPr>
                        <a:t>ApplicationStopped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a:effectLst/>
                        </a:rPr>
                        <a:t>The host is completing a graceful shutdown. All requests should be processed. Shutdown blocks until this event completes.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algn="l" fontAlgn="t"/>
                      <a:r>
                        <a:rPr lang="hu-HU">
                          <a:effectLst/>
                        </a:rPr>
                        <a:t>ApplicationStopping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a:effectLst/>
                        </a:rPr>
                        <a:t>The host is performing a graceful shutdown. Requests may still be processing. Shutdown blocks until this event completes.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406165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0" y="0"/>
            <a:ext cx="4790940"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IHostApplicationLifetime interface</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790940" y="157163"/>
            <a:ext cx="413874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1584100" y="1343414"/>
            <a:ext cx="6142183" cy="5263448"/>
          </a:xfrm>
          <a:prstGeom prst="rect">
            <a:avLst/>
          </a:prstGeom>
        </p:spPr>
      </p:pic>
    </p:spTree>
    <p:extLst>
      <p:ext uri="{BB962C8B-B14F-4D97-AF65-F5344CB8AC3E}">
        <p14:creationId xmlns:p14="http://schemas.microsoft.com/office/powerpoint/2010/main" val="303447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Web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ASP.NET Core apps configure and launch a </a:t>
            </a:r>
            <a:r>
              <a:rPr lang="en-US" smtClean="0"/>
              <a:t>host.</a:t>
            </a:r>
            <a:endParaRPr lang="hu-HU" smtClean="0"/>
          </a:p>
          <a:p>
            <a:r>
              <a:rPr lang="en-US" smtClean="0"/>
              <a:t>The </a:t>
            </a:r>
            <a:r>
              <a:rPr lang="en-US"/>
              <a:t>host is responsible for app startup and lifetime management. </a:t>
            </a:r>
            <a:endParaRPr lang="hu-HU" smtClean="0"/>
          </a:p>
          <a:p>
            <a:r>
              <a:rPr lang="en-US" smtClean="0"/>
              <a:t>At </a:t>
            </a:r>
            <a:r>
              <a:rPr lang="en-US"/>
              <a:t>a minimum, the host configures a server and a request processing pipeline. </a:t>
            </a:r>
            <a:endParaRPr lang="hu-HU" smtClean="0"/>
          </a:p>
          <a:p>
            <a:r>
              <a:rPr lang="en-US" smtClean="0"/>
              <a:t>The </a:t>
            </a:r>
            <a:r>
              <a:rPr lang="en-US"/>
              <a:t>host can also set up logging, dependency injection, and configuration.</a:t>
            </a:r>
          </a:p>
        </p:txBody>
      </p:sp>
    </p:spTree>
    <p:extLst>
      <p:ext uri="{BB962C8B-B14F-4D97-AF65-F5344CB8AC3E}">
        <p14:creationId xmlns:p14="http://schemas.microsoft.com/office/powerpoint/2010/main" val="17525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Set up a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Create a host using an instance of IWebHostBuilder. This is typically performed in the app's entry point, the Main method</a:t>
            </a:r>
            <a:r>
              <a:rPr lang="en-US" smtClean="0"/>
              <a:t>.</a:t>
            </a:r>
            <a:endParaRPr lang="hu-HU" smtClean="0"/>
          </a:p>
          <a:p>
            <a:endParaRPr lang="en-US"/>
          </a:p>
        </p:txBody>
      </p:sp>
      <p:pic>
        <p:nvPicPr>
          <p:cNvPr id="7" name="Tartalom helye 3"/>
          <p:cNvPicPr>
            <a:picLocks noChangeAspect="1"/>
          </p:cNvPicPr>
          <p:nvPr/>
        </p:nvPicPr>
        <p:blipFill>
          <a:blip r:embed="rId3"/>
          <a:stretch>
            <a:fillRect/>
          </a:stretch>
        </p:blipFill>
        <p:spPr>
          <a:xfrm>
            <a:off x="1028747" y="3306687"/>
            <a:ext cx="7086505" cy="2694868"/>
          </a:xfrm>
          <a:prstGeom prst="rect">
            <a:avLst/>
          </a:prstGeom>
        </p:spPr>
      </p:pic>
    </p:spTree>
    <p:extLst>
      <p:ext uri="{BB962C8B-B14F-4D97-AF65-F5344CB8AC3E}">
        <p14:creationId xmlns:p14="http://schemas.microsoft.com/office/powerpoint/2010/main" val="158245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Set up a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code that calls CreateDefaultBuilder is in a method named CreateWebHostBuilder, which separates it from the code in Main that calls Run on the builder object. </a:t>
            </a:r>
            <a:endParaRPr lang="hu-HU" smtClean="0"/>
          </a:p>
          <a:p>
            <a:r>
              <a:rPr lang="en-US" smtClean="0"/>
              <a:t>This </a:t>
            </a:r>
            <a:r>
              <a:rPr lang="en-US"/>
              <a:t>separation is required if you use Entity Framework Core tools. </a:t>
            </a:r>
            <a:endParaRPr lang="hu-HU" smtClean="0"/>
          </a:p>
          <a:p>
            <a:r>
              <a:rPr lang="en-US" smtClean="0"/>
              <a:t>The </a:t>
            </a:r>
            <a:r>
              <a:rPr lang="en-US"/>
              <a:t>tools expect to find a CreateWebHostBuilder method that they can call at design time to configure the host without running the app.</a:t>
            </a:r>
          </a:p>
        </p:txBody>
      </p:sp>
    </p:spTree>
    <p:extLst>
      <p:ext uri="{BB962C8B-B14F-4D97-AF65-F5344CB8AC3E}">
        <p14:creationId xmlns:p14="http://schemas.microsoft.com/office/powerpoint/2010/main" val="343494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Set up a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55000" lnSpcReduction="20000"/>
          </a:bodyPr>
          <a:lstStyle/>
          <a:p>
            <a:pPr marL="0" indent="0">
              <a:buNone/>
            </a:pPr>
            <a:r>
              <a:rPr lang="en-US"/>
              <a:t>CreateDefaultBuilder performs the following tasks:</a:t>
            </a:r>
          </a:p>
          <a:p>
            <a:r>
              <a:rPr lang="en-US"/>
              <a:t>Configures Kestrel server as the web server using the app's hosting configuration providers.</a:t>
            </a:r>
            <a:endParaRPr lang="hu-HU"/>
          </a:p>
          <a:p>
            <a:r>
              <a:rPr lang="en-US"/>
              <a:t>Sets the content root to the path returned by Directory.GetCurrentDirectory.</a:t>
            </a:r>
          </a:p>
          <a:p>
            <a:r>
              <a:rPr lang="en-US"/>
              <a:t>Loads host configuration from:</a:t>
            </a:r>
          </a:p>
          <a:p>
            <a:pPr lvl="1"/>
            <a:r>
              <a:rPr lang="en-US"/>
              <a:t>Environment variables prefixed with ASPNETCORE_ (for example, ASPNETCORE_ENVIRONMENT).</a:t>
            </a:r>
          </a:p>
          <a:p>
            <a:pPr lvl="1"/>
            <a:r>
              <a:rPr lang="en-US"/>
              <a:t>Command-line arguments.</a:t>
            </a:r>
          </a:p>
          <a:p>
            <a:r>
              <a:rPr lang="en-US"/>
              <a:t>Loads app configuration in the following order from:</a:t>
            </a:r>
          </a:p>
          <a:p>
            <a:pPr lvl="1"/>
            <a:r>
              <a:rPr lang="en-US"/>
              <a:t>appsettings.json.</a:t>
            </a:r>
          </a:p>
          <a:p>
            <a:pPr lvl="1"/>
            <a:r>
              <a:rPr lang="en-US"/>
              <a:t>appsettings.{Environment}.json.</a:t>
            </a:r>
          </a:p>
          <a:p>
            <a:pPr lvl="1"/>
            <a:r>
              <a:rPr lang="en-US"/>
              <a:t>Secret Manager when the app runs in the Development environment using the entry assembly.</a:t>
            </a:r>
          </a:p>
          <a:p>
            <a:pPr lvl="1"/>
            <a:r>
              <a:rPr lang="en-US"/>
              <a:t>Environment variables.</a:t>
            </a:r>
          </a:p>
          <a:p>
            <a:pPr lvl="1"/>
            <a:r>
              <a:rPr lang="en-US"/>
              <a:t>Command-line arguments.</a:t>
            </a:r>
          </a:p>
          <a:p>
            <a:r>
              <a:rPr lang="en-US"/>
              <a:t>Configures logging for console and debug output. Logging includes log filtering rules specified in a Logging configuration section of an appsettings.json or appsettings.{Environment}.json file.</a:t>
            </a:r>
          </a:p>
          <a:p>
            <a:r>
              <a:rPr lang="en-US"/>
              <a:t>When running behind IIS with the ASP.NET Core Module, CreateDefaultBuilder enables IIS Integration, which configures the app's base address and port. IIS Integration also configures the app to capture startup errors.</a:t>
            </a:r>
            <a:endParaRPr lang="hu-HU"/>
          </a:p>
          <a:p>
            <a:r>
              <a:rPr lang="en-US"/>
              <a:t>Sets ServiceProviderOptions.ValidateScopes to true if the app's environment is Development.</a:t>
            </a:r>
            <a:endParaRPr lang="hu-HU"/>
          </a:p>
          <a:p>
            <a:pPr marL="0" indent="0">
              <a:buNone/>
            </a:pPr>
            <a:endParaRPr lang="hu-HU"/>
          </a:p>
        </p:txBody>
      </p:sp>
    </p:spTree>
    <p:extLst>
      <p:ext uri="{BB962C8B-B14F-4D97-AF65-F5344CB8AC3E}">
        <p14:creationId xmlns:p14="http://schemas.microsoft.com/office/powerpoint/2010/main" val="39336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Set up a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configuration defined by CreateDefaultBuilder can be overridden and augmented by ConfigureAppConfiguration, ConfigureLogging, and other methods and extension methods of IWebHostBuilder</a:t>
            </a:r>
            <a:r>
              <a:rPr lang="en-US" smtClean="0"/>
              <a:t>.</a:t>
            </a:r>
            <a:endParaRPr lang="hu-HU" smtClean="0"/>
          </a:p>
          <a:p>
            <a:r>
              <a:rPr lang="en-US"/>
              <a:t>When setting up a host, Configure and ConfigureServices methods can be provided. If a Startup class is specified, it must define a Configure method.</a:t>
            </a:r>
          </a:p>
        </p:txBody>
      </p:sp>
    </p:spTree>
    <p:extLst>
      <p:ext uri="{BB962C8B-B14F-4D97-AF65-F5344CB8AC3E}">
        <p14:creationId xmlns:p14="http://schemas.microsoft.com/office/powerpoint/2010/main" val="209598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Override configuration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Use Configuration to configure Web </a:t>
            </a:r>
            <a:r>
              <a:rPr lang="en-US" smtClean="0"/>
              <a:t>Host.</a:t>
            </a:r>
            <a:endParaRPr lang="hu-HU" smtClean="0"/>
          </a:p>
          <a:p>
            <a:r>
              <a:rPr lang="en-US" smtClean="0"/>
              <a:t>In </a:t>
            </a:r>
            <a:r>
              <a:rPr lang="en-US"/>
              <a:t>the following example, host configuration is optionally specified in a hostsettings.json </a:t>
            </a:r>
            <a:r>
              <a:rPr lang="en-US" smtClean="0"/>
              <a:t>file.</a:t>
            </a:r>
            <a:endParaRPr lang="hu-HU" smtClean="0"/>
          </a:p>
          <a:p>
            <a:pPr lvl="1"/>
            <a:r>
              <a:rPr lang="en-US" smtClean="0"/>
              <a:t>Any </a:t>
            </a:r>
            <a:r>
              <a:rPr lang="en-US"/>
              <a:t>configuration loaded from the hostsettings.json file may be overridden by command-line arguments</a:t>
            </a:r>
            <a:r>
              <a:rPr lang="en-US" smtClean="0"/>
              <a:t>.</a:t>
            </a:r>
            <a:endParaRPr lang="hu-HU" smtClean="0"/>
          </a:p>
          <a:p>
            <a:r>
              <a:rPr lang="en-US" smtClean="0"/>
              <a:t>The </a:t>
            </a:r>
            <a:r>
              <a:rPr lang="en-US"/>
              <a:t>built configuration (in config) is used to configure the host with </a:t>
            </a:r>
            <a:r>
              <a:rPr lang="en-US" smtClean="0"/>
              <a:t>UseConfiguration.</a:t>
            </a:r>
            <a:endParaRPr lang="hu-HU" smtClean="0"/>
          </a:p>
          <a:p>
            <a:r>
              <a:rPr lang="en-US" smtClean="0"/>
              <a:t>IWebHostBuilder </a:t>
            </a:r>
            <a:r>
              <a:rPr lang="en-US"/>
              <a:t>configuration is added to the app's configuration, but the converse isn't </a:t>
            </a:r>
            <a:r>
              <a:rPr lang="en-US" smtClean="0"/>
              <a:t>true—</a:t>
            </a:r>
            <a:r>
              <a:rPr lang="en-US"/>
              <a:t>app's configuration</a:t>
            </a:r>
            <a:r>
              <a:rPr lang="en-US" smtClean="0"/>
              <a:t> </a:t>
            </a:r>
            <a:r>
              <a:rPr lang="en-US"/>
              <a:t>doesn't affect the IWebHostBuilder configuration.</a:t>
            </a:r>
          </a:p>
        </p:txBody>
      </p:sp>
    </p:spTree>
    <p:extLst>
      <p:ext uri="{BB962C8B-B14F-4D97-AF65-F5344CB8AC3E}">
        <p14:creationId xmlns:p14="http://schemas.microsoft.com/office/powerpoint/2010/main" val="279111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Override configuration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idx="1"/>
          </p:nvPr>
        </p:nvPicPr>
        <p:blipFill>
          <a:blip r:embed="rId3"/>
          <a:stretch>
            <a:fillRect/>
          </a:stretch>
        </p:blipFill>
        <p:spPr>
          <a:xfrm>
            <a:off x="1636847" y="1395850"/>
            <a:ext cx="5924281" cy="5185085"/>
          </a:xfrm>
          <a:prstGeom prst="rect">
            <a:avLst/>
          </a:prstGeom>
        </p:spPr>
      </p:pic>
    </p:spTree>
    <p:extLst>
      <p:ext uri="{BB962C8B-B14F-4D97-AF65-F5344CB8AC3E}">
        <p14:creationId xmlns:p14="http://schemas.microsoft.com/office/powerpoint/2010/main" val="113982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115910" y="0"/>
            <a:ext cx="438408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hu-HU" sz="3600">
                <a:solidFill>
                  <a:prstClr val="white"/>
                </a:solidFill>
                <a:latin typeface="Calibri"/>
              </a:rPr>
              <a:t>Manage the host</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lnSpcReduction="20000"/>
          </a:bodyPr>
          <a:lstStyle/>
          <a:p>
            <a:r>
              <a:rPr lang="en-US" smtClean="0"/>
              <a:t>Run</a:t>
            </a:r>
            <a:endParaRPr lang="en-US"/>
          </a:p>
          <a:p>
            <a:pPr lvl="1"/>
            <a:r>
              <a:rPr lang="en-US"/>
              <a:t>The Run method starts the web app and blocks the calling thread until the host is shut </a:t>
            </a:r>
            <a:r>
              <a:rPr lang="en-US" smtClean="0"/>
              <a:t>down</a:t>
            </a:r>
            <a:endParaRPr lang="hu-HU" smtClean="0"/>
          </a:p>
          <a:p>
            <a:endParaRPr lang="hu-HU" smtClean="0"/>
          </a:p>
          <a:p>
            <a:r>
              <a:rPr lang="en-US" smtClean="0"/>
              <a:t>Start</a:t>
            </a:r>
            <a:endParaRPr lang="en-US"/>
          </a:p>
          <a:p>
            <a:pPr lvl="1"/>
            <a:r>
              <a:rPr lang="en-US"/>
              <a:t>Run the host in a non-blocking manner by calling its Start method</a:t>
            </a:r>
            <a:r>
              <a:rPr lang="en-US" smtClean="0"/>
              <a:t>:</a:t>
            </a:r>
            <a:endParaRPr lang="hu-HU" smtClean="0"/>
          </a:p>
          <a:p>
            <a:pPr lvl="1"/>
            <a:endParaRPr lang="hu-HU"/>
          </a:p>
          <a:p>
            <a:pPr lvl="1"/>
            <a:endParaRPr lang="hu-HU" smtClean="0"/>
          </a:p>
          <a:p>
            <a:pPr lvl="1"/>
            <a:endParaRPr lang="hu-HU"/>
          </a:p>
          <a:p>
            <a:pPr lvl="1"/>
            <a:endParaRPr lang="hu-HU" smtClean="0"/>
          </a:p>
          <a:p>
            <a:pPr lvl="1"/>
            <a:endParaRPr lang="hu-HU" smtClean="0"/>
          </a:p>
          <a:p>
            <a:pPr lvl="1"/>
            <a:r>
              <a:rPr lang="en-US" smtClean="0"/>
              <a:t>If </a:t>
            </a:r>
            <a:r>
              <a:rPr lang="en-US"/>
              <a:t>a list of URLs is passed to the Start method, it listens on the URLs </a:t>
            </a:r>
            <a:r>
              <a:rPr lang="en-US" smtClean="0"/>
              <a:t>specified</a:t>
            </a:r>
            <a:endParaRPr lang="hu-HU" smtClean="0"/>
          </a:p>
        </p:txBody>
      </p:sp>
      <p:pic>
        <p:nvPicPr>
          <p:cNvPr id="7" name="Kép 6"/>
          <p:cNvPicPr>
            <a:picLocks noChangeAspect="1"/>
          </p:cNvPicPr>
          <p:nvPr/>
        </p:nvPicPr>
        <p:blipFill>
          <a:blip r:embed="rId3"/>
          <a:stretch>
            <a:fillRect/>
          </a:stretch>
        </p:blipFill>
        <p:spPr>
          <a:xfrm>
            <a:off x="3053230" y="4001294"/>
            <a:ext cx="2420328" cy="1294293"/>
          </a:xfrm>
          <a:prstGeom prst="rect">
            <a:avLst/>
          </a:prstGeom>
        </p:spPr>
      </p:pic>
      <p:pic>
        <p:nvPicPr>
          <p:cNvPr id="8" name="Kép 7"/>
          <p:cNvPicPr>
            <a:picLocks noChangeAspect="1"/>
          </p:cNvPicPr>
          <p:nvPr/>
        </p:nvPicPr>
        <p:blipFill>
          <a:blip r:embed="rId4"/>
          <a:stretch>
            <a:fillRect/>
          </a:stretch>
        </p:blipFill>
        <p:spPr>
          <a:xfrm>
            <a:off x="3516908" y="2711151"/>
            <a:ext cx="1415702" cy="426085"/>
          </a:xfrm>
          <a:prstGeom prst="rect">
            <a:avLst/>
          </a:prstGeom>
        </p:spPr>
      </p:pic>
    </p:spTree>
    <p:extLst>
      <p:ext uri="{BB962C8B-B14F-4D97-AF65-F5344CB8AC3E}">
        <p14:creationId xmlns:p14="http://schemas.microsoft.com/office/powerpoint/2010/main" val="481987513"/>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1890</TotalTime>
  <Words>959</Words>
  <Application>Microsoft Office PowerPoint</Application>
  <PresentationFormat>Diavetítés a képernyőre (4:3 oldalarány)</PresentationFormat>
  <Paragraphs>113</Paragraphs>
  <Slides>17</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115</cp:revision>
  <dcterms:created xsi:type="dcterms:W3CDTF">2020-02-07T09:37:41Z</dcterms:created>
  <dcterms:modified xsi:type="dcterms:W3CDTF">2020-05-04T14:23:47Z</dcterms:modified>
</cp:coreProperties>
</file>