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77" r:id="rId2"/>
    <p:sldId id="257" r:id="rId3"/>
    <p:sldId id="258" r:id="rId4"/>
    <p:sldId id="259" r:id="rId5"/>
    <p:sldId id="260" r:id="rId6"/>
    <p:sldId id="262" r:id="rId7"/>
    <p:sldId id="263" r:id="rId8"/>
    <p:sldId id="264" r:id="rId9"/>
    <p:sldId id="261" r:id="rId10"/>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2020.05.04.</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2020.05.04.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2020.05.04.</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fundamentals/startup?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The Startup class</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92333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u="sng">
                <a:hlinkClick r:id="rId3"/>
              </a:rPr>
              <a:t>https://docs.microsoft.com/en-us/aspnet/core/fundamentals/startup?view=aspnetcore-3.1</a:t>
            </a:r>
            <a:r>
              <a:rPr lang="hu-HU"/>
              <a:t> </a:t>
            </a:r>
            <a:endParaRPr lang="hu-HU"/>
          </a:p>
        </p:txBody>
      </p:sp>
    </p:spTree>
    <p:extLst>
      <p:ext uri="{BB962C8B-B14F-4D97-AF65-F5344CB8AC3E}">
        <p14:creationId xmlns:p14="http://schemas.microsoft.com/office/powerpoint/2010/main" val="105060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hu-HU" sz="2800" b="1" i="0" u="none" strike="noStrike" kern="1200" cap="none" spc="0" normalizeH="0" baseline="0" noProof="0" smtClean="0">
                <a:ln>
                  <a:noFill/>
                </a:ln>
                <a:solidFill>
                  <a:sysClr val="window" lastClr="FFFFFF"/>
                </a:solidFill>
                <a:effectLst/>
                <a:uLnTx/>
                <a:uFillTx/>
                <a:latin typeface="Arial" panose="020B0604020202020204" pitchFamily="34" charset="0"/>
                <a:ea typeface="+mj-ea"/>
                <a:cs typeface="Arial" panose="020B0604020202020204" pitchFamily="34" charset="0"/>
              </a:rPr>
              <a:t>Startup class </a:t>
            </a:r>
            <a:endParaRPr kumimoji="0" lang="nl-NL" altLang="hu-HU" sz="28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200" b="0" i="0" u="none" strike="noStrike" kern="1200" cap="none" spc="0" normalizeH="0" baseline="0" noProof="0" smtClean="0">
                <a:ln>
                  <a:noFill/>
                </a:ln>
                <a:solidFill>
                  <a:sysClr val="windowText" lastClr="000000"/>
                </a:solidFill>
                <a:effectLst/>
                <a:uLnTx/>
                <a:uFillTx/>
                <a:latin typeface="Calibri"/>
                <a:ea typeface="+mn-ea"/>
                <a:cs typeface="+mn-cs"/>
              </a:rPr>
              <a:t>ASP.NET Core apps use a Startup class, which is named Startup by convention.</a:t>
            </a: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200" b="0" i="0" u="none" strike="noStrike" kern="1200" cap="none" spc="0" normalizeH="0" baseline="0" noProof="0" smtClean="0">
                <a:ln>
                  <a:noFill/>
                </a:ln>
                <a:solidFill>
                  <a:sysClr val="windowText" lastClr="000000"/>
                </a:solidFill>
                <a:effectLst/>
                <a:uLnTx/>
                <a:uFillTx/>
                <a:latin typeface="Calibri"/>
                <a:ea typeface="+mn-ea"/>
                <a:cs typeface="+mn-cs"/>
              </a:rPr>
              <a:t>The Startup class configures services and the app's request pipeline.</a:t>
            </a: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1200" cap="none" spc="0" normalizeH="0" baseline="0" noProof="0" smtClean="0">
                <a:ln>
                  <a:noFill/>
                </a:ln>
                <a:solidFill>
                  <a:sysClr val="windowText" lastClr="000000"/>
                </a:solidFill>
                <a:effectLst/>
                <a:uLnTx/>
                <a:uFillTx/>
                <a:latin typeface="Calibri"/>
                <a:ea typeface="+mn-ea"/>
                <a:cs typeface="+mn-cs"/>
              </a:rPr>
              <a:t>Optionally includes a ConfigureServices method to configure the app's services. A service is a reusable component that provides app functionality. Services are configured—also described as registered—in ConfigureServices and consumed across the app via dependency injection (DI) or ApplicationServices.</a:t>
            </a:r>
            <a:endParaRPr kumimoji="0" lang="hu-HU" sz="2000" b="0" i="0" u="none" strike="noStrike" kern="1200" cap="none" spc="0" normalizeH="0" baseline="0" noProof="0" smtClean="0">
              <a:ln>
                <a:noFill/>
              </a:ln>
              <a:solidFill>
                <a:sysClr val="windowText" lastClr="000000"/>
              </a:solidFill>
              <a:effectLst/>
              <a:uLnTx/>
              <a:uFillTx/>
              <a:latin typeface="Calibri"/>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1200" cap="none" spc="0" normalizeH="0" baseline="0" noProof="0" smtClean="0">
                <a:ln>
                  <a:noFill/>
                </a:ln>
                <a:solidFill>
                  <a:sysClr val="windowText" lastClr="000000"/>
                </a:solidFill>
                <a:effectLst/>
                <a:uLnTx/>
                <a:uFillTx/>
                <a:latin typeface="Calibri"/>
                <a:ea typeface="+mn-ea"/>
                <a:cs typeface="+mn-cs"/>
              </a:rPr>
              <a:t>Includes a Configure method to create the app's request processing pipeline. </a:t>
            </a:r>
            <a:endParaRPr kumimoji="0" lang="hu-HU" sz="20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200" b="0" i="0" u="none" strike="noStrike" kern="1200" cap="none" spc="0" normalizeH="0" baseline="0" noProof="0" smtClean="0">
                <a:ln>
                  <a:noFill/>
                </a:ln>
                <a:solidFill>
                  <a:sysClr val="windowText" lastClr="000000"/>
                </a:solidFill>
                <a:effectLst/>
                <a:uLnTx/>
                <a:uFillTx/>
                <a:latin typeface="Calibri"/>
                <a:ea typeface="+mn-ea"/>
                <a:cs typeface="+mn-cs"/>
              </a:rPr>
              <a:t>ConfigureServices and Configure are called by the ASP.NET Core runtime when the app starts:</a:t>
            </a: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8996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nl-NL" altLang="hu-HU" sz="2800" b="1" smtClean="0">
                <a:solidFill>
                  <a:sysClr val="window" lastClr="FFFFFF"/>
                </a:solidFill>
                <a:latin typeface="Arial" panose="020B0604020202020204" pitchFamily="34" charset="0"/>
                <a:cs typeface="Arial" panose="020B0604020202020204" pitchFamily="34" charset="0"/>
              </a:rPr>
              <a:t>Startup class </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8" name="Tartalom helye 3"/>
          <p:cNvPicPr>
            <a:picLocks noGrp="1" noChangeAspect="1"/>
          </p:cNvPicPr>
          <p:nvPr>
            <p:ph idx="1"/>
          </p:nvPr>
        </p:nvPicPr>
        <p:blipFill>
          <a:blip r:embed="rId3"/>
          <a:stretch>
            <a:fillRect/>
          </a:stretch>
        </p:blipFill>
        <p:spPr>
          <a:xfrm>
            <a:off x="1012589" y="1988840"/>
            <a:ext cx="7172797" cy="3960440"/>
          </a:xfrm>
          <a:prstGeom prst="rect">
            <a:avLst/>
          </a:prstGeom>
        </p:spPr>
      </p:pic>
    </p:spTree>
    <p:extLst>
      <p:ext uri="{BB962C8B-B14F-4D97-AF65-F5344CB8AC3E}">
        <p14:creationId xmlns:p14="http://schemas.microsoft.com/office/powerpoint/2010/main" val="113571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nl-NL" altLang="hu-HU" sz="2800" b="1" smtClean="0">
                <a:solidFill>
                  <a:sysClr val="window" lastClr="FFFFFF"/>
                </a:solidFill>
                <a:latin typeface="Arial" panose="020B0604020202020204" pitchFamily="34" charset="0"/>
                <a:cs typeface="Arial" panose="020B0604020202020204" pitchFamily="34" charset="0"/>
              </a:rPr>
              <a:t>Startup class </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200" b="0" i="0" u="none" strike="noStrike" kern="1200" cap="none" spc="0" normalizeH="0" baseline="0" noProof="0" smtClean="0">
                <a:ln>
                  <a:noFill/>
                </a:ln>
                <a:solidFill>
                  <a:sysClr val="windowText" lastClr="000000"/>
                </a:solidFill>
                <a:effectLst/>
                <a:uLnTx/>
                <a:uFillTx/>
                <a:latin typeface="Calibri"/>
                <a:ea typeface="+mn-ea"/>
                <a:cs typeface="+mn-cs"/>
              </a:rPr>
              <a:t>The Startup class is specified when the app's host is built. The Startup class is typically specified by calling the WebHostBuilderExtensions.UseStartup&lt;TStartup&gt; method on the host builder:</a:t>
            </a: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smtClean="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200" b="0" i="0" u="none" strike="noStrike" kern="1200" cap="none" spc="0" normalizeH="0" baseline="0" noProof="0" smtClean="0">
                <a:ln>
                  <a:noFill/>
                </a:ln>
                <a:solidFill>
                  <a:sysClr val="windowText" lastClr="000000"/>
                </a:solidFill>
                <a:effectLst/>
                <a:uLnTx/>
                <a:uFillTx/>
                <a:latin typeface="Calibri"/>
                <a:ea typeface="+mn-ea"/>
                <a:cs typeface="+mn-cs"/>
              </a:rPr>
              <a:t>The host provides services that are available to the Startup class constructor. The app adds additional services via ConfigureServices. Both the host and app services are then available in Configure and throughout the app.</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9" name="Kép 8"/>
          <p:cNvPicPr>
            <a:picLocks noChangeAspect="1"/>
          </p:cNvPicPr>
          <p:nvPr/>
        </p:nvPicPr>
        <p:blipFill>
          <a:blip r:embed="rId3"/>
          <a:stretch>
            <a:fillRect/>
          </a:stretch>
        </p:blipFill>
        <p:spPr>
          <a:xfrm>
            <a:off x="2571039" y="2711053"/>
            <a:ext cx="6119321" cy="2304256"/>
          </a:xfrm>
          <a:prstGeom prst="rect">
            <a:avLst/>
          </a:prstGeom>
        </p:spPr>
      </p:pic>
    </p:spTree>
    <p:extLst>
      <p:ext uri="{BB962C8B-B14F-4D97-AF65-F5344CB8AC3E}">
        <p14:creationId xmlns:p14="http://schemas.microsoft.com/office/powerpoint/2010/main" val="24346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a:off x="655638" y="1324793"/>
            <a:ext cx="7886700" cy="4351338"/>
          </a:xfrm>
        </p:spPr>
        <p:txBody>
          <a:bodyPr/>
          <a:lstStyle/>
          <a:p>
            <a:r>
              <a:rPr lang="en-US" sz="2400" smtClean="0"/>
              <a:t>Optional.</a:t>
            </a:r>
            <a:endParaRPr lang="hu-HU" sz="2400" smtClean="0"/>
          </a:p>
          <a:p>
            <a:r>
              <a:rPr lang="en-US" sz="2400" smtClean="0"/>
              <a:t>Called </a:t>
            </a:r>
            <a:r>
              <a:rPr lang="en-US" sz="2400"/>
              <a:t>by the host before the Configure method to configure the app's </a:t>
            </a:r>
            <a:r>
              <a:rPr lang="en-US" sz="2400" smtClean="0"/>
              <a:t>services.</a:t>
            </a:r>
            <a:endParaRPr lang="hu-HU" sz="2400" smtClean="0"/>
          </a:p>
          <a:p>
            <a:r>
              <a:rPr lang="en-US" sz="2400" smtClean="0"/>
              <a:t>Where </a:t>
            </a:r>
            <a:r>
              <a:rPr lang="en-US" sz="2400"/>
              <a:t>configuration options are set by </a:t>
            </a:r>
            <a:r>
              <a:rPr lang="en-US" sz="2400" smtClean="0"/>
              <a:t>convention.</a:t>
            </a:r>
            <a:endParaRPr lang="hu-HU" sz="2400" smtClean="0"/>
          </a:p>
          <a:p>
            <a:r>
              <a:rPr lang="en-US" sz="2400" smtClean="0"/>
              <a:t>Adding </a:t>
            </a:r>
            <a:r>
              <a:rPr lang="en-US" sz="2400"/>
              <a:t>services to the service container makes them available within the app and in the Configure method</a:t>
            </a:r>
            <a:r>
              <a:rPr lang="en-US"/>
              <a:t>.</a:t>
            </a:r>
            <a:endParaRPr lang="hu-HU"/>
          </a:p>
        </p:txBody>
      </p:sp>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nl-NL" altLang="hu-HU" sz="2800" b="1">
                <a:solidFill>
                  <a:sysClr val="window" lastClr="FFFFFF"/>
                </a:solidFill>
                <a:latin typeface="Arial" panose="020B0604020202020204" pitchFamily="34" charset="0"/>
                <a:cs typeface="Arial" panose="020B0604020202020204" pitchFamily="34" charset="0"/>
              </a:rPr>
              <a:t>ConfigureServices method</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Kép 5"/>
          <p:cNvPicPr>
            <a:picLocks noChangeAspect="1"/>
          </p:cNvPicPr>
          <p:nvPr/>
        </p:nvPicPr>
        <p:blipFill>
          <a:blip r:embed="rId3"/>
          <a:stretch>
            <a:fillRect/>
          </a:stretch>
        </p:blipFill>
        <p:spPr>
          <a:xfrm>
            <a:off x="1603375" y="3805036"/>
            <a:ext cx="5991225" cy="2924175"/>
          </a:xfrm>
          <a:prstGeom prst="rect">
            <a:avLst/>
          </a:prstGeom>
        </p:spPr>
      </p:pic>
    </p:spTree>
    <p:extLst>
      <p:ext uri="{BB962C8B-B14F-4D97-AF65-F5344CB8AC3E}">
        <p14:creationId xmlns:p14="http://schemas.microsoft.com/office/powerpoint/2010/main" val="255632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a:off x="655638" y="1749796"/>
            <a:ext cx="7886700" cy="4351338"/>
          </a:xfrm>
        </p:spPr>
        <p:txBody>
          <a:bodyPr>
            <a:normAutofit/>
          </a:bodyPr>
          <a:lstStyle/>
          <a:p>
            <a:r>
              <a:rPr lang="en-US"/>
              <a:t>The Configure method is used to specify how the app responds to HTTP requests</a:t>
            </a:r>
            <a:r>
              <a:rPr lang="en-US" smtClean="0"/>
              <a:t>.</a:t>
            </a:r>
            <a:endParaRPr lang="en-US"/>
          </a:p>
          <a:p>
            <a:r>
              <a:rPr lang="en-US"/>
              <a:t>The request pipeline is configured </a:t>
            </a:r>
            <a:r>
              <a:rPr lang="en-US" smtClean="0"/>
              <a:t>by</a:t>
            </a:r>
            <a:r>
              <a:rPr lang="hu-HU"/>
              <a:t> </a:t>
            </a:r>
            <a:r>
              <a:rPr lang="hu-HU" smtClean="0"/>
              <a:t>a</a:t>
            </a:r>
            <a:r>
              <a:rPr lang="en-US" smtClean="0"/>
              <a:t>dding</a:t>
            </a:r>
            <a:r>
              <a:rPr lang="en-US"/>
              <a:t> middleware components to an IApplicationBuilder instance</a:t>
            </a:r>
            <a:r>
              <a:rPr lang="en-US" smtClean="0"/>
              <a:t>.</a:t>
            </a:r>
            <a:endParaRPr lang="en-US"/>
          </a:p>
          <a:p>
            <a:r>
              <a:rPr lang="en-US"/>
              <a:t>Each middleware component in the request pipeline is responsible for invoking the next component in the pipeline or short-circuiting the chain, if appropriate.</a:t>
            </a:r>
            <a:endParaRPr lang="hu-HU"/>
          </a:p>
        </p:txBody>
      </p:sp>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Configure method</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59294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Tartalom helye 1"/>
          <p:cNvPicPr>
            <a:picLocks noGrp="1" noChangeAspect="1"/>
          </p:cNvPicPr>
          <p:nvPr>
            <p:ph idx="1"/>
          </p:nvPr>
        </p:nvPicPr>
        <p:blipFill>
          <a:blip r:embed="rId3"/>
          <a:stretch>
            <a:fillRect/>
          </a:stretch>
        </p:blipFill>
        <p:spPr>
          <a:xfrm>
            <a:off x="1076078" y="1749425"/>
            <a:ext cx="7045820" cy="4351338"/>
          </a:xfrm>
          <a:prstGeom prst="rect">
            <a:avLst/>
          </a:prstGeom>
        </p:spPr>
      </p:pic>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Configure method</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41898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Configure method</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Each Use extension method adds one or more middleware components to the request pipeline. For instance, UseStaticFiles configures middleware to serve static files</a:t>
            </a:r>
            <a:r>
              <a:rPr lang="en-US" smtClean="0"/>
              <a:t>.</a:t>
            </a:r>
            <a:endParaRPr lang="en-US"/>
          </a:p>
          <a:p>
            <a:r>
              <a:rPr lang="en-US"/>
              <a:t>Each middleware component in the request pipeline is responsible for invoking the next component in the pipeline or short-circuiting the chain, if appropriate.</a:t>
            </a:r>
            <a:endParaRPr lang="hu-HU"/>
          </a:p>
        </p:txBody>
      </p:sp>
    </p:spTree>
    <p:extLst>
      <p:ext uri="{BB962C8B-B14F-4D97-AF65-F5344CB8AC3E}">
        <p14:creationId xmlns:p14="http://schemas.microsoft.com/office/powerpoint/2010/main" val="54462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385</Words>
  <Application>Microsoft Office PowerPoint</Application>
  <PresentationFormat>Diavetítés a képernyőre (4:3 oldalarány)</PresentationFormat>
  <Paragraphs>49</Paragraphs>
  <Slides>9</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9</vt:i4>
      </vt:variant>
    </vt:vector>
  </HeadingPairs>
  <TitlesOfParts>
    <vt:vector size="13"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54</cp:revision>
  <dcterms:created xsi:type="dcterms:W3CDTF">2020-02-07T09:37:41Z</dcterms:created>
  <dcterms:modified xsi:type="dcterms:W3CDTF">2020-05-04T14:24:54Z</dcterms:modified>
</cp:coreProperties>
</file>