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9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61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actions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prstClr val="white"/>
                </a:solidFill>
              </a:rPr>
              <a:t>Controllers</a:t>
            </a: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>
                <a:hlinkClick r:id="rId3"/>
              </a:rPr>
              <a:t>https://docs.microsoft.com/en-us/aspnet/core/mvc/controllers/actions?view=aspnetcore-3.1</a:t>
            </a:r>
            <a:r>
              <a:rPr lang="hu-H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03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Controller Helper Methods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Methods </a:t>
            </a:r>
            <a:r>
              <a:rPr lang="en-US"/>
              <a:t>resulting in a non-empty response body formatted in a content type negotiated with the </a:t>
            </a:r>
            <a:r>
              <a:rPr lang="en-US" smtClean="0"/>
              <a:t>client</a:t>
            </a:r>
            <a:r>
              <a:rPr lang="hu-HU" smtClean="0"/>
              <a:t>.</a:t>
            </a:r>
          </a:p>
          <a:p>
            <a:pPr lvl="1"/>
            <a:r>
              <a:rPr lang="en-US"/>
              <a:t>This category is better known as Content </a:t>
            </a:r>
            <a:r>
              <a:rPr lang="en-US" smtClean="0"/>
              <a:t>Negotiation.</a:t>
            </a:r>
            <a:endParaRPr lang="hu-HU" smtClean="0"/>
          </a:p>
          <a:p>
            <a:pPr lvl="1"/>
            <a:r>
              <a:rPr lang="en-US" smtClean="0"/>
              <a:t>Content </a:t>
            </a:r>
            <a:r>
              <a:rPr lang="en-US"/>
              <a:t>negotiation applies whenever an action returns an ObjectResult type or something other than an IActionResult implementation. An action that returns a non-IActionResult implementation (for example, object) also returns a Formatted Response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Some helper methods of this type include BadRequest, CreatedAtRoute, and </a:t>
            </a:r>
            <a:r>
              <a:rPr lang="en-US" smtClean="0"/>
              <a:t>Ok.</a:t>
            </a:r>
            <a:endParaRPr lang="hu-HU" smtClean="0"/>
          </a:p>
          <a:p>
            <a:pPr lvl="2"/>
            <a:r>
              <a:rPr lang="en-US" smtClean="0"/>
              <a:t>Examples </a:t>
            </a:r>
            <a:r>
              <a:rPr lang="en-US"/>
              <a:t>of these methods include return BadRequest(modelState);, return CreatedAtRoute("routename", values, newobject);, and return Ok(value);,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34800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Cross-Cutting Concerns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9790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Applications typically share parts of their workflow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 smtClean="0"/>
              <a:t>Examples </a:t>
            </a:r>
            <a:r>
              <a:rPr lang="en-US"/>
              <a:t>include an app that requires authentication to access the shopping cart, or an app that caches data on some pages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To perform logic before or after an action method, use a filter. Using Filters on cross-cutting concerns can reduce duplication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Most filter attributes, such as [Authorize], can be applied at the controller or action level depending upon the desired level of granularity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Error handling and response caching are often cross-cutting </a:t>
            </a:r>
            <a:r>
              <a:rPr lang="en-US" smtClean="0"/>
              <a:t>concerns</a:t>
            </a:r>
            <a:r>
              <a:rPr lang="hu-HU" smtClean="0"/>
              <a:t>.</a:t>
            </a:r>
          </a:p>
          <a:p>
            <a:r>
              <a:rPr lang="en-US"/>
              <a:t>Many cross-cutting concerns can be handled using filters or custom middleware.</a:t>
            </a:r>
          </a:p>
        </p:txBody>
      </p:sp>
    </p:spTree>
    <p:extLst>
      <p:ext uri="{BB962C8B-B14F-4D97-AF65-F5344CB8AC3E}">
        <p14:creationId xmlns:p14="http://schemas.microsoft.com/office/powerpoint/2010/main" val="12442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Simple Controller Example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12" name="Tartalom helye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5812" y="1910556"/>
            <a:ext cx="3571875" cy="4181475"/>
          </a:xfrm>
          <a:prstGeom prst="rect">
            <a:avLst/>
          </a:prstGeom>
        </p:spPr>
      </p:pic>
      <p:pic>
        <p:nvPicPr>
          <p:cNvPr id="13" name="Tartalom helye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95850" y="2896394"/>
            <a:ext cx="3352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0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What is a Controller?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controller is used to define and group a set of actions. An action (or action method) is a method on a controller which handles requests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Controllers logically group similar actions together</a:t>
            </a:r>
            <a:r>
              <a:rPr lang="en-US" smtClean="0"/>
              <a:t>.</a:t>
            </a:r>
            <a:endParaRPr lang="hu-HU" smtClean="0"/>
          </a:p>
          <a:p>
            <a:r>
              <a:rPr lang="en-US" smtClean="0"/>
              <a:t> </a:t>
            </a:r>
            <a:r>
              <a:rPr lang="en-US"/>
              <a:t>This aggregation of actions allows common sets of rules, such as routing, caching, and authorization, to be applied collectively</a:t>
            </a:r>
            <a:r>
              <a:rPr lang="en-US" smtClean="0"/>
              <a:t>.</a:t>
            </a:r>
            <a:endParaRPr lang="hu-HU" smtClean="0"/>
          </a:p>
          <a:p>
            <a:r>
              <a:rPr lang="en-US" smtClean="0"/>
              <a:t>Requests </a:t>
            </a:r>
            <a:r>
              <a:rPr lang="en-US"/>
              <a:t>are mapped to actions through routing.</a:t>
            </a:r>
          </a:p>
        </p:txBody>
      </p:sp>
    </p:spTree>
    <p:extLst>
      <p:ext uri="{BB962C8B-B14F-4D97-AF65-F5344CB8AC3E}">
        <p14:creationId xmlns:p14="http://schemas.microsoft.com/office/powerpoint/2010/main" val="1803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What is a Controller?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By convention, controller classes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Reside in the project's root-level Controllers folder.</a:t>
            </a:r>
          </a:p>
          <a:p>
            <a:pPr lvl="1"/>
            <a:r>
              <a:rPr lang="en-US"/>
              <a:t>Inherit from Microsoft.AspNetCore.Mvc.Controller.</a:t>
            </a:r>
          </a:p>
          <a:p>
            <a:r>
              <a:rPr lang="en-US"/>
              <a:t>A controller is an instantiable class in which at least one of the following conditions is true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The class name is suffixed with Controller.</a:t>
            </a:r>
          </a:p>
          <a:p>
            <a:pPr lvl="1"/>
            <a:r>
              <a:rPr lang="en-US"/>
              <a:t>The class inherits from a class whose name is suffixed with Controller.</a:t>
            </a:r>
          </a:p>
          <a:p>
            <a:pPr lvl="1"/>
            <a:r>
              <a:rPr lang="en-US"/>
              <a:t>The [Controller] attribute is applied to the class.</a:t>
            </a:r>
          </a:p>
          <a:p>
            <a:r>
              <a:rPr lang="en-US"/>
              <a:t>A controller class must not have an associated [NonController] attribute.</a:t>
            </a:r>
          </a:p>
        </p:txBody>
      </p:sp>
    </p:spTree>
    <p:extLst>
      <p:ext uri="{BB962C8B-B14F-4D97-AF65-F5344CB8AC3E}">
        <p14:creationId xmlns:p14="http://schemas.microsoft.com/office/powerpoint/2010/main" val="12286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What is a Controller?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Controllers should follow the Explicit Dependencies Principle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Methods and classes should explicitly require any collaborating objects they need in order to function correctly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There are a couple of approaches to implementing this </a:t>
            </a:r>
            <a:r>
              <a:rPr lang="en-US" smtClean="0"/>
              <a:t>principle.</a:t>
            </a:r>
            <a:endParaRPr lang="hu-HU" smtClean="0"/>
          </a:p>
          <a:p>
            <a:pPr lvl="1"/>
            <a:r>
              <a:rPr lang="en-US" smtClean="0"/>
              <a:t>If </a:t>
            </a:r>
            <a:r>
              <a:rPr lang="en-US"/>
              <a:t>multiple controller actions require the same service, consider using constructor injection to request those </a:t>
            </a:r>
            <a:r>
              <a:rPr lang="en-US" smtClean="0"/>
              <a:t>dependencies.</a:t>
            </a:r>
            <a:endParaRPr lang="hu-HU" smtClean="0"/>
          </a:p>
          <a:p>
            <a:pPr lvl="1"/>
            <a:r>
              <a:rPr lang="en-US" smtClean="0"/>
              <a:t>If </a:t>
            </a:r>
            <a:r>
              <a:rPr lang="en-US"/>
              <a:t>the service is needed by only a single action method, consider using Action Injection to request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35724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What is a Controller?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Within the Model-View-Controller pattern, a controller is responsible for the initial processing of the request and instantiation of the </a:t>
            </a:r>
            <a:r>
              <a:rPr lang="en-US" smtClean="0"/>
              <a:t>model.</a:t>
            </a:r>
            <a:endParaRPr lang="hu-HU" smtClean="0"/>
          </a:p>
          <a:p>
            <a:r>
              <a:rPr lang="en-US" smtClean="0"/>
              <a:t>Generally</a:t>
            </a:r>
            <a:r>
              <a:rPr lang="en-US"/>
              <a:t>, business decisions should be performed within the model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controller takes the result of the model's processing (if any) and returns either the proper view and its associated view data or the result of the API call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controller is a UI-level </a:t>
            </a:r>
            <a:r>
              <a:rPr lang="en-US" smtClean="0"/>
              <a:t>abstraction.</a:t>
            </a:r>
            <a:endParaRPr lang="hu-HU" smtClean="0"/>
          </a:p>
          <a:p>
            <a:pPr lvl="1"/>
            <a:r>
              <a:rPr lang="en-US" smtClean="0"/>
              <a:t>Its </a:t>
            </a:r>
            <a:r>
              <a:rPr lang="en-US"/>
              <a:t>responsibilities are to ensure request data is valid and to choose which view (or result for an API) should be </a:t>
            </a:r>
            <a:r>
              <a:rPr lang="en-US" smtClean="0"/>
              <a:t>returned.</a:t>
            </a:r>
            <a:endParaRPr lang="hu-HU" smtClean="0"/>
          </a:p>
          <a:p>
            <a:r>
              <a:rPr lang="en-US" smtClean="0"/>
              <a:t>In </a:t>
            </a:r>
            <a:r>
              <a:rPr lang="en-US"/>
              <a:t>well-factored apps, it doesn't directly include data access or business logic. Instead, the controller delegates to services handling these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335939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Defining Actions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290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Public methods on a controller, except those with the [NonAction] attribute, are </a:t>
            </a:r>
            <a:r>
              <a:rPr lang="en-US" smtClean="0"/>
              <a:t>actions.</a:t>
            </a:r>
            <a:endParaRPr lang="hu-HU" smtClean="0"/>
          </a:p>
          <a:p>
            <a:r>
              <a:rPr lang="en-US" smtClean="0"/>
              <a:t>Parameters </a:t>
            </a:r>
            <a:r>
              <a:rPr lang="en-US"/>
              <a:t>on actions are bound to request data and are validated using model </a:t>
            </a:r>
            <a:r>
              <a:rPr lang="en-US" smtClean="0"/>
              <a:t>binding.</a:t>
            </a:r>
            <a:endParaRPr lang="hu-HU" smtClean="0"/>
          </a:p>
          <a:p>
            <a:pPr lvl="1"/>
            <a:r>
              <a:rPr lang="en-US" smtClean="0"/>
              <a:t>Model </a:t>
            </a:r>
            <a:r>
              <a:rPr lang="en-US"/>
              <a:t>validation occurs for everything that's model-bound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The ModelState.IsValid property value indicates whether model binding and validation succeeded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Action methods should contain logic for mapping a request to a business </a:t>
            </a:r>
            <a:r>
              <a:rPr lang="en-US" smtClean="0"/>
              <a:t>concern.</a:t>
            </a:r>
            <a:endParaRPr lang="hu-HU" smtClean="0"/>
          </a:p>
          <a:p>
            <a:pPr lvl="1"/>
            <a:r>
              <a:rPr lang="en-US" smtClean="0"/>
              <a:t>Business </a:t>
            </a:r>
            <a:r>
              <a:rPr lang="en-US"/>
              <a:t>concerns should typically be represented as services that the controller accesses through dependency injection. </a:t>
            </a:r>
            <a:endParaRPr lang="hu-HU" smtClean="0"/>
          </a:p>
          <a:p>
            <a:pPr lvl="1"/>
            <a:r>
              <a:rPr lang="en-US" smtClean="0"/>
              <a:t>Actions </a:t>
            </a:r>
            <a:r>
              <a:rPr lang="en-US"/>
              <a:t>then map the result of the business action to an application state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Actions can return anything, but frequently return an instance of IActionResult (or Task&lt;IActionResult&gt; for async methods) that produces a response. </a:t>
            </a:r>
            <a:endParaRPr lang="hu-HU" smtClean="0"/>
          </a:p>
          <a:p>
            <a:pPr lvl="1"/>
            <a:r>
              <a:rPr lang="en-US" smtClean="0"/>
              <a:t>The </a:t>
            </a:r>
            <a:r>
              <a:rPr lang="en-US"/>
              <a:t>action method is responsible for choosing what kind of </a:t>
            </a:r>
            <a:r>
              <a:rPr lang="en-US" smtClean="0"/>
              <a:t>response.</a:t>
            </a:r>
            <a:endParaRPr lang="hu-HU" smtClean="0"/>
          </a:p>
          <a:p>
            <a:pPr lvl="1"/>
            <a:r>
              <a:rPr lang="en-US" smtClean="0"/>
              <a:t>The </a:t>
            </a:r>
            <a:r>
              <a:rPr lang="en-US"/>
              <a:t>action result does the responding.</a:t>
            </a:r>
          </a:p>
        </p:txBody>
      </p:sp>
    </p:spTree>
    <p:extLst>
      <p:ext uri="{BB962C8B-B14F-4D97-AF65-F5344CB8AC3E}">
        <p14:creationId xmlns:p14="http://schemas.microsoft.com/office/powerpoint/2010/main" val="27170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Controller Helper Methods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Controllers usually inherit from Controller, although this isn't required. Deriving from Controller provides access to three categories of helper </a:t>
            </a:r>
            <a:r>
              <a:rPr lang="en-US" smtClean="0"/>
              <a:t>methods</a:t>
            </a:r>
            <a:r>
              <a:rPr lang="hu-HU" smtClean="0"/>
              <a:t>.</a:t>
            </a:r>
          </a:p>
          <a:p>
            <a:pPr lvl="1"/>
            <a:r>
              <a:rPr lang="en-US"/>
              <a:t>Methods resulting in an empty response </a:t>
            </a:r>
            <a:r>
              <a:rPr lang="en-US" smtClean="0"/>
              <a:t>body</a:t>
            </a:r>
            <a:r>
              <a:rPr lang="hu-HU" smtClean="0"/>
              <a:t>.</a:t>
            </a:r>
          </a:p>
          <a:p>
            <a:pPr lvl="1"/>
            <a:r>
              <a:rPr lang="en-US"/>
              <a:t>Methods resulting in a non-empty response body with a predefined content </a:t>
            </a:r>
            <a:r>
              <a:rPr lang="en-US" smtClean="0"/>
              <a:t>type</a:t>
            </a:r>
            <a:r>
              <a:rPr lang="hu-HU" smtClean="0"/>
              <a:t>.</a:t>
            </a:r>
          </a:p>
          <a:p>
            <a:pPr lvl="1"/>
            <a:r>
              <a:rPr lang="en-US"/>
              <a:t>Methods resulting in a non-empty response body formatted in a content type negotiated with the </a:t>
            </a:r>
            <a:r>
              <a:rPr lang="en-US" smtClean="0"/>
              <a:t>client</a:t>
            </a:r>
            <a:r>
              <a:rPr lang="hu-H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Controller Helper Methods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/>
              <a:t>Methods resulting in </a:t>
            </a:r>
            <a:r>
              <a:rPr lang="en-US" smtClean="0"/>
              <a:t>an </a:t>
            </a:r>
            <a:r>
              <a:rPr lang="en-US"/>
              <a:t>empty response body</a:t>
            </a:r>
            <a:r>
              <a:rPr lang="hu-HU" smtClean="0"/>
              <a:t>.</a:t>
            </a:r>
          </a:p>
          <a:p>
            <a:pPr lvl="1"/>
            <a:r>
              <a:rPr lang="en-US"/>
              <a:t>No Content-Type HTTP response header is included, since the response body lacks content to describe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There are two result types within this </a:t>
            </a:r>
            <a:r>
              <a:rPr lang="en-US" smtClean="0"/>
              <a:t>category</a:t>
            </a:r>
            <a:endParaRPr lang="hu-HU" smtClean="0"/>
          </a:p>
          <a:p>
            <a:pPr lvl="1"/>
            <a:r>
              <a:rPr lang="en-US" smtClean="0"/>
              <a:t>Redirect</a:t>
            </a:r>
            <a:r>
              <a:rPr lang="hu-HU"/>
              <a:t> </a:t>
            </a:r>
            <a:r>
              <a:rPr lang="en-US" smtClean="0"/>
              <a:t>type </a:t>
            </a:r>
            <a:r>
              <a:rPr lang="en-US"/>
              <a:t>returns a redirect to an action or </a:t>
            </a:r>
            <a:r>
              <a:rPr lang="en-US" smtClean="0"/>
              <a:t>destination</a:t>
            </a:r>
            <a:r>
              <a:rPr lang="hu-HU" smtClean="0"/>
              <a:t>.</a:t>
            </a:r>
          </a:p>
          <a:p>
            <a:pPr lvl="2"/>
            <a:r>
              <a:rPr lang="en-US" smtClean="0"/>
              <a:t>For </a:t>
            </a:r>
            <a:r>
              <a:rPr lang="en-US"/>
              <a:t>example, return RedirectToAction("Complete", new {id = 123}); redirects to Complete, passing an anonymous object.</a:t>
            </a:r>
            <a:endParaRPr lang="hu-HU" smtClean="0"/>
          </a:p>
          <a:p>
            <a:pPr lvl="1"/>
            <a:r>
              <a:rPr lang="hu-HU" smtClean="0"/>
              <a:t>H</a:t>
            </a:r>
            <a:r>
              <a:rPr lang="en-US" smtClean="0"/>
              <a:t>TTP </a:t>
            </a:r>
            <a:r>
              <a:rPr lang="en-US"/>
              <a:t>Status </a:t>
            </a:r>
            <a:r>
              <a:rPr lang="en-US" smtClean="0"/>
              <a:t>Code</a:t>
            </a:r>
            <a:r>
              <a:rPr lang="hu-HU"/>
              <a:t> </a:t>
            </a:r>
            <a:r>
              <a:rPr lang="en-US" smtClean="0"/>
              <a:t>type </a:t>
            </a:r>
            <a:r>
              <a:rPr lang="en-US"/>
              <a:t>returns an HTTP status code</a:t>
            </a:r>
            <a:r>
              <a:rPr lang="en-US" smtClean="0"/>
              <a:t>.</a:t>
            </a:r>
            <a:r>
              <a:rPr lang="hu-HU" smtClean="0"/>
              <a:t> </a:t>
            </a:r>
            <a:r>
              <a:rPr lang="en-US"/>
              <a:t>When methods </a:t>
            </a:r>
            <a:r>
              <a:rPr lang="en-US" smtClean="0"/>
              <a:t>are </a:t>
            </a:r>
            <a:r>
              <a:rPr lang="en-US"/>
              <a:t>overloaded, they no longer qualify as HTTP Status Code responders, since content negotiation is taking place.</a:t>
            </a:r>
            <a:endParaRPr lang="hu-HU" smtClean="0"/>
          </a:p>
          <a:p>
            <a:pPr lvl="2"/>
            <a:r>
              <a:rPr lang="en-US" smtClean="0"/>
              <a:t>A </a:t>
            </a:r>
            <a:r>
              <a:rPr lang="en-US"/>
              <a:t>couple of helper methods of this type are BadRequest, NotFound, and Ok</a:t>
            </a:r>
            <a:r>
              <a:rPr lang="en-US" smtClean="0"/>
              <a:t>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44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Controller Helper Methods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/>
          </a:bodyPr>
          <a:lstStyle/>
          <a:p>
            <a:r>
              <a:rPr lang="en-US"/>
              <a:t>Methods resulting in a non-empty response body with a predefined content type</a:t>
            </a:r>
            <a:r>
              <a:rPr lang="hu-HU" smtClean="0"/>
              <a:t>.</a:t>
            </a:r>
          </a:p>
          <a:p>
            <a:pPr lvl="1"/>
            <a:r>
              <a:rPr lang="en-US"/>
              <a:t>Most helper methods in this category include a ContentType property, allowing you to set the Content-Type response header to describe the response body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There are two result types within this </a:t>
            </a:r>
            <a:r>
              <a:rPr lang="en-US" smtClean="0"/>
              <a:t>category</a:t>
            </a:r>
            <a:endParaRPr lang="hu-HU" smtClean="0"/>
          </a:p>
          <a:p>
            <a:pPr lvl="1"/>
            <a:r>
              <a:rPr lang="en-US" smtClean="0"/>
              <a:t>View</a:t>
            </a:r>
            <a:r>
              <a:rPr lang="hu-HU" smtClean="0"/>
              <a:t> t</a:t>
            </a:r>
            <a:r>
              <a:rPr lang="en-US" smtClean="0"/>
              <a:t>ype </a:t>
            </a:r>
            <a:r>
              <a:rPr lang="en-US"/>
              <a:t>returns a view which uses a model to render HTML</a:t>
            </a:r>
            <a:r>
              <a:rPr lang="en-US" smtClean="0"/>
              <a:t>.</a:t>
            </a:r>
            <a:endParaRPr lang="hu-HU" smtClean="0"/>
          </a:p>
          <a:p>
            <a:pPr lvl="2"/>
            <a:r>
              <a:rPr lang="hu-HU"/>
              <a:t> For example, return View(customer);</a:t>
            </a:r>
          </a:p>
          <a:p>
            <a:pPr lvl="1"/>
            <a:r>
              <a:rPr lang="en-US" smtClean="0"/>
              <a:t>Formatted Response </a:t>
            </a:r>
            <a:r>
              <a:rPr lang="en-US"/>
              <a:t>type returns JSON or a similar data exchange format to represent an object in a specific manner</a:t>
            </a:r>
            <a:r>
              <a:rPr lang="en-US" smtClean="0"/>
              <a:t>.</a:t>
            </a:r>
            <a:endParaRPr lang="hu-HU" smtClean="0"/>
          </a:p>
          <a:p>
            <a:pPr lvl="2"/>
            <a:r>
              <a:rPr lang="hu-HU"/>
              <a:t>For example, return Json(customer);</a:t>
            </a:r>
          </a:p>
          <a:p>
            <a:pPr lvl="2"/>
            <a:r>
              <a:rPr lang="en-US"/>
              <a:t>Other common methods of this type include File and </a:t>
            </a:r>
            <a:r>
              <a:rPr lang="en-US" smtClean="0"/>
              <a:t>PhysicalFile</a:t>
            </a:r>
            <a:r>
              <a:rPr lang="hu-HU" smtClean="0"/>
              <a:t> too</a:t>
            </a:r>
            <a:r>
              <a:rPr lang="en-US" smtClean="0"/>
              <a:t>.</a:t>
            </a:r>
            <a:r>
              <a:rPr lang="hu-HU" smtClean="0"/>
              <a:t> </a:t>
            </a:r>
            <a:r>
              <a:rPr lang="en-US"/>
              <a:t>For example, return PhysicalFile(customerFilePath, "text/xml");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96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2388</TotalTime>
  <Words>1182</Words>
  <Application>Microsoft Office PowerPoint</Application>
  <PresentationFormat>Diavetítés a képernyőre (4:3 oldalarány)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151</cp:revision>
  <dcterms:created xsi:type="dcterms:W3CDTF">2020-02-07T09:37:41Z</dcterms:created>
  <dcterms:modified xsi:type="dcterms:W3CDTF">2020-05-05T13:21:00Z</dcterms:modified>
</cp:coreProperties>
</file>