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4"/>
  </p:notesMasterIdLst>
  <p:sldIdLst>
    <p:sldId id="278" r:id="rId2"/>
    <p:sldId id="265" r:id="rId3"/>
    <p:sldId id="279" r:id="rId4"/>
    <p:sldId id="280" r:id="rId5"/>
    <p:sldId id="281" r:id="rId6"/>
    <p:sldId id="282" r:id="rId7"/>
    <p:sldId id="283" r:id="rId8"/>
    <p:sldId id="284" r:id="rId9"/>
    <p:sldId id="285"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8" r:id="rId24"/>
    <p:sldId id="327"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4" r:id="rId40"/>
    <p:sldId id="343" r:id="rId41"/>
    <p:sldId id="345" r:id="rId42"/>
    <p:sldId id="346" r:id="rId43"/>
    <p:sldId id="347" r:id="rId44"/>
    <p:sldId id="348" r:id="rId45"/>
    <p:sldId id="349" r:id="rId46"/>
    <p:sldId id="350" r:id="rId47"/>
    <p:sldId id="352" r:id="rId48"/>
    <p:sldId id="353" r:id="rId49"/>
    <p:sldId id="354" r:id="rId50"/>
    <p:sldId id="355" r:id="rId51"/>
    <p:sldId id="356" r:id="rId52"/>
    <p:sldId id="357" r:id="rId53"/>
    <p:sldId id="358" r:id="rId54"/>
    <p:sldId id="359" r:id="rId55"/>
    <p:sldId id="360" r:id="rId56"/>
    <p:sldId id="361" r:id="rId57"/>
    <p:sldId id="362" r:id="rId58"/>
    <p:sldId id="363" r:id="rId59"/>
    <p:sldId id="364" r:id="rId60"/>
    <p:sldId id="365" r:id="rId61"/>
    <p:sldId id="366" r:id="rId62"/>
    <p:sldId id="367" r:id="rId63"/>
    <p:sldId id="368" r:id="rId64"/>
    <p:sldId id="369" r:id="rId65"/>
    <p:sldId id="370" r:id="rId66"/>
    <p:sldId id="371" r:id="rId67"/>
    <p:sldId id="372" r:id="rId68"/>
    <p:sldId id="373" r:id="rId69"/>
    <p:sldId id="374" r:id="rId70"/>
    <p:sldId id="375" r:id="rId71"/>
    <p:sldId id="376" r:id="rId72"/>
    <p:sldId id="385" r:id="rId73"/>
    <p:sldId id="391" r:id="rId74"/>
    <p:sldId id="386" r:id="rId75"/>
    <p:sldId id="392" r:id="rId76"/>
    <p:sldId id="393" r:id="rId77"/>
    <p:sldId id="394" r:id="rId78"/>
    <p:sldId id="395" r:id="rId79"/>
    <p:sldId id="384" r:id="rId80"/>
    <p:sldId id="377" r:id="rId81"/>
    <p:sldId id="378" r:id="rId82"/>
    <p:sldId id="379" r:id="rId83"/>
    <p:sldId id="380" r:id="rId84"/>
    <p:sldId id="381" r:id="rId85"/>
    <p:sldId id="382" r:id="rId86"/>
    <p:sldId id="383" r:id="rId87"/>
    <p:sldId id="387" r:id="rId88"/>
    <p:sldId id="388" r:id="rId89"/>
    <p:sldId id="390" r:id="rId90"/>
    <p:sldId id="389" r:id="rId91"/>
    <p:sldId id="396" r:id="rId92"/>
    <p:sldId id="261" r:id="rId93"/>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4660"/>
  </p:normalViewPr>
  <p:slideViewPr>
    <p:cSldViewPr snapToGrid="0">
      <p:cViewPr varScale="1">
        <p:scale>
          <a:sx n="74" d="100"/>
          <a:sy n="74" d="100"/>
        </p:scale>
        <p:origin x="12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550BB-1B4C-4DB1-AC8F-A3891D558A67}" type="datetimeFigureOut">
              <a:rPr lang="hu-HU" smtClean="0"/>
              <a:t>2020.05.14.</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6F55E-D967-4CF9-80E9-26EC0F531498}" type="slidenum">
              <a:rPr lang="hu-HU" smtClean="0"/>
              <a:t>‹#›</a:t>
            </a:fld>
            <a:endParaRPr lang="hu-HU"/>
          </a:p>
        </p:txBody>
      </p:sp>
    </p:spTree>
    <p:extLst>
      <p:ext uri="{BB962C8B-B14F-4D97-AF65-F5344CB8AC3E}">
        <p14:creationId xmlns:p14="http://schemas.microsoft.com/office/powerpoint/2010/main" val="131771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324459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81095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02714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89774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4B243BC5-7275-440E-B39A-B5371C197532}" type="datetimeFigureOut">
              <a:rPr lang="hu-HU" smtClean="0"/>
              <a:t>2020.05.14.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47228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4B243BC5-7275-440E-B39A-B5371C197532}" type="datetimeFigureOut">
              <a:rPr lang="hu-HU" smtClean="0"/>
              <a:t>2020.05.14.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20546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4B243BC5-7275-440E-B39A-B5371C197532}" type="datetimeFigureOut">
              <a:rPr lang="hu-HU" smtClean="0"/>
              <a:t>2020.05.14.</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77354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4B243BC5-7275-440E-B39A-B5371C197532}" type="datetimeFigureOut">
              <a:rPr lang="hu-HU" smtClean="0"/>
              <a:t>2020.05.14.</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17903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43BC5-7275-440E-B39A-B5371C197532}" type="datetimeFigureOut">
              <a:rPr lang="hu-HU" smtClean="0"/>
              <a:t>2020.05.14.</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93418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4B243BC5-7275-440E-B39A-B5371C197532}" type="datetimeFigureOut">
              <a:rPr lang="hu-HU" smtClean="0"/>
              <a:t>2020.05.14.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377793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4B243BC5-7275-440E-B39A-B5371C197532}" type="datetimeFigureOut">
              <a:rPr lang="hu-HU" smtClean="0"/>
              <a:t>2020.05.14.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19798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43BC5-7275-440E-B39A-B5371C197532}" type="datetimeFigureOut">
              <a:rPr lang="hu-HU" smtClean="0"/>
              <a:t>2020.05.14.</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4EDBA-5CAD-4456-9A85-0F409996098E}" type="slidenum">
              <a:rPr lang="hu-HU" smtClean="0"/>
              <a:t>‹#›</a:t>
            </a:fld>
            <a:endParaRPr lang="hu-HU"/>
          </a:p>
        </p:txBody>
      </p:sp>
    </p:spTree>
    <p:extLst>
      <p:ext uri="{BB962C8B-B14F-4D97-AF65-F5344CB8AC3E}">
        <p14:creationId xmlns:p14="http://schemas.microsoft.com/office/powerpoint/2010/main" val="260939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ntityframeworktutorial.net/efcore/entity-framework-core.aspx"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docs.microsoft.com/en-us/ef/core/" TargetMode="External"/><Relationship Id="rId4" Type="http://schemas.openxmlformats.org/officeDocument/2006/relationships/hyperlink" Target="https://www.learnentityframeworkcore.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8" Type="http://schemas.openxmlformats.org/officeDocument/2006/relationships/hyperlink" Target="https://www.nuget.org/packages/Microsoft.EntityFrameworkCore.InMemory" TargetMode="External"/><Relationship Id="rId3" Type="http://schemas.openxmlformats.org/officeDocument/2006/relationships/hyperlink" Target="https://www.nuget.org/packages/Microsoft.EntityFrameworkCore.SqlServer" TargetMode="External"/><Relationship Id="rId7" Type="http://schemas.openxmlformats.org/officeDocument/2006/relationships/hyperlink" Target="https://www.nuget.org/packages/EntityFrameworkCore.SqlServerCompact40"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nuget.org/packages/Microsoft.EntityFrameworkCore.SQLite" TargetMode="External"/><Relationship Id="rId5" Type="http://schemas.openxmlformats.org/officeDocument/2006/relationships/hyperlink" Target="https://www.nuget.org/packages/Npgsql.EntityFrameworkCore.PostgreSQL" TargetMode="External"/><Relationship Id="rId4" Type="http://schemas.openxmlformats.org/officeDocument/2006/relationships/hyperlink" Target="https://www.nuget.org/packages/MySql.Data.EntityFrameworkCore"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hyperlink" Target="https://www.entityframeworktutorial.net/efcore/saving-data-in-disconnected-scenario-in-ef-core.aspx" TargetMode="External"/></Relationships>
</file>

<file path=ppt/slides/_rels/slide8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ocs.microsoft.com/en-us/ef/core/saving/transaction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1042988" y="2500313"/>
            <a:ext cx="5473228"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hu-HU" dirty="0" err="1" smtClean="0"/>
              <a:t>Entity</a:t>
            </a:r>
            <a:r>
              <a:rPr lang="hu-HU" smtClean="0"/>
              <a:t> framework core</a:t>
            </a:r>
            <a:endParaRPr lang="hu-HU">
              <a:solidFill>
                <a:sysClr val="window" lastClr="FFFFFF"/>
              </a:solidFill>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hu-HU" altLang="hu-HU" sz="1200" b="1">
                <a:solidFill>
                  <a:prstClr val="white"/>
                </a:solidFill>
                <a:latin typeface="Arial" panose="020B0604020202020204" pitchFamily="34" charset="0"/>
              </a:rPr>
              <a:t>EFOP-3.4.3-16-2016-00009</a:t>
            </a:r>
          </a:p>
          <a:p>
            <a:pPr>
              <a:spcBef>
                <a:spcPct val="0"/>
              </a:spcBef>
              <a:spcAft>
                <a:spcPts val="600"/>
              </a:spcAft>
              <a:buFontTx/>
              <a:buNone/>
            </a:pPr>
            <a:r>
              <a:rPr lang="hu-HU" altLang="hu-HU" sz="1200">
                <a:solidFill>
                  <a:prstClr val="white"/>
                </a:solidFill>
                <a:latin typeface="Arial" panose="020B0604020202020204" pitchFamily="34" charset="0"/>
              </a:rPr>
              <a:t>A felsőfokú oktatás minőségének és hozzáférhetőségének együttes javítása a Pannon Egyetemen</a:t>
            </a:r>
          </a:p>
        </p:txBody>
      </p:sp>
      <p:sp>
        <p:nvSpPr>
          <p:cNvPr id="4" name="Szövegdoboz 1"/>
          <p:cNvSpPr txBox="1"/>
          <p:nvPr/>
        </p:nvSpPr>
        <p:spPr>
          <a:xfrm>
            <a:off x="0" y="5657671"/>
            <a:ext cx="5061397" cy="1200329"/>
          </a:xfrm>
          <a:prstGeom prst="rect">
            <a:avLst/>
          </a:prstGeom>
          <a:noFill/>
        </p:spPr>
        <p:txBody>
          <a:bodyPr wrap="squar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hu-HU">
                <a:hlinkClick r:id="rId3"/>
              </a:rPr>
              <a:t>https://</a:t>
            </a:r>
            <a:r>
              <a:rPr lang="hu-HU" smtClean="0">
                <a:hlinkClick r:id="rId3"/>
              </a:rPr>
              <a:t>www.entityframeworktutorial.net/efcore/entity-framework-core.aspx</a:t>
            </a:r>
            <a:endParaRPr lang="hu-HU" smtClean="0"/>
          </a:p>
          <a:p>
            <a:r>
              <a:rPr lang="hu-HU">
                <a:hlinkClick r:id="rId4"/>
              </a:rPr>
              <a:t>https://www.learnentityframeworkcore.com</a:t>
            </a:r>
            <a:r>
              <a:rPr lang="hu-HU" smtClean="0">
                <a:hlinkClick r:id="rId4"/>
              </a:rPr>
              <a:t>/</a:t>
            </a:r>
            <a:endParaRPr lang="hu-HU" smtClean="0"/>
          </a:p>
          <a:p>
            <a:r>
              <a:rPr lang="hu-HU">
                <a:hlinkClick r:id="rId5"/>
              </a:rPr>
              <a:t>https://docs.microsoft.com/en-us/ef/core/</a:t>
            </a:r>
            <a:endParaRPr lang="hu-HU"/>
          </a:p>
        </p:txBody>
      </p:sp>
    </p:spTree>
    <p:extLst>
      <p:ext uri="{BB962C8B-B14F-4D97-AF65-F5344CB8AC3E}">
        <p14:creationId xmlns:p14="http://schemas.microsoft.com/office/powerpoint/2010/main" val="3469028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Migration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lnSpcReduction="10000"/>
          </a:bodyPr>
          <a:lstStyle/>
          <a:p>
            <a:r>
              <a:rPr lang="en-US"/>
              <a:t>Migration is a way to keep the database schema in sync with the EF Core model by preserving data</a:t>
            </a:r>
            <a:r>
              <a:rPr lang="en-US" smtClean="0"/>
              <a:t>.</a:t>
            </a:r>
            <a:endParaRPr lang="hu-HU" smtClean="0"/>
          </a:p>
          <a:p>
            <a:endParaRPr lang="hu-HU"/>
          </a:p>
          <a:p>
            <a:endParaRPr lang="hu-HU" smtClean="0"/>
          </a:p>
          <a:p>
            <a:r>
              <a:rPr lang="en-US"/>
              <a:t>As per the above figure, EF Core API builds the EF Core model from the domain (entity) classes and EF Core migrations will create or update the database schema based on the EF Core model</a:t>
            </a:r>
            <a:r>
              <a:rPr lang="en-US" smtClean="0"/>
              <a:t>.</a:t>
            </a:r>
            <a:endParaRPr lang="en-US"/>
          </a:p>
          <a:p>
            <a:r>
              <a:rPr lang="en-US"/>
              <a:t>Whenever you change the domain classes, you need to run migration to keep the database schema up to date.</a:t>
            </a:r>
          </a:p>
        </p:txBody>
      </p:sp>
      <p:pic>
        <p:nvPicPr>
          <p:cNvPr id="2" name="Kép 1"/>
          <p:cNvPicPr>
            <a:picLocks noChangeAspect="1"/>
          </p:cNvPicPr>
          <p:nvPr/>
        </p:nvPicPr>
        <p:blipFill>
          <a:blip r:embed="rId3"/>
          <a:stretch>
            <a:fillRect/>
          </a:stretch>
        </p:blipFill>
        <p:spPr>
          <a:xfrm>
            <a:off x="1435238" y="2522449"/>
            <a:ext cx="6129508" cy="954848"/>
          </a:xfrm>
          <a:prstGeom prst="rect">
            <a:avLst/>
          </a:prstGeom>
          <a:ln>
            <a:solidFill>
              <a:schemeClr val="bg1">
                <a:lumMod val="75000"/>
              </a:schemeClr>
            </a:solidFill>
          </a:ln>
        </p:spPr>
      </p:pic>
    </p:spTree>
    <p:extLst>
      <p:ext uri="{BB962C8B-B14F-4D97-AF65-F5344CB8AC3E}">
        <p14:creationId xmlns:p14="http://schemas.microsoft.com/office/powerpoint/2010/main" val="3609160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Migration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556642" y="1455745"/>
            <a:ext cx="7886700" cy="4639569"/>
          </a:xfrm>
        </p:spPr>
        <p:txBody>
          <a:bodyPr>
            <a:normAutofit/>
          </a:bodyPr>
          <a:lstStyle/>
          <a:p>
            <a:r>
              <a:rPr lang="en-US"/>
              <a:t>EF Core migrations are a set of commands which you can execute in NuGet Package Manager Console or in dotnet Command Line Interface (CLI</a:t>
            </a:r>
            <a:r>
              <a:rPr lang="en-US" smtClean="0"/>
              <a:t>).</a:t>
            </a:r>
            <a:endParaRPr lang="en-US"/>
          </a:p>
          <a:p>
            <a:r>
              <a:rPr lang="en-US"/>
              <a:t>The following table lists important migration commands in EF Core</a:t>
            </a:r>
            <a:r>
              <a:rPr lang="en-US" smtClean="0"/>
              <a:t>.</a:t>
            </a:r>
            <a:endParaRPr lang="hu-HU" smtClean="0"/>
          </a:p>
          <a:p>
            <a:endParaRPr lang="en-US"/>
          </a:p>
        </p:txBody>
      </p:sp>
      <p:graphicFrame>
        <p:nvGraphicFramePr>
          <p:cNvPr id="6" name="Táblázat 5"/>
          <p:cNvGraphicFramePr>
            <a:graphicFrameLocks noGrp="1"/>
          </p:cNvGraphicFramePr>
          <p:nvPr>
            <p:extLst>
              <p:ext uri="{D42A27DB-BD31-4B8C-83A1-F6EECF244321}">
                <p14:modId xmlns:p14="http://schemas.microsoft.com/office/powerpoint/2010/main" val="4194374297"/>
              </p:ext>
            </p:extLst>
          </p:nvPr>
        </p:nvGraphicFramePr>
        <p:xfrm>
          <a:off x="655639" y="3657600"/>
          <a:ext cx="7886697" cy="3200400"/>
        </p:xfrm>
        <a:graphic>
          <a:graphicData uri="http://schemas.openxmlformats.org/drawingml/2006/table">
            <a:tbl>
              <a:tblPr/>
              <a:tblGrid>
                <a:gridCol w="2628899"/>
                <a:gridCol w="2370517"/>
                <a:gridCol w="2887281"/>
              </a:tblGrid>
              <a:tr h="0">
                <a:tc>
                  <a:txBody>
                    <a:bodyPr/>
                    <a:lstStyle/>
                    <a:p>
                      <a:pPr algn="l" fontAlgn="b"/>
                      <a:r>
                        <a:rPr lang="hu-HU" b="0">
                          <a:solidFill>
                            <a:srgbClr val="FFFFFF"/>
                          </a:solidFill>
                          <a:effectLst/>
                        </a:rPr>
                        <a:t>PMC Command</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hu-HU" b="0">
                          <a:solidFill>
                            <a:srgbClr val="FFFFFF"/>
                          </a:solidFill>
                          <a:effectLst/>
                        </a:rPr>
                        <a:t>dotnet CLI command</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hu-HU" b="0">
                          <a:solidFill>
                            <a:srgbClr val="FFFFFF"/>
                          </a:solidFill>
                          <a:effectLst/>
                        </a:rPr>
                        <a:t>Usage</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r>
              <a:tr h="0">
                <a:tc>
                  <a:txBody>
                    <a:bodyPr/>
                    <a:lstStyle/>
                    <a:p>
                      <a:pPr fontAlgn="t"/>
                      <a:r>
                        <a:rPr lang="hu-HU">
                          <a:solidFill>
                            <a:srgbClr val="414141"/>
                          </a:solidFill>
                          <a:effectLst/>
                        </a:rPr>
                        <a:t>add-migration &lt;migration name&gt;</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hu-HU">
                          <a:solidFill>
                            <a:srgbClr val="414141"/>
                          </a:solidFill>
                          <a:effectLst/>
                        </a:rPr>
                        <a:t>Add &lt;migration name&gt;</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Creates a migration by adding a migration snapshot.</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0">
                <a:tc>
                  <a:txBody>
                    <a:bodyPr/>
                    <a:lstStyle/>
                    <a:p>
                      <a:pPr fontAlgn="t"/>
                      <a:r>
                        <a:rPr lang="hu-HU">
                          <a:solidFill>
                            <a:srgbClr val="414141"/>
                          </a:solidFill>
                          <a:effectLst/>
                        </a:rPr>
                        <a:t>Remove-migration</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hu-HU">
                          <a:solidFill>
                            <a:srgbClr val="414141"/>
                          </a:solidFill>
                          <a:effectLst/>
                        </a:rPr>
                        <a:t>Remove</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Removes the last migration snapshot.</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0">
                <a:tc>
                  <a:txBody>
                    <a:bodyPr/>
                    <a:lstStyle/>
                    <a:p>
                      <a:pPr fontAlgn="t"/>
                      <a:r>
                        <a:rPr lang="hu-HU">
                          <a:solidFill>
                            <a:srgbClr val="414141"/>
                          </a:solidFill>
                          <a:effectLst/>
                        </a:rPr>
                        <a:t>Update-database</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hu-HU">
                          <a:solidFill>
                            <a:srgbClr val="414141"/>
                          </a:solidFill>
                          <a:effectLst/>
                        </a:rPr>
                        <a:t>Update</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Updates the database schema based on the last migration snapshot.</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0">
                <a:tc>
                  <a:txBody>
                    <a:bodyPr/>
                    <a:lstStyle/>
                    <a:p>
                      <a:pPr fontAlgn="t"/>
                      <a:r>
                        <a:rPr lang="hu-HU">
                          <a:solidFill>
                            <a:srgbClr val="414141"/>
                          </a:solidFill>
                          <a:effectLst/>
                        </a:rPr>
                        <a:t>Script-migration</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hu-HU">
                          <a:solidFill>
                            <a:srgbClr val="414141"/>
                          </a:solidFill>
                          <a:effectLst/>
                        </a:rPr>
                        <a:t>Script</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Generates a SQL script using all the migration snapshots.</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889311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Migration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Adding a Migration</a:t>
            </a:r>
          </a:p>
          <a:p>
            <a:pPr lvl="1"/>
            <a:r>
              <a:rPr lang="en-US"/>
              <a:t>At the very first time, you defined the initial domain classes. At this point, there is no database for your application which can store the data from your domain classes. So, firstly, you need to create a migration</a:t>
            </a:r>
            <a:r>
              <a:rPr lang="en-US" smtClean="0"/>
              <a:t>.</a:t>
            </a:r>
            <a:endParaRPr lang="hu-HU" smtClean="0"/>
          </a:p>
          <a:p>
            <a:pPr lvl="2"/>
            <a:r>
              <a:rPr lang="en-US">
                <a:solidFill>
                  <a:schemeClr val="accent1"/>
                </a:solidFill>
              </a:rPr>
              <a:t>dotnet ef migrations add </a:t>
            </a:r>
            <a:r>
              <a:rPr lang="en-US" smtClean="0">
                <a:solidFill>
                  <a:schemeClr val="accent1"/>
                </a:solidFill>
              </a:rPr>
              <a:t>MyFirstMigration</a:t>
            </a:r>
            <a:endParaRPr lang="hu-HU" smtClean="0">
              <a:solidFill>
                <a:schemeClr val="accent1"/>
              </a:solidFill>
            </a:endParaRPr>
          </a:p>
          <a:p>
            <a:pPr lvl="1"/>
            <a:r>
              <a:rPr lang="en-US"/>
              <a:t>In the above commands, MyFirstMigration is the name of a migration. This will create three files in the Migrations folder of your project, as shown below.</a:t>
            </a:r>
          </a:p>
        </p:txBody>
      </p:sp>
    </p:spTree>
    <p:extLst>
      <p:ext uri="{BB962C8B-B14F-4D97-AF65-F5344CB8AC3E}">
        <p14:creationId xmlns:p14="http://schemas.microsoft.com/office/powerpoint/2010/main" val="792723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Migration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sz="half" idx="1"/>
          </p:nvPr>
        </p:nvSpPr>
        <p:spPr>
          <a:xfrm>
            <a:off x="103031" y="1790163"/>
            <a:ext cx="4980144" cy="4301544"/>
          </a:xfrm>
        </p:spPr>
        <p:txBody>
          <a:bodyPr>
            <a:normAutofit fontScale="77500" lnSpcReduction="20000"/>
          </a:bodyPr>
          <a:lstStyle/>
          <a:p>
            <a:r>
              <a:rPr lang="en-US"/>
              <a:t>timestamp&gt;_&lt;Migration Name&gt;.cs: The main migration file which includes migration operations in the Up() and Down() methods. The Up() method includes the code for creating DB objects and Down() method includes code for removing DB objects.</a:t>
            </a:r>
          </a:p>
          <a:p>
            <a:r>
              <a:rPr lang="en-US"/>
              <a:t>&lt;timestamp&gt;_&lt;Migration Name&gt;.Designer.cs: The migrations metadata file which contains information used by EF Core.</a:t>
            </a:r>
          </a:p>
          <a:p>
            <a:r>
              <a:rPr lang="en-US"/>
              <a:t>&lt;contextclassname&gt;ModelSnapshot.cs: A snapshot of your current model. This is used to determine what changed when creating the next migration.</a:t>
            </a:r>
          </a:p>
        </p:txBody>
      </p:sp>
      <p:pic>
        <p:nvPicPr>
          <p:cNvPr id="9" name="Tartalom helye 8"/>
          <p:cNvPicPr>
            <a:picLocks noGrp="1" noChangeAspect="1"/>
          </p:cNvPicPr>
          <p:nvPr>
            <p:ph sz="half" idx="2"/>
          </p:nvPr>
        </p:nvPicPr>
        <p:blipFill>
          <a:blip r:embed="rId3"/>
          <a:stretch>
            <a:fillRect/>
          </a:stretch>
        </p:blipFill>
        <p:spPr>
          <a:xfrm>
            <a:off x="5083175" y="2212388"/>
            <a:ext cx="3898895" cy="3457094"/>
          </a:xfrm>
          <a:prstGeom prst="rect">
            <a:avLst/>
          </a:prstGeom>
        </p:spPr>
      </p:pic>
    </p:spTree>
    <p:extLst>
      <p:ext uri="{BB962C8B-B14F-4D97-AF65-F5344CB8AC3E}">
        <p14:creationId xmlns:p14="http://schemas.microsoft.com/office/powerpoint/2010/main" val="1953123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Migration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Creating or Updating the Database</a:t>
            </a:r>
          </a:p>
          <a:p>
            <a:pPr lvl="1"/>
            <a:r>
              <a:rPr lang="en-US"/>
              <a:t>Use the following command to create or update the database schema</a:t>
            </a:r>
            <a:r>
              <a:rPr lang="en-US" smtClean="0"/>
              <a:t>.</a:t>
            </a:r>
            <a:endParaRPr lang="hu-HU" smtClean="0"/>
          </a:p>
          <a:p>
            <a:pPr lvl="2"/>
            <a:r>
              <a:rPr lang="hu-HU">
                <a:solidFill>
                  <a:schemeClr val="accent1"/>
                </a:solidFill>
              </a:rPr>
              <a:t>dotnet ef database </a:t>
            </a:r>
            <a:r>
              <a:rPr lang="hu-HU" smtClean="0">
                <a:solidFill>
                  <a:schemeClr val="accent1"/>
                </a:solidFill>
              </a:rPr>
              <a:t>update</a:t>
            </a:r>
          </a:p>
          <a:p>
            <a:pPr lvl="1"/>
            <a:r>
              <a:rPr lang="en-US"/>
              <a:t>The Update command will create the database based on the context and domain classes and the migration snapshot, which is created using the add command</a:t>
            </a:r>
            <a:r>
              <a:rPr lang="en-US" smtClean="0"/>
              <a:t>.</a:t>
            </a:r>
            <a:endParaRPr lang="en-US"/>
          </a:p>
          <a:p>
            <a:pPr lvl="1"/>
            <a:r>
              <a:rPr lang="en-US"/>
              <a:t>If this is the first migration, then it will also create a table called __EFMigrationsHistory, which will store the name of all migrations, as and when they will be applied to the database.</a:t>
            </a:r>
          </a:p>
        </p:txBody>
      </p:sp>
    </p:spTree>
    <p:extLst>
      <p:ext uri="{BB962C8B-B14F-4D97-AF65-F5344CB8AC3E}">
        <p14:creationId xmlns:p14="http://schemas.microsoft.com/office/powerpoint/2010/main" val="2269848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Migration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Removing a Migration</a:t>
            </a:r>
          </a:p>
          <a:p>
            <a:pPr lvl="1"/>
            <a:r>
              <a:rPr lang="en-US"/>
              <a:t>You can remove the last migration if it is not applied to the database. Use the following remove commands to remove the last created migration files and revert the model snapshot</a:t>
            </a:r>
            <a:r>
              <a:rPr lang="en-US" smtClean="0"/>
              <a:t>.</a:t>
            </a:r>
            <a:endParaRPr lang="hu-HU" smtClean="0"/>
          </a:p>
          <a:p>
            <a:pPr lvl="2"/>
            <a:r>
              <a:rPr lang="en-US">
                <a:solidFill>
                  <a:schemeClr val="accent1">
                    <a:lumMod val="75000"/>
                  </a:schemeClr>
                </a:solidFill>
              </a:rPr>
              <a:t>dotnet ef migrations </a:t>
            </a:r>
            <a:r>
              <a:rPr lang="en-US" smtClean="0">
                <a:solidFill>
                  <a:schemeClr val="accent1">
                    <a:lumMod val="75000"/>
                  </a:schemeClr>
                </a:solidFill>
              </a:rPr>
              <a:t>remove</a:t>
            </a:r>
            <a:endParaRPr lang="hu-HU" smtClean="0">
              <a:solidFill>
                <a:schemeClr val="accent1">
                  <a:lumMod val="75000"/>
                </a:schemeClr>
              </a:solidFill>
            </a:endParaRPr>
          </a:p>
          <a:p>
            <a:pPr lvl="1"/>
            <a:r>
              <a:rPr lang="hu-HU"/>
              <a:t>I</a:t>
            </a:r>
            <a:r>
              <a:rPr lang="en-US" smtClean="0"/>
              <a:t>f </a:t>
            </a:r>
            <a:r>
              <a:rPr lang="en-US"/>
              <a:t>a migration is already applied to the database, then it will throw </a:t>
            </a:r>
            <a:r>
              <a:rPr lang="hu-HU" smtClean="0"/>
              <a:t>an</a:t>
            </a:r>
            <a:r>
              <a:rPr lang="en-US" smtClean="0"/>
              <a:t> exception</a:t>
            </a:r>
            <a:r>
              <a:rPr lang="en-US"/>
              <a:t>.</a:t>
            </a:r>
          </a:p>
        </p:txBody>
      </p:sp>
    </p:spTree>
    <p:extLst>
      <p:ext uri="{BB962C8B-B14F-4D97-AF65-F5344CB8AC3E}">
        <p14:creationId xmlns:p14="http://schemas.microsoft.com/office/powerpoint/2010/main" val="404226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Migration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fontScale="92500" lnSpcReduction="10000"/>
          </a:bodyPr>
          <a:lstStyle/>
          <a:p>
            <a:r>
              <a:rPr lang="en-US"/>
              <a:t>Reverting a </a:t>
            </a:r>
            <a:r>
              <a:rPr lang="en-US" smtClean="0"/>
              <a:t>Migration</a:t>
            </a:r>
            <a:endParaRPr lang="hu-HU" smtClean="0"/>
          </a:p>
          <a:p>
            <a:pPr lvl="1"/>
            <a:r>
              <a:rPr lang="en-US"/>
              <a:t>Suppose you changed your domain class and created the second migration named MySecondMigration using the add-migration command and applied this migration to the database using the Update command. But, for some reason, you want to revert the database to the previous state. In this case, use the </a:t>
            </a:r>
            <a:r>
              <a:rPr lang="hu-HU" smtClean="0"/>
              <a:t>database update</a:t>
            </a:r>
            <a:r>
              <a:rPr lang="en-US" smtClean="0"/>
              <a:t> </a:t>
            </a:r>
            <a:r>
              <a:rPr lang="en-US"/>
              <a:t>&lt;migration name&gt; command to revert the database to the specified previous migration snapshot</a:t>
            </a:r>
            <a:r>
              <a:rPr lang="en-US" smtClean="0"/>
              <a:t>.</a:t>
            </a:r>
            <a:endParaRPr lang="hu-HU" smtClean="0"/>
          </a:p>
          <a:p>
            <a:pPr lvl="2"/>
            <a:r>
              <a:rPr lang="en-US">
                <a:solidFill>
                  <a:schemeClr val="accent1">
                    <a:lumMod val="75000"/>
                  </a:schemeClr>
                </a:solidFill>
              </a:rPr>
              <a:t>dotnet ef database update </a:t>
            </a:r>
            <a:r>
              <a:rPr lang="en-US" smtClean="0">
                <a:solidFill>
                  <a:schemeClr val="accent1">
                    <a:lumMod val="75000"/>
                  </a:schemeClr>
                </a:solidFill>
              </a:rPr>
              <a:t>MyFirstMigration</a:t>
            </a:r>
            <a:endParaRPr lang="hu-HU" smtClean="0">
              <a:solidFill>
                <a:schemeClr val="accent1">
                  <a:lumMod val="75000"/>
                </a:schemeClr>
              </a:solidFill>
            </a:endParaRPr>
          </a:p>
          <a:p>
            <a:pPr lvl="1"/>
            <a:r>
              <a:rPr lang="en-US"/>
              <a:t>The above command will revert the database based on a migration named MyFirstMigration and remove all the changes applied for the second migration named MySecondMigration. This will also remove MySecondMigration entry from the __EFMigrationsHistory table in the database.</a:t>
            </a:r>
          </a:p>
        </p:txBody>
      </p:sp>
    </p:spTree>
    <p:extLst>
      <p:ext uri="{BB962C8B-B14F-4D97-AF65-F5344CB8AC3E}">
        <p14:creationId xmlns:p14="http://schemas.microsoft.com/office/powerpoint/2010/main" val="305168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Migration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Generating a SQL Script</a:t>
            </a:r>
          </a:p>
          <a:p>
            <a:pPr lvl="1"/>
            <a:r>
              <a:rPr lang="en-US"/>
              <a:t>Use the following command to generate a SQL script for the database</a:t>
            </a:r>
            <a:r>
              <a:rPr lang="en-US" smtClean="0"/>
              <a:t>.</a:t>
            </a:r>
            <a:endParaRPr lang="en-US"/>
          </a:p>
          <a:p>
            <a:pPr lvl="2"/>
            <a:r>
              <a:rPr lang="en-US" smtClean="0">
                <a:solidFill>
                  <a:schemeClr val="accent1">
                    <a:lumMod val="75000"/>
                  </a:schemeClr>
                </a:solidFill>
              </a:rPr>
              <a:t>dotnet </a:t>
            </a:r>
            <a:r>
              <a:rPr lang="en-US">
                <a:solidFill>
                  <a:schemeClr val="accent1">
                    <a:lumMod val="75000"/>
                  </a:schemeClr>
                </a:solidFill>
              </a:rPr>
              <a:t>ef migrations script</a:t>
            </a:r>
          </a:p>
          <a:p>
            <a:pPr lvl="1"/>
            <a:r>
              <a:rPr lang="en-US"/>
              <a:t>The above script command will include a script for all the migrations by default. You can specify a range of migrations by using the -to and -from options.</a:t>
            </a:r>
          </a:p>
        </p:txBody>
      </p:sp>
    </p:spTree>
    <p:extLst>
      <p:ext uri="{BB962C8B-B14F-4D97-AF65-F5344CB8AC3E}">
        <p14:creationId xmlns:p14="http://schemas.microsoft.com/office/powerpoint/2010/main" val="17051356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Creating a Model for an Existing Database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fontScale="92500" lnSpcReduction="20000"/>
          </a:bodyPr>
          <a:lstStyle/>
          <a:p>
            <a:r>
              <a:rPr lang="en-US"/>
              <a:t>Use </a:t>
            </a:r>
            <a:r>
              <a:rPr lang="hu-HU">
                <a:solidFill>
                  <a:schemeClr val="accent1">
                    <a:lumMod val="75000"/>
                  </a:schemeClr>
                </a:solidFill>
              </a:rPr>
              <a:t>dotnet ef dbcontext </a:t>
            </a:r>
            <a:r>
              <a:rPr lang="hu-HU" smtClean="0">
                <a:solidFill>
                  <a:schemeClr val="accent1">
                    <a:lumMod val="75000"/>
                  </a:schemeClr>
                </a:solidFill>
              </a:rPr>
              <a:t>scaffold </a:t>
            </a:r>
            <a:r>
              <a:rPr lang="hu-HU" smtClean="0"/>
              <a:t>command</a:t>
            </a:r>
            <a:r>
              <a:rPr lang="en-US" smtClean="0"/>
              <a:t> </a:t>
            </a:r>
            <a:r>
              <a:rPr lang="en-US"/>
              <a:t>to create a model based on your existing database</a:t>
            </a:r>
            <a:r>
              <a:rPr lang="en-US" smtClean="0"/>
              <a:t>.</a:t>
            </a:r>
            <a:endParaRPr lang="hu-HU" smtClean="0"/>
          </a:p>
          <a:p>
            <a:pPr lvl="1"/>
            <a:r>
              <a:rPr lang="en-US">
                <a:solidFill>
                  <a:schemeClr val="accent1">
                    <a:lumMod val="75000"/>
                  </a:schemeClr>
                </a:solidFill>
              </a:rPr>
              <a:t>dotnet ef dbcontext scaffold "Server=.\SQLEXPRESS;Database=SchoolDB;Trusted_Connection=True;" Microsoft.EntityFrameworkCore.SqlServer -o </a:t>
            </a:r>
            <a:r>
              <a:rPr lang="en-US" smtClean="0">
                <a:solidFill>
                  <a:schemeClr val="accent1">
                    <a:lumMod val="75000"/>
                  </a:schemeClr>
                </a:solidFill>
              </a:rPr>
              <a:t>Models</a:t>
            </a:r>
            <a:endParaRPr lang="hu-HU" smtClean="0">
              <a:solidFill>
                <a:schemeClr val="accent1">
                  <a:lumMod val="75000"/>
                </a:schemeClr>
              </a:solidFill>
            </a:endParaRPr>
          </a:p>
          <a:p>
            <a:r>
              <a:rPr lang="en-US"/>
              <a:t>Here, Server=.\SQLExpress; refers to local SQLEXPRESS database </a:t>
            </a:r>
            <a:r>
              <a:rPr lang="en-US" smtClean="0"/>
              <a:t>server.</a:t>
            </a:r>
            <a:r>
              <a:rPr lang="hu-HU" smtClean="0"/>
              <a:t> </a:t>
            </a:r>
            <a:r>
              <a:rPr lang="en-US" smtClean="0"/>
              <a:t>Database=SchoolDB</a:t>
            </a:r>
            <a:r>
              <a:rPr lang="en-US"/>
              <a:t>; specifies the database name "SchoolDB" for which we are going to create </a:t>
            </a:r>
            <a:r>
              <a:rPr lang="en-US" smtClean="0"/>
              <a:t>classes.</a:t>
            </a:r>
            <a:r>
              <a:rPr lang="hu-HU" smtClean="0"/>
              <a:t> </a:t>
            </a:r>
            <a:r>
              <a:rPr lang="en-US" smtClean="0"/>
              <a:t>Trusted_Connection=True</a:t>
            </a:r>
            <a:r>
              <a:rPr lang="en-US"/>
              <a:t>; specifies the Windows </a:t>
            </a:r>
            <a:r>
              <a:rPr lang="en-US" smtClean="0"/>
              <a:t>authentication.</a:t>
            </a:r>
            <a:endParaRPr lang="hu-HU" smtClean="0"/>
          </a:p>
          <a:p>
            <a:r>
              <a:rPr lang="en-US" smtClean="0"/>
              <a:t>The </a:t>
            </a:r>
            <a:r>
              <a:rPr lang="en-US"/>
              <a:t>second parameter is the provider </a:t>
            </a:r>
            <a:r>
              <a:rPr lang="en-US" smtClean="0"/>
              <a:t>name.</a:t>
            </a:r>
            <a:endParaRPr lang="hu-HU" smtClean="0"/>
          </a:p>
          <a:p>
            <a:r>
              <a:rPr lang="en-US" smtClean="0"/>
              <a:t>The -</a:t>
            </a:r>
            <a:r>
              <a:rPr lang="hu-HU" smtClean="0"/>
              <a:t>o</a:t>
            </a:r>
            <a:r>
              <a:rPr lang="en-US" smtClean="0"/>
              <a:t> </a:t>
            </a:r>
            <a:r>
              <a:rPr lang="en-US"/>
              <a:t>parameter specifies the directory where we want to generate all the classes which is the Models folder in this case.</a:t>
            </a:r>
            <a:endParaRPr lang="hu-HU" smtClean="0"/>
          </a:p>
        </p:txBody>
      </p:sp>
    </p:spTree>
    <p:extLst>
      <p:ext uri="{BB962C8B-B14F-4D97-AF65-F5344CB8AC3E}">
        <p14:creationId xmlns:p14="http://schemas.microsoft.com/office/powerpoint/2010/main" val="9930581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smtClean="0">
                <a:solidFill>
                  <a:prstClr val="white"/>
                </a:solidFill>
                <a:latin typeface="Calibri"/>
              </a:rPr>
              <a:t>Conventions</a:t>
            </a:r>
            <a:endParaRPr lang="hu-HU" sz="3600" smtClean="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392060"/>
            <a:ext cx="7886700" cy="2020842"/>
          </a:xfrm>
        </p:spPr>
        <p:txBody>
          <a:bodyPr>
            <a:normAutofit lnSpcReduction="10000"/>
          </a:bodyPr>
          <a:lstStyle/>
          <a:p>
            <a:r>
              <a:rPr lang="en-US"/>
              <a:t>Conventions are default rules using which Entity Framework builds a model based on your domain (entity) classes</a:t>
            </a:r>
            <a:r>
              <a:rPr lang="en-US" smtClean="0"/>
              <a:t>.</a:t>
            </a:r>
            <a:endParaRPr lang="en-US"/>
          </a:p>
          <a:p>
            <a:r>
              <a:rPr lang="en-US"/>
              <a:t>Consider the following sample entities and context class to understand the default conventions.</a:t>
            </a:r>
            <a:endParaRPr lang="hu-HU" smtClean="0"/>
          </a:p>
        </p:txBody>
      </p:sp>
      <p:pic>
        <p:nvPicPr>
          <p:cNvPr id="2" name="Kép 1"/>
          <p:cNvPicPr>
            <a:picLocks noChangeAspect="1"/>
          </p:cNvPicPr>
          <p:nvPr/>
        </p:nvPicPr>
        <p:blipFill>
          <a:blip r:embed="rId3"/>
          <a:stretch>
            <a:fillRect/>
          </a:stretch>
        </p:blipFill>
        <p:spPr>
          <a:xfrm>
            <a:off x="712961" y="3412902"/>
            <a:ext cx="3448050" cy="1981200"/>
          </a:xfrm>
          <a:prstGeom prst="rect">
            <a:avLst/>
          </a:prstGeom>
          <a:ln>
            <a:solidFill>
              <a:schemeClr val="bg1">
                <a:lumMod val="75000"/>
              </a:schemeClr>
            </a:solidFill>
          </a:ln>
        </p:spPr>
      </p:pic>
      <p:pic>
        <p:nvPicPr>
          <p:cNvPr id="6" name="Kép 5"/>
          <p:cNvPicPr>
            <a:picLocks noChangeAspect="1"/>
          </p:cNvPicPr>
          <p:nvPr/>
        </p:nvPicPr>
        <p:blipFill>
          <a:blip r:embed="rId4"/>
          <a:stretch>
            <a:fillRect/>
          </a:stretch>
        </p:blipFill>
        <p:spPr>
          <a:xfrm>
            <a:off x="4476043" y="3412902"/>
            <a:ext cx="3724275" cy="1219200"/>
          </a:xfrm>
          <a:prstGeom prst="rect">
            <a:avLst/>
          </a:prstGeom>
          <a:ln>
            <a:solidFill>
              <a:schemeClr val="bg1">
                <a:lumMod val="75000"/>
              </a:schemeClr>
            </a:solidFill>
          </a:ln>
        </p:spPr>
      </p:pic>
      <p:pic>
        <p:nvPicPr>
          <p:cNvPr id="7" name="Kép 6"/>
          <p:cNvPicPr>
            <a:picLocks noChangeAspect="1"/>
          </p:cNvPicPr>
          <p:nvPr/>
        </p:nvPicPr>
        <p:blipFill>
          <a:blip r:embed="rId5"/>
          <a:stretch>
            <a:fillRect/>
          </a:stretch>
        </p:blipFill>
        <p:spPr>
          <a:xfrm>
            <a:off x="712961" y="5467350"/>
            <a:ext cx="7877175" cy="1390650"/>
          </a:xfrm>
          <a:prstGeom prst="rect">
            <a:avLst/>
          </a:prstGeom>
          <a:ln>
            <a:solidFill>
              <a:schemeClr val="bg1">
                <a:lumMod val="75000"/>
              </a:schemeClr>
            </a:solidFill>
          </a:ln>
        </p:spPr>
      </p:pic>
    </p:spTree>
    <p:extLst>
      <p:ext uri="{BB962C8B-B14F-4D97-AF65-F5344CB8AC3E}">
        <p14:creationId xmlns:p14="http://schemas.microsoft.com/office/powerpoint/2010/main" val="4263067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Introduction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Entity Framework Core </a:t>
            </a:r>
            <a:r>
              <a:rPr lang="en-US" smtClean="0"/>
              <a:t>open-source</a:t>
            </a:r>
            <a:r>
              <a:rPr lang="en-US"/>
              <a:t>, lightweight, extensible and a cross-platform version of Entity Framework data access technology</a:t>
            </a:r>
            <a:r>
              <a:rPr lang="en-US" smtClean="0"/>
              <a:t>.</a:t>
            </a:r>
            <a:endParaRPr lang="hu-HU" smtClean="0"/>
          </a:p>
          <a:p>
            <a:r>
              <a:rPr lang="en-US"/>
              <a:t>Entity Framework is an Object/Relational Mapping (O/RM) framework. It is an enhancement to ADO.NET that gives developers an automated mechanism for accessing &amp; storing the data in the database</a:t>
            </a:r>
            <a:r>
              <a:rPr lang="en-US" smtClean="0"/>
              <a:t>.</a:t>
            </a:r>
            <a:endParaRPr lang="en-US"/>
          </a:p>
          <a:p>
            <a:r>
              <a:rPr lang="en-US"/>
              <a:t>EF Core is intended to be used with .NET Core applications. However, it can also be used with standard .NET 4.5+ framework based applications.</a:t>
            </a:r>
          </a:p>
        </p:txBody>
      </p:sp>
    </p:spTree>
    <p:extLst>
      <p:ext uri="{BB962C8B-B14F-4D97-AF65-F5344CB8AC3E}">
        <p14:creationId xmlns:p14="http://schemas.microsoft.com/office/powerpoint/2010/main" val="17525049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smtClean="0">
                <a:solidFill>
                  <a:prstClr val="white"/>
                </a:solidFill>
                <a:latin typeface="Calibri"/>
              </a:rPr>
              <a:t>Conventions</a:t>
            </a:r>
            <a:r>
              <a:rPr lang="hu-HU" sz="3600" smtClean="0">
                <a:solidFill>
                  <a:prstClr val="white"/>
                </a:solidFill>
                <a:latin typeface="Calibri"/>
              </a:rPr>
              <a:t>:</a:t>
            </a:r>
          </a:p>
          <a:p>
            <a:pPr lvl="0" eaLnBrk="1" hangingPunct="1">
              <a:defRPr/>
            </a:pPr>
            <a:r>
              <a:rPr lang="hu-HU" sz="3600" smtClean="0">
                <a:solidFill>
                  <a:prstClr val="white"/>
                </a:solidFill>
                <a:latin typeface="Calibri"/>
              </a:rPr>
              <a:t>Table</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fontScale="92500" lnSpcReduction="20000"/>
          </a:bodyPr>
          <a:lstStyle/>
          <a:p>
            <a:r>
              <a:rPr lang="en-US"/>
              <a:t>EF Core will create all the database objects in the dbo schema by default</a:t>
            </a:r>
            <a:r>
              <a:rPr lang="en-US" smtClean="0"/>
              <a:t>.</a:t>
            </a:r>
            <a:endParaRPr lang="hu-HU" smtClean="0"/>
          </a:p>
          <a:p>
            <a:r>
              <a:rPr lang="en-US"/>
              <a:t>EF Core will create database tables for all DbSet&lt;TEntity&gt; properties in a context class with the same name as the </a:t>
            </a:r>
            <a:r>
              <a:rPr lang="en-US" smtClean="0"/>
              <a:t>property.</a:t>
            </a:r>
            <a:endParaRPr lang="hu-HU" smtClean="0"/>
          </a:p>
          <a:p>
            <a:r>
              <a:rPr lang="en-US" smtClean="0"/>
              <a:t>It </a:t>
            </a:r>
            <a:r>
              <a:rPr lang="en-US"/>
              <a:t>will also create tables for entities which are not included as DbSet properties but are reachable through reference properties in other DbSet entities</a:t>
            </a:r>
            <a:r>
              <a:rPr lang="en-US" smtClean="0"/>
              <a:t>.</a:t>
            </a:r>
            <a:endParaRPr lang="hu-HU" smtClean="0"/>
          </a:p>
          <a:p>
            <a:r>
              <a:rPr lang="en-US"/>
              <a:t>For the above example, EF Core will create the Students table for DbSet&lt;Student&gt; property in the SchoolContext class and the Grade table for a Grade property in the Student entity class, even though the SchoolContext class does not include the DbSet&lt;Grade&gt; property.</a:t>
            </a:r>
            <a:endParaRPr lang="hu-HU" smtClean="0"/>
          </a:p>
        </p:txBody>
      </p:sp>
    </p:spTree>
    <p:extLst>
      <p:ext uri="{BB962C8B-B14F-4D97-AF65-F5344CB8AC3E}">
        <p14:creationId xmlns:p14="http://schemas.microsoft.com/office/powerpoint/2010/main" val="11606748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Conventions</a:t>
            </a:r>
            <a:r>
              <a:rPr lang="hu-HU" sz="3600">
                <a:solidFill>
                  <a:prstClr val="white"/>
                </a:solidFill>
                <a:latin typeface="Calibri"/>
              </a:rPr>
              <a:t>:</a:t>
            </a:r>
          </a:p>
          <a:p>
            <a:pPr lvl="0" eaLnBrk="1" hangingPunct="1">
              <a:defRPr/>
            </a:pPr>
            <a:r>
              <a:rPr lang="hu-HU" sz="3600">
                <a:solidFill>
                  <a:prstClr val="white"/>
                </a:solidFill>
                <a:latin typeface="Calibri"/>
              </a:rPr>
              <a:t>Table</a:t>
            </a: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2" name="Tartalom helye 1"/>
          <p:cNvPicPr>
            <a:picLocks noGrp="1" noChangeAspect="1"/>
          </p:cNvPicPr>
          <p:nvPr>
            <p:ph idx="1"/>
          </p:nvPr>
        </p:nvPicPr>
        <p:blipFill>
          <a:blip r:embed="rId3"/>
          <a:stretch>
            <a:fillRect/>
          </a:stretch>
        </p:blipFill>
        <p:spPr>
          <a:xfrm>
            <a:off x="715607" y="1751527"/>
            <a:ext cx="7766762" cy="4592425"/>
          </a:xfrm>
          <a:prstGeom prst="rect">
            <a:avLst/>
          </a:prstGeom>
          <a:ln>
            <a:solidFill>
              <a:schemeClr val="bg1">
                <a:lumMod val="75000"/>
              </a:schemeClr>
            </a:solidFill>
          </a:ln>
        </p:spPr>
      </p:pic>
    </p:spTree>
    <p:extLst>
      <p:ext uri="{BB962C8B-B14F-4D97-AF65-F5344CB8AC3E}">
        <p14:creationId xmlns:p14="http://schemas.microsoft.com/office/powerpoint/2010/main" val="39616400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Conventions</a:t>
            </a:r>
            <a:r>
              <a:rPr lang="hu-HU" sz="3600">
                <a:solidFill>
                  <a:prstClr val="white"/>
                </a:solidFill>
                <a:latin typeface="Calibri"/>
              </a:rPr>
              <a:t>:</a:t>
            </a:r>
          </a:p>
          <a:p>
            <a:pPr lvl="0" eaLnBrk="1" hangingPunct="1">
              <a:defRPr/>
            </a:pPr>
            <a:r>
              <a:rPr lang="hu-HU" sz="3600" smtClean="0">
                <a:solidFill>
                  <a:prstClr val="white"/>
                </a:solidFill>
                <a:latin typeface="Calibri"/>
              </a:rPr>
              <a:t>Column</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lstStyle/>
          <a:p>
            <a:r>
              <a:rPr lang="en-US"/>
              <a:t>EF Core will create columns for all the scalar properties of an entity class with the same name as the property, by </a:t>
            </a:r>
            <a:r>
              <a:rPr lang="en-US" smtClean="0"/>
              <a:t>default.</a:t>
            </a:r>
            <a:endParaRPr lang="hu-HU" smtClean="0"/>
          </a:p>
          <a:p>
            <a:r>
              <a:rPr lang="en-US" smtClean="0"/>
              <a:t>It </a:t>
            </a:r>
            <a:r>
              <a:rPr lang="en-US"/>
              <a:t>uses the reference and collection properties in building relationships among corresponding tables in the database.</a:t>
            </a:r>
            <a:endParaRPr lang="hu-HU"/>
          </a:p>
        </p:txBody>
      </p:sp>
      <p:pic>
        <p:nvPicPr>
          <p:cNvPr id="6" name="Kép 5"/>
          <p:cNvPicPr>
            <a:picLocks noChangeAspect="1"/>
          </p:cNvPicPr>
          <p:nvPr/>
        </p:nvPicPr>
        <p:blipFill>
          <a:blip r:embed="rId3"/>
          <a:stretch>
            <a:fillRect/>
          </a:stretch>
        </p:blipFill>
        <p:spPr>
          <a:xfrm>
            <a:off x="734732" y="4386655"/>
            <a:ext cx="7992679" cy="2233086"/>
          </a:xfrm>
          <a:prstGeom prst="rect">
            <a:avLst/>
          </a:prstGeom>
          <a:ln>
            <a:solidFill>
              <a:schemeClr val="bg1">
                <a:lumMod val="75000"/>
              </a:schemeClr>
            </a:solidFill>
          </a:ln>
        </p:spPr>
      </p:pic>
    </p:spTree>
    <p:extLst>
      <p:ext uri="{BB962C8B-B14F-4D97-AF65-F5344CB8AC3E}">
        <p14:creationId xmlns:p14="http://schemas.microsoft.com/office/powerpoint/2010/main" val="1967513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Conventions</a:t>
            </a:r>
            <a:r>
              <a:rPr lang="hu-HU" sz="3600">
                <a:solidFill>
                  <a:prstClr val="white"/>
                </a:solidFill>
                <a:latin typeface="Calibri"/>
              </a:rPr>
              <a:t>:</a:t>
            </a:r>
          </a:p>
          <a:p>
            <a:pPr lvl="0" eaLnBrk="1" hangingPunct="1">
              <a:defRPr/>
            </a:pPr>
            <a:r>
              <a:rPr lang="hu-HU" sz="3600" smtClean="0">
                <a:solidFill>
                  <a:prstClr val="white"/>
                </a:solidFill>
                <a:latin typeface="Calibri"/>
              </a:rPr>
              <a:t>Column</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85000" lnSpcReduction="10000"/>
          </a:bodyPr>
          <a:lstStyle/>
          <a:p>
            <a:r>
              <a:rPr lang="en-US"/>
              <a:t>EF Core creates null columns for all reference data type and nullable primitive type </a:t>
            </a:r>
            <a:r>
              <a:rPr lang="en-US" smtClean="0"/>
              <a:t>properties</a:t>
            </a:r>
            <a:r>
              <a:rPr lang="hu-HU" smtClean="0"/>
              <a:t>.</a:t>
            </a:r>
          </a:p>
          <a:p>
            <a:r>
              <a:rPr lang="en-US"/>
              <a:t>EF Core creates NotNull columns in the database for all primary key properties, and primitive type </a:t>
            </a:r>
            <a:r>
              <a:rPr lang="en-US" smtClean="0"/>
              <a:t>properties</a:t>
            </a:r>
            <a:r>
              <a:rPr lang="hu-HU" smtClean="0"/>
              <a:t>.</a:t>
            </a:r>
          </a:p>
          <a:p>
            <a:r>
              <a:rPr lang="en-US"/>
              <a:t>EF Core will create the primary key column for the property named Id or &lt;Entity Class Name&gt;Id (case insensitive</a:t>
            </a:r>
            <a:r>
              <a:rPr lang="en-US" smtClean="0"/>
              <a:t>).</a:t>
            </a:r>
            <a:endParaRPr lang="hu-HU" smtClean="0"/>
          </a:p>
          <a:p>
            <a:r>
              <a:rPr lang="en-US"/>
              <a:t>As per the foreign key convention, EF Core API will create a foreign key column for each reference navigation property in an entity with one of the following naming patterns</a:t>
            </a:r>
            <a:r>
              <a:rPr lang="en-US" smtClean="0"/>
              <a:t>.</a:t>
            </a:r>
            <a:endParaRPr lang="en-US"/>
          </a:p>
          <a:p>
            <a:r>
              <a:rPr lang="en-US" smtClean="0"/>
              <a:t>EF </a:t>
            </a:r>
            <a:r>
              <a:rPr lang="en-US"/>
              <a:t>Core creates a clustered index on Primarykey columns and a non-clustered index on ForeignKey columns, by default.</a:t>
            </a:r>
            <a:endParaRPr lang="hu-HU"/>
          </a:p>
        </p:txBody>
      </p:sp>
    </p:spTree>
    <p:extLst>
      <p:ext uri="{BB962C8B-B14F-4D97-AF65-F5344CB8AC3E}">
        <p14:creationId xmlns:p14="http://schemas.microsoft.com/office/powerpoint/2010/main" val="32507981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smtClean="0">
                <a:solidFill>
                  <a:prstClr val="white"/>
                </a:solidFill>
                <a:latin typeface="Calibri"/>
              </a:rPr>
              <a:t>Conventions</a:t>
            </a:r>
            <a:r>
              <a:rPr lang="hu-HU" sz="3600" smtClean="0">
                <a:solidFill>
                  <a:prstClr val="white"/>
                </a:solidFill>
                <a:latin typeface="Calibri"/>
              </a:rPr>
              <a:t>:</a:t>
            </a:r>
          </a:p>
          <a:p>
            <a:pPr lvl="0" eaLnBrk="1" hangingPunct="1">
              <a:defRPr/>
            </a:pPr>
            <a:r>
              <a:rPr lang="hu-HU" sz="3600" smtClean="0">
                <a:solidFill>
                  <a:prstClr val="white"/>
                </a:solidFill>
                <a:latin typeface="Calibri"/>
              </a:rPr>
              <a:t>Data Type</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9" name="Tartalom helye 8"/>
          <p:cNvSpPr>
            <a:spLocks noGrp="1"/>
          </p:cNvSpPr>
          <p:nvPr>
            <p:ph sz="half" idx="1"/>
          </p:nvPr>
        </p:nvSpPr>
        <p:spPr/>
        <p:txBody>
          <a:bodyPr/>
          <a:lstStyle/>
          <a:p>
            <a:r>
              <a:rPr lang="en-US"/>
              <a:t>The data type for columns in the database table is depending on how the provider for the database has mapped C# data type to the data type of a selected database.</a:t>
            </a:r>
            <a:endParaRPr lang="hu-HU"/>
          </a:p>
        </p:txBody>
      </p:sp>
      <p:graphicFrame>
        <p:nvGraphicFramePr>
          <p:cNvPr id="10" name="Tartalom helye 1"/>
          <p:cNvGraphicFramePr>
            <a:graphicFrameLocks noGrp="1"/>
          </p:cNvGraphicFramePr>
          <p:nvPr>
            <p:ph sz="half" idx="1"/>
            <p:extLst>
              <p:ext uri="{D42A27DB-BD31-4B8C-83A1-F6EECF244321}">
                <p14:modId xmlns:p14="http://schemas.microsoft.com/office/powerpoint/2010/main" val="1566461520"/>
              </p:ext>
            </p:extLst>
          </p:nvPr>
        </p:nvGraphicFramePr>
        <p:xfrm>
          <a:off x="5043497" y="1367564"/>
          <a:ext cx="3886191" cy="5267460"/>
        </p:xfrm>
        <a:graphic>
          <a:graphicData uri="http://schemas.openxmlformats.org/drawingml/2006/table">
            <a:tbl>
              <a:tblPr/>
              <a:tblGrid>
                <a:gridCol w="1200573"/>
                <a:gridCol w="2685618"/>
              </a:tblGrid>
              <a:tr h="351164">
                <a:tc>
                  <a:txBody>
                    <a:bodyPr/>
                    <a:lstStyle/>
                    <a:p>
                      <a:pPr algn="l" fontAlgn="t"/>
                      <a:r>
                        <a:rPr lang="hu-HU" sz="1400" b="1">
                          <a:effectLst/>
                        </a:rPr>
                        <a:t>C# Data Type</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algn="l" fontAlgn="t"/>
                      <a:r>
                        <a:rPr lang="hu-HU" sz="1400" b="1">
                          <a:effectLst/>
                        </a:rPr>
                        <a:t>Mapping to SQL Server Data Type</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351164">
                <a:tc>
                  <a:txBody>
                    <a:bodyPr/>
                    <a:lstStyle/>
                    <a:p>
                      <a:pPr fontAlgn="t"/>
                      <a:r>
                        <a:rPr lang="hu-HU" sz="1400">
                          <a:solidFill>
                            <a:srgbClr val="414141"/>
                          </a:solidFill>
                          <a:effectLst/>
                        </a:rPr>
                        <a:t>int</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hu-HU" sz="1400">
                          <a:solidFill>
                            <a:srgbClr val="414141"/>
                          </a:solidFill>
                          <a:effectLst/>
                        </a:rPr>
                        <a:t>int</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351164">
                <a:tc>
                  <a:txBody>
                    <a:bodyPr/>
                    <a:lstStyle/>
                    <a:p>
                      <a:pPr fontAlgn="t"/>
                      <a:r>
                        <a:rPr lang="hu-HU" sz="1400">
                          <a:solidFill>
                            <a:srgbClr val="414141"/>
                          </a:solidFill>
                          <a:effectLst/>
                        </a:rPr>
                        <a:t>string</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hu-HU" sz="1400">
                          <a:solidFill>
                            <a:srgbClr val="414141"/>
                          </a:solidFill>
                          <a:effectLst/>
                        </a:rPr>
                        <a:t>nvarchar(Max)</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351164">
                <a:tc>
                  <a:txBody>
                    <a:bodyPr/>
                    <a:lstStyle/>
                    <a:p>
                      <a:pPr fontAlgn="t"/>
                      <a:r>
                        <a:rPr lang="hu-HU" sz="1400">
                          <a:solidFill>
                            <a:srgbClr val="414141"/>
                          </a:solidFill>
                          <a:effectLst/>
                        </a:rPr>
                        <a:t>decimal</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hu-HU" sz="1400">
                          <a:solidFill>
                            <a:srgbClr val="414141"/>
                          </a:solidFill>
                          <a:effectLst/>
                        </a:rPr>
                        <a:t>decimal(18,2)</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351164">
                <a:tc>
                  <a:txBody>
                    <a:bodyPr/>
                    <a:lstStyle/>
                    <a:p>
                      <a:pPr fontAlgn="t"/>
                      <a:r>
                        <a:rPr lang="hu-HU" sz="1400">
                          <a:solidFill>
                            <a:srgbClr val="414141"/>
                          </a:solidFill>
                          <a:effectLst/>
                        </a:rPr>
                        <a:t>float</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hu-HU" sz="1400">
                          <a:solidFill>
                            <a:srgbClr val="414141"/>
                          </a:solidFill>
                          <a:effectLst/>
                        </a:rPr>
                        <a:t>real</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351164">
                <a:tc>
                  <a:txBody>
                    <a:bodyPr/>
                    <a:lstStyle/>
                    <a:p>
                      <a:pPr fontAlgn="t"/>
                      <a:r>
                        <a:rPr lang="hu-HU" sz="1400">
                          <a:solidFill>
                            <a:srgbClr val="414141"/>
                          </a:solidFill>
                          <a:effectLst/>
                        </a:rPr>
                        <a:t>byte[]</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hu-HU" sz="1400">
                          <a:solidFill>
                            <a:srgbClr val="414141"/>
                          </a:solidFill>
                          <a:effectLst/>
                        </a:rPr>
                        <a:t>varbinary(Max)</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351164">
                <a:tc>
                  <a:txBody>
                    <a:bodyPr/>
                    <a:lstStyle/>
                    <a:p>
                      <a:pPr fontAlgn="t"/>
                      <a:r>
                        <a:rPr lang="hu-HU" sz="1400">
                          <a:solidFill>
                            <a:srgbClr val="414141"/>
                          </a:solidFill>
                          <a:effectLst/>
                        </a:rPr>
                        <a:t>datetime</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hu-HU" sz="1400">
                          <a:solidFill>
                            <a:srgbClr val="414141"/>
                          </a:solidFill>
                          <a:effectLst/>
                        </a:rPr>
                        <a:t>datetime</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351164">
                <a:tc>
                  <a:txBody>
                    <a:bodyPr/>
                    <a:lstStyle/>
                    <a:p>
                      <a:pPr fontAlgn="t"/>
                      <a:r>
                        <a:rPr lang="hu-HU" sz="1400">
                          <a:solidFill>
                            <a:srgbClr val="414141"/>
                          </a:solidFill>
                          <a:effectLst/>
                        </a:rPr>
                        <a:t>bool</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hu-HU" sz="1400">
                          <a:solidFill>
                            <a:srgbClr val="414141"/>
                          </a:solidFill>
                          <a:effectLst/>
                        </a:rPr>
                        <a:t>bit</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351164">
                <a:tc>
                  <a:txBody>
                    <a:bodyPr/>
                    <a:lstStyle/>
                    <a:p>
                      <a:pPr fontAlgn="t"/>
                      <a:r>
                        <a:rPr lang="hu-HU" sz="1400">
                          <a:solidFill>
                            <a:srgbClr val="414141"/>
                          </a:solidFill>
                          <a:effectLst/>
                        </a:rPr>
                        <a:t>byte</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hu-HU" sz="1400">
                          <a:solidFill>
                            <a:srgbClr val="414141"/>
                          </a:solidFill>
                          <a:effectLst/>
                        </a:rPr>
                        <a:t>tinyint</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351164">
                <a:tc>
                  <a:txBody>
                    <a:bodyPr/>
                    <a:lstStyle/>
                    <a:p>
                      <a:pPr fontAlgn="t"/>
                      <a:r>
                        <a:rPr lang="hu-HU" sz="1400">
                          <a:solidFill>
                            <a:srgbClr val="414141"/>
                          </a:solidFill>
                          <a:effectLst/>
                        </a:rPr>
                        <a:t>short</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hu-HU" sz="1400">
                          <a:solidFill>
                            <a:srgbClr val="414141"/>
                          </a:solidFill>
                          <a:effectLst/>
                        </a:rPr>
                        <a:t>smallint</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351164">
                <a:tc>
                  <a:txBody>
                    <a:bodyPr/>
                    <a:lstStyle/>
                    <a:p>
                      <a:pPr fontAlgn="t"/>
                      <a:r>
                        <a:rPr lang="hu-HU" sz="1400">
                          <a:solidFill>
                            <a:srgbClr val="414141"/>
                          </a:solidFill>
                          <a:effectLst/>
                        </a:rPr>
                        <a:t>long</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hu-HU" sz="1400">
                          <a:solidFill>
                            <a:srgbClr val="414141"/>
                          </a:solidFill>
                          <a:effectLst/>
                        </a:rPr>
                        <a:t>bigint</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351164">
                <a:tc>
                  <a:txBody>
                    <a:bodyPr/>
                    <a:lstStyle/>
                    <a:p>
                      <a:pPr fontAlgn="t"/>
                      <a:r>
                        <a:rPr lang="hu-HU" sz="1400">
                          <a:solidFill>
                            <a:srgbClr val="414141"/>
                          </a:solidFill>
                          <a:effectLst/>
                        </a:rPr>
                        <a:t>double</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hu-HU" sz="1400">
                          <a:solidFill>
                            <a:srgbClr val="414141"/>
                          </a:solidFill>
                          <a:effectLst/>
                        </a:rPr>
                        <a:t>float</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351164">
                <a:tc>
                  <a:txBody>
                    <a:bodyPr/>
                    <a:lstStyle/>
                    <a:p>
                      <a:pPr fontAlgn="t"/>
                      <a:r>
                        <a:rPr lang="hu-HU" sz="1400">
                          <a:solidFill>
                            <a:srgbClr val="414141"/>
                          </a:solidFill>
                          <a:effectLst/>
                        </a:rPr>
                        <a:t>char</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hu-HU" sz="1400">
                          <a:solidFill>
                            <a:srgbClr val="414141"/>
                          </a:solidFill>
                          <a:effectLst/>
                        </a:rPr>
                        <a:t>No mapping</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351164">
                <a:tc>
                  <a:txBody>
                    <a:bodyPr/>
                    <a:lstStyle/>
                    <a:p>
                      <a:pPr fontAlgn="t"/>
                      <a:r>
                        <a:rPr lang="hu-HU" sz="1400">
                          <a:solidFill>
                            <a:srgbClr val="414141"/>
                          </a:solidFill>
                          <a:effectLst/>
                        </a:rPr>
                        <a:t>sbyte</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hu-HU" sz="1400">
                          <a:solidFill>
                            <a:srgbClr val="414141"/>
                          </a:solidFill>
                          <a:effectLst/>
                        </a:rPr>
                        <a:t>No mapping (throws exception)</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351164">
                <a:tc>
                  <a:txBody>
                    <a:bodyPr/>
                    <a:lstStyle/>
                    <a:p>
                      <a:pPr fontAlgn="t"/>
                      <a:r>
                        <a:rPr lang="hu-HU" sz="1400">
                          <a:solidFill>
                            <a:srgbClr val="414141"/>
                          </a:solidFill>
                          <a:effectLst/>
                        </a:rPr>
                        <a:t>object</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hu-HU" sz="1400">
                          <a:solidFill>
                            <a:srgbClr val="414141"/>
                          </a:solidFill>
                          <a:effectLst/>
                        </a:rPr>
                        <a:t>No mapping</a:t>
                      </a:r>
                    </a:p>
                  </a:txBody>
                  <a:tcPr marL="71471" marR="71471" marT="36261" marB="3626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151107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smtClean="0">
                <a:solidFill>
                  <a:prstClr val="white"/>
                </a:solidFill>
                <a:latin typeface="Calibri"/>
              </a:rPr>
              <a:t>Configurations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Many times we want to customize the entity to table mapping and do not want to follow default </a:t>
            </a:r>
            <a:r>
              <a:rPr lang="en-US" smtClean="0"/>
              <a:t>conventions.</a:t>
            </a:r>
            <a:endParaRPr lang="hu-HU" smtClean="0"/>
          </a:p>
          <a:p>
            <a:r>
              <a:rPr lang="en-US" smtClean="0"/>
              <a:t>EF </a:t>
            </a:r>
            <a:r>
              <a:rPr lang="en-US"/>
              <a:t>Core allows us to configure domain classes in order to customize the EF model to database mappings</a:t>
            </a:r>
            <a:r>
              <a:rPr lang="en-US" smtClean="0"/>
              <a:t>.</a:t>
            </a:r>
            <a:endParaRPr lang="hu-HU" smtClean="0"/>
          </a:p>
          <a:p>
            <a:r>
              <a:rPr lang="en-US"/>
              <a:t>There are two ways to configure domain classes in EF </a:t>
            </a:r>
            <a:r>
              <a:rPr lang="en-US" smtClean="0"/>
              <a:t>Core</a:t>
            </a:r>
            <a:r>
              <a:rPr lang="hu-HU" smtClean="0"/>
              <a:t>.</a:t>
            </a:r>
            <a:endParaRPr lang="en-US"/>
          </a:p>
          <a:p>
            <a:pPr lvl="1"/>
            <a:r>
              <a:rPr lang="en-US"/>
              <a:t>By using Data Annotation Attributes</a:t>
            </a:r>
          </a:p>
          <a:p>
            <a:pPr lvl="1"/>
            <a:r>
              <a:rPr lang="en-US"/>
              <a:t>By using Fluent API</a:t>
            </a:r>
            <a:endParaRPr lang="hu-HU"/>
          </a:p>
        </p:txBody>
      </p:sp>
    </p:spTree>
    <p:extLst>
      <p:ext uri="{BB962C8B-B14F-4D97-AF65-F5344CB8AC3E}">
        <p14:creationId xmlns:p14="http://schemas.microsoft.com/office/powerpoint/2010/main" val="1985372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Data Annotation Attributes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575175"/>
          </a:xfrm>
        </p:spPr>
        <p:txBody>
          <a:bodyPr>
            <a:normAutofit fontScale="92500" lnSpcReduction="10000"/>
          </a:bodyPr>
          <a:lstStyle/>
          <a:p>
            <a:r>
              <a:rPr lang="en-US"/>
              <a:t>Data Annotations is a simple attribute based configuration method where different .NET attributes can be applied to domain classes and properties to configure the model</a:t>
            </a:r>
            <a:r>
              <a:rPr lang="en-US" smtClean="0"/>
              <a:t>.</a:t>
            </a:r>
            <a:endParaRPr lang="hu-HU" smtClean="0"/>
          </a:p>
          <a:p>
            <a:r>
              <a:rPr lang="en-US"/>
              <a:t>Data annotation attributes are not dedicated to Entity Framework, as they are also used in ASP.NET </a:t>
            </a:r>
            <a:r>
              <a:rPr lang="en-US" smtClean="0"/>
              <a:t>MVC.</a:t>
            </a:r>
            <a:endParaRPr lang="hu-HU" smtClean="0"/>
          </a:p>
          <a:p>
            <a:pPr lvl="1"/>
            <a:r>
              <a:rPr lang="en-US" smtClean="0"/>
              <a:t>This </a:t>
            </a:r>
            <a:r>
              <a:rPr lang="en-US"/>
              <a:t>is why these attributes are included in separate namespace System.ComponentModel.DataAnnotations</a:t>
            </a:r>
            <a:r>
              <a:rPr lang="en-US" smtClean="0"/>
              <a:t>.</a:t>
            </a:r>
            <a:endParaRPr lang="hu-HU" smtClean="0"/>
          </a:p>
          <a:p>
            <a:pPr lvl="1"/>
            <a:r>
              <a:rPr lang="hu-HU">
                <a:solidFill>
                  <a:schemeClr val="accent1">
                    <a:lumMod val="75000"/>
                  </a:schemeClr>
                </a:solidFill>
              </a:rPr>
              <a:t>dotnet add package </a:t>
            </a:r>
            <a:r>
              <a:rPr lang="hu-HU" smtClean="0">
                <a:solidFill>
                  <a:schemeClr val="accent1">
                    <a:lumMod val="75000"/>
                  </a:schemeClr>
                </a:solidFill>
              </a:rPr>
              <a:t>System.ComponentModel.DataAnnotations</a:t>
            </a:r>
          </a:p>
          <a:p>
            <a:r>
              <a:rPr lang="en-US"/>
              <a:t>The following example demonstrates how the data annotations attributes can be applied to a domain class and properties to override conventions.</a:t>
            </a:r>
            <a:endParaRPr lang="hu-HU"/>
          </a:p>
        </p:txBody>
      </p:sp>
    </p:spTree>
    <p:extLst>
      <p:ext uri="{BB962C8B-B14F-4D97-AF65-F5344CB8AC3E}">
        <p14:creationId xmlns:p14="http://schemas.microsoft.com/office/powerpoint/2010/main" val="2752518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Data Annotation Attributes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2" name="Tartalom helye 1"/>
          <p:cNvPicPr>
            <a:picLocks noGrp="1" noChangeAspect="1"/>
          </p:cNvPicPr>
          <p:nvPr>
            <p:ph idx="1"/>
          </p:nvPr>
        </p:nvPicPr>
        <p:blipFill>
          <a:blip r:embed="rId3"/>
          <a:stretch>
            <a:fillRect/>
          </a:stretch>
        </p:blipFill>
        <p:spPr>
          <a:xfrm>
            <a:off x="2326074" y="1395600"/>
            <a:ext cx="4757306" cy="5288407"/>
          </a:xfrm>
          <a:prstGeom prst="rect">
            <a:avLst/>
          </a:prstGeom>
          <a:ln>
            <a:solidFill>
              <a:schemeClr val="bg1">
                <a:lumMod val="75000"/>
              </a:schemeClr>
            </a:solidFill>
          </a:ln>
        </p:spPr>
      </p:pic>
    </p:spTree>
    <p:extLst>
      <p:ext uri="{BB962C8B-B14F-4D97-AF65-F5344CB8AC3E}">
        <p14:creationId xmlns:p14="http://schemas.microsoft.com/office/powerpoint/2010/main" val="2214678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Data Annotation Attributes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graphicFrame>
        <p:nvGraphicFramePr>
          <p:cNvPr id="15" name="Tartalom helye 14"/>
          <p:cNvGraphicFramePr>
            <a:graphicFrameLocks noGrp="1"/>
          </p:cNvGraphicFramePr>
          <p:nvPr>
            <p:ph sz="half" idx="2"/>
            <p:extLst>
              <p:ext uri="{D42A27DB-BD31-4B8C-83A1-F6EECF244321}">
                <p14:modId xmlns:p14="http://schemas.microsoft.com/office/powerpoint/2010/main" val="1527981835"/>
              </p:ext>
            </p:extLst>
          </p:nvPr>
        </p:nvGraphicFramePr>
        <p:xfrm>
          <a:off x="360608" y="1944709"/>
          <a:ext cx="8569080" cy="4335198"/>
        </p:xfrm>
        <a:graphic>
          <a:graphicData uri="http://schemas.openxmlformats.org/drawingml/2006/table">
            <a:tbl>
              <a:tblPr>
                <a:tableStyleId>{5C22544A-7EE6-4342-B048-85BDC9FD1C3A}</a:tableStyleId>
              </a:tblPr>
              <a:tblGrid>
                <a:gridCol w="1635617"/>
                <a:gridCol w="6933463"/>
              </a:tblGrid>
              <a:tr h="411796">
                <a:tc>
                  <a:txBody>
                    <a:bodyPr/>
                    <a:lstStyle/>
                    <a:p>
                      <a:pPr algn="l" fontAlgn="b"/>
                      <a:r>
                        <a:rPr lang="hu-HU" sz="1600" b="1" u="none" strike="noStrike">
                          <a:effectLst/>
                        </a:rPr>
                        <a:t>Attribute</a:t>
                      </a:r>
                      <a:endParaRPr lang="hu-HU" sz="1600" b="1" i="0" u="none" strike="noStrike">
                        <a:solidFill>
                          <a:srgbClr val="000000"/>
                        </a:solidFill>
                        <a:effectLst/>
                        <a:latin typeface="Calibri" panose="020F0502020204030204" pitchFamily="34" charset="0"/>
                      </a:endParaRPr>
                    </a:p>
                  </a:txBody>
                  <a:tcPr marL="4020" marR="4020" marT="4020" marB="0" anchor="ctr">
                    <a:solidFill>
                      <a:schemeClr val="accent1">
                        <a:tint val="20000"/>
                      </a:schemeClr>
                    </a:solidFill>
                  </a:tcPr>
                </a:tc>
                <a:tc>
                  <a:txBody>
                    <a:bodyPr/>
                    <a:lstStyle/>
                    <a:p>
                      <a:pPr algn="l" fontAlgn="b"/>
                      <a:r>
                        <a:rPr lang="hu-HU" sz="1600" b="1" u="none" strike="noStrike">
                          <a:effectLst/>
                        </a:rPr>
                        <a:t>Description</a:t>
                      </a:r>
                      <a:endParaRPr lang="hu-HU" sz="1600" b="1" i="0" u="none" strike="noStrike">
                        <a:solidFill>
                          <a:srgbClr val="000000"/>
                        </a:solidFill>
                        <a:effectLst/>
                        <a:latin typeface="Calibri" panose="020F0502020204030204" pitchFamily="34" charset="0"/>
                      </a:endParaRPr>
                    </a:p>
                  </a:txBody>
                  <a:tcPr marL="4020" marR="4020" marT="4020" marB="0" anchor="ctr">
                    <a:solidFill>
                      <a:schemeClr val="accent1">
                        <a:tint val="20000"/>
                      </a:schemeClr>
                    </a:solidFill>
                  </a:tcPr>
                </a:tc>
              </a:tr>
              <a:tr h="411796">
                <a:tc>
                  <a:txBody>
                    <a:bodyPr/>
                    <a:lstStyle/>
                    <a:p>
                      <a:pPr algn="l" fontAlgn="b"/>
                      <a:r>
                        <a:rPr lang="hu-HU" sz="1600" u="none" strike="noStrike">
                          <a:effectLst/>
                        </a:rPr>
                        <a:t>Key</a:t>
                      </a:r>
                      <a:endParaRPr lang="hu-HU" sz="1600" b="0" i="0" u="none" strike="noStrike">
                        <a:solidFill>
                          <a:srgbClr val="000000"/>
                        </a:solidFill>
                        <a:effectLst/>
                        <a:latin typeface="Calibri" panose="020F0502020204030204" pitchFamily="34" charset="0"/>
                      </a:endParaRPr>
                    </a:p>
                  </a:txBody>
                  <a:tcPr marL="4020" marR="4020" marT="4020" marB="0" anchor="ctr">
                    <a:solidFill>
                      <a:schemeClr val="accent1">
                        <a:tint val="20000"/>
                      </a:schemeClr>
                    </a:solidFill>
                  </a:tcPr>
                </a:tc>
                <a:tc>
                  <a:txBody>
                    <a:bodyPr/>
                    <a:lstStyle/>
                    <a:p>
                      <a:pPr algn="l" fontAlgn="b"/>
                      <a:r>
                        <a:rPr lang="en-US" sz="1600" u="none" strike="noStrike">
                          <a:effectLst/>
                        </a:rPr>
                        <a:t>You can use a Key attribute to configure a single property to be the key of an entity.</a:t>
                      </a:r>
                      <a:endParaRPr lang="en-US" sz="1600" b="0" i="0" u="none" strike="noStrike">
                        <a:solidFill>
                          <a:srgbClr val="000000"/>
                        </a:solidFill>
                        <a:effectLst/>
                        <a:latin typeface="Calibri" panose="020F0502020204030204" pitchFamily="34" charset="0"/>
                      </a:endParaRPr>
                    </a:p>
                  </a:txBody>
                  <a:tcPr marL="4020" marR="4020" marT="4020" marB="0" anchor="ctr">
                    <a:solidFill>
                      <a:schemeClr val="accent1">
                        <a:tint val="20000"/>
                      </a:schemeClr>
                    </a:solidFill>
                  </a:tcPr>
                </a:tc>
              </a:tr>
              <a:tr h="411796">
                <a:tc>
                  <a:txBody>
                    <a:bodyPr/>
                    <a:lstStyle/>
                    <a:p>
                      <a:pPr algn="l" fontAlgn="b"/>
                      <a:r>
                        <a:rPr lang="hu-HU" sz="1600" u="none" strike="noStrike">
                          <a:effectLst/>
                        </a:rPr>
                        <a:t>NotMapped</a:t>
                      </a:r>
                      <a:endParaRPr lang="hu-HU" sz="1600" b="0" i="0" u="none" strike="noStrike">
                        <a:solidFill>
                          <a:srgbClr val="000000"/>
                        </a:solidFill>
                        <a:effectLst/>
                        <a:latin typeface="Calibri" panose="020F0502020204030204" pitchFamily="34" charset="0"/>
                      </a:endParaRPr>
                    </a:p>
                  </a:txBody>
                  <a:tcPr marL="4020" marR="4020" marT="4020" marB="0" anchor="ctr">
                    <a:solidFill>
                      <a:schemeClr val="accent1">
                        <a:tint val="20000"/>
                      </a:schemeClr>
                    </a:solidFill>
                  </a:tcPr>
                </a:tc>
                <a:tc>
                  <a:txBody>
                    <a:bodyPr/>
                    <a:lstStyle/>
                    <a:p>
                      <a:pPr algn="l" fontAlgn="b"/>
                      <a:r>
                        <a:rPr lang="en-US" sz="1600" u="none" strike="noStrike">
                          <a:effectLst/>
                        </a:rPr>
                        <a:t>You can use a NotMapped attribute to exclude a type from the model or any property of the entity.</a:t>
                      </a:r>
                      <a:endParaRPr lang="en-US" sz="1600" b="0" i="0" u="none" strike="noStrike">
                        <a:solidFill>
                          <a:srgbClr val="000000"/>
                        </a:solidFill>
                        <a:effectLst/>
                        <a:latin typeface="Calibri" panose="020F0502020204030204" pitchFamily="34" charset="0"/>
                      </a:endParaRPr>
                    </a:p>
                  </a:txBody>
                  <a:tcPr marL="4020" marR="4020" marT="4020" marB="0" anchor="ctr">
                    <a:solidFill>
                      <a:schemeClr val="accent1">
                        <a:tint val="20000"/>
                      </a:schemeClr>
                    </a:solidFill>
                  </a:tcPr>
                </a:tc>
              </a:tr>
              <a:tr h="411796">
                <a:tc>
                  <a:txBody>
                    <a:bodyPr/>
                    <a:lstStyle/>
                    <a:p>
                      <a:pPr algn="l" fontAlgn="b"/>
                      <a:r>
                        <a:rPr lang="hu-HU" sz="1600" u="none" strike="noStrike">
                          <a:effectLst/>
                        </a:rPr>
                        <a:t>Required</a:t>
                      </a:r>
                      <a:endParaRPr lang="hu-HU" sz="1600" b="0" i="0" u="none" strike="noStrike">
                        <a:solidFill>
                          <a:srgbClr val="000000"/>
                        </a:solidFill>
                        <a:effectLst/>
                        <a:latin typeface="Calibri" panose="020F0502020204030204" pitchFamily="34" charset="0"/>
                      </a:endParaRPr>
                    </a:p>
                  </a:txBody>
                  <a:tcPr marL="4020" marR="4020" marT="4020" marB="0" anchor="ctr">
                    <a:solidFill>
                      <a:schemeClr val="accent1">
                        <a:tint val="20000"/>
                      </a:schemeClr>
                    </a:solidFill>
                  </a:tcPr>
                </a:tc>
                <a:tc>
                  <a:txBody>
                    <a:bodyPr/>
                    <a:lstStyle/>
                    <a:p>
                      <a:pPr algn="l" fontAlgn="b"/>
                      <a:r>
                        <a:rPr lang="en-US" sz="1600" u="none" strike="noStrike">
                          <a:effectLst/>
                        </a:rPr>
                        <a:t>You can use a Required attribute to indicate that a property is required.</a:t>
                      </a:r>
                      <a:endParaRPr lang="en-US" sz="1600" b="0" i="0" u="none" strike="noStrike">
                        <a:solidFill>
                          <a:srgbClr val="000000"/>
                        </a:solidFill>
                        <a:effectLst/>
                        <a:latin typeface="Calibri" panose="020F0502020204030204" pitchFamily="34" charset="0"/>
                      </a:endParaRPr>
                    </a:p>
                  </a:txBody>
                  <a:tcPr marL="4020" marR="4020" marT="4020" marB="0" anchor="ctr">
                    <a:solidFill>
                      <a:schemeClr val="accent1">
                        <a:tint val="20000"/>
                      </a:schemeClr>
                    </a:solidFill>
                  </a:tcPr>
                </a:tc>
              </a:tr>
              <a:tr h="411796">
                <a:tc>
                  <a:txBody>
                    <a:bodyPr/>
                    <a:lstStyle/>
                    <a:p>
                      <a:pPr algn="l" fontAlgn="b"/>
                      <a:r>
                        <a:rPr lang="hu-HU" sz="1600" u="none" strike="noStrike">
                          <a:effectLst/>
                        </a:rPr>
                        <a:t>MaxLength</a:t>
                      </a:r>
                      <a:endParaRPr lang="hu-HU" sz="1600" b="0" i="0" u="none" strike="noStrike">
                        <a:solidFill>
                          <a:srgbClr val="000000"/>
                        </a:solidFill>
                        <a:effectLst/>
                        <a:latin typeface="Calibri" panose="020F0502020204030204" pitchFamily="34" charset="0"/>
                      </a:endParaRPr>
                    </a:p>
                  </a:txBody>
                  <a:tcPr marL="4020" marR="4020" marT="4020" marB="0" anchor="ctr">
                    <a:solidFill>
                      <a:schemeClr val="accent1">
                        <a:tint val="20000"/>
                      </a:schemeClr>
                    </a:solidFill>
                  </a:tcPr>
                </a:tc>
                <a:tc>
                  <a:txBody>
                    <a:bodyPr/>
                    <a:lstStyle/>
                    <a:p>
                      <a:pPr algn="l" fontAlgn="b"/>
                      <a:r>
                        <a:rPr lang="en-US" sz="1600" u="none" strike="noStrike">
                          <a:effectLst/>
                        </a:rPr>
                        <a:t>You can use the MaxLength attribute to configure a maximum length for a property.</a:t>
                      </a:r>
                      <a:endParaRPr lang="en-US" sz="1600" b="0" i="0" u="none" strike="noStrike">
                        <a:solidFill>
                          <a:srgbClr val="000000"/>
                        </a:solidFill>
                        <a:effectLst/>
                        <a:latin typeface="Calibri" panose="020F0502020204030204" pitchFamily="34" charset="0"/>
                      </a:endParaRPr>
                    </a:p>
                  </a:txBody>
                  <a:tcPr marL="4020" marR="4020" marT="4020" marB="0" anchor="ctr">
                    <a:solidFill>
                      <a:schemeClr val="accent1">
                        <a:tint val="20000"/>
                      </a:schemeClr>
                    </a:solidFill>
                  </a:tcPr>
                </a:tc>
              </a:tr>
              <a:tr h="411796">
                <a:tc>
                  <a:txBody>
                    <a:bodyPr/>
                    <a:lstStyle/>
                    <a:p>
                      <a:pPr algn="l" fontAlgn="b"/>
                      <a:r>
                        <a:rPr lang="hu-HU" sz="1600" u="none" strike="noStrike">
                          <a:effectLst/>
                        </a:rPr>
                        <a:t>MinLength</a:t>
                      </a:r>
                      <a:endParaRPr lang="hu-HU" sz="1600" b="0" i="0" u="none" strike="noStrike">
                        <a:solidFill>
                          <a:srgbClr val="000000"/>
                        </a:solidFill>
                        <a:effectLst/>
                        <a:latin typeface="Calibri" panose="020F0502020204030204" pitchFamily="34" charset="0"/>
                      </a:endParaRPr>
                    </a:p>
                  </a:txBody>
                  <a:tcPr marL="4020" marR="4020" marT="4020" marB="0" anchor="ctr">
                    <a:solidFill>
                      <a:schemeClr val="accent1">
                        <a:tint val="20000"/>
                      </a:schemeClr>
                    </a:solidFill>
                  </a:tcPr>
                </a:tc>
                <a:tc>
                  <a:txBody>
                    <a:bodyPr/>
                    <a:lstStyle/>
                    <a:p>
                      <a:pPr algn="l" fontAlgn="b"/>
                      <a:r>
                        <a:rPr lang="en-US" sz="1600" u="none" strike="noStrike">
                          <a:effectLst/>
                        </a:rPr>
                        <a:t>You can use the MinLength attribute to configure a minimum length for a property.</a:t>
                      </a:r>
                      <a:endParaRPr lang="en-US" sz="1600" b="0" i="0" u="none" strike="noStrike">
                        <a:solidFill>
                          <a:srgbClr val="000000"/>
                        </a:solidFill>
                        <a:effectLst/>
                        <a:latin typeface="Calibri" panose="020F0502020204030204" pitchFamily="34" charset="0"/>
                      </a:endParaRPr>
                    </a:p>
                  </a:txBody>
                  <a:tcPr marL="4020" marR="4020" marT="4020" marB="0" anchor="ctr">
                    <a:solidFill>
                      <a:schemeClr val="accent1">
                        <a:tint val="20000"/>
                      </a:schemeClr>
                    </a:solidFill>
                  </a:tcPr>
                </a:tc>
              </a:tr>
              <a:tr h="801118">
                <a:tc>
                  <a:txBody>
                    <a:bodyPr/>
                    <a:lstStyle/>
                    <a:p>
                      <a:pPr algn="l" fontAlgn="b"/>
                      <a:r>
                        <a:rPr lang="hu-HU" sz="1600" u="none" strike="noStrike">
                          <a:effectLst/>
                        </a:rPr>
                        <a:t>ForeignKey</a:t>
                      </a:r>
                      <a:endParaRPr lang="hu-HU" sz="1600" b="0" i="0" u="none" strike="noStrike">
                        <a:solidFill>
                          <a:srgbClr val="000000"/>
                        </a:solidFill>
                        <a:effectLst/>
                        <a:latin typeface="Calibri" panose="020F0502020204030204" pitchFamily="34" charset="0"/>
                      </a:endParaRPr>
                    </a:p>
                  </a:txBody>
                  <a:tcPr marL="4020" marR="4020" marT="4020" marB="0" anchor="ctr">
                    <a:solidFill>
                      <a:schemeClr val="accent1">
                        <a:tint val="20000"/>
                      </a:schemeClr>
                    </a:solidFill>
                  </a:tcPr>
                </a:tc>
                <a:tc>
                  <a:txBody>
                    <a:bodyPr/>
                    <a:lstStyle/>
                    <a:p>
                      <a:pPr algn="l" fontAlgn="b"/>
                      <a:r>
                        <a:rPr lang="en-US" sz="1600" u="none" strike="noStrike">
                          <a:effectLst/>
                        </a:rPr>
                        <a:t>You can use the Data ForeignKey attribute to configure which property should be used as the foreign key property for a given relationship.</a:t>
                      </a:r>
                      <a:endParaRPr lang="en-US" sz="1600" b="0" i="0" u="none" strike="noStrike">
                        <a:solidFill>
                          <a:srgbClr val="000000"/>
                        </a:solidFill>
                        <a:effectLst/>
                        <a:latin typeface="Calibri" panose="020F0502020204030204" pitchFamily="34" charset="0"/>
                      </a:endParaRPr>
                    </a:p>
                  </a:txBody>
                  <a:tcPr marL="4020" marR="4020" marT="4020" marB="0" anchor="ctr">
                    <a:solidFill>
                      <a:schemeClr val="accent1">
                        <a:tint val="20000"/>
                      </a:schemeClr>
                    </a:solidFill>
                  </a:tcPr>
                </a:tc>
              </a:tr>
              <a:tr h="411796">
                <a:tc>
                  <a:txBody>
                    <a:bodyPr/>
                    <a:lstStyle/>
                    <a:p>
                      <a:pPr algn="l" fontAlgn="b"/>
                      <a:r>
                        <a:rPr lang="hu-HU" sz="1600" u="none" strike="noStrike">
                          <a:effectLst/>
                        </a:rPr>
                        <a:t>Table</a:t>
                      </a:r>
                      <a:endParaRPr lang="hu-HU" sz="1600" b="0" i="0" u="none" strike="noStrike">
                        <a:solidFill>
                          <a:srgbClr val="000000"/>
                        </a:solidFill>
                        <a:effectLst/>
                        <a:latin typeface="Calibri" panose="020F0502020204030204" pitchFamily="34" charset="0"/>
                      </a:endParaRPr>
                    </a:p>
                  </a:txBody>
                  <a:tcPr marL="4020" marR="4020" marT="4020" marB="0" anchor="ctr">
                    <a:solidFill>
                      <a:schemeClr val="accent1">
                        <a:tint val="20000"/>
                      </a:schemeClr>
                    </a:solidFill>
                  </a:tcPr>
                </a:tc>
                <a:tc>
                  <a:txBody>
                    <a:bodyPr/>
                    <a:lstStyle/>
                    <a:p>
                      <a:pPr algn="l" fontAlgn="b"/>
                      <a:r>
                        <a:rPr lang="en-US" sz="1600" u="none" strike="noStrike">
                          <a:effectLst/>
                        </a:rPr>
                        <a:t>You can use Table attribute to map the class name which is different from the table name in the database.</a:t>
                      </a:r>
                      <a:endParaRPr lang="en-US" sz="1600" b="0" i="0" u="none" strike="noStrike">
                        <a:solidFill>
                          <a:srgbClr val="000000"/>
                        </a:solidFill>
                        <a:effectLst/>
                        <a:latin typeface="Calibri" panose="020F0502020204030204" pitchFamily="34" charset="0"/>
                      </a:endParaRPr>
                    </a:p>
                  </a:txBody>
                  <a:tcPr marL="4020" marR="4020" marT="4020" marB="0" anchor="ctr">
                    <a:solidFill>
                      <a:schemeClr val="accent1">
                        <a:tint val="20000"/>
                      </a:schemeClr>
                    </a:solidFill>
                  </a:tcPr>
                </a:tc>
              </a:tr>
              <a:tr h="411796">
                <a:tc>
                  <a:txBody>
                    <a:bodyPr/>
                    <a:lstStyle/>
                    <a:p>
                      <a:pPr algn="l" fontAlgn="b"/>
                      <a:r>
                        <a:rPr lang="hu-HU" sz="1600" u="none" strike="noStrike">
                          <a:effectLst/>
                        </a:rPr>
                        <a:t>Column</a:t>
                      </a:r>
                      <a:endParaRPr lang="hu-HU" sz="1600" b="0" i="0" u="none" strike="noStrike">
                        <a:solidFill>
                          <a:srgbClr val="000000"/>
                        </a:solidFill>
                        <a:effectLst/>
                        <a:latin typeface="Calibri" panose="020F0502020204030204" pitchFamily="34" charset="0"/>
                      </a:endParaRPr>
                    </a:p>
                  </a:txBody>
                  <a:tcPr marL="4020" marR="4020" marT="4020" marB="0" anchor="ctr">
                    <a:solidFill>
                      <a:schemeClr val="accent1">
                        <a:tint val="20000"/>
                      </a:schemeClr>
                    </a:solidFill>
                  </a:tcPr>
                </a:tc>
                <a:tc>
                  <a:txBody>
                    <a:bodyPr/>
                    <a:lstStyle/>
                    <a:p>
                      <a:pPr algn="l" fontAlgn="b"/>
                      <a:r>
                        <a:rPr lang="en-US" sz="1600" u="none" strike="noStrike">
                          <a:effectLst/>
                        </a:rPr>
                        <a:t>You can use Column attribute to map the property name which is different from the column name in the database.</a:t>
                      </a:r>
                      <a:endParaRPr lang="en-US" sz="1600" b="0" i="0" u="none" strike="noStrike">
                        <a:solidFill>
                          <a:srgbClr val="000000"/>
                        </a:solidFill>
                        <a:effectLst/>
                        <a:latin typeface="Calibri" panose="020F0502020204030204" pitchFamily="34" charset="0"/>
                      </a:endParaRPr>
                    </a:p>
                  </a:txBody>
                  <a:tcPr marL="4020" marR="4020" marT="4020" marB="0" anchor="ctr">
                    <a:solidFill>
                      <a:schemeClr val="accent1">
                        <a:tint val="20000"/>
                      </a:schemeClr>
                    </a:solidFill>
                  </a:tcPr>
                </a:tc>
              </a:tr>
            </a:tbl>
          </a:graphicData>
        </a:graphic>
      </p:graphicFrame>
    </p:spTree>
    <p:extLst>
      <p:ext uri="{BB962C8B-B14F-4D97-AF65-F5344CB8AC3E}">
        <p14:creationId xmlns:p14="http://schemas.microsoft.com/office/powerpoint/2010/main" val="28406779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Fluent API</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92500" lnSpcReduction="20000"/>
          </a:bodyPr>
          <a:lstStyle/>
          <a:p>
            <a:r>
              <a:rPr lang="en-US"/>
              <a:t>Fluent API is used to configure domain classes to override </a:t>
            </a:r>
            <a:r>
              <a:rPr lang="en-US" smtClean="0"/>
              <a:t>conventions.</a:t>
            </a:r>
            <a:endParaRPr lang="hu-HU" smtClean="0"/>
          </a:p>
          <a:p>
            <a:r>
              <a:rPr lang="en-US" smtClean="0"/>
              <a:t>EF </a:t>
            </a:r>
            <a:r>
              <a:rPr lang="en-US"/>
              <a:t>Fluent API is based on a Fluent API design pattern (a.k.a Fluent Interface) where the result is formulated by method chaining</a:t>
            </a:r>
            <a:r>
              <a:rPr lang="en-US" smtClean="0"/>
              <a:t>.</a:t>
            </a:r>
            <a:endParaRPr lang="hu-HU" smtClean="0"/>
          </a:p>
          <a:p>
            <a:r>
              <a:rPr lang="en-US"/>
              <a:t>In Entity Framework Core, the ModelBuilder class acts as a Fluent API. By using it, we can configure many different things, as it provides more configuration options than data annotation </a:t>
            </a:r>
            <a:r>
              <a:rPr lang="en-US" smtClean="0"/>
              <a:t>attributes.</a:t>
            </a:r>
            <a:endParaRPr lang="hu-HU" smtClean="0"/>
          </a:p>
          <a:p>
            <a:r>
              <a:rPr lang="en-US" smtClean="0"/>
              <a:t>You </a:t>
            </a:r>
            <a:r>
              <a:rPr lang="en-US"/>
              <a:t>can use Data Annotation attributes and Fluent API at the same time</a:t>
            </a:r>
            <a:r>
              <a:rPr lang="en-US" smtClean="0"/>
              <a:t>.</a:t>
            </a:r>
            <a:endParaRPr lang="hu-HU" smtClean="0"/>
          </a:p>
          <a:p>
            <a:r>
              <a:rPr lang="en-US"/>
              <a:t>Note: Fluent API configurations have higher precedence than data annotation attributes.</a:t>
            </a:r>
            <a:endParaRPr lang="hu-HU" smtClean="0"/>
          </a:p>
        </p:txBody>
      </p:sp>
    </p:spTree>
    <p:extLst>
      <p:ext uri="{BB962C8B-B14F-4D97-AF65-F5344CB8AC3E}">
        <p14:creationId xmlns:p14="http://schemas.microsoft.com/office/powerpoint/2010/main" val="2694428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Introduction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The following figure illustrates the supported application types, .NET Frameworks and OSs.</a:t>
            </a:r>
          </a:p>
        </p:txBody>
      </p:sp>
      <p:pic>
        <p:nvPicPr>
          <p:cNvPr id="2" name="Kép 1"/>
          <p:cNvPicPr>
            <a:picLocks noChangeAspect="1"/>
          </p:cNvPicPr>
          <p:nvPr/>
        </p:nvPicPr>
        <p:blipFill>
          <a:blip r:embed="rId3"/>
          <a:stretch>
            <a:fillRect/>
          </a:stretch>
        </p:blipFill>
        <p:spPr>
          <a:xfrm>
            <a:off x="776589" y="2908479"/>
            <a:ext cx="7590822" cy="3227426"/>
          </a:xfrm>
          <a:prstGeom prst="rect">
            <a:avLst/>
          </a:prstGeom>
          <a:ln>
            <a:noFill/>
          </a:ln>
        </p:spPr>
      </p:pic>
    </p:spTree>
    <p:extLst>
      <p:ext uri="{BB962C8B-B14F-4D97-AF65-F5344CB8AC3E}">
        <p14:creationId xmlns:p14="http://schemas.microsoft.com/office/powerpoint/2010/main" val="13139417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Fluent API</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lnSpcReduction="10000"/>
          </a:bodyPr>
          <a:lstStyle/>
          <a:p>
            <a:r>
              <a:rPr lang="en-US"/>
              <a:t>Entity Framework Core Fluent API configures the following aspects of a model</a:t>
            </a:r>
            <a:r>
              <a:rPr lang="en-US" smtClean="0"/>
              <a:t>:</a:t>
            </a:r>
            <a:endParaRPr lang="en-US"/>
          </a:p>
          <a:p>
            <a:pPr lvl="1"/>
            <a:r>
              <a:rPr lang="en-US" smtClean="0"/>
              <a:t>Model Configuration: Configures an EF model to database mappings. Configures the default Schema, DB functions, additional data annotation attributes and entities to be excluded from mapping.</a:t>
            </a:r>
          </a:p>
          <a:p>
            <a:pPr lvl="1"/>
            <a:r>
              <a:rPr lang="en-US" smtClean="0"/>
              <a:t>Entity Configuration: Configures entity to table and relationships mapping e.g. PrimaryKey, AlternateKey, Index, table name, one-to-one, one-to-many, many-to-many relationships etc.</a:t>
            </a:r>
          </a:p>
          <a:p>
            <a:pPr lvl="1"/>
            <a:r>
              <a:rPr lang="en-US" smtClean="0"/>
              <a:t>Property Configuration: Configures property to column mapping e.g. column name, default value, nullability, Foreignkey, data type, concurrency column etc.</a:t>
            </a:r>
            <a:endParaRPr lang="hu-HU" smtClean="0"/>
          </a:p>
        </p:txBody>
      </p:sp>
    </p:spTree>
    <p:extLst>
      <p:ext uri="{BB962C8B-B14F-4D97-AF65-F5344CB8AC3E}">
        <p14:creationId xmlns:p14="http://schemas.microsoft.com/office/powerpoint/2010/main" val="2927206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Fluent API</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8" name="Tartalom helye 4"/>
          <p:cNvPicPr>
            <a:picLocks noChangeAspect="1"/>
          </p:cNvPicPr>
          <p:nvPr/>
        </p:nvPicPr>
        <p:blipFill>
          <a:blip r:embed="rId3"/>
          <a:stretch>
            <a:fillRect/>
          </a:stretch>
        </p:blipFill>
        <p:spPr>
          <a:xfrm>
            <a:off x="370330" y="1928158"/>
            <a:ext cx="8457316" cy="3854456"/>
          </a:xfrm>
          <a:prstGeom prst="rect">
            <a:avLst/>
          </a:prstGeom>
        </p:spPr>
      </p:pic>
    </p:spTree>
    <p:extLst>
      <p:ext uri="{BB962C8B-B14F-4D97-AF65-F5344CB8AC3E}">
        <p14:creationId xmlns:p14="http://schemas.microsoft.com/office/powerpoint/2010/main" val="12209066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Fluent API</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6" name="Kép 5"/>
          <p:cNvPicPr>
            <a:picLocks noChangeAspect="1"/>
          </p:cNvPicPr>
          <p:nvPr/>
        </p:nvPicPr>
        <p:blipFill>
          <a:blip r:embed="rId3"/>
          <a:stretch>
            <a:fillRect/>
          </a:stretch>
        </p:blipFill>
        <p:spPr>
          <a:xfrm>
            <a:off x="381398" y="1697394"/>
            <a:ext cx="8435179" cy="3608701"/>
          </a:xfrm>
          <a:prstGeom prst="rect">
            <a:avLst/>
          </a:prstGeom>
        </p:spPr>
      </p:pic>
    </p:spTree>
    <p:extLst>
      <p:ext uri="{BB962C8B-B14F-4D97-AF65-F5344CB8AC3E}">
        <p14:creationId xmlns:p14="http://schemas.microsoft.com/office/powerpoint/2010/main" val="23992709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Fluent API</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Override the OnModelCreating method and use a parameter modelBuilder of type ModelBuilder to configure </a:t>
            </a:r>
            <a:r>
              <a:rPr lang="en-US" smtClean="0"/>
              <a:t>domain </a:t>
            </a:r>
            <a:r>
              <a:rPr lang="en-US"/>
              <a:t>classes, as shown below</a:t>
            </a:r>
            <a:r>
              <a:rPr lang="en-US" smtClean="0"/>
              <a:t>.</a:t>
            </a:r>
            <a:endParaRPr lang="hu-HU" smtClean="0"/>
          </a:p>
          <a:p>
            <a:endParaRPr lang="hu-HU" smtClean="0"/>
          </a:p>
        </p:txBody>
      </p:sp>
      <p:pic>
        <p:nvPicPr>
          <p:cNvPr id="2" name="Kép 1"/>
          <p:cNvPicPr>
            <a:picLocks noChangeAspect="1"/>
          </p:cNvPicPr>
          <p:nvPr/>
        </p:nvPicPr>
        <p:blipFill>
          <a:blip r:embed="rId3"/>
          <a:stretch>
            <a:fillRect/>
          </a:stretch>
        </p:blipFill>
        <p:spPr>
          <a:xfrm>
            <a:off x="1523654" y="3051690"/>
            <a:ext cx="6150668" cy="3690401"/>
          </a:xfrm>
          <a:prstGeom prst="rect">
            <a:avLst/>
          </a:prstGeom>
          <a:ln>
            <a:solidFill>
              <a:schemeClr val="bg1">
                <a:lumMod val="75000"/>
              </a:schemeClr>
            </a:solidFill>
          </a:ln>
        </p:spPr>
      </p:pic>
    </p:spTree>
    <p:extLst>
      <p:ext uri="{BB962C8B-B14F-4D97-AF65-F5344CB8AC3E}">
        <p14:creationId xmlns:p14="http://schemas.microsoft.com/office/powerpoint/2010/main" val="7556756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Configure One-to-Many </a:t>
            </a:r>
            <a:r>
              <a:rPr lang="en-US" sz="3600" smtClean="0">
                <a:solidFill>
                  <a:prstClr val="white"/>
                </a:solidFill>
                <a:latin typeface="Calibri"/>
              </a:rPr>
              <a:t>Relationships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Generally, you don't need to configure one-to-many relationships because EF Core includes enough conventions which will automatically configure </a:t>
            </a:r>
            <a:r>
              <a:rPr lang="en-US" smtClean="0"/>
              <a:t>them.</a:t>
            </a:r>
            <a:endParaRPr lang="hu-HU" smtClean="0"/>
          </a:p>
          <a:p>
            <a:r>
              <a:rPr lang="en-US" smtClean="0"/>
              <a:t>However</a:t>
            </a:r>
            <a:r>
              <a:rPr lang="en-US"/>
              <a:t>, you can use Fluent API to configure the one-to-many relationship if you decide to have all the EF configurations in Fluent API for easy maintenance</a:t>
            </a:r>
            <a:r>
              <a:rPr lang="en-US" smtClean="0"/>
              <a:t>.</a:t>
            </a:r>
            <a:endParaRPr lang="hu-HU" smtClean="0"/>
          </a:p>
          <a:p>
            <a:r>
              <a:rPr lang="en-US"/>
              <a:t>Entity Framework Core made it easy to configure relationships using Fluent API.</a:t>
            </a:r>
            <a:endParaRPr lang="hu-HU" smtClean="0"/>
          </a:p>
        </p:txBody>
      </p:sp>
    </p:spTree>
    <p:extLst>
      <p:ext uri="{BB962C8B-B14F-4D97-AF65-F5344CB8AC3E}">
        <p14:creationId xmlns:p14="http://schemas.microsoft.com/office/powerpoint/2010/main" val="4755271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Configure One-to-Many </a:t>
            </a:r>
            <a:r>
              <a:rPr lang="en-US" sz="3600" smtClean="0">
                <a:solidFill>
                  <a:prstClr val="white"/>
                </a:solidFill>
                <a:latin typeface="Calibri"/>
              </a:rPr>
              <a:t>Relationships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Configure the one-to-many relationship for the above entities using Fluent API by overriding the OnModelCreating method in the context class, as shown below</a:t>
            </a:r>
            <a:r>
              <a:rPr lang="en-US" smtClean="0"/>
              <a:t>.</a:t>
            </a:r>
            <a:endParaRPr lang="hu-HU" smtClean="0"/>
          </a:p>
          <a:p>
            <a:endParaRPr lang="hu-HU" smtClean="0"/>
          </a:p>
        </p:txBody>
      </p:sp>
      <p:pic>
        <p:nvPicPr>
          <p:cNvPr id="2" name="Kép 1"/>
          <p:cNvPicPr>
            <a:picLocks noChangeAspect="1"/>
          </p:cNvPicPr>
          <p:nvPr/>
        </p:nvPicPr>
        <p:blipFill>
          <a:blip r:embed="rId3"/>
          <a:stretch>
            <a:fillRect/>
          </a:stretch>
        </p:blipFill>
        <p:spPr>
          <a:xfrm>
            <a:off x="1350559" y="3521231"/>
            <a:ext cx="6298866" cy="1707592"/>
          </a:xfrm>
          <a:prstGeom prst="rect">
            <a:avLst/>
          </a:prstGeom>
          <a:ln>
            <a:solidFill>
              <a:schemeClr val="bg1">
                <a:lumMod val="75000"/>
              </a:schemeClr>
            </a:solidFill>
          </a:ln>
        </p:spPr>
      </p:pic>
    </p:spTree>
    <p:extLst>
      <p:ext uri="{BB962C8B-B14F-4D97-AF65-F5344CB8AC3E}">
        <p14:creationId xmlns:p14="http://schemas.microsoft.com/office/powerpoint/2010/main" val="8304580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Configure One-to-Many </a:t>
            </a:r>
            <a:r>
              <a:rPr lang="en-US" sz="3600" smtClean="0">
                <a:solidFill>
                  <a:prstClr val="white"/>
                </a:solidFill>
                <a:latin typeface="Calibri"/>
              </a:rPr>
              <a:t>Relationships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sz="half" idx="1"/>
          </p:nvPr>
        </p:nvSpPr>
        <p:spPr/>
        <p:txBody>
          <a:bodyPr>
            <a:normAutofit/>
          </a:bodyPr>
          <a:lstStyle/>
          <a:p>
            <a:r>
              <a:rPr lang="en-US"/>
              <a:t>Now, to reflect this in the database, execute migration </a:t>
            </a:r>
            <a:r>
              <a:rPr lang="en-US" smtClean="0"/>
              <a:t>commands.</a:t>
            </a:r>
            <a:endParaRPr lang="hu-HU" smtClean="0"/>
          </a:p>
          <a:p>
            <a:r>
              <a:rPr lang="en-US" smtClean="0"/>
              <a:t>The </a:t>
            </a:r>
            <a:r>
              <a:rPr lang="en-US"/>
              <a:t>database will include two tables with One-to-Many </a:t>
            </a:r>
            <a:r>
              <a:rPr lang="en-US" smtClean="0"/>
              <a:t>relationship</a:t>
            </a:r>
            <a:r>
              <a:rPr lang="hu-HU" smtClean="0"/>
              <a:t>.</a:t>
            </a:r>
          </a:p>
        </p:txBody>
      </p:sp>
      <p:pic>
        <p:nvPicPr>
          <p:cNvPr id="8" name="Tartalom helye 7"/>
          <p:cNvPicPr>
            <a:picLocks noGrp="1" noChangeAspect="1"/>
          </p:cNvPicPr>
          <p:nvPr>
            <p:ph sz="half" idx="2"/>
          </p:nvPr>
        </p:nvPicPr>
        <p:blipFill>
          <a:blip r:embed="rId3"/>
          <a:stretch>
            <a:fillRect/>
          </a:stretch>
        </p:blipFill>
        <p:spPr>
          <a:xfrm>
            <a:off x="4598988" y="1578735"/>
            <a:ext cx="3329739" cy="4881563"/>
          </a:xfrm>
          <a:prstGeom prst="rect">
            <a:avLst/>
          </a:prstGeom>
          <a:ln>
            <a:solidFill>
              <a:schemeClr val="bg1">
                <a:lumMod val="75000"/>
              </a:schemeClr>
            </a:solidFill>
          </a:ln>
        </p:spPr>
      </p:pic>
    </p:spTree>
    <p:extLst>
      <p:ext uri="{BB962C8B-B14F-4D97-AF65-F5344CB8AC3E}">
        <p14:creationId xmlns:p14="http://schemas.microsoft.com/office/powerpoint/2010/main" val="14461897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Configure One-to-Many </a:t>
            </a:r>
            <a:r>
              <a:rPr lang="en-US" sz="3600" smtClean="0">
                <a:solidFill>
                  <a:prstClr val="white"/>
                </a:solidFill>
                <a:latin typeface="Calibri"/>
              </a:rPr>
              <a:t>Relationships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85000" lnSpcReduction="20000"/>
          </a:bodyPr>
          <a:lstStyle/>
          <a:p>
            <a:r>
              <a:rPr lang="en-US"/>
              <a:t>First, we need to start configuring with one entity class, either Student or Grade. So, </a:t>
            </a:r>
            <a:r>
              <a:rPr lang="en-US" smtClean="0"/>
              <a:t>modelBuilder.Entity&lt;</a:t>
            </a:r>
            <a:r>
              <a:rPr lang="hu-HU" smtClean="0"/>
              <a:t>S</a:t>
            </a:r>
            <a:r>
              <a:rPr lang="en-US" smtClean="0"/>
              <a:t>tudent</a:t>
            </a:r>
            <a:r>
              <a:rPr lang="en-US"/>
              <a:t>&gt;() starts with the Student entity</a:t>
            </a:r>
            <a:r>
              <a:rPr lang="en-US" smtClean="0"/>
              <a:t>.</a:t>
            </a:r>
            <a:endParaRPr lang="hu-HU" smtClean="0"/>
          </a:p>
          <a:p>
            <a:r>
              <a:rPr lang="en-US"/>
              <a:t>Then, .HasOne&lt;Grade&gt;(s =&gt; s.Grade) specifies that the Student entity includes a Grade type property named Grade.</a:t>
            </a:r>
          </a:p>
          <a:p>
            <a:r>
              <a:rPr lang="en-US"/>
              <a:t>Now, we need to configure the other end of the relationship, the Grade entity. The .WithMany(g =&gt; g.Students) specifies that the Grade entity class includes many Student entities. Here, WithMany infers collection navigation property.</a:t>
            </a:r>
          </a:p>
          <a:p>
            <a:r>
              <a:rPr lang="en-US"/>
              <a:t>The .HasForeignKey&lt;int&gt;(s =&gt; s.CurrentGradeId); specifies the name of the foreign key property CurrentGradeId. This is optional. Use it only when you have the foreign key Id property in the dependent class.</a:t>
            </a:r>
            <a:endParaRPr lang="hu-HU" smtClean="0"/>
          </a:p>
        </p:txBody>
      </p:sp>
    </p:spTree>
    <p:extLst>
      <p:ext uri="{BB962C8B-B14F-4D97-AF65-F5344CB8AC3E}">
        <p14:creationId xmlns:p14="http://schemas.microsoft.com/office/powerpoint/2010/main" val="32747877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Configure One-to-Many </a:t>
            </a:r>
            <a:r>
              <a:rPr lang="en-US" sz="3600" smtClean="0">
                <a:solidFill>
                  <a:prstClr val="white"/>
                </a:solidFill>
                <a:latin typeface="Calibri"/>
              </a:rPr>
              <a:t>Relationships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Alternatively, you can start configuring the relationship with the Grade entity instead of the Student entity, as shown below</a:t>
            </a:r>
            <a:r>
              <a:rPr lang="en-US" smtClean="0"/>
              <a:t>.</a:t>
            </a:r>
            <a:endParaRPr lang="hu-HU" smtClean="0"/>
          </a:p>
          <a:p>
            <a:endParaRPr lang="hu-HU" smtClean="0"/>
          </a:p>
        </p:txBody>
      </p:sp>
      <p:pic>
        <p:nvPicPr>
          <p:cNvPr id="2" name="Kép 1"/>
          <p:cNvPicPr>
            <a:picLocks noChangeAspect="1"/>
          </p:cNvPicPr>
          <p:nvPr/>
        </p:nvPicPr>
        <p:blipFill>
          <a:blip r:embed="rId3"/>
          <a:stretch>
            <a:fillRect/>
          </a:stretch>
        </p:blipFill>
        <p:spPr>
          <a:xfrm>
            <a:off x="2331437" y="3150158"/>
            <a:ext cx="4535101" cy="1172427"/>
          </a:xfrm>
          <a:prstGeom prst="rect">
            <a:avLst/>
          </a:prstGeom>
          <a:ln>
            <a:solidFill>
              <a:schemeClr val="bg1">
                <a:lumMod val="75000"/>
              </a:schemeClr>
            </a:solidFill>
          </a:ln>
        </p:spPr>
      </p:pic>
    </p:spTree>
    <p:extLst>
      <p:ext uri="{BB962C8B-B14F-4D97-AF65-F5344CB8AC3E}">
        <p14:creationId xmlns:p14="http://schemas.microsoft.com/office/powerpoint/2010/main" val="14183349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Configure One-to-Many </a:t>
            </a:r>
            <a:r>
              <a:rPr lang="en-US" sz="3600" smtClean="0">
                <a:solidFill>
                  <a:prstClr val="white"/>
                </a:solidFill>
                <a:latin typeface="Calibri"/>
              </a:rPr>
              <a:t>Relationships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smtClean="0"/>
              <a:t>Cascade </a:t>
            </a:r>
            <a:r>
              <a:rPr lang="en-US"/>
              <a:t>delete automatically deletes the child row when the related parent row is deleted. </a:t>
            </a:r>
            <a:endParaRPr lang="hu-HU" smtClean="0"/>
          </a:p>
          <a:p>
            <a:r>
              <a:rPr lang="en-US" smtClean="0"/>
              <a:t>Use </a:t>
            </a:r>
            <a:r>
              <a:rPr lang="en-US"/>
              <a:t>the OnDelete method to configure the cascade delete between Student and Grade entities, as shown below.</a:t>
            </a:r>
            <a:endParaRPr lang="hu-HU" smtClean="0"/>
          </a:p>
        </p:txBody>
      </p:sp>
      <p:pic>
        <p:nvPicPr>
          <p:cNvPr id="6" name="Kép 5"/>
          <p:cNvPicPr>
            <a:picLocks noChangeAspect="1"/>
          </p:cNvPicPr>
          <p:nvPr/>
        </p:nvPicPr>
        <p:blipFill>
          <a:blip r:embed="rId3"/>
          <a:stretch>
            <a:fillRect/>
          </a:stretch>
        </p:blipFill>
        <p:spPr>
          <a:xfrm>
            <a:off x="2206553" y="4390957"/>
            <a:ext cx="4730893" cy="1494688"/>
          </a:xfrm>
          <a:prstGeom prst="rect">
            <a:avLst/>
          </a:prstGeom>
          <a:ln>
            <a:solidFill>
              <a:schemeClr val="bg1">
                <a:lumMod val="75000"/>
              </a:schemeClr>
            </a:solidFill>
          </a:ln>
        </p:spPr>
      </p:pic>
    </p:spTree>
    <p:extLst>
      <p:ext uri="{BB962C8B-B14F-4D97-AF65-F5344CB8AC3E}">
        <p14:creationId xmlns:p14="http://schemas.microsoft.com/office/powerpoint/2010/main" val="900891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EF Core Development Approaches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556642" y="1349105"/>
            <a:ext cx="7886700" cy="4639569"/>
          </a:xfrm>
        </p:spPr>
        <p:txBody>
          <a:bodyPr>
            <a:normAutofit/>
          </a:bodyPr>
          <a:lstStyle/>
          <a:p>
            <a:r>
              <a:rPr lang="en-US"/>
              <a:t>EF Core supports two development </a:t>
            </a:r>
            <a:r>
              <a:rPr lang="en-US" smtClean="0"/>
              <a:t>approaches</a:t>
            </a:r>
            <a:endParaRPr lang="hu-HU" smtClean="0"/>
          </a:p>
          <a:p>
            <a:pPr lvl="1"/>
            <a:r>
              <a:rPr lang="en-US" smtClean="0"/>
              <a:t>Code-First</a:t>
            </a:r>
            <a:r>
              <a:rPr lang="hu-HU" smtClean="0"/>
              <a:t>: </a:t>
            </a:r>
            <a:r>
              <a:rPr lang="en-US"/>
              <a:t>EF Core API creates the database and tables using migration based on the conventions and configuration provided in your domain classes. This approach is useful in Domain Driven Design (DDD</a:t>
            </a:r>
            <a:r>
              <a:rPr lang="en-US" smtClean="0"/>
              <a:t>).</a:t>
            </a:r>
            <a:endParaRPr lang="hu-HU" smtClean="0"/>
          </a:p>
          <a:p>
            <a:pPr lvl="1"/>
            <a:r>
              <a:rPr lang="hu-HU"/>
              <a:t>D</a:t>
            </a:r>
            <a:r>
              <a:rPr lang="en-US" smtClean="0"/>
              <a:t>atabase-First</a:t>
            </a:r>
            <a:r>
              <a:rPr lang="hu-HU" smtClean="0"/>
              <a:t>: </a:t>
            </a:r>
            <a:r>
              <a:rPr lang="en-US"/>
              <a:t>EF Core API creates the domain and </a:t>
            </a:r>
            <a:r>
              <a:rPr lang="en-US" smtClean="0"/>
              <a:t>context </a:t>
            </a:r>
            <a:r>
              <a:rPr lang="en-US"/>
              <a:t>classes based on your existing database using EF Core commands. This has limited support in EF Core as it does not support visual designer or wizard</a:t>
            </a:r>
            <a:r>
              <a:rPr lang="en-US" smtClean="0"/>
              <a:t>.</a:t>
            </a:r>
          </a:p>
          <a:p>
            <a:pPr lvl="1"/>
            <a:endParaRPr lang="hu-HU" smtClean="0"/>
          </a:p>
        </p:txBody>
      </p:sp>
      <p:pic>
        <p:nvPicPr>
          <p:cNvPr id="8" name="Kép 7"/>
          <p:cNvPicPr>
            <a:picLocks noChangeAspect="1"/>
          </p:cNvPicPr>
          <p:nvPr/>
        </p:nvPicPr>
        <p:blipFill>
          <a:blip r:embed="rId3"/>
          <a:stretch>
            <a:fillRect/>
          </a:stretch>
        </p:blipFill>
        <p:spPr>
          <a:xfrm>
            <a:off x="251520" y="4538214"/>
            <a:ext cx="4686300" cy="1390650"/>
          </a:xfrm>
          <a:prstGeom prst="rect">
            <a:avLst/>
          </a:prstGeom>
          <a:ln>
            <a:noFill/>
          </a:ln>
        </p:spPr>
      </p:pic>
      <p:pic>
        <p:nvPicPr>
          <p:cNvPr id="9" name="Kép 8"/>
          <p:cNvPicPr>
            <a:picLocks noChangeAspect="1"/>
          </p:cNvPicPr>
          <p:nvPr/>
        </p:nvPicPr>
        <p:blipFill>
          <a:blip r:embed="rId4"/>
          <a:stretch>
            <a:fillRect/>
          </a:stretch>
        </p:blipFill>
        <p:spPr>
          <a:xfrm>
            <a:off x="3986076" y="5370879"/>
            <a:ext cx="4791075" cy="1295400"/>
          </a:xfrm>
          <a:prstGeom prst="rect">
            <a:avLst/>
          </a:prstGeom>
          <a:ln>
            <a:noFill/>
          </a:ln>
        </p:spPr>
      </p:pic>
    </p:spTree>
    <p:extLst>
      <p:ext uri="{BB962C8B-B14F-4D97-AF65-F5344CB8AC3E}">
        <p14:creationId xmlns:p14="http://schemas.microsoft.com/office/powerpoint/2010/main" val="26185972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Configure One-to-Many </a:t>
            </a:r>
            <a:r>
              <a:rPr lang="en-US" sz="3600" smtClean="0">
                <a:solidFill>
                  <a:prstClr val="white"/>
                </a:solidFill>
                <a:latin typeface="Calibri"/>
              </a:rPr>
              <a:t>Relationships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The OnDelete() method cascade delete behaviour uses the DeleteBehavior parameter</a:t>
            </a:r>
            <a:r>
              <a:rPr lang="en-US" smtClean="0"/>
              <a:t>.</a:t>
            </a:r>
            <a:endParaRPr lang="hu-HU" smtClean="0"/>
          </a:p>
          <a:p>
            <a:r>
              <a:rPr lang="en-US" smtClean="0"/>
              <a:t>You </a:t>
            </a:r>
            <a:r>
              <a:rPr lang="en-US"/>
              <a:t>can specify any of the following DeleteBehavior values, based on your requirement</a:t>
            </a:r>
            <a:r>
              <a:rPr lang="en-US" smtClean="0"/>
              <a:t>.</a:t>
            </a:r>
            <a:endParaRPr lang="en-US"/>
          </a:p>
          <a:p>
            <a:pPr lvl="1"/>
            <a:r>
              <a:rPr lang="en-US"/>
              <a:t>Cascade : Dependent entities will be deleted when the principal entity is deleted</a:t>
            </a:r>
            <a:r>
              <a:rPr lang="en-US" smtClean="0"/>
              <a:t>.</a:t>
            </a:r>
            <a:endParaRPr lang="hu-HU" smtClean="0"/>
          </a:p>
          <a:p>
            <a:pPr lvl="1"/>
            <a:r>
              <a:rPr lang="en-US" smtClean="0"/>
              <a:t>Restrict</a:t>
            </a:r>
            <a:r>
              <a:rPr lang="en-US"/>
              <a:t>: Prevents Cascade delete.</a:t>
            </a:r>
          </a:p>
          <a:p>
            <a:pPr lvl="1"/>
            <a:r>
              <a:rPr lang="en-US"/>
              <a:t>SetNull: The values of foreign key properties in the dependent entities will be set to null.</a:t>
            </a:r>
            <a:endParaRPr lang="hu-HU" smtClean="0"/>
          </a:p>
        </p:txBody>
      </p:sp>
    </p:spTree>
    <p:extLst>
      <p:ext uri="{BB962C8B-B14F-4D97-AF65-F5344CB8AC3E}">
        <p14:creationId xmlns:p14="http://schemas.microsoft.com/office/powerpoint/2010/main" val="25052075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Configure Many-to-Many Relationships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92500" lnSpcReduction="20000"/>
          </a:bodyPr>
          <a:lstStyle/>
          <a:p>
            <a:r>
              <a:rPr lang="en-US"/>
              <a:t>The many-to-many relationship in the database is represented by a joining table which includes the foreign keys of both tables. Also, these foreign keys are composite primary keys</a:t>
            </a:r>
            <a:r>
              <a:rPr lang="en-US" smtClean="0"/>
              <a:t>.</a:t>
            </a:r>
            <a:endParaRPr lang="hu-HU" smtClean="0"/>
          </a:p>
          <a:p>
            <a:endParaRPr lang="hu-HU"/>
          </a:p>
          <a:p>
            <a:endParaRPr lang="hu-HU" smtClean="0"/>
          </a:p>
          <a:p>
            <a:endParaRPr lang="hu-HU"/>
          </a:p>
          <a:p>
            <a:endParaRPr lang="hu-HU" smtClean="0"/>
          </a:p>
          <a:p>
            <a:r>
              <a:rPr lang="en-US" smtClean="0"/>
              <a:t>There </a:t>
            </a:r>
            <a:r>
              <a:rPr lang="en-US"/>
              <a:t>are no default conventions available in Entity Framework Core which automatically configure a many-to-many relationship. You must configure it using Fluent API.</a:t>
            </a:r>
            <a:endParaRPr lang="hu-HU" smtClean="0"/>
          </a:p>
          <a:p>
            <a:endParaRPr lang="hu-HU" smtClean="0"/>
          </a:p>
        </p:txBody>
      </p:sp>
      <p:pic>
        <p:nvPicPr>
          <p:cNvPr id="2" name="Kép 1"/>
          <p:cNvPicPr>
            <a:picLocks noChangeAspect="1"/>
          </p:cNvPicPr>
          <p:nvPr/>
        </p:nvPicPr>
        <p:blipFill>
          <a:blip r:embed="rId3"/>
          <a:stretch>
            <a:fillRect/>
          </a:stretch>
        </p:blipFill>
        <p:spPr>
          <a:xfrm>
            <a:off x="1046290" y="3061817"/>
            <a:ext cx="6907403" cy="1523061"/>
          </a:xfrm>
          <a:prstGeom prst="rect">
            <a:avLst/>
          </a:prstGeom>
          <a:ln>
            <a:solidFill>
              <a:schemeClr val="bg1">
                <a:lumMod val="75000"/>
              </a:schemeClr>
            </a:solidFill>
          </a:ln>
        </p:spPr>
      </p:pic>
    </p:spTree>
    <p:extLst>
      <p:ext uri="{BB962C8B-B14F-4D97-AF65-F5344CB8AC3E}">
        <p14:creationId xmlns:p14="http://schemas.microsoft.com/office/powerpoint/2010/main" val="838931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Configure Many-to-Many Relationships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92500" lnSpcReduction="20000"/>
          </a:bodyPr>
          <a:lstStyle/>
          <a:p>
            <a:r>
              <a:rPr lang="en-US"/>
              <a:t>We must create a joining entity class for a joining table. The joining entity for the above Student and Course entities should include a foreign key property and a reference navigation property for each entity</a:t>
            </a:r>
            <a:r>
              <a:rPr lang="en-US" smtClean="0"/>
              <a:t>.</a:t>
            </a:r>
            <a:endParaRPr lang="hu-HU" smtClean="0"/>
          </a:p>
          <a:p>
            <a:r>
              <a:rPr lang="en-US"/>
              <a:t>The steps for configuring many-to-many relationships would the following</a:t>
            </a:r>
            <a:r>
              <a:rPr lang="en-US" smtClean="0"/>
              <a:t>:</a:t>
            </a:r>
            <a:endParaRPr lang="en-US"/>
          </a:p>
          <a:p>
            <a:pPr lvl="1"/>
            <a:r>
              <a:rPr lang="en-US"/>
              <a:t>Define a new joining entity class which includes the foreign key property and the reference navigation property for each entity.</a:t>
            </a:r>
          </a:p>
          <a:p>
            <a:pPr lvl="1"/>
            <a:r>
              <a:rPr lang="en-US"/>
              <a:t>Define a one-to-many relationship between other two entities and the joining entity, by including a collection navigation property in entities at both sides (Student and Course, in this case).</a:t>
            </a:r>
          </a:p>
          <a:p>
            <a:pPr lvl="1"/>
            <a:r>
              <a:rPr lang="en-US"/>
              <a:t>Configure both the foreign keys in the joining entity as a composite key using Fluent API.</a:t>
            </a:r>
            <a:endParaRPr lang="hu-HU" smtClean="0"/>
          </a:p>
        </p:txBody>
      </p:sp>
    </p:spTree>
    <p:extLst>
      <p:ext uri="{BB962C8B-B14F-4D97-AF65-F5344CB8AC3E}">
        <p14:creationId xmlns:p14="http://schemas.microsoft.com/office/powerpoint/2010/main" val="18986886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Configure Many-to-Many Relationships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sz="half" idx="1"/>
          </p:nvPr>
        </p:nvSpPr>
        <p:spPr/>
        <p:txBody>
          <a:bodyPr>
            <a:normAutofit fontScale="92500" lnSpcReduction="10000"/>
          </a:bodyPr>
          <a:lstStyle/>
          <a:p>
            <a:r>
              <a:rPr lang="en-US"/>
              <a:t>So, first of all, define the joining entity StudentCourse, as shown below</a:t>
            </a:r>
            <a:r>
              <a:rPr lang="en-US" smtClean="0"/>
              <a:t>.</a:t>
            </a:r>
            <a:endParaRPr lang="hu-HU" smtClean="0"/>
          </a:p>
          <a:p>
            <a:r>
              <a:rPr lang="en-US"/>
              <a:t>The above joining entity StudentCourse includes reference navigation properties Student and Course and their foreign key properties StudentId and CourseId respectively (foreign key properties follow the convention).</a:t>
            </a:r>
            <a:endParaRPr lang="hu-HU" smtClean="0"/>
          </a:p>
          <a:p>
            <a:endParaRPr lang="hu-HU" smtClean="0"/>
          </a:p>
        </p:txBody>
      </p:sp>
      <p:pic>
        <p:nvPicPr>
          <p:cNvPr id="8" name="Tartalom helye 7"/>
          <p:cNvPicPr>
            <a:picLocks noGrp="1" noChangeAspect="1"/>
          </p:cNvPicPr>
          <p:nvPr>
            <p:ph sz="half" idx="2"/>
          </p:nvPr>
        </p:nvPicPr>
        <p:blipFill>
          <a:blip r:embed="rId3"/>
          <a:stretch>
            <a:fillRect/>
          </a:stretch>
        </p:blipFill>
        <p:spPr>
          <a:xfrm>
            <a:off x="4514850" y="2937273"/>
            <a:ext cx="4016978" cy="2128042"/>
          </a:xfrm>
          <a:prstGeom prst="rect">
            <a:avLst/>
          </a:prstGeom>
          <a:ln>
            <a:solidFill>
              <a:schemeClr val="bg1">
                <a:lumMod val="75000"/>
              </a:schemeClr>
            </a:solidFill>
          </a:ln>
        </p:spPr>
      </p:pic>
    </p:spTree>
    <p:extLst>
      <p:ext uri="{BB962C8B-B14F-4D97-AF65-F5344CB8AC3E}">
        <p14:creationId xmlns:p14="http://schemas.microsoft.com/office/powerpoint/2010/main" val="2901932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Configure Many-to-Many Relationships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55638" y="1439181"/>
            <a:ext cx="7886700" cy="1055366"/>
          </a:xfrm>
        </p:spPr>
        <p:txBody>
          <a:bodyPr>
            <a:normAutofit lnSpcReduction="10000"/>
          </a:bodyPr>
          <a:lstStyle/>
          <a:p>
            <a:r>
              <a:rPr lang="en-US" sz="2400"/>
              <a:t>Now, we also need to configure two separate one-to-many relationships between Student -&gt; StudentCourse and Course -&gt; StudentCourse entities</a:t>
            </a:r>
            <a:r>
              <a:rPr lang="en-US" sz="2400" smtClean="0"/>
              <a:t>.</a:t>
            </a:r>
            <a:endParaRPr lang="hu-HU" sz="2400" smtClean="0"/>
          </a:p>
        </p:txBody>
      </p:sp>
      <p:pic>
        <p:nvPicPr>
          <p:cNvPr id="2" name="Kép 1"/>
          <p:cNvPicPr>
            <a:picLocks noChangeAspect="1"/>
          </p:cNvPicPr>
          <p:nvPr/>
        </p:nvPicPr>
        <p:blipFill>
          <a:blip r:embed="rId3"/>
          <a:stretch>
            <a:fillRect/>
          </a:stretch>
        </p:blipFill>
        <p:spPr>
          <a:xfrm>
            <a:off x="3332610" y="2494547"/>
            <a:ext cx="5597078" cy="3874056"/>
          </a:xfrm>
          <a:prstGeom prst="rect">
            <a:avLst/>
          </a:prstGeom>
          <a:ln>
            <a:solidFill>
              <a:schemeClr val="bg1">
                <a:lumMod val="75000"/>
              </a:schemeClr>
            </a:solidFill>
          </a:ln>
        </p:spPr>
      </p:pic>
      <p:sp>
        <p:nvSpPr>
          <p:cNvPr id="6" name="Tartalom helye 2"/>
          <p:cNvSpPr txBox="1">
            <a:spLocks/>
          </p:cNvSpPr>
          <p:nvPr/>
        </p:nvSpPr>
        <p:spPr>
          <a:xfrm>
            <a:off x="628650" y="2494547"/>
            <a:ext cx="2703960" cy="436345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As you can see above, the Student and Course entities now include a collection navigation property of StudentCourse </a:t>
            </a:r>
            <a:r>
              <a:rPr lang="en-US" smtClean="0"/>
              <a:t>type.</a:t>
            </a:r>
            <a:endParaRPr lang="hu-HU" smtClean="0"/>
          </a:p>
          <a:p>
            <a:r>
              <a:rPr lang="en-US" smtClean="0"/>
              <a:t>The </a:t>
            </a:r>
            <a:r>
              <a:rPr lang="en-US"/>
              <a:t>StudentCourse entity already includes the foreign key property and navigation property for both, Student and Course.</a:t>
            </a:r>
            <a:endParaRPr lang="hu-HU" smtClean="0"/>
          </a:p>
        </p:txBody>
      </p:sp>
    </p:spTree>
    <p:extLst>
      <p:ext uri="{BB962C8B-B14F-4D97-AF65-F5344CB8AC3E}">
        <p14:creationId xmlns:p14="http://schemas.microsoft.com/office/powerpoint/2010/main" val="25701920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Configure Many-to-Many Relationships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92500" lnSpcReduction="10000"/>
          </a:bodyPr>
          <a:lstStyle/>
          <a:p>
            <a:r>
              <a:rPr lang="en-US"/>
              <a:t>This makes it a fully defined one-to-many relationship between Student &amp; StudentCourse and Course &amp; StudentCourse</a:t>
            </a:r>
            <a:r>
              <a:rPr lang="en-US" smtClean="0"/>
              <a:t>.</a:t>
            </a:r>
            <a:endParaRPr lang="en-US"/>
          </a:p>
          <a:p>
            <a:r>
              <a:rPr lang="en-US"/>
              <a:t>Now, the foreign keys must be the composite primary key in the joining table. This can only be configured using Fluent </a:t>
            </a:r>
            <a:r>
              <a:rPr lang="en-US" smtClean="0"/>
              <a:t>API.</a:t>
            </a:r>
            <a:endParaRPr lang="hu-HU" smtClean="0"/>
          </a:p>
          <a:p>
            <a:endParaRPr lang="hu-HU"/>
          </a:p>
          <a:p>
            <a:endParaRPr lang="hu-HU" smtClean="0"/>
          </a:p>
          <a:p>
            <a:r>
              <a:rPr lang="en-US"/>
              <a:t>modelBuilder.Entity&lt;StudentCourse&gt;().HasKey(sc =&gt; new { sc.StudentId, sc.CourseId }) configures StudentId and CourseId as the composite key.</a:t>
            </a:r>
            <a:endParaRPr lang="hu-HU" smtClean="0"/>
          </a:p>
        </p:txBody>
      </p:sp>
      <p:pic>
        <p:nvPicPr>
          <p:cNvPr id="6" name="Kép 5"/>
          <p:cNvPicPr>
            <a:picLocks noChangeAspect="1"/>
          </p:cNvPicPr>
          <p:nvPr/>
        </p:nvPicPr>
        <p:blipFill>
          <a:blip r:embed="rId3"/>
          <a:stretch>
            <a:fillRect/>
          </a:stretch>
        </p:blipFill>
        <p:spPr>
          <a:xfrm>
            <a:off x="714265" y="4047040"/>
            <a:ext cx="7715469" cy="732754"/>
          </a:xfrm>
          <a:prstGeom prst="rect">
            <a:avLst/>
          </a:prstGeom>
          <a:ln>
            <a:solidFill>
              <a:schemeClr val="bg1">
                <a:lumMod val="75000"/>
              </a:schemeClr>
            </a:solidFill>
          </a:ln>
        </p:spPr>
      </p:pic>
    </p:spTree>
    <p:extLst>
      <p:ext uri="{BB962C8B-B14F-4D97-AF65-F5344CB8AC3E}">
        <p14:creationId xmlns:p14="http://schemas.microsoft.com/office/powerpoint/2010/main" val="28284043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Configure Many-to-Many Relationships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Suppose that the foreign key property names do not follow the convention (e.g. SID instead of StudentId and CID instead of CourseId), then you can configure it using Fluent </a:t>
            </a:r>
            <a:r>
              <a:rPr lang="en-US" smtClean="0"/>
              <a:t>API</a:t>
            </a:r>
            <a:r>
              <a:rPr lang="hu-HU" smtClean="0"/>
              <a:t>.</a:t>
            </a:r>
          </a:p>
          <a:p>
            <a:endParaRPr lang="hu-HU" smtClean="0"/>
          </a:p>
        </p:txBody>
      </p:sp>
      <p:pic>
        <p:nvPicPr>
          <p:cNvPr id="2" name="Kép 1"/>
          <p:cNvPicPr>
            <a:picLocks noChangeAspect="1"/>
          </p:cNvPicPr>
          <p:nvPr/>
        </p:nvPicPr>
        <p:blipFill>
          <a:blip r:embed="rId3"/>
          <a:stretch>
            <a:fillRect/>
          </a:stretch>
        </p:blipFill>
        <p:spPr>
          <a:xfrm>
            <a:off x="1001147" y="3493461"/>
            <a:ext cx="6997690" cy="3010370"/>
          </a:xfrm>
          <a:prstGeom prst="rect">
            <a:avLst/>
          </a:prstGeom>
          <a:ln>
            <a:solidFill>
              <a:schemeClr val="bg1">
                <a:lumMod val="75000"/>
              </a:schemeClr>
            </a:solidFill>
          </a:ln>
        </p:spPr>
      </p:pic>
    </p:spTree>
    <p:extLst>
      <p:ext uri="{BB962C8B-B14F-4D97-AF65-F5344CB8AC3E}">
        <p14:creationId xmlns:p14="http://schemas.microsoft.com/office/powerpoint/2010/main" val="24325622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Querying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smtClean="0"/>
              <a:t>Entity </a:t>
            </a:r>
            <a:r>
              <a:rPr lang="en-US"/>
              <a:t>Framework Core uses Language Integrated Query (LINQ) to query data from the </a:t>
            </a:r>
            <a:r>
              <a:rPr lang="en-US" smtClean="0"/>
              <a:t>database.</a:t>
            </a:r>
            <a:endParaRPr lang="hu-HU" smtClean="0"/>
          </a:p>
          <a:p>
            <a:r>
              <a:rPr lang="en-US" smtClean="0"/>
              <a:t>LINQ </a:t>
            </a:r>
            <a:r>
              <a:rPr lang="en-US"/>
              <a:t>allows you to use C# (or your .NET language of choice) to write strongly typed queries. It uses your derived context and entity classes to reference database objects</a:t>
            </a:r>
            <a:r>
              <a:rPr lang="en-US" smtClean="0"/>
              <a:t>.</a:t>
            </a:r>
            <a:endParaRPr lang="hu-HU" smtClean="0"/>
          </a:p>
          <a:p>
            <a:r>
              <a:rPr lang="hu-HU" smtClean="0"/>
              <a:t>E</a:t>
            </a:r>
            <a:r>
              <a:rPr lang="en-US" smtClean="0"/>
              <a:t>F </a:t>
            </a:r>
            <a:r>
              <a:rPr lang="en-US"/>
              <a:t>Core passes a representation of the LINQ query to the database provider. Database providers in turn translate it to database-specific query language (for example, SQL for a relational database).</a:t>
            </a:r>
          </a:p>
        </p:txBody>
      </p:sp>
    </p:spTree>
    <p:extLst>
      <p:ext uri="{BB962C8B-B14F-4D97-AF65-F5344CB8AC3E}">
        <p14:creationId xmlns:p14="http://schemas.microsoft.com/office/powerpoint/2010/main" val="29617372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Querying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In addition to LINQ extension methods, we can use the Find() method of DbSet to search the entity based on the primary key value</a:t>
            </a:r>
            <a:r>
              <a:rPr lang="en-US" smtClean="0"/>
              <a:t>.</a:t>
            </a:r>
            <a:endParaRPr lang="hu-HU" smtClean="0"/>
          </a:p>
          <a:p>
            <a:endParaRPr lang="hu-HU"/>
          </a:p>
          <a:p>
            <a:endParaRPr lang="hu-HU" smtClean="0"/>
          </a:p>
          <a:p>
            <a:r>
              <a:rPr lang="en-US"/>
              <a:t>In the </a:t>
            </a:r>
            <a:r>
              <a:rPr lang="en-US" smtClean="0"/>
              <a:t>example</a:t>
            </a:r>
            <a:r>
              <a:rPr lang="en-US"/>
              <a:t>, ctx.Student.Find(1) returns a student record whose StudentId is 1 in the database. If no record is found, then it returns null.</a:t>
            </a:r>
          </a:p>
        </p:txBody>
      </p:sp>
      <p:pic>
        <p:nvPicPr>
          <p:cNvPr id="2" name="Kép 1"/>
          <p:cNvPicPr>
            <a:picLocks noChangeAspect="1"/>
          </p:cNvPicPr>
          <p:nvPr/>
        </p:nvPicPr>
        <p:blipFill>
          <a:blip r:embed="rId3"/>
          <a:stretch>
            <a:fillRect/>
          </a:stretch>
        </p:blipFill>
        <p:spPr>
          <a:xfrm>
            <a:off x="2706941" y="3288607"/>
            <a:ext cx="3730117" cy="549298"/>
          </a:xfrm>
          <a:prstGeom prst="rect">
            <a:avLst/>
          </a:prstGeom>
          <a:ln>
            <a:solidFill>
              <a:schemeClr val="bg1">
                <a:lumMod val="75000"/>
              </a:schemeClr>
            </a:solidFill>
          </a:ln>
        </p:spPr>
      </p:pic>
    </p:spTree>
    <p:extLst>
      <p:ext uri="{BB962C8B-B14F-4D97-AF65-F5344CB8AC3E}">
        <p14:creationId xmlns:p14="http://schemas.microsoft.com/office/powerpoint/2010/main" val="20786821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Querying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sz="2600"/>
              <a:t>If you want to get a single student object, when there are many students, whose name is "Bill" in the database, then use First or </a:t>
            </a:r>
            <a:r>
              <a:rPr lang="en-US" sz="2600" smtClean="0"/>
              <a:t>FirstOrDefault</a:t>
            </a:r>
            <a:r>
              <a:rPr lang="hu-HU" sz="2600" smtClean="0"/>
              <a:t>.</a:t>
            </a:r>
          </a:p>
          <a:p>
            <a:endParaRPr lang="hu-HU"/>
          </a:p>
          <a:p>
            <a:endParaRPr lang="hu-HU" smtClean="0"/>
          </a:p>
          <a:p>
            <a:endParaRPr lang="hu-HU"/>
          </a:p>
          <a:p>
            <a:r>
              <a:rPr lang="en-US" sz="2600"/>
              <a:t>EF Core executes the following query in the database.</a:t>
            </a:r>
          </a:p>
        </p:txBody>
      </p:sp>
      <p:pic>
        <p:nvPicPr>
          <p:cNvPr id="6" name="Kép 5"/>
          <p:cNvPicPr>
            <a:picLocks noChangeAspect="1"/>
          </p:cNvPicPr>
          <p:nvPr/>
        </p:nvPicPr>
        <p:blipFill>
          <a:blip r:embed="rId3"/>
          <a:stretch>
            <a:fillRect/>
          </a:stretch>
        </p:blipFill>
        <p:spPr>
          <a:xfrm>
            <a:off x="1942001" y="3036932"/>
            <a:ext cx="5115980" cy="1432037"/>
          </a:xfrm>
          <a:prstGeom prst="rect">
            <a:avLst/>
          </a:prstGeom>
          <a:ln>
            <a:solidFill>
              <a:schemeClr val="bg1">
                <a:lumMod val="75000"/>
              </a:schemeClr>
            </a:solidFill>
          </a:ln>
        </p:spPr>
      </p:pic>
      <p:pic>
        <p:nvPicPr>
          <p:cNvPr id="7" name="Kép 6"/>
          <p:cNvPicPr>
            <a:picLocks noChangeAspect="1"/>
          </p:cNvPicPr>
          <p:nvPr/>
        </p:nvPicPr>
        <p:blipFill>
          <a:blip r:embed="rId4"/>
          <a:stretch>
            <a:fillRect/>
          </a:stretch>
        </p:blipFill>
        <p:spPr>
          <a:xfrm>
            <a:off x="1876849" y="5105121"/>
            <a:ext cx="5246283" cy="1150312"/>
          </a:xfrm>
          <a:prstGeom prst="rect">
            <a:avLst/>
          </a:prstGeom>
          <a:ln>
            <a:solidFill>
              <a:schemeClr val="bg1">
                <a:lumMod val="75000"/>
              </a:schemeClr>
            </a:solidFill>
          </a:ln>
        </p:spPr>
      </p:pic>
    </p:spTree>
    <p:extLst>
      <p:ext uri="{BB962C8B-B14F-4D97-AF65-F5344CB8AC3E}">
        <p14:creationId xmlns:p14="http://schemas.microsoft.com/office/powerpoint/2010/main" val="3422294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EF Core Database Providers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Entity Framework Core uses a provider model to access many different databases. EF Core includes providers as NuGet packages which you need to install</a:t>
            </a:r>
            <a:r>
              <a:rPr lang="en-US" smtClean="0"/>
              <a:t>.</a:t>
            </a:r>
            <a:endParaRPr lang="hu-HU" smtClean="0"/>
          </a:p>
          <a:p>
            <a:endParaRPr lang="en-US"/>
          </a:p>
        </p:txBody>
      </p:sp>
      <p:graphicFrame>
        <p:nvGraphicFramePr>
          <p:cNvPr id="6" name="Táblázat 5"/>
          <p:cNvGraphicFramePr>
            <a:graphicFrameLocks noGrp="1"/>
          </p:cNvGraphicFramePr>
          <p:nvPr>
            <p:extLst>
              <p:ext uri="{D42A27DB-BD31-4B8C-83A1-F6EECF244321}">
                <p14:modId xmlns:p14="http://schemas.microsoft.com/office/powerpoint/2010/main" val="2139418762"/>
              </p:ext>
            </p:extLst>
          </p:nvPr>
        </p:nvGraphicFramePr>
        <p:xfrm>
          <a:off x="628650" y="3528966"/>
          <a:ext cx="7859712" cy="2560320"/>
        </p:xfrm>
        <a:graphic>
          <a:graphicData uri="http://schemas.openxmlformats.org/drawingml/2006/table">
            <a:tbl>
              <a:tblPr/>
              <a:tblGrid>
                <a:gridCol w="3658785"/>
                <a:gridCol w="4200927"/>
              </a:tblGrid>
              <a:tr h="0">
                <a:tc>
                  <a:txBody>
                    <a:bodyPr/>
                    <a:lstStyle/>
                    <a:p>
                      <a:pPr algn="l" fontAlgn="b"/>
                      <a:r>
                        <a:rPr lang="hu-HU" b="0">
                          <a:solidFill>
                            <a:srgbClr val="FFFFFF"/>
                          </a:solidFill>
                          <a:effectLst/>
                        </a:rPr>
                        <a:t>Database</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hu-HU" b="0">
                          <a:solidFill>
                            <a:srgbClr val="FFFFFF"/>
                          </a:solidFill>
                          <a:effectLst/>
                        </a:rPr>
                        <a:t>NuGet Package</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r>
              <a:tr h="0">
                <a:tc>
                  <a:txBody>
                    <a:bodyPr/>
                    <a:lstStyle/>
                    <a:p>
                      <a:pPr fontAlgn="t"/>
                      <a:r>
                        <a:rPr lang="hu-HU">
                          <a:solidFill>
                            <a:srgbClr val="414141"/>
                          </a:solidFill>
                          <a:effectLst/>
                        </a:rPr>
                        <a:t>SQL Server</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hu-HU" u="none" strike="noStrike">
                          <a:solidFill>
                            <a:srgbClr val="007BFF"/>
                          </a:solidFill>
                          <a:effectLst/>
                          <a:hlinkClick r:id="rId3"/>
                        </a:rPr>
                        <a:t>Microsoft.EntityFrameworkCore.SqlServer</a:t>
                      </a:r>
                      <a:endParaRPr lang="hu-HU">
                        <a:solidFill>
                          <a:srgbClr val="414141"/>
                        </a:solidFill>
                        <a:effectLst/>
                      </a:endParaRP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0">
                <a:tc>
                  <a:txBody>
                    <a:bodyPr/>
                    <a:lstStyle/>
                    <a:p>
                      <a:pPr fontAlgn="t"/>
                      <a:r>
                        <a:rPr lang="hu-HU">
                          <a:solidFill>
                            <a:srgbClr val="414141"/>
                          </a:solidFill>
                          <a:effectLst/>
                        </a:rPr>
                        <a:t>MySQL</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hu-HU" u="none" strike="noStrike">
                          <a:solidFill>
                            <a:srgbClr val="007BFF"/>
                          </a:solidFill>
                          <a:effectLst/>
                          <a:hlinkClick r:id="rId4"/>
                        </a:rPr>
                        <a:t>MySql.Data.EntityFrameworkCore</a:t>
                      </a:r>
                      <a:endParaRPr lang="hu-HU">
                        <a:solidFill>
                          <a:srgbClr val="414141"/>
                        </a:solidFill>
                        <a:effectLst/>
                      </a:endParaRP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0">
                <a:tc>
                  <a:txBody>
                    <a:bodyPr/>
                    <a:lstStyle/>
                    <a:p>
                      <a:pPr fontAlgn="t"/>
                      <a:r>
                        <a:rPr lang="hu-HU">
                          <a:solidFill>
                            <a:srgbClr val="414141"/>
                          </a:solidFill>
                          <a:effectLst/>
                        </a:rPr>
                        <a:t>PostgreSQL</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hu-HU" u="none" strike="noStrike">
                          <a:solidFill>
                            <a:srgbClr val="007BFF"/>
                          </a:solidFill>
                          <a:effectLst/>
                          <a:hlinkClick r:id="rId5"/>
                        </a:rPr>
                        <a:t>Npgsql.EntityFrameworkCore.PostgreSQL</a:t>
                      </a:r>
                      <a:endParaRPr lang="hu-HU">
                        <a:solidFill>
                          <a:srgbClr val="414141"/>
                        </a:solidFill>
                        <a:effectLst/>
                      </a:endParaRP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0">
                <a:tc>
                  <a:txBody>
                    <a:bodyPr/>
                    <a:lstStyle/>
                    <a:p>
                      <a:pPr fontAlgn="t"/>
                      <a:r>
                        <a:rPr lang="hu-HU">
                          <a:solidFill>
                            <a:srgbClr val="414141"/>
                          </a:solidFill>
                          <a:effectLst/>
                        </a:rPr>
                        <a:t>SQLite</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hu-HU" u="none" strike="noStrike">
                          <a:solidFill>
                            <a:srgbClr val="007BFF"/>
                          </a:solidFill>
                          <a:effectLst/>
                          <a:hlinkClick r:id="rId6"/>
                        </a:rPr>
                        <a:t>Microsoft.EntityFrameworkCore.SQLite</a:t>
                      </a:r>
                      <a:endParaRPr lang="hu-HU">
                        <a:solidFill>
                          <a:srgbClr val="414141"/>
                        </a:solidFill>
                        <a:effectLst/>
                      </a:endParaRP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0">
                <a:tc>
                  <a:txBody>
                    <a:bodyPr/>
                    <a:lstStyle/>
                    <a:p>
                      <a:pPr fontAlgn="t"/>
                      <a:r>
                        <a:rPr lang="hu-HU">
                          <a:solidFill>
                            <a:srgbClr val="414141"/>
                          </a:solidFill>
                          <a:effectLst/>
                        </a:rPr>
                        <a:t>SQL Compact</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hu-HU" u="none" strike="noStrike">
                          <a:solidFill>
                            <a:srgbClr val="007BFF"/>
                          </a:solidFill>
                          <a:effectLst/>
                          <a:hlinkClick r:id="rId7"/>
                        </a:rPr>
                        <a:t>EntityFrameworkCore.SqlServerCompact40</a:t>
                      </a:r>
                      <a:endParaRPr lang="hu-HU">
                        <a:solidFill>
                          <a:srgbClr val="414141"/>
                        </a:solidFill>
                        <a:effectLst/>
                      </a:endParaRP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0">
                <a:tc>
                  <a:txBody>
                    <a:bodyPr/>
                    <a:lstStyle/>
                    <a:p>
                      <a:pPr fontAlgn="t"/>
                      <a:r>
                        <a:rPr lang="hu-HU">
                          <a:solidFill>
                            <a:srgbClr val="414141"/>
                          </a:solidFill>
                          <a:effectLst/>
                        </a:rPr>
                        <a:t>In-memory</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hu-HU" u="none" strike="noStrike">
                          <a:solidFill>
                            <a:srgbClr val="007BFF"/>
                          </a:solidFill>
                          <a:effectLst/>
                          <a:hlinkClick r:id="rId8"/>
                        </a:rPr>
                        <a:t>Microsoft.EntityFrameworkCore.InMemory</a:t>
                      </a:r>
                      <a:endParaRPr lang="hu-HU">
                        <a:solidFill>
                          <a:srgbClr val="414141"/>
                        </a:solidFill>
                        <a:effectLst/>
                      </a:endParaRP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30783850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Querying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The difference between First and FirstOrDefault is that First() will throw an exception if there is no result data for the supplied criteria, whereas FirstOrDefault() returns a default value (null) if there is no result data.</a:t>
            </a:r>
          </a:p>
        </p:txBody>
      </p:sp>
    </p:spTree>
    <p:extLst>
      <p:ext uri="{BB962C8B-B14F-4D97-AF65-F5344CB8AC3E}">
        <p14:creationId xmlns:p14="http://schemas.microsoft.com/office/powerpoint/2010/main" val="41437679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Querying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The ToList method returns the collection result. If you want to list all the students with the same name then use ToList</a:t>
            </a:r>
            <a:r>
              <a:rPr lang="en-US" smtClean="0"/>
              <a:t>()</a:t>
            </a:r>
            <a:r>
              <a:rPr lang="hu-HU" smtClean="0"/>
              <a:t>.</a:t>
            </a:r>
          </a:p>
          <a:p>
            <a:endParaRPr lang="hu-HU"/>
          </a:p>
          <a:p>
            <a:endParaRPr lang="hu-HU" smtClean="0"/>
          </a:p>
          <a:p>
            <a:r>
              <a:rPr lang="en-US"/>
              <a:t>We may also use ToArray, ToDictionary or ToLookup.</a:t>
            </a:r>
            <a:endParaRPr lang="hu-HU" smtClean="0"/>
          </a:p>
          <a:p>
            <a:endParaRPr lang="en-US"/>
          </a:p>
        </p:txBody>
      </p:sp>
      <p:pic>
        <p:nvPicPr>
          <p:cNvPr id="2" name="Kép 1"/>
          <p:cNvPicPr>
            <a:picLocks noChangeAspect="1"/>
          </p:cNvPicPr>
          <p:nvPr/>
        </p:nvPicPr>
        <p:blipFill>
          <a:blip r:embed="rId3"/>
          <a:stretch>
            <a:fillRect/>
          </a:stretch>
        </p:blipFill>
        <p:spPr>
          <a:xfrm>
            <a:off x="888318" y="3115747"/>
            <a:ext cx="7367363" cy="915339"/>
          </a:xfrm>
          <a:prstGeom prst="rect">
            <a:avLst/>
          </a:prstGeom>
          <a:ln>
            <a:solidFill>
              <a:schemeClr val="bg1">
                <a:lumMod val="75000"/>
              </a:schemeClr>
            </a:solidFill>
          </a:ln>
        </p:spPr>
      </p:pic>
    </p:spTree>
    <p:extLst>
      <p:ext uri="{BB962C8B-B14F-4D97-AF65-F5344CB8AC3E}">
        <p14:creationId xmlns:p14="http://schemas.microsoft.com/office/powerpoint/2010/main" val="30319858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Eager Loading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Entity Framework Core supports eager loading of related </a:t>
            </a:r>
            <a:r>
              <a:rPr lang="en-US" smtClean="0"/>
              <a:t>entities, </a:t>
            </a:r>
            <a:r>
              <a:rPr lang="en-US"/>
              <a:t>using the Include() extension method and projection query. </a:t>
            </a:r>
            <a:endParaRPr lang="hu-HU" smtClean="0"/>
          </a:p>
          <a:p>
            <a:r>
              <a:rPr lang="en-US" smtClean="0"/>
              <a:t>In </a:t>
            </a:r>
            <a:r>
              <a:rPr lang="en-US"/>
              <a:t>addition to this, it also provides the ThenInclude() extension method to load multiple levels of related entities</a:t>
            </a:r>
            <a:r>
              <a:rPr lang="en-US" smtClean="0"/>
              <a:t>.</a:t>
            </a:r>
            <a:endParaRPr lang="hu-HU" smtClean="0"/>
          </a:p>
          <a:p>
            <a:endParaRPr lang="en-US"/>
          </a:p>
        </p:txBody>
      </p:sp>
      <p:pic>
        <p:nvPicPr>
          <p:cNvPr id="6" name="Kép 5"/>
          <p:cNvPicPr>
            <a:picLocks noChangeAspect="1"/>
          </p:cNvPicPr>
          <p:nvPr/>
        </p:nvPicPr>
        <p:blipFill>
          <a:blip r:embed="rId3"/>
          <a:stretch>
            <a:fillRect/>
          </a:stretch>
        </p:blipFill>
        <p:spPr>
          <a:xfrm>
            <a:off x="1743763" y="4455552"/>
            <a:ext cx="5512457" cy="1481609"/>
          </a:xfrm>
          <a:prstGeom prst="rect">
            <a:avLst/>
          </a:prstGeom>
          <a:ln>
            <a:solidFill>
              <a:schemeClr val="bg1">
                <a:lumMod val="75000"/>
              </a:schemeClr>
            </a:solidFill>
          </a:ln>
        </p:spPr>
      </p:pic>
    </p:spTree>
    <p:extLst>
      <p:ext uri="{BB962C8B-B14F-4D97-AF65-F5344CB8AC3E}">
        <p14:creationId xmlns:p14="http://schemas.microsoft.com/office/powerpoint/2010/main" val="42547931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Eager Loading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In the above example, .Include(s =&gt; s.Grade) passes the lambda expression s =&gt; s.Grade to specify a reference property to be loaded with Student entity data from the database in a single SQL query</a:t>
            </a:r>
            <a:r>
              <a:rPr lang="en-US" smtClean="0"/>
              <a:t>.</a:t>
            </a:r>
            <a:endParaRPr lang="hu-HU" smtClean="0"/>
          </a:p>
          <a:p>
            <a:r>
              <a:rPr lang="en-US" smtClean="0"/>
              <a:t>The </a:t>
            </a:r>
            <a:r>
              <a:rPr lang="en-US"/>
              <a:t>above query executes the following SQL query in the database.</a:t>
            </a:r>
          </a:p>
        </p:txBody>
      </p:sp>
      <p:pic>
        <p:nvPicPr>
          <p:cNvPr id="2" name="Kép 1"/>
          <p:cNvPicPr>
            <a:picLocks noChangeAspect="1"/>
          </p:cNvPicPr>
          <p:nvPr/>
        </p:nvPicPr>
        <p:blipFill>
          <a:blip r:embed="rId3"/>
          <a:stretch>
            <a:fillRect/>
          </a:stretch>
        </p:blipFill>
        <p:spPr>
          <a:xfrm>
            <a:off x="718240" y="4472792"/>
            <a:ext cx="7707519" cy="871940"/>
          </a:xfrm>
          <a:prstGeom prst="rect">
            <a:avLst/>
          </a:prstGeom>
          <a:ln>
            <a:solidFill>
              <a:schemeClr val="bg1">
                <a:lumMod val="75000"/>
              </a:schemeClr>
            </a:solidFill>
          </a:ln>
        </p:spPr>
      </p:pic>
    </p:spTree>
    <p:extLst>
      <p:ext uri="{BB962C8B-B14F-4D97-AF65-F5344CB8AC3E}">
        <p14:creationId xmlns:p14="http://schemas.microsoft.com/office/powerpoint/2010/main" val="30507009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Eager Loading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Use the Include() method multiple times to load multiple navigation properties of the same entity. For example, the following code loads Grade and StudentCourses related entities of Student.</a:t>
            </a:r>
          </a:p>
        </p:txBody>
      </p:sp>
      <p:pic>
        <p:nvPicPr>
          <p:cNvPr id="6" name="Kép 5"/>
          <p:cNvPicPr>
            <a:picLocks noChangeAspect="1"/>
          </p:cNvPicPr>
          <p:nvPr/>
        </p:nvPicPr>
        <p:blipFill>
          <a:blip r:embed="rId3"/>
          <a:stretch>
            <a:fillRect/>
          </a:stretch>
        </p:blipFill>
        <p:spPr>
          <a:xfrm>
            <a:off x="1090779" y="3585961"/>
            <a:ext cx="6962442" cy="1514073"/>
          </a:xfrm>
          <a:prstGeom prst="rect">
            <a:avLst/>
          </a:prstGeom>
          <a:ln>
            <a:solidFill>
              <a:schemeClr val="bg1">
                <a:lumMod val="75000"/>
              </a:schemeClr>
            </a:solidFill>
          </a:ln>
        </p:spPr>
      </p:pic>
    </p:spTree>
    <p:extLst>
      <p:ext uri="{BB962C8B-B14F-4D97-AF65-F5344CB8AC3E}">
        <p14:creationId xmlns:p14="http://schemas.microsoft.com/office/powerpoint/2010/main" val="31778525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Eager Loading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fontScale="92500" lnSpcReduction="20000"/>
          </a:bodyPr>
          <a:lstStyle/>
          <a:p>
            <a:r>
              <a:rPr lang="en-US"/>
              <a:t>The ThenInclude() extension method to load multiple levels of related entities</a:t>
            </a:r>
            <a:r>
              <a:rPr lang="en-US" smtClean="0"/>
              <a:t>.</a:t>
            </a:r>
            <a:endParaRPr lang="hu-HU" smtClean="0"/>
          </a:p>
          <a:p>
            <a:endParaRPr lang="hu-HU"/>
          </a:p>
          <a:p>
            <a:endParaRPr lang="hu-HU" smtClean="0"/>
          </a:p>
          <a:p>
            <a:endParaRPr lang="hu-HU"/>
          </a:p>
          <a:p>
            <a:endParaRPr lang="hu-HU" smtClean="0"/>
          </a:p>
          <a:p>
            <a:r>
              <a:rPr lang="en-US" smtClean="0"/>
              <a:t>In </a:t>
            </a:r>
            <a:r>
              <a:rPr lang="en-US"/>
              <a:t>the above example, .Include(s =&gt; s.Grade) will load the Grade reference navigation property of the Student entity. .ThenInclude(g =&gt; g.Teachers) will load the Teacher collection property of the Grade </a:t>
            </a:r>
            <a:r>
              <a:rPr lang="en-US" smtClean="0"/>
              <a:t>entity.</a:t>
            </a:r>
            <a:endParaRPr lang="hu-HU" smtClean="0"/>
          </a:p>
          <a:p>
            <a:r>
              <a:rPr lang="en-US" smtClean="0"/>
              <a:t>The </a:t>
            </a:r>
            <a:r>
              <a:rPr lang="en-US"/>
              <a:t>ThenInclude method must be called after the Include method.</a:t>
            </a:r>
          </a:p>
        </p:txBody>
      </p:sp>
      <p:pic>
        <p:nvPicPr>
          <p:cNvPr id="2" name="Kép 1"/>
          <p:cNvPicPr>
            <a:picLocks noChangeAspect="1"/>
          </p:cNvPicPr>
          <p:nvPr/>
        </p:nvPicPr>
        <p:blipFill>
          <a:blip r:embed="rId3"/>
          <a:stretch>
            <a:fillRect/>
          </a:stretch>
        </p:blipFill>
        <p:spPr>
          <a:xfrm>
            <a:off x="1731247" y="2579464"/>
            <a:ext cx="5735481" cy="1374351"/>
          </a:xfrm>
          <a:prstGeom prst="rect">
            <a:avLst/>
          </a:prstGeom>
          <a:ln>
            <a:solidFill>
              <a:schemeClr val="bg1">
                <a:lumMod val="75000"/>
              </a:schemeClr>
            </a:solidFill>
          </a:ln>
        </p:spPr>
      </p:pic>
    </p:spTree>
    <p:extLst>
      <p:ext uri="{BB962C8B-B14F-4D97-AF65-F5344CB8AC3E}">
        <p14:creationId xmlns:p14="http://schemas.microsoft.com/office/powerpoint/2010/main" val="35640240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Projection Query</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We can also load multiple related entities by using the projection query instead of Include() or ThenInclude() </a:t>
            </a:r>
            <a:r>
              <a:rPr lang="en-US" smtClean="0"/>
              <a:t>methods.</a:t>
            </a:r>
            <a:endParaRPr lang="hu-HU"/>
          </a:p>
          <a:p>
            <a:r>
              <a:rPr lang="en-US" smtClean="0"/>
              <a:t>The </a:t>
            </a:r>
            <a:r>
              <a:rPr lang="en-US"/>
              <a:t>following example demonstrates the projection query to load the Student, Grade, and Teacher entities.</a:t>
            </a:r>
          </a:p>
        </p:txBody>
      </p:sp>
      <p:pic>
        <p:nvPicPr>
          <p:cNvPr id="7" name="Kép 6"/>
          <p:cNvPicPr>
            <a:picLocks noChangeAspect="1"/>
          </p:cNvPicPr>
          <p:nvPr/>
        </p:nvPicPr>
        <p:blipFill>
          <a:blip r:embed="rId3"/>
          <a:stretch>
            <a:fillRect/>
          </a:stretch>
        </p:blipFill>
        <p:spPr>
          <a:xfrm>
            <a:off x="1828326" y="4257385"/>
            <a:ext cx="5487348" cy="2368796"/>
          </a:xfrm>
          <a:prstGeom prst="rect">
            <a:avLst/>
          </a:prstGeom>
          <a:ln>
            <a:solidFill>
              <a:schemeClr val="bg1">
                <a:lumMod val="75000"/>
              </a:schemeClr>
            </a:solidFill>
          </a:ln>
        </p:spPr>
      </p:pic>
    </p:spTree>
    <p:extLst>
      <p:ext uri="{BB962C8B-B14F-4D97-AF65-F5344CB8AC3E}">
        <p14:creationId xmlns:p14="http://schemas.microsoft.com/office/powerpoint/2010/main" val="7202530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Projection Query</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In the above example, the .Select extension method is used to include the Student, Grade and Teacher entities in the result. This will execute the same SQL query as the above ThenInclude() method.</a:t>
            </a:r>
          </a:p>
        </p:txBody>
      </p:sp>
    </p:spTree>
    <p:extLst>
      <p:ext uri="{BB962C8B-B14F-4D97-AF65-F5344CB8AC3E}">
        <p14:creationId xmlns:p14="http://schemas.microsoft.com/office/powerpoint/2010/main" val="37652849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Lazy Loading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fontScale="92500" lnSpcReduction="10000"/>
          </a:bodyPr>
          <a:lstStyle/>
          <a:p>
            <a:r>
              <a:rPr lang="en-US"/>
              <a:t>Lazy loading of data is a pattern whereby the retrieval of data from the database is deferred until it is actually needed.</a:t>
            </a:r>
          </a:p>
          <a:p>
            <a:r>
              <a:rPr lang="en-US"/>
              <a:t>This sounds like a good thing, and in some scenarios, this can help to improve the performance of an application. In other scenarios, it can degrade the performance of an application substantially, particularly so in web applications.</a:t>
            </a:r>
          </a:p>
          <a:p>
            <a:r>
              <a:rPr lang="en-US"/>
              <a:t>For this reason, lazy Loading was introduced in EF Core 2.1 as an opt-in feature</a:t>
            </a:r>
            <a:r>
              <a:rPr lang="en-US" smtClean="0"/>
              <a:t>.</a:t>
            </a:r>
            <a:endParaRPr lang="hu-HU" smtClean="0"/>
          </a:p>
          <a:p>
            <a:r>
              <a:rPr lang="en-US"/>
              <a:t>Lazy loading can be enabled in two ways:</a:t>
            </a:r>
          </a:p>
          <a:p>
            <a:pPr lvl="1"/>
            <a:r>
              <a:rPr lang="en-US"/>
              <a:t>Using Proxies</a:t>
            </a:r>
          </a:p>
          <a:p>
            <a:pPr lvl="1"/>
            <a:r>
              <a:rPr lang="en-US"/>
              <a:t>Using the ILazyLoader </a:t>
            </a:r>
            <a:r>
              <a:rPr lang="en-US" smtClean="0"/>
              <a:t>service</a:t>
            </a:r>
            <a:endParaRPr lang="hu-HU"/>
          </a:p>
        </p:txBody>
      </p:sp>
    </p:spTree>
    <p:extLst>
      <p:ext uri="{BB962C8B-B14F-4D97-AF65-F5344CB8AC3E}">
        <p14:creationId xmlns:p14="http://schemas.microsoft.com/office/powerpoint/2010/main" val="7833397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Lazy Loading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smtClean="0"/>
              <a:t>Proxies</a:t>
            </a:r>
            <a:endParaRPr lang="en-US"/>
          </a:p>
          <a:p>
            <a:pPr lvl="1"/>
            <a:r>
              <a:rPr lang="en-US"/>
              <a:t>Proxies are objects deriving from your entities that are generated at runtime by Entity Framework Core</a:t>
            </a:r>
            <a:r>
              <a:rPr lang="en-US" smtClean="0"/>
              <a:t>.</a:t>
            </a:r>
            <a:endParaRPr lang="en-US"/>
          </a:p>
          <a:p>
            <a:pPr lvl="1"/>
            <a:r>
              <a:rPr lang="en-US"/>
              <a:t>These proxies have behaviour added to them that result in database queries being made as required to load navigation properties on demand</a:t>
            </a:r>
            <a:r>
              <a:rPr lang="en-US" smtClean="0"/>
              <a:t>.</a:t>
            </a:r>
            <a:endParaRPr lang="en-US"/>
          </a:p>
          <a:p>
            <a:pPr lvl="1"/>
            <a:r>
              <a:rPr lang="en-US"/>
              <a:t>This was the default mechanism used to provide lazy loading in previous version of Entity Framework</a:t>
            </a:r>
            <a:r>
              <a:rPr lang="en-US" smtClean="0"/>
              <a:t>.</a:t>
            </a:r>
            <a:endParaRPr lang="hu-HU" smtClean="0"/>
          </a:p>
          <a:p>
            <a:r>
              <a:rPr lang="en-US"/>
              <a:t>Enabling lazy loading by proxies requires three </a:t>
            </a:r>
            <a:r>
              <a:rPr lang="en-US" smtClean="0"/>
              <a:t>steps</a:t>
            </a:r>
            <a:r>
              <a:rPr lang="hu-HU" smtClean="0"/>
              <a:t>.</a:t>
            </a:r>
            <a:endParaRPr lang="en-US"/>
          </a:p>
        </p:txBody>
      </p:sp>
    </p:spTree>
    <p:extLst>
      <p:ext uri="{BB962C8B-B14F-4D97-AF65-F5344CB8AC3E}">
        <p14:creationId xmlns:p14="http://schemas.microsoft.com/office/powerpoint/2010/main" val="2859580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Installation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lnSpcReduction="10000"/>
          </a:bodyPr>
          <a:lstStyle/>
          <a:p>
            <a:r>
              <a:rPr lang="en-US"/>
              <a:t>EF Core is not a part of .NET Core and standard .NET framework. It is available as a NuGet package. You need to install NuGet packages for the following two things to use EF Core in your application</a:t>
            </a:r>
            <a:r>
              <a:rPr lang="en-US" smtClean="0"/>
              <a:t>:</a:t>
            </a:r>
            <a:endParaRPr lang="en-US"/>
          </a:p>
          <a:p>
            <a:pPr lvl="1"/>
            <a:r>
              <a:rPr lang="en-US" smtClean="0"/>
              <a:t>EF Core DB provider</a:t>
            </a:r>
            <a:endParaRPr lang="hu-HU" smtClean="0"/>
          </a:p>
          <a:p>
            <a:pPr lvl="2"/>
            <a:r>
              <a:rPr lang="hu-HU"/>
              <a:t>Use the following .NET Core CLI command from the operating system's command line to install or update the EF Core SQL Server </a:t>
            </a:r>
            <a:r>
              <a:rPr lang="hu-HU" smtClean="0"/>
              <a:t>provider: </a:t>
            </a:r>
          </a:p>
          <a:p>
            <a:pPr lvl="2"/>
            <a:r>
              <a:rPr lang="hu-HU" smtClean="0">
                <a:solidFill>
                  <a:schemeClr val="accent1">
                    <a:lumMod val="75000"/>
                  </a:schemeClr>
                </a:solidFill>
              </a:rPr>
              <a:t>dotnet </a:t>
            </a:r>
            <a:r>
              <a:rPr lang="hu-HU">
                <a:solidFill>
                  <a:schemeClr val="accent1">
                    <a:lumMod val="75000"/>
                  </a:schemeClr>
                </a:solidFill>
              </a:rPr>
              <a:t>add package </a:t>
            </a:r>
            <a:r>
              <a:rPr lang="hu-HU" smtClean="0">
                <a:solidFill>
                  <a:schemeClr val="accent1">
                    <a:lumMod val="75000"/>
                  </a:schemeClr>
                </a:solidFill>
              </a:rPr>
              <a:t>Microsoft.EntityFrameworkCore.SqlServer</a:t>
            </a:r>
          </a:p>
          <a:p>
            <a:pPr lvl="1"/>
            <a:r>
              <a:rPr lang="en-US" smtClean="0"/>
              <a:t>EF Core tools</a:t>
            </a:r>
            <a:endParaRPr lang="hu-HU" smtClean="0"/>
          </a:p>
          <a:p>
            <a:pPr lvl="2"/>
            <a:r>
              <a:rPr lang="hu-HU"/>
              <a:t>Use the following .NET Core CLI command from the operating system's command line to install or update the EF Core </a:t>
            </a:r>
            <a:r>
              <a:rPr lang="hu-HU" smtClean="0"/>
              <a:t>Tools: </a:t>
            </a:r>
          </a:p>
          <a:p>
            <a:pPr lvl="2"/>
            <a:r>
              <a:rPr lang="hu-HU" smtClean="0">
                <a:solidFill>
                  <a:schemeClr val="accent1">
                    <a:lumMod val="75000"/>
                  </a:schemeClr>
                </a:solidFill>
              </a:rPr>
              <a:t>dotnet </a:t>
            </a:r>
            <a:r>
              <a:rPr lang="hu-HU">
                <a:solidFill>
                  <a:schemeClr val="accent1">
                    <a:lumMod val="75000"/>
                  </a:schemeClr>
                </a:solidFill>
              </a:rPr>
              <a:t>add package Microsoft.EntityFrameworkCore.Tools</a:t>
            </a:r>
            <a:endParaRPr lang="en-US"/>
          </a:p>
        </p:txBody>
      </p:sp>
    </p:spTree>
    <p:extLst>
      <p:ext uri="{BB962C8B-B14F-4D97-AF65-F5344CB8AC3E}">
        <p14:creationId xmlns:p14="http://schemas.microsoft.com/office/powerpoint/2010/main" val="6470103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Lazy Loading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Install the Microsoft.EntityFrameworkCore.Proxies </a:t>
            </a:r>
            <a:r>
              <a:rPr lang="en-US" smtClean="0"/>
              <a:t>package</a:t>
            </a:r>
            <a:r>
              <a:rPr lang="hu-HU" smtClean="0"/>
              <a:t>.</a:t>
            </a:r>
          </a:p>
          <a:p>
            <a:pPr lvl="1"/>
            <a:r>
              <a:rPr lang="en-US">
                <a:solidFill>
                  <a:schemeClr val="accent1"/>
                </a:solidFill>
              </a:rPr>
              <a:t>add package </a:t>
            </a:r>
            <a:r>
              <a:rPr lang="en-US" smtClean="0">
                <a:solidFill>
                  <a:schemeClr val="accent1"/>
                </a:solidFill>
              </a:rPr>
              <a:t>Microsoft.EntityFrameworkCore.Proxies</a:t>
            </a:r>
            <a:endParaRPr lang="hu-HU" smtClean="0">
              <a:solidFill>
                <a:schemeClr val="accent1"/>
              </a:solidFill>
            </a:endParaRPr>
          </a:p>
          <a:p>
            <a:r>
              <a:rPr lang="en-US"/>
              <a:t>Use the UseLazyLoadingProxies method to enable the creation of proxies in the OnConfiguring method of the </a:t>
            </a:r>
            <a:r>
              <a:rPr lang="en-US" smtClean="0"/>
              <a:t>DbContext</a:t>
            </a:r>
            <a:r>
              <a:rPr lang="hu-HU" smtClean="0"/>
              <a:t>.</a:t>
            </a:r>
          </a:p>
          <a:p>
            <a:endParaRPr lang="hu-HU"/>
          </a:p>
          <a:p>
            <a:endParaRPr lang="hu-HU" smtClean="0"/>
          </a:p>
          <a:p>
            <a:r>
              <a:rPr lang="en-US"/>
              <a:t>Make all navigation </a:t>
            </a:r>
            <a:r>
              <a:rPr lang="en-US" smtClean="0"/>
              <a:t>properties virtual</a:t>
            </a:r>
            <a:r>
              <a:rPr lang="hu-HU" smtClean="0"/>
              <a:t>.</a:t>
            </a:r>
          </a:p>
        </p:txBody>
      </p:sp>
      <p:pic>
        <p:nvPicPr>
          <p:cNvPr id="2" name="Kép 1"/>
          <p:cNvPicPr>
            <a:picLocks noChangeAspect="1"/>
          </p:cNvPicPr>
          <p:nvPr/>
        </p:nvPicPr>
        <p:blipFill>
          <a:blip r:embed="rId3"/>
          <a:stretch>
            <a:fillRect/>
          </a:stretch>
        </p:blipFill>
        <p:spPr>
          <a:xfrm>
            <a:off x="1004210" y="4346284"/>
            <a:ext cx="7135579" cy="856781"/>
          </a:xfrm>
          <a:prstGeom prst="rect">
            <a:avLst/>
          </a:prstGeom>
          <a:ln>
            <a:solidFill>
              <a:schemeClr val="bg1">
                <a:lumMod val="75000"/>
              </a:schemeClr>
            </a:solidFill>
          </a:ln>
        </p:spPr>
      </p:pic>
    </p:spTree>
    <p:extLst>
      <p:ext uri="{BB962C8B-B14F-4D97-AF65-F5344CB8AC3E}">
        <p14:creationId xmlns:p14="http://schemas.microsoft.com/office/powerpoint/2010/main" val="11772908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Lazy Loading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9" name="Tartalom helye 8"/>
          <p:cNvPicPr>
            <a:picLocks noGrp="1" noChangeAspect="1"/>
          </p:cNvPicPr>
          <p:nvPr>
            <p:ph sz="half" idx="1"/>
          </p:nvPr>
        </p:nvPicPr>
        <p:blipFill>
          <a:blip r:embed="rId3"/>
          <a:stretch>
            <a:fillRect/>
          </a:stretch>
        </p:blipFill>
        <p:spPr>
          <a:xfrm>
            <a:off x="1428347" y="1657517"/>
            <a:ext cx="6287305" cy="3143653"/>
          </a:xfrm>
          <a:prstGeom prst="rect">
            <a:avLst/>
          </a:prstGeom>
          <a:ln>
            <a:solidFill>
              <a:schemeClr val="bg1">
                <a:lumMod val="75000"/>
              </a:schemeClr>
            </a:solidFill>
          </a:ln>
        </p:spPr>
      </p:pic>
      <p:sp>
        <p:nvSpPr>
          <p:cNvPr id="8" name="Tartalom helye 7"/>
          <p:cNvSpPr>
            <a:spLocks noGrp="1"/>
          </p:cNvSpPr>
          <p:nvPr>
            <p:ph sz="half" idx="2"/>
          </p:nvPr>
        </p:nvSpPr>
        <p:spPr>
          <a:xfrm>
            <a:off x="628650" y="5061397"/>
            <a:ext cx="7886700" cy="1275009"/>
          </a:xfrm>
        </p:spPr>
        <p:txBody>
          <a:bodyPr>
            <a:normAutofit fontScale="92500" lnSpcReduction="20000"/>
          </a:bodyPr>
          <a:lstStyle/>
          <a:p>
            <a:r>
              <a:rPr lang="en-US"/>
              <a:t>This last step is the key to allowing EF Core to override your entities to create proxies. In addition, all entity types must be public, unsealed, and have a public or protected constructor.</a:t>
            </a:r>
            <a:endParaRPr lang="hu-HU"/>
          </a:p>
        </p:txBody>
      </p:sp>
    </p:spTree>
    <p:extLst>
      <p:ext uri="{BB962C8B-B14F-4D97-AF65-F5344CB8AC3E}">
        <p14:creationId xmlns:p14="http://schemas.microsoft.com/office/powerpoint/2010/main" val="36367743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Lazy Loading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fontScale="92500"/>
          </a:bodyPr>
          <a:lstStyle/>
          <a:p>
            <a:r>
              <a:rPr lang="en-US" smtClean="0"/>
              <a:t>ILazyLoader</a:t>
            </a:r>
            <a:endParaRPr lang="en-US"/>
          </a:p>
          <a:p>
            <a:pPr lvl="1"/>
            <a:r>
              <a:rPr lang="en-US"/>
              <a:t>The ILazyLoader interface represents a component that is responsible for loading navigation properties if they haven't already been loaded. </a:t>
            </a:r>
          </a:p>
          <a:p>
            <a:pPr lvl="1"/>
            <a:r>
              <a:rPr lang="en-US"/>
              <a:t>This approach circumvents the generation of proxies which isn't supported on all platforms. </a:t>
            </a:r>
          </a:p>
          <a:p>
            <a:pPr lvl="1"/>
            <a:r>
              <a:rPr lang="en-US"/>
              <a:t>ILazyLoader can be used in one of two ways</a:t>
            </a:r>
            <a:r>
              <a:rPr lang="en-US" smtClean="0"/>
              <a:t>.</a:t>
            </a:r>
            <a:endParaRPr lang="en-US"/>
          </a:p>
          <a:p>
            <a:pPr lvl="2"/>
            <a:r>
              <a:rPr lang="en-US"/>
              <a:t>It can be injected into the principal entity in the relationship, where it is used to load dependants. This requires that your model class(es) take a dependency on Microsoft.EntityFrameworkCore.Infrastructure, which is available in the Microsoft.EntityFrameworkCore.Abstractions package. </a:t>
            </a:r>
          </a:p>
          <a:p>
            <a:pPr lvl="2"/>
            <a:r>
              <a:rPr lang="en-US"/>
              <a:t>Or you can use a convention-based delegate</a:t>
            </a:r>
            <a:r>
              <a:rPr lang="en-US" smtClean="0"/>
              <a:t>.</a:t>
            </a:r>
            <a:endParaRPr lang="hu-HU" smtClean="0"/>
          </a:p>
          <a:p>
            <a:pPr lvl="1"/>
            <a:r>
              <a:rPr lang="en-US"/>
              <a:t>The following steps detail how to employ the first </a:t>
            </a:r>
            <a:r>
              <a:rPr lang="en-US" smtClean="0"/>
              <a:t>approach</a:t>
            </a:r>
            <a:r>
              <a:rPr lang="hu-HU" smtClean="0"/>
              <a:t>.</a:t>
            </a:r>
          </a:p>
        </p:txBody>
      </p:sp>
    </p:spTree>
    <p:extLst>
      <p:ext uri="{BB962C8B-B14F-4D97-AF65-F5344CB8AC3E}">
        <p14:creationId xmlns:p14="http://schemas.microsoft.com/office/powerpoint/2010/main" val="12136850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Lazy Loading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fontScale="92500"/>
          </a:bodyPr>
          <a:lstStyle/>
          <a:p>
            <a:r>
              <a:rPr lang="en-US"/>
              <a:t>Install the Microsoft.EntityFrameworkCore.Abstractions package into the project containing your model </a:t>
            </a:r>
            <a:r>
              <a:rPr lang="en-US" smtClean="0"/>
              <a:t>classes</a:t>
            </a:r>
            <a:r>
              <a:rPr lang="hu-HU" smtClean="0"/>
              <a:t>.</a:t>
            </a:r>
          </a:p>
          <a:p>
            <a:pPr lvl="1"/>
            <a:r>
              <a:rPr lang="hu-HU">
                <a:solidFill>
                  <a:schemeClr val="accent1"/>
                </a:solidFill>
              </a:rPr>
              <a:t>add package </a:t>
            </a:r>
            <a:r>
              <a:rPr lang="hu-HU" smtClean="0">
                <a:solidFill>
                  <a:schemeClr val="accent1"/>
                </a:solidFill>
              </a:rPr>
              <a:t>Microsoft.EntityFrameworkCore.Abstractions</a:t>
            </a:r>
          </a:p>
          <a:p>
            <a:r>
              <a:rPr lang="en-US"/>
              <a:t>Alter the principal entity to </a:t>
            </a:r>
            <a:r>
              <a:rPr lang="en-US" smtClean="0"/>
              <a:t>include</a:t>
            </a:r>
            <a:endParaRPr lang="en-US"/>
          </a:p>
          <a:p>
            <a:pPr lvl="1"/>
            <a:r>
              <a:rPr lang="en-US"/>
              <a:t>a using directive for </a:t>
            </a:r>
            <a:r>
              <a:rPr lang="en-US" smtClean="0"/>
              <a:t>Microsoft.EntityFrameworkCore.Infrastructure</a:t>
            </a:r>
            <a:endParaRPr lang="en-US"/>
          </a:p>
          <a:p>
            <a:pPr lvl="1"/>
            <a:r>
              <a:rPr lang="en-US"/>
              <a:t>a field for the ILazyLoader </a:t>
            </a:r>
            <a:r>
              <a:rPr lang="en-US" smtClean="0"/>
              <a:t>instance</a:t>
            </a:r>
            <a:endParaRPr lang="en-US"/>
          </a:p>
          <a:p>
            <a:pPr lvl="1"/>
            <a:r>
              <a:rPr lang="en-US"/>
              <a:t>an empty constructor, and one that takes an ILazyLoader as a parameter (which can be private, if you prefer</a:t>
            </a:r>
            <a:r>
              <a:rPr lang="en-US" smtClean="0"/>
              <a:t>)</a:t>
            </a:r>
            <a:endParaRPr lang="en-US"/>
          </a:p>
          <a:p>
            <a:pPr lvl="1"/>
            <a:r>
              <a:rPr lang="en-US"/>
              <a:t>a field for the collection navigation </a:t>
            </a:r>
            <a:r>
              <a:rPr lang="en-US" smtClean="0"/>
              <a:t>property</a:t>
            </a:r>
            <a:endParaRPr lang="en-US"/>
          </a:p>
          <a:p>
            <a:pPr lvl="1"/>
            <a:r>
              <a:rPr lang="en-US"/>
              <a:t>a getter in the public property that uses the ILazyLoader.Load method</a:t>
            </a:r>
            <a:endParaRPr lang="hu-HU"/>
          </a:p>
        </p:txBody>
      </p:sp>
    </p:spTree>
    <p:extLst>
      <p:ext uri="{BB962C8B-B14F-4D97-AF65-F5344CB8AC3E}">
        <p14:creationId xmlns:p14="http://schemas.microsoft.com/office/powerpoint/2010/main" val="28051360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Lazy Loading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2" name="Tartalom helye 1"/>
          <p:cNvPicPr>
            <a:picLocks noGrp="1" noChangeAspect="1"/>
          </p:cNvPicPr>
          <p:nvPr>
            <p:ph idx="1"/>
          </p:nvPr>
        </p:nvPicPr>
        <p:blipFill>
          <a:blip r:embed="rId3"/>
          <a:stretch>
            <a:fillRect/>
          </a:stretch>
        </p:blipFill>
        <p:spPr>
          <a:xfrm>
            <a:off x="2238532" y="1524636"/>
            <a:ext cx="4720912" cy="4822437"/>
          </a:xfrm>
          <a:prstGeom prst="rect">
            <a:avLst/>
          </a:prstGeom>
          <a:ln>
            <a:solidFill>
              <a:schemeClr val="bg1">
                <a:lumMod val="75000"/>
              </a:schemeClr>
            </a:solidFill>
          </a:ln>
        </p:spPr>
      </p:pic>
    </p:spTree>
    <p:extLst>
      <p:ext uri="{BB962C8B-B14F-4D97-AF65-F5344CB8AC3E}">
        <p14:creationId xmlns:p14="http://schemas.microsoft.com/office/powerpoint/2010/main" val="22158980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Lazy Loading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lstStyle/>
          <a:p>
            <a:r>
              <a:rPr lang="en-US"/>
              <a:t>Whether you have used proxies or the ILazyLoader interface, lazy loading is now enabled in your application, and will take place as soon as you reference dependent entities in a </a:t>
            </a:r>
            <a:r>
              <a:rPr lang="en-US" smtClean="0"/>
              <a:t>relationship</a:t>
            </a:r>
            <a:r>
              <a:rPr lang="hu-HU" smtClean="0"/>
              <a:t>.</a:t>
            </a:r>
            <a:endParaRPr lang="hu-HU"/>
          </a:p>
        </p:txBody>
      </p:sp>
      <p:pic>
        <p:nvPicPr>
          <p:cNvPr id="6" name="Kép 5"/>
          <p:cNvPicPr>
            <a:picLocks noChangeAspect="1"/>
          </p:cNvPicPr>
          <p:nvPr/>
        </p:nvPicPr>
        <p:blipFill>
          <a:blip r:embed="rId3"/>
          <a:stretch>
            <a:fillRect/>
          </a:stretch>
        </p:blipFill>
        <p:spPr>
          <a:xfrm>
            <a:off x="1580711" y="3680474"/>
            <a:ext cx="5982577" cy="2496489"/>
          </a:xfrm>
          <a:prstGeom prst="rect">
            <a:avLst/>
          </a:prstGeom>
          <a:ln>
            <a:solidFill>
              <a:schemeClr val="bg1">
                <a:lumMod val="75000"/>
              </a:schemeClr>
            </a:solidFill>
          </a:ln>
        </p:spPr>
      </p:pic>
    </p:spTree>
    <p:extLst>
      <p:ext uri="{BB962C8B-B14F-4D97-AF65-F5344CB8AC3E}">
        <p14:creationId xmlns:p14="http://schemas.microsoft.com/office/powerpoint/2010/main" val="32241569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Lazy Loading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lstStyle/>
          <a:p>
            <a:r>
              <a:rPr lang="en-US"/>
              <a:t>The first query retrieves the authors, and then there are n more queries, where n represents the number of results from the first </a:t>
            </a:r>
            <a:r>
              <a:rPr lang="en-US" smtClean="0"/>
              <a:t>query.</a:t>
            </a:r>
            <a:endParaRPr lang="hu-HU" smtClean="0"/>
          </a:p>
          <a:p>
            <a:r>
              <a:rPr lang="en-US" smtClean="0"/>
              <a:t>This </a:t>
            </a:r>
            <a:r>
              <a:rPr lang="en-US"/>
              <a:t>is known as the n+1 query pattern, or probably more accurately, the n+1 problem. Flooding the database with unnecessary queries can cause performance </a:t>
            </a:r>
            <a:r>
              <a:rPr lang="en-US" smtClean="0"/>
              <a:t>problems.</a:t>
            </a:r>
            <a:endParaRPr lang="hu-HU" smtClean="0"/>
          </a:p>
          <a:p>
            <a:r>
              <a:rPr lang="en-US" smtClean="0"/>
              <a:t>The </a:t>
            </a:r>
            <a:r>
              <a:rPr lang="en-US"/>
              <a:t>same result set can be obtained with two queries using </a:t>
            </a:r>
            <a:r>
              <a:rPr lang="en-US" smtClean="0"/>
              <a:t>Include</a:t>
            </a:r>
            <a:r>
              <a:rPr lang="hu-HU" smtClean="0"/>
              <a:t>.</a:t>
            </a:r>
            <a:endParaRPr lang="hu-HU"/>
          </a:p>
        </p:txBody>
      </p:sp>
    </p:spTree>
    <p:extLst>
      <p:ext uri="{BB962C8B-B14F-4D97-AF65-F5344CB8AC3E}">
        <p14:creationId xmlns:p14="http://schemas.microsoft.com/office/powerpoint/2010/main" val="83231488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Lazy Loading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4533363"/>
            <a:ext cx="7886700" cy="1643600"/>
          </a:xfrm>
        </p:spPr>
        <p:txBody>
          <a:bodyPr/>
          <a:lstStyle/>
          <a:p>
            <a:r>
              <a:rPr lang="en-US"/>
              <a:t>The advice is not to use lazy loading unless you are certain that it is the better solution. This is why (unlike in previous versions of EF) lazy loading is not enabled by default in Entity Framework Core.</a:t>
            </a:r>
            <a:endParaRPr lang="hu-HU"/>
          </a:p>
        </p:txBody>
      </p:sp>
      <p:pic>
        <p:nvPicPr>
          <p:cNvPr id="2" name="Kép 1"/>
          <p:cNvPicPr>
            <a:picLocks noChangeAspect="1"/>
          </p:cNvPicPr>
          <p:nvPr/>
        </p:nvPicPr>
        <p:blipFill>
          <a:blip r:embed="rId3"/>
          <a:stretch>
            <a:fillRect/>
          </a:stretch>
        </p:blipFill>
        <p:spPr>
          <a:xfrm>
            <a:off x="1079577" y="1910499"/>
            <a:ext cx="6984846" cy="2245129"/>
          </a:xfrm>
          <a:prstGeom prst="rect">
            <a:avLst/>
          </a:prstGeom>
          <a:ln>
            <a:solidFill>
              <a:schemeClr val="bg1">
                <a:lumMod val="75000"/>
              </a:schemeClr>
            </a:solidFill>
          </a:ln>
        </p:spPr>
      </p:pic>
    </p:spTree>
    <p:extLst>
      <p:ext uri="{BB962C8B-B14F-4D97-AF65-F5344CB8AC3E}">
        <p14:creationId xmlns:p14="http://schemas.microsoft.com/office/powerpoint/2010/main" val="18427181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Explicit Loading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lstStyle/>
          <a:p>
            <a:r>
              <a:rPr lang="en-US"/>
              <a:t>Even with lazy loading disabled (in EF 6), it is still possible to lazily load related entities, but it must be done with an explicit call. Use the Load() method to load related entities explicitly</a:t>
            </a:r>
            <a:r>
              <a:rPr lang="en-US" smtClean="0"/>
              <a:t>.</a:t>
            </a:r>
            <a:endParaRPr lang="hu-HU" smtClean="0"/>
          </a:p>
          <a:p>
            <a:endParaRPr lang="hu-HU"/>
          </a:p>
        </p:txBody>
      </p:sp>
      <p:pic>
        <p:nvPicPr>
          <p:cNvPr id="2" name="Kép 1"/>
          <p:cNvPicPr>
            <a:picLocks noChangeAspect="1"/>
          </p:cNvPicPr>
          <p:nvPr/>
        </p:nvPicPr>
        <p:blipFill>
          <a:blip r:embed="rId3"/>
          <a:stretch>
            <a:fillRect/>
          </a:stretch>
        </p:blipFill>
        <p:spPr>
          <a:xfrm>
            <a:off x="628650" y="3617554"/>
            <a:ext cx="8066518" cy="1533995"/>
          </a:xfrm>
          <a:prstGeom prst="rect">
            <a:avLst/>
          </a:prstGeom>
          <a:ln>
            <a:solidFill>
              <a:schemeClr val="bg1">
                <a:lumMod val="75000"/>
              </a:schemeClr>
            </a:solidFill>
          </a:ln>
        </p:spPr>
      </p:pic>
    </p:spTree>
    <p:extLst>
      <p:ext uri="{BB962C8B-B14F-4D97-AF65-F5344CB8AC3E}">
        <p14:creationId xmlns:p14="http://schemas.microsoft.com/office/powerpoint/2010/main" val="35611777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Explicit Loading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92500" lnSpcReduction="20000"/>
          </a:bodyPr>
          <a:lstStyle/>
          <a:p>
            <a:r>
              <a:rPr lang="en-US"/>
              <a:t>In the above example, context.Entry(student).Reference(s =&gt; s.StudentAddress).Load() loads the StudentAddress entity. The Reference() method is used to get an object of the specified reference navigation property and the Load() method loads it explicitly</a:t>
            </a:r>
            <a:r>
              <a:rPr lang="en-US" smtClean="0"/>
              <a:t>.</a:t>
            </a:r>
            <a:endParaRPr lang="en-US"/>
          </a:p>
          <a:p>
            <a:r>
              <a:rPr lang="en-US"/>
              <a:t>In the same way, context.Entry(student).Collection(s =&gt; s.Courses).Load() loads the collection navigation property Courses of the Student entity. The Collection() method gets an object that represents the collection navigation property</a:t>
            </a:r>
            <a:r>
              <a:rPr lang="en-US" smtClean="0"/>
              <a:t>.</a:t>
            </a:r>
            <a:endParaRPr lang="en-US"/>
          </a:p>
          <a:p>
            <a:r>
              <a:rPr lang="en-US"/>
              <a:t>The Load() method executes the SQL query in the database to get the data and fill up the specified reference or collection property in the memory.</a:t>
            </a:r>
            <a:endParaRPr lang="hu-HU"/>
          </a:p>
        </p:txBody>
      </p:sp>
    </p:spTree>
    <p:extLst>
      <p:ext uri="{BB962C8B-B14F-4D97-AF65-F5344CB8AC3E}">
        <p14:creationId xmlns:p14="http://schemas.microsoft.com/office/powerpoint/2010/main" val="2227070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DbContext</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fontScale="92500" lnSpcReduction="20000"/>
          </a:bodyPr>
          <a:lstStyle/>
          <a:p>
            <a:r>
              <a:rPr lang="en-US"/>
              <a:t>The DbContext class is an integral part of Entity Framework. An instance of DbContext represents a session with the database which can be used to query and save instances of your entities to a database. DbContext is a combination of the Unit Of Work and Repository patterns</a:t>
            </a:r>
            <a:r>
              <a:rPr lang="en-US" smtClean="0"/>
              <a:t>.</a:t>
            </a:r>
            <a:endParaRPr lang="hu-HU" smtClean="0"/>
          </a:p>
          <a:p>
            <a:r>
              <a:rPr lang="en-US"/>
              <a:t>DbContext in EF Core allows us to perform following tasks</a:t>
            </a:r>
            <a:r>
              <a:rPr lang="en-US" smtClean="0"/>
              <a:t>:</a:t>
            </a:r>
            <a:endParaRPr lang="en-US"/>
          </a:p>
          <a:p>
            <a:pPr lvl="1"/>
            <a:r>
              <a:rPr lang="en-US"/>
              <a:t>Manage database connection</a:t>
            </a:r>
          </a:p>
          <a:p>
            <a:pPr lvl="1"/>
            <a:r>
              <a:rPr lang="en-US"/>
              <a:t>Configure model &amp; relationship</a:t>
            </a:r>
          </a:p>
          <a:p>
            <a:pPr lvl="1"/>
            <a:r>
              <a:rPr lang="en-US"/>
              <a:t>Querying database</a:t>
            </a:r>
          </a:p>
          <a:p>
            <a:pPr lvl="1"/>
            <a:r>
              <a:rPr lang="en-US"/>
              <a:t>Saving data to the database</a:t>
            </a:r>
          </a:p>
          <a:p>
            <a:pPr lvl="1"/>
            <a:r>
              <a:rPr lang="en-US"/>
              <a:t>Configure change tracking</a:t>
            </a:r>
          </a:p>
          <a:p>
            <a:pPr lvl="1"/>
            <a:r>
              <a:rPr lang="en-US"/>
              <a:t>Caching</a:t>
            </a:r>
          </a:p>
          <a:p>
            <a:pPr lvl="1"/>
            <a:r>
              <a:rPr lang="en-US"/>
              <a:t>Transaction management</a:t>
            </a:r>
          </a:p>
        </p:txBody>
      </p:sp>
    </p:spTree>
    <p:extLst>
      <p:ext uri="{BB962C8B-B14F-4D97-AF65-F5344CB8AC3E}">
        <p14:creationId xmlns:p14="http://schemas.microsoft.com/office/powerpoint/2010/main" val="35373261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Explicit Loading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442434"/>
            <a:ext cx="7886700" cy="5306095"/>
          </a:xfrm>
        </p:spPr>
        <p:txBody>
          <a:bodyPr>
            <a:normAutofit fontScale="85000" lnSpcReduction="20000"/>
          </a:bodyPr>
          <a:lstStyle/>
          <a:p>
            <a:r>
              <a:rPr lang="en-US"/>
              <a:t>You can also write LINQ-to-Entities queries to filter the related data before loading. The Query() method enables us to write further LINQ queries for the related entities to filter out related data</a:t>
            </a:r>
            <a:r>
              <a:rPr lang="en-US" smtClean="0"/>
              <a:t>.</a:t>
            </a:r>
            <a:endParaRPr lang="hu-HU" smtClean="0"/>
          </a:p>
          <a:p>
            <a:endParaRPr lang="hu-HU"/>
          </a:p>
          <a:p>
            <a:endParaRPr lang="hu-HU" smtClean="0"/>
          </a:p>
          <a:p>
            <a:endParaRPr lang="hu-HU" smtClean="0"/>
          </a:p>
          <a:p>
            <a:endParaRPr lang="hu-HU"/>
          </a:p>
          <a:p>
            <a:endParaRPr lang="hu-HU" smtClean="0"/>
          </a:p>
          <a:p>
            <a:endParaRPr lang="hu-HU" smtClean="0"/>
          </a:p>
          <a:p>
            <a:endParaRPr lang="hu-HU" smtClean="0"/>
          </a:p>
          <a:p>
            <a:endParaRPr lang="hu-HU" smtClean="0"/>
          </a:p>
          <a:p>
            <a:r>
              <a:rPr lang="en-US" smtClean="0"/>
              <a:t>In </a:t>
            </a:r>
            <a:r>
              <a:rPr lang="en-US"/>
              <a:t>the above example, .Collection(s =&gt; s.StudentCourses).Query() allows us to write further queries for the StudentCourses entity</a:t>
            </a:r>
            <a:r>
              <a:rPr lang="en-US" smtClean="0"/>
              <a:t>.</a:t>
            </a:r>
            <a:endParaRPr lang="hu-HU"/>
          </a:p>
        </p:txBody>
      </p:sp>
      <p:pic>
        <p:nvPicPr>
          <p:cNvPr id="2" name="Kép 1"/>
          <p:cNvPicPr>
            <a:picLocks noChangeAspect="1"/>
          </p:cNvPicPr>
          <p:nvPr/>
        </p:nvPicPr>
        <p:blipFill>
          <a:blip r:embed="rId3"/>
          <a:stretch>
            <a:fillRect/>
          </a:stretch>
        </p:blipFill>
        <p:spPr>
          <a:xfrm>
            <a:off x="1946943" y="2679475"/>
            <a:ext cx="5250113" cy="2832011"/>
          </a:xfrm>
          <a:prstGeom prst="rect">
            <a:avLst/>
          </a:prstGeom>
          <a:ln>
            <a:solidFill>
              <a:schemeClr val="bg1">
                <a:lumMod val="75000"/>
              </a:schemeClr>
            </a:solidFill>
          </a:ln>
        </p:spPr>
      </p:pic>
    </p:spTree>
    <p:extLst>
      <p:ext uri="{BB962C8B-B14F-4D97-AF65-F5344CB8AC3E}">
        <p14:creationId xmlns:p14="http://schemas.microsoft.com/office/powerpoint/2010/main" val="34788740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Explicit Loading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92500" lnSpcReduction="20000"/>
          </a:bodyPr>
          <a:lstStyle/>
          <a:p>
            <a:r>
              <a:rPr lang="en-US"/>
              <a:t>In the above example, context.Entry(student).Reference(s =&gt; s.StudentAddress).Load() loads the StudentAddress entity. The Reference() method is used to get an object of the specified reference navigation property and the Load() method loads it explicitly</a:t>
            </a:r>
            <a:r>
              <a:rPr lang="en-US" smtClean="0"/>
              <a:t>.</a:t>
            </a:r>
            <a:endParaRPr lang="en-US"/>
          </a:p>
          <a:p>
            <a:r>
              <a:rPr lang="en-US"/>
              <a:t>In the same way, context.Entry(student).Collection(s =&gt; s.Courses).Load() loads the collection navigation property Courses of the Student entity. The Collection() method gets an object that represents the collection navigation property</a:t>
            </a:r>
            <a:r>
              <a:rPr lang="en-US" smtClean="0"/>
              <a:t>.</a:t>
            </a:r>
            <a:endParaRPr lang="en-US"/>
          </a:p>
          <a:p>
            <a:r>
              <a:rPr lang="en-US"/>
              <a:t>The Load() method executes the SQL query in the database to get the data and fill up the specified reference or collection property in the memory.</a:t>
            </a:r>
            <a:endParaRPr lang="hu-HU"/>
          </a:p>
        </p:txBody>
      </p:sp>
    </p:spTree>
    <p:extLst>
      <p:ext uri="{BB962C8B-B14F-4D97-AF65-F5344CB8AC3E}">
        <p14:creationId xmlns:p14="http://schemas.microsoft.com/office/powerpoint/2010/main" val="18417432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Asynchronous Queries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92500"/>
          </a:bodyPr>
          <a:lstStyle/>
          <a:p>
            <a:r>
              <a:rPr lang="en-US"/>
              <a:t>Asynchronous queries avoid blocking a thread while the query is executed in the database. Async queries are important for keeping a responsive UI in </a:t>
            </a:r>
            <a:r>
              <a:rPr lang="en-US"/>
              <a:t>thick-client </a:t>
            </a:r>
            <a:r>
              <a:rPr lang="en-US" smtClean="0"/>
              <a:t>applications.</a:t>
            </a:r>
            <a:endParaRPr lang="hu-HU" smtClean="0"/>
          </a:p>
          <a:p>
            <a:r>
              <a:rPr lang="en-US" smtClean="0"/>
              <a:t>They </a:t>
            </a:r>
            <a:r>
              <a:rPr lang="en-US"/>
              <a:t>can also increase throughput in web applications where they free up the thread to service other requests in web </a:t>
            </a:r>
            <a:r>
              <a:rPr lang="en-US"/>
              <a:t>applications</a:t>
            </a:r>
            <a:r>
              <a:rPr lang="en-US" smtClean="0"/>
              <a:t>.</a:t>
            </a:r>
            <a:endParaRPr lang="hu-HU" smtClean="0"/>
          </a:p>
          <a:p>
            <a:r>
              <a:rPr lang="en-US"/>
              <a:t>Entity Framework Core provides a set of async extension methods similar to the LINQ methods, which execute a query and return results. Examples include ToListAsync(), ToArrayAsync(), </a:t>
            </a:r>
            <a:r>
              <a:rPr lang="en-US"/>
              <a:t>SingleAsync</a:t>
            </a:r>
            <a:r>
              <a:rPr lang="en-US" smtClean="0"/>
              <a:t>().</a:t>
            </a:r>
            <a:endParaRPr lang="hu-HU"/>
          </a:p>
        </p:txBody>
      </p:sp>
    </p:spTree>
    <p:extLst>
      <p:ext uri="{BB962C8B-B14F-4D97-AF65-F5344CB8AC3E}">
        <p14:creationId xmlns:p14="http://schemas.microsoft.com/office/powerpoint/2010/main" val="1459019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Asynchronous Queries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There are no async versions of some LINQ operators such as Where(...) or OrderBy(...) because these methods only build up the LINQ expression tree and don't cause the query to be executed in the database.</a:t>
            </a:r>
            <a:endParaRPr lang="hu-HU"/>
          </a:p>
        </p:txBody>
      </p:sp>
      <p:pic>
        <p:nvPicPr>
          <p:cNvPr id="2" name="Kép 1"/>
          <p:cNvPicPr>
            <a:picLocks noChangeAspect="1"/>
          </p:cNvPicPr>
          <p:nvPr/>
        </p:nvPicPr>
        <p:blipFill>
          <a:blip r:embed="rId3"/>
          <a:stretch>
            <a:fillRect/>
          </a:stretch>
        </p:blipFill>
        <p:spPr>
          <a:xfrm>
            <a:off x="2121879" y="4122111"/>
            <a:ext cx="4954218" cy="1724898"/>
          </a:xfrm>
          <a:prstGeom prst="rect">
            <a:avLst/>
          </a:prstGeom>
          <a:ln>
            <a:solidFill>
              <a:schemeClr val="bg1">
                <a:lumMod val="75000"/>
              </a:schemeClr>
            </a:solidFill>
          </a:ln>
        </p:spPr>
      </p:pic>
    </p:spTree>
    <p:extLst>
      <p:ext uri="{BB962C8B-B14F-4D97-AF65-F5344CB8AC3E}">
        <p14:creationId xmlns:p14="http://schemas.microsoft.com/office/powerpoint/2010/main" val="29935035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Global Query Filters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92500"/>
          </a:bodyPr>
          <a:lstStyle/>
          <a:p>
            <a:r>
              <a:rPr lang="en-US"/>
              <a:t>Global query filters are LINQ query predicates (a boolean expression typically passed to the LINQ Where query operator) applied to Entity Types in the metadata model (usually in </a:t>
            </a:r>
            <a:r>
              <a:rPr lang="en-US"/>
              <a:t>OnModelCreating</a:t>
            </a:r>
            <a:r>
              <a:rPr lang="en-US" smtClean="0"/>
              <a:t>).</a:t>
            </a:r>
            <a:endParaRPr lang="hu-HU" smtClean="0"/>
          </a:p>
          <a:p>
            <a:r>
              <a:rPr lang="en-US"/>
              <a:t>Such filters are automatically applied to any LINQ queries involving those Entity Types, including Entity Types referenced indirectly, such as through the use of Include or direct navigation property </a:t>
            </a:r>
            <a:r>
              <a:rPr lang="en-US"/>
              <a:t>references</a:t>
            </a:r>
            <a:r>
              <a:rPr lang="en-US" smtClean="0"/>
              <a:t>.</a:t>
            </a:r>
            <a:endParaRPr lang="hu-HU" smtClean="0"/>
          </a:p>
          <a:p>
            <a:r>
              <a:rPr lang="en-US"/>
              <a:t>Some common applications of this feature </a:t>
            </a:r>
            <a:r>
              <a:rPr lang="en-US"/>
              <a:t>are</a:t>
            </a:r>
            <a:r>
              <a:rPr lang="en-US" smtClean="0"/>
              <a:t>:</a:t>
            </a:r>
            <a:endParaRPr lang="hu-HU" smtClean="0"/>
          </a:p>
          <a:p>
            <a:pPr lvl="1"/>
            <a:r>
              <a:rPr lang="en-US"/>
              <a:t>Soft </a:t>
            </a:r>
            <a:r>
              <a:rPr lang="en-US" smtClean="0"/>
              <a:t>delete</a:t>
            </a:r>
            <a:r>
              <a:rPr lang="hu-HU" smtClean="0"/>
              <a:t>:</a:t>
            </a:r>
            <a:r>
              <a:rPr lang="en-US" smtClean="0"/>
              <a:t> </a:t>
            </a:r>
            <a:r>
              <a:rPr lang="en-US"/>
              <a:t>An Entity Type defines an IsDeleted property.</a:t>
            </a:r>
          </a:p>
          <a:p>
            <a:pPr lvl="1"/>
            <a:r>
              <a:rPr lang="en-US" smtClean="0"/>
              <a:t>Multi-tenancy</a:t>
            </a:r>
            <a:r>
              <a:rPr lang="hu-HU" smtClean="0"/>
              <a:t>:</a:t>
            </a:r>
            <a:r>
              <a:rPr lang="en-US" smtClean="0"/>
              <a:t> </a:t>
            </a:r>
            <a:r>
              <a:rPr lang="en-US"/>
              <a:t>An Entity Type defines a TenantId property.</a:t>
            </a:r>
            <a:endParaRPr lang="hu-HU"/>
          </a:p>
        </p:txBody>
      </p:sp>
    </p:spTree>
    <p:extLst>
      <p:ext uri="{BB962C8B-B14F-4D97-AF65-F5344CB8AC3E}">
        <p14:creationId xmlns:p14="http://schemas.microsoft.com/office/powerpoint/2010/main" val="20102992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Global Query Filters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The following example shows how to use Global Query Filters to implement soft-delete and multi-tenancy query behaviors in a simple blogging </a:t>
            </a:r>
            <a:r>
              <a:rPr lang="en-US"/>
              <a:t>model</a:t>
            </a:r>
            <a:r>
              <a:rPr lang="en-US" smtClean="0"/>
              <a:t>.</a:t>
            </a:r>
            <a:endParaRPr lang="en-US"/>
          </a:p>
          <a:p>
            <a:r>
              <a:rPr lang="en-US"/>
              <a:t>First, define the entities:</a:t>
            </a:r>
            <a:endParaRPr lang="hu-HU"/>
          </a:p>
        </p:txBody>
      </p:sp>
      <p:pic>
        <p:nvPicPr>
          <p:cNvPr id="2" name="Kép 1"/>
          <p:cNvPicPr>
            <a:picLocks noChangeAspect="1"/>
          </p:cNvPicPr>
          <p:nvPr/>
        </p:nvPicPr>
        <p:blipFill>
          <a:blip r:embed="rId3"/>
          <a:stretch>
            <a:fillRect/>
          </a:stretch>
        </p:blipFill>
        <p:spPr>
          <a:xfrm>
            <a:off x="833574" y="4041376"/>
            <a:ext cx="3657761" cy="2215902"/>
          </a:xfrm>
          <a:prstGeom prst="rect">
            <a:avLst/>
          </a:prstGeom>
          <a:ln>
            <a:solidFill>
              <a:schemeClr val="bg1">
                <a:lumMod val="75000"/>
              </a:schemeClr>
            </a:solidFill>
          </a:ln>
        </p:spPr>
      </p:pic>
      <p:pic>
        <p:nvPicPr>
          <p:cNvPr id="6" name="Kép 5"/>
          <p:cNvPicPr>
            <a:picLocks noChangeAspect="1"/>
          </p:cNvPicPr>
          <p:nvPr/>
        </p:nvPicPr>
        <p:blipFill>
          <a:blip r:embed="rId4"/>
          <a:stretch>
            <a:fillRect/>
          </a:stretch>
        </p:blipFill>
        <p:spPr>
          <a:xfrm>
            <a:off x="4696258" y="4041376"/>
            <a:ext cx="3622824" cy="2215902"/>
          </a:xfrm>
          <a:prstGeom prst="rect">
            <a:avLst/>
          </a:prstGeom>
          <a:ln>
            <a:solidFill>
              <a:schemeClr val="bg1">
                <a:lumMod val="75000"/>
              </a:schemeClr>
            </a:solidFill>
          </a:ln>
        </p:spPr>
      </p:pic>
    </p:spTree>
    <p:extLst>
      <p:ext uri="{BB962C8B-B14F-4D97-AF65-F5344CB8AC3E}">
        <p14:creationId xmlns:p14="http://schemas.microsoft.com/office/powerpoint/2010/main" val="210269254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Global Query Filters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Note the declaration of a tenantId field on the Blog entity. This will be used to associate each Blog instance with a specific tenant</a:t>
            </a:r>
            <a:r>
              <a:rPr lang="en-US"/>
              <a:t>. </a:t>
            </a:r>
            <a:endParaRPr lang="hu-HU" smtClean="0"/>
          </a:p>
          <a:p>
            <a:r>
              <a:rPr lang="en-US"/>
              <a:t>Also defined is an IsDeleted property on the Post entity type. This is used to keep track of whether a Post instance has been "soft-deleted". That is, the instance is marked as deleted without physically removing the underlying data.</a:t>
            </a:r>
            <a:endParaRPr lang="hu-HU"/>
          </a:p>
        </p:txBody>
      </p:sp>
    </p:spTree>
    <p:extLst>
      <p:ext uri="{BB962C8B-B14F-4D97-AF65-F5344CB8AC3E}">
        <p14:creationId xmlns:p14="http://schemas.microsoft.com/office/powerpoint/2010/main" val="226424869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Global Query Filters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Next, configure the query filters in OnModelCreating using the HasQueryFilter </a:t>
            </a:r>
            <a:r>
              <a:rPr lang="en-US"/>
              <a:t>API</a:t>
            </a:r>
            <a:r>
              <a:rPr lang="en-US" smtClean="0"/>
              <a:t>.</a:t>
            </a:r>
            <a:endParaRPr lang="hu-HU" smtClean="0"/>
          </a:p>
          <a:p>
            <a:endParaRPr lang="hu-HU"/>
          </a:p>
          <a:p>
            <a:endParaRPr lang="hu-HU" smtClean="0"/>
          </a:p>
          <a:p>
            <a:endParaRPr lang="hu-HU"/>
          </a:p>
          <a:p>
            <a:r>
              <a:rPr lang="en-US"/>
              <a:t>The predicate expressions passed to the HasQueryFilter calls will now automatically be applied to any LINQ queries for those types.</a:t>
            </a:r>
            <a:endParaRPr lang="hu-HU" smtClean="0"/>
          </a:p>
          <a:p>
            <a:endParaRPr lang="hu-HU"/>
          </a:p>
        </p:txBody>
      </p:sp>
      <p:pic>
        <p:nvPicPr>
          <p:cNvPr id="2" name="Kép 1"/>
          <p:cNvPicPr>
            <a:picLocks noChangeAspect="1"/>
          </p:cNvPicPr>
          <p:nvPr/>
        </p:nvPicPr>
        <p:blipFill>
          <a:blip r:embed="rId3"/>
          <a:stretch>
            <a:fillRect/>
          </a:stretch>
        </p:blipFill>
        <p:spPr>
          <a:xfrm>
            <a:off x="357843" y="2819444"/>
            <a:ext cx="8428313" cy="1319481"/>
          </a:xfrm>
          <a:prstGeom prst="rect">
            <a:avLst/>
          </a:prstGeom>
          <a:ln>
            <a:solidFill>
              <a:schemeClr val="bg1">
                <a:lumMod val="75000"/>
              </a:schemeClr>
            </a:solidFill>
          </a:ln>
        </p:spPr>
      </p:pic>
    </p:spTree>
    <p:extLst>
      <p:ext uri="{BB962C8B-B14F-4D97-AF65-F5344CB8AC3E}">
        <p14:creationId xmlns:p14="http://schemas.microsoft.com/office/powerpoint/2010/main" val="34552354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Global Query Filters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Filters may be disabled for individual LINQ queries by using the IgnoreQueryFilters() </a:t>
            </a:r>
            <a:r>
              <a:rPr lang="en-US"/>
              <a:t>operator</a:t>
            </a:r>
            <a:r>
              <a:rPr lang="en-US" smtClean="0"/>
              <a:t>.</a:t>
            </a:r>
            <a:endParaRPr lang="hu-HU" smtClean="0"/>
          </a:p>
          <a:p>
            <a:endParaRPr lang="hu-HU" smtClean="0"/>
          </a:p>
          <a:p>
            <a:endParaRPr lang="hu-HU"/>
          </a:p>
          <a:p>
            <a:endParaRPr lang="hu-HU" smtClean="0"/>
          </a:p>
          <a:p>
            <a:r>
              <a:rPr lang="en-US"/>
              <a:t>Global query filters have the </a:t>
            </a:r>
            <a:r>
              <a:rPr lang="en-US"/>
              <a:t>following </a:t>
            </a:r>
            <a:r>
              <a:rPr lang="en-US" smtClean="0"/>
              <a:t>limitations</a:t>
            </a:r>
            <a:r>
              <a:rPr lang="hu-HU" smtClean="0"/>
              <a:t>:</a:t>
            </a:r>
            <a:endParaRPr lang="en-US"/>
          </a:p>
          <a:p>
            <a:pPr lvl="1"/>
            <a:r>
              <a:rPr lang="en-US"/>
              <a:t>Filters can only be defined for the root Entity Type of an inheritance hierarchy.</a:t>
            </a:r>
            <a:endParaRPr lang="hu-HU"/>
          </a:p>
        </p:txBody>
      </p:sp>
      <p:pic>
        <p:nvPicPr>
          <p:cNvPr id="6" name="Kép 5"/>
          <p:cNvPicPr>
            <a:picLocks noChangeAspect="1"/>
          </p:cNvPicPr>
          <p:nvPr/>
        </p:nvPicPr>
        <p:blipFill>
          <a:blip r:embed="rId3"/>
          <a:stretch>
            <a:fillRect/>
          </a:stretch>
        </p:blipFill>
        <p:spPr>
          <a:xfrm>
            <a:off x="3122288" y="2910627"/>
            <a:ext cx="2755407" cy="1120620"/>
          </a:xfrm>
          <a:prstGeom prst="rect">
            <a:avLst/>
          </a:prstGeom>
          <a:ln>
            <a:solidFill>
              <a:schemeClr val="bg1">
                <a:lumMod val="75000"/>
              </a:schemeClr>
            </a:solidFill>
          </a:ln>
        </p:spPr>
      </p:pic>
    </p:spTree>
    <p:extLst>
      <p:ext uri="{BB962C8B-B14F-4D97-AF65-F5344CB8AC3E}">
        <p14:creationId xmlns:p14="http://schemas.microsoft.com/office/powerpoint/2010/main" val="155016892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Tracking vs. No-Tracking Queries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5"/>
            <a:ext cx="7886700" cy="3364561"/>
          </a:xfrm>
        </p:spPr>
        <p:txBody>
          <a:bodyPr>
            <a:normAutofit fontScale="92500" lnSpcReduction="10000"/>
          </a:bodyPr>
          <a:lstStyle/>
          <a:p>
            <a:r>
              <a:rPr lang="en-US"/>
              <a:t>By default, queries that return entity types are tracking. Which means you can make changes to those entity instances and have those changes persisted by </a:t>
            </a:r>
            <a:r>
              <a:rPr lang="en-US"/>
              <a:t>SaveChanges</a:t>
            </a:r>
            <a:r>
              <a:rPr lang="en-US" smtClean="0"/>
              <a:t>().</a:t>
            </a:r>
            <a:endParaRPr lang="hu-HU" smtClean="0"/>
          </a:p>
          <a:p>
            <a:r>
              <a:rPr lang="en-US"/>
              <a:t>No tracking queries are useful when the results are used in a </a:t>
            </a:r>
            <a:r>
              <a:rPr lang="en-US"/>
              <a:t>read-only </a:t>
            </a:r>
            <a:r>
              <a:rPr lang="en-US" smtClean="0"/>
              <a:t>scenario.</a:t>
            </a:r>
            <a:endParaRPr lang="hu-HU" smtClean="0"/>
          </a:p>
          <a:p>
            <a:r>
              <a:rPr lang="en-US" smtClean="0"/>
              <a:t>If </a:t>
            </a:r>
            <a:r>
              <a:rPr lang="en-US"/>
              <a:t>you don't need to update the entities retrieved from the database, then a no-tracking query should be used</a:t>
            </a:r>
            <a:r>
              <a:rPr lang="en-US"/>
              <a:t>. </a:t>
            </a:r>
            <a:endParaRPr lang="hu-HU" smtClean="0"/>
          </a:p>
          <a:p>
            <a:r>
              <a:rPr lang="en-US" smtClean="0"/>
              <a:t>You </a:t>
            </a:r>
            <a:r>
              <a:rPr lang="en-US"/>
              <a:t>can swap an individual query to be no-tracking.</a:t>
            </a:r>
            <a:endParaRPr lang="hu-HU"/>
          </a:p>
        </p:txBody>
      </p:sp>
      <p:pic>
        <p:nvPicPr>
          <p:cNvPr id="2" name="Kép 1"/>
          <p:cNvPicPr>
            <a:picLocks noChangeAspect="1"/>
          </p:cNvPicPr>
          <p:nvPr/>
        </p:nvPicPr>
        <p:blipFill>
          <a:blip r:embed="rId3"/>
          <a:stretch>
            <a:fillRect/>
          </a:stretch>
        </p:blipFill>
        <p:spPr>
          <a:xfrm>
            <a:off x="3126756" y="5291516"/>
            <a:ext cx="2944463" cy="843389"/>
          </a:xfrm>
          <a:prstGeom prst="rect">
            <a:avLst/>
          </a:prstGeom>
          <a:ln>
            <a:solidFill>
              <a:schemeClr val="bg1">
                <a:lumMod val="75000"/>
              </a:schemeClr>
            </a:solidFill>
          </a:ln>
        </p:spPr>
      </p:pic>
    </p:spTree>
    <p:extLst>
      <p:ext uri="{BB962C8B-B14F-4D97-AF65-F5344CB8AC3E}">
        <p14:creationId xmlns:p14="http://schemas.microsoft.com/office/powerpoint/2010/main" val="2397300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DbContext</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556642" y="1336226"/>
            <a:ext cx="7886700" cy="4639569"/>
          </a:xfrm>
        </p:spPr>
        <p:txBody>
          <a:bodyPr>
            <a:normAutofit/>
          </a:bodyPr>
          <a:lstStyle/>
          <a:p>
            <a:r>
              <a:rPr lang="en-US" sz="2400"/>
              <a:t>To use DbContext in our application, we need to create the class that derives from DbContext, also known as context class. This context class typically includes DbSet&lt;TEntity&gt; properties for each entity in the model. Consider the following example of context class in EF Core</a:t>
            </a:r>
            <a:r>
              <a:rPr lang="en-US" sz="2400" smtClean="0"/>
              <a:t>.</a:t>
            </a:r>
            <a:endParaRPr lang="hu-HU" sz="2400" smtClean="0"/>
          </a:p>
          <a:p>
            <a:endParaRPr lang="en-US"/>
          </a:p>
        </p:txBody>
      </p:sp>
      <p:pic>
        <p:nvPicPr>
          <p:cNvPr id="2" name="Kép 1"/>
          <p:cNvPicPr>
            <a:picLocks noChangeAspect="1"/>
          </p:cNvPicPr>
          <p:nvPr/>
        </p:nvPicPr>
        <p:blipFill>
          <a:blip r:embed="rId3"/>
          <a:stretch>
            <a:fillRect/>
          </a:stretch>
        </p:blipFill>
        <p:spPr>
          <a:xfrm>
            <a:off x="1294829" y="3114675"/>
            <a:ext cx="6410325" cy="3743325"/>
          </a:xfrm>
          <a:prstGeom prst="rect">
            <a:avLst/>
          </a:prstGeom>
          <a:ln>
            <a:solidFill>
              <a:schemeClr val="bg1">
                <a:lumMod val="75000"/>
              </a:schemeClr>
            </a:solidFill>
          </a:ln>
        </p:spPr>
      </p:pic>
    </p:spTree>
    <p:extLst>
      <p:ext uri="{BB962C8B-B14F-4D97-AF65-F5344CB8AC3E}">
        <p14:creationId xmlns:p14="http://schemas.microsoft.com/office/powerpoint/2010/main" val="41648798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Saving data</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92500"/>
          </a:bodyPr>
          <a:lstStyle/>
          <a:p>
            <a:r>
              <a:rPr lang="en-US"/>
              <a:t>Entity Framework Core provides different ways to add, update, or delete data in the underlying </a:t>
            </a:r>
            <a:r>
              <a:rPr lang="en-US" smtClean="0"/>
              <a:t>database.</a:t>
            </a:r>
            <a:endParaRPr lang="hu-HU" smtClean="0"/>
          </a:p>
          <a:p>
            <a:r>
              <a:rPr lang="en-US" smtClean="0"/>
              <a:t>An </a:t>
            </a:r>
            <a:r>
              <a:rPr lang="en-US"/>
              <a:t>entity contains data in its scalar property will be either inserted or updated or deleted based on its EntityState</a:t>
            </a:r>
            <a:r>
              <a:rPr lang="en-US" smtClean="0"/>
              <a:t>.</a:t>
            </a:r>
            <a:endParaRPr lang="hu-HU" smtClean="0"/>
          </a:p>
          <a:p>
            <a:r>
              <a:rPr lang="en-US"/>
              <a:t>There are two scenarios to save an entity data: connected </a:t>
            </a:r>
            <a:r>
              <a:rPr lang="hu-HU" smtClean="0"/>
              <a:t>(tracking) </a:t>
            </a:r>
            <a:r>
              <a:rPr lang="en-US" smtClean="0"/>
              <a:t>and disconnected</a:t>
            </a:r>
            <a:r>
              <a:rPr lang="hu-HU" smtClean="0"/>
              <a:t> (no-tracking)</a:t>
            </a:r>
            <a:r>
              <a:rPr lang="en-US" smtClean="0"/>
              <a:t>.</a:t>
            </a:r>
            <a:endParaRPr lang="hu-HU" smtClean="0"/>
          </a:p>
          <a:p>
            <a:r>
              <a:rPr lang="en-US" smtClean="0"/>
              <a:t>In </a:t>
            </a:r>
            <a:r>
              <a:rPr lang="en-US"/>
              <a:t>the connected scenario, the same instance of DbContext is used in retrieving and saving entities, whereas this is different in the disconnected scenario.</a:t>
            </a:r>
            <a:endParaRPr lang="hu-HU"/>
          </a:p>
        </p:txBody>
      </p:sp>
    </p:spTree>
    <p:extLst>
      <p:ext uri="{BB962C8B-B14F-4D97-AF65-F5344CB8AC3E}">
        <p14:creationId xmlns:p14="http://schemas.microsoft.com/office/powerpoint/2010/main" val="269005967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Saving data</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The following figure illustrates the CUD (Create, Update, Delete) operation in the connected scenario.</a:t>
            </a:r>
            <a:endParaRPr lang="hu-HU"/>
          </a:p>
        </p:txBody>
      </p:sp>
      <p:pic>
        <p:nvPicPr>
          <p:cNvPr id="2" name="Kép 1"/>
          <p:cNvPicPr>
            <a:picLocks noChangeAspect="1"/>
          </p:cNvPicPr>
          <p:nvPr/>
        </p:nvPicPr>
        <p:blipFill>
          <a:blip r:embed="rId3"/>
          <a:stretch>
            <a:fillRect/>
          </a:stretch>
        </p:blipFill>
        <p:spPr>
          <a:xfrm>
            <a:off x="1612360" y="3224949"/>
            <a:ext cx="5775263" cy="2789483"/>
          </a:xfrm>
          <a:prstGeom prst="rect">
            <a:avLst/>
          </a:prstGeom>
        </p:spPr>
      </p:pic>
    </p:spTree>
    <p:extLst>
      <p:ext uri="{BB962C8B-B14F-4D97-AF65-F5344CB8AC3E}">
        <p14:creationId xmlns:p14="http://schemas.microsoft.com/office/powerpoint/2010/main" val="24456930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Saving data</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As per the above figure, Entity Framework builds and executes INSERT, UPDATE, or DELETE statements for the entities whose EntityState is Added, Modified, or Deleted when the DbContext.SaveChanges() method is </a:t>
            </a:r>
            <a:r>
              <a:rPr lang="en-US" smtClean="0"/>
              <a:t>called.</a:t>
            </a:r>
            <a:endParaRPr lang="hu-HU" smtClean="0"/>
          </a:p>
          <a:p>
            <a:r>
              <a:rPr lang="en-US" smtClean="0"/>
              <a:t>In </a:t>
            </a:r>
            <a:r>
              <a:rPr lang="en-US"/>
              <a:t>the connected scenario, an instance of DbContext keeps track of all the entities and so it automatically sets an appropriate EntityState of each entity whenever an entity is created, modified, or deleted.</a:t>
            </a:r>
            <a:endParaRPr lang="hu-HU"/>
          </a:p>
        </p:txBody>
      </p:sp>
    </p:spTree>
    <p:extLst>
      <p:ext uri="{BB962C8B-B14F-4D97-AF65-F5344CB8AC3E}">
        <p14:creationId xmlns:p14="http://schemas.microsoft.com/office/powerpoint/2010/main" val="218557195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Saving data</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sz="half" idx="1"/>
          </p:nvPr>
        </p:nvSpPr>
        <p:spPr>
          <a:xfrm>
            <a:off x="628650" y="2311115"/>
            <a:ext cx="3886200" cy="3865848"/>
          </a:xfrm>
        </p:spPr>
        <p:txBody>
          <a:bodyPr>
            <a:normAutofit/>
          </a:bodyPr>
          <a:lstStyle/>
          <a:p>
            <a:r>
              <a:rPr lang="en-US"/>
              <a:t>The DbSet.Add and DbContext.Add methods add a new entity to a context (instance of DbContext) which will insert a new record in the database when you call the SaveChanges() method.</a:t>
            </a:r>
            <a:endParaRPr lang="hu-HU"/>
          </a:p>
        </p:txBody>
      </p:sp>
      <p:pic>
        <p:nvPicPr>
          <p:cNvPr id="8" name="Tartalom helye 7"/>
          <p:cNvPicPr>
            <a:picLocks noGrp="1" noChangeAspect="1"/>
          </p:cNvPicPr>
          <p:nvPr>
            <p:ph sz="half" idx="2"/>
          </p:nvPr>
        </p:nvPicPr>
        <p:blipFill>
          <a:blip r:embed="rId3"/>
          <a:stretch>
            <a:fillRect/>
          </a:stretch>
        </p:blipFill>
        <p:spPr>
          <a:xfrm>
            <a:off x="4598988" y="2311115"/>
            <a:ext cx="3856932" cy="3380357"/>
          </a:xfrm>
          <a:prstGeom prst="rect">
            <a:avLst/>
          </a:prstGeom>
          <a:ln>
            <a:solidFill>
              <a:schemeClr val="bg1">
                <a:lumMod val="75000"/>
              </a:schemeClr>
            </a:solidFill>
          </a:ln>
        </p:spPr>
      </p:pic>
    </p:spTree>
    <p:extLst>
      <p:ext uri="{BB962C8B-B14F-4D97-AF65-F5344CB8AC3E}">
        <p14:creationId xmlns:p14="http://schemas.microsoft.com/office/powerpoint/2010/main" val="22364898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Saving data</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sz="half" idx="1"/>
          </p:nvPr>
        </p:nvSpPr>
        <p:spPr>
          <a:xfrm>
            <a:off x="628650" y="1825624"/>
            <a:ext cx="7832770" cy="2424404"/>
          </a:xfrm>
        </p:spPr>
        <p:txBody>
          <a:bodyPr>
            <a:normAutofit lnSpcReduction="10000"/>
          </a:bodyPr>
          <a:lstStyle/>
          <a:p>
            <a:r>
              <a:rPr lang="en-US"/>
              <a:t>In the connected scenario, EF Core API keeps track of all the entities retrieved using a </a:t>
            </a:r>
            <a:r>
              <a:rPr lang="en-US" smtClean="0"/>
              <a:t>context.</a:t>
            </a:r>
            <a:endParaRPr lang="hu-HU" smtClean="0"/>
          </a:p>
          <a:p>
            <a:r>
              <a:rPr lang="en-US" smtClean="0"/>
              <a:t>Therefore</a:t>
            </a:r>
            <a:r>
              <a:rPr lang="en-US"/>
              <a:t>, when you edit entity data, EF automatically marks EntityState to Modified, which results in an updated statement in the database when you call the SaveChanges() method.</a:t>
            </a:r>
            <a:endParaRPr lang="hu-HU"/>
          </a:p>
        </p:txBody>
      </p:sp>
      <p:pic>
        <p:nvPicPr>
          <p:cNvPr id="9" name="Kép 8"/>
          <p:cNvPicPr>
            <a:picLocks noChangeAspect="1"/>
          </p:cNvPicPr>
          <p:nvPr/>
        </p:nvPicPr>
        <p:blipFill>
          <a:blip r:embed="rId3"/>
          <a:stretch>
            <a:fillRect/>
          </a:stretch>
        </p:blipFill>
        <p:spPr>
          <a:xfrm>
            <a:off x="1868007" y="4250028"/>
            <a:ext cx="5263969" cy="1715373"/>
          </a:xfrm>
          <a:prstGeom prst="rect">
            <a:avLst/>
          </a:prstGeom>
          <a:ln>
            <a:solidFill>
              <a:schemeClr val="bg1">
                <a:lumMod val="75000"/>
              </a:schemeClr>
            </a:solidFill>
          </a:ln>
        </p:spPr>
      </p:pic>
    </p:spTree>
    <p:extLst>
      <p:ext uri="{BB962C8B-B14F-4D97-AF65-F5344CB8AC3E}">
        <p14:creationId xmlns:p14="http://schemas.microsoft.com/office/powerpoint/2010/main" val="552757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Saving data</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6" name="Tartalom helye 5"/>
          <p:cNvSpPr>
            <a:spLocks noGrp="1"/>
          </p:cNvSpPr>
          <p:nvPr>
            <p:ph sz="half" idx="1"/>
          </p:nvPr>
        </p:nvSpPr>
        <p:spPr>
          <a:xfrm>
            <a:off x="598934" y="1890033"/>
            <a:ext cx="3886200" cy="2514555"/>
          </a:xfrm>
        </p:spPr>
        <p:txBody>
          <a:bodyPr/>
          <a:lstStyle/>
          <a:p>
            <a:r>
              <a:rPr lang="en-US"/>
              <a:t>Use the DbSet.Remove() or DbContext.Remove methods to delete a record in the database table.</a:t>
            </a:r>
            <a:endParaRPr lang="hu-HU"/>
          </a:p>
        </p:txBody>
      </p:sp>
      <p:pic>
        <p:nvPicPr>
          <p:cNvPr id="9" name="Tartalom helye 8"/>
          <p:cNvPicPr>
            <a:picLocks noGrp="1" noChangeAspect="1"/>
          </p:cNvPicPr>
          <p:nvPr>
            <p:ph sz="half" idx="2"/>
          </p:nvPr>
        </p:nvPicPr>
        <p:blipFill>
          <a:blip r:embed="rId3"/>
          <a:stretch>
            <a:fillRect/>
          </a:stretch>
        </p:blipFill>
        <p:spPr>
          <a:xfrm>
            <a:off x="4499992" y="1890033"/>
            <a:ext cx="4294825" cy="2339718"/>
          </a:xfrm>
          <a:prstGeom prst="rect">
            <a:avLst/>
          </a:prstGeom>
          <a:ln>
            <a:solidFill>
              <a:schemeClr val="bg1">
                <a:lumMod val="75000"/>
              </a:schemeClr>
            </a:solidFill>
          </a:ln>
        </p:spPr>
      </p:pic>
      <p:sp>
        <p:nvSpPr>
          <p:cNvPr id="10" name="Tartalom helye 5"/>
          <p:cNvSpPr txBox="1">
            <a:spLocks/>
          </p:cNvSpPr>
          <p:nvPr/>
        </p:nvSpPr>
        <p:spPr>
          <a:xfrm>
            <a:off x="598933" y="4435998"/>
            <a:ext cx="8195883" cy="2157986"/>
          </a:xfrm>
          <a:prstGeom prst="rect">
            <a:avLst/>
          </a:prstGeom>
          <a:solidFill>
            <a:schemeClr val="bg1">
              <a:lumMod val="95000"/>
            </a:schemeClr>
          </a:solid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u-HU" smtClean="0"/>
              <a:t>L</a:t>
            </a:r>
            <a:r>
              <a:rPr lang="en-US" smtClean="0"/>
              <a:t>earn </a:t>
            </a:r>
            <a:r>
              <a:rPr lang="en-US"/>
              <a:t>about saving data in the disconnected </a:t>
            </a:r>
            <a:r>
              <a:rPr lang="en-US" smtClean="0"/>
              <a:t>scenario</a:t>
            </a:r>
            <a:r>
              <a:rPr lang="hu-HU" smtClean="0"/>
              <a:t> </a:t>
            </a:r>
            <a:r>
              <a:rPr lang="en-US" smtClean="0"/>
              <a:t>in </a:t>
            </a:r>
            <a:r>
              <a:rPr lang="en-US"/>
              <a:t>EF </a:t>
            </a:r>
            <a:r>
              <a:rPr lang="en-US" smtClean="0"/>
              <a:t>Core</a:t>
            </a:r>
            <a:r>
              <a:rPr lang="hu-HU" smtClean="0"/>
              <a:t> in the following link:</a:t>
            </a:r>
          </a:p>
          <a:p>
            <a:r>
              <a:rPr lang="hu-HU">
                <a:hlinkClick r:id="rId4"/>
              </a:rPr>
              <a:t>https://www.entityframeworktutorial.net/efcore/saving-data-in-disconnected-scenario-in-ef-core.aspx</a:t>
            </a:r>
            <a:endParaRPr lang="hu-HU"/>
          </a:p>
        </p:txBody>
      </p:sp>
    </p:spTree>
    <p:extLst>
      <p:ext uri="{BB962C8B-B14F-4D97-AF65-F5344CB8AC3E}">
        <p14:creationId xmlns:p14="http://schemas.microsoft.com/office/powerpoint/2010/main" val="262904407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Asynchronous Saving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6"/>
            <a:ext cx="7886700" cy="3464036"/>
          </a:xfrm>
        </p:spPr>
        <p:txBody>
          <a:bodyPr>
            <a:normAutofit fontScale="92500" lnSpcReduction="20000"/>
          </a:bodyPr>
          <a:lstStyle/>
          <a:p>
            <a:r>
              <a:rPr lang="en-US"/>
              <a:t>Asynchronous saving avoids blocking a thread while the changes are written to the database. This can be useful to avoid freezing the UI of a thick-client application</a:t>
            </a:r>
            <a:r>
              <a:rPr lang="en-US"/>
              <a:t>. </a:t>
            </a:r>
            <a:endParaRPr lang="hu-HU" smtClean="0"/>
          </a:p>
          <a:p>
            <a:r>
              <a:rPr lang="en-US" smtClean="0"/>
              <a:t>Asynchronous </a:t>
            </a:r>
            <a:r>
              <a:rPr lang="en-US"/>
              <a:t>operations can also increase throughput in a web application, where the thread can be freed up to service other requests while the database operation completes</a:t>
            </a:r>
            <a:r>
              <a:rPr lang="en-US"/>
              <a:t>. </a:t>
            </a:r>
            <a:endParaRPr lang="hu-HU" smtClean="0"/>
          </a:p>
          <a:p>
            <a:r>
              <a:rPr lang="hu-HU"/>
              <a:t>Entity Framework Core provides DbContext.SaveChangesAsync() as an asynchronous alternative to DbContext.SaveChanges().</a:t>
            </a:r>
            <a:endParaRPr lang="hu-HU"/>
          </a:p>
        </p:txBody>
      </p:sp>
      <p:pic>
        <p:nvPicPr>
          <p:cNvPr id="2" name="Kép 1"/>
          <p:cNvPicPr>
            <a:picLocks noChangeAspect="1"/>
          </p:cNvPicPr>
          <p:nvPr/>
        </p:nvPicPr>
        <p:blipFill>
          <a:blip r:embed="rId3"/>
          <a:stretch>
            <a:fillRect/>
          </a:stretch>
        </p:blipFill>
        <p:spPr>
          <a:xfrm>
            <a:off x="2484642" y="5070720"/>
            <a:ext cx="4174715" cy="1433111"/>
          </a:xfrm>
          <a:prstGeom prst="rect">
            <a:avLst/>
          </a:prstGeom>
          <a:ln>
            <a:solidFill>
              <a:schemeClr val="bg1">
                <a:lumMod val="75000"/>
              </a:schemeClr>
            </a:solidFill>
          </a:ln>
        </p:spPr>
      </p:pic>
    </p:spTree>
    <p:extLst>
      <p:ext uri="{BB962C8B-B14F-4D97-AF65-F5344CB8AC3E}">
        <p14:creationId xmlns:p14="http://schemas.microsoft.com/office/powerpoint/2010/main" val="32158628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Transactions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935783"/>
          </a:xfrm>
        </p:spPr>
        <p:txBody>
          <a:bodyPr>
            <a:normAutofit fontScale="85000" lnSpcReduction="20000"/>
          </a:bodyPr>
          <a:lstStyle/>
          <a:p>
            <a:r>
              <a:rPr lang="en-US"/>
              <a:t>Transactions allow several database operations to be processed in an </a:t>
            </a:r>
            <a:r>
              <a:rPr lang="en-US"/>
              <a:t>atomic </a:t>
            </a:r>
            <a:r>
              <a:rPr lang="en-US" smtClean="0"/>
              <a:t>manner.</a:t>
            </a:r>
            <a:endParaRPr lang="hu-HU" smtClean="0"/>
          </a:p>
          <a:p>
            <a:r>
              <a:rPr lang="en-US" smtClean="0"/>
              <a:t>If </a:t>
            </a:r>
            <a:r>
              <a:rPr lang="en-US"/>
              <a:t>the transaction is committed, all of the operations are successfully applied to </a:t>
            </a:r>
            <a:r>
              <a:rPr lang="en-US"/>
              <a:t>the </a:t>
            </a:r>
            <a:r>
              <a:rPr lang="en-US" smtClean="0"/>
              <a:t>database.</a:t>
            </a:r>
            <a:endParaRPr lang="hu-HU" smtClean="0"/>
          </a:p>
          <a:p>
            <a:r>
              <a:rPr lang="en-US" smtClean="0"/>
              <a:t>If </a:t>
            </a:r>
            <a:r>
              <a:rPr lang="en-US"/>
              <a:t>the transaction is rolled back, none of the operations are applied to the </a:t>
            </a:r>
            <a:r>
              <a:rPr lang="en-US"/>
              <a:t>database</a:t>
            </a:r>
            <a:r>
              <a:rPr lang="en-US" smtClean="0"/>
              <a:t>.</a:t>
            </a:r>
            <a:endParaRPr lang="hu-HU" smtClean="0"/>
          </a:p>
          <a:p>
            <a:r>
              <a:rPr lang="en-US"/>
              <a:t>By default, if the database provider supports transactions, all changes in a single call to SaveChanges() are applied in </a:t>
            </a:r>
            <a:r>
              <a:rPr lang="en-US"/>
              <a:t>a </a:t>
            </a:r>
            <a:r>
              <a:rPr lang="en-US" smtClean="0"/>
              <a:t>transaction.</a:t>
            </a:r>
            <a:endParaRPr lang="hu-HU" smtClean="0"/>
          </a:p>
          <a:p>
            <a:pPr lvl="1"/>
            <a:r>
              <a:rPr lang="en-US" smtClean="0"/>
              <a:t>If </a:t>
            </a:r>
            <a:r>
              <a:rPr lang="en-US"/>
              <a:t>any of the changes fail, then the transaction is rolled back and none of the changes are applied to </a:t>
            </a:r>
            <a:r>
              <a:rPr lang="en-US"/>
              <a:t>the </a:t>
            </a:r>
            <a:r>
              <a:rPr lang="en-US" smtClean="0"/>
              <a:t>database.</a:t>
            </a:r>
            <a:endParaRPr lang="hu-HU" smtClean="0"/>
          </a:p>
          <a:p>
            <a:pPr lvl="1"/>
            <a:r>
              <a:rPr lang="en-US" smtClean="0"/>
              <a:t>This </a:t>
            </a:r>
            <a:r>
              <a:rPr lang="en-US"/>
              <a:t>means that SaveChanges() is guaranteed to either completely succeed, or leave the database unmodified if an error </a:t>
            </a:r>
            <a:r>
              <a:rPr lang="en-US"/>
              <a:t>occurs</a:t>
            </a:r>
            <a:r>
              <a:rPr lang="en-US" smtClean="0"/>
              <a:t>.</a:t>
            </a:r>
            <a:endParaRPr lang="hu-HU" smtClean="0"/>
          </a:p>
          <a:p>
            <a:r>
              <a:rPr lang="en-US"/>
              <a:t>For most applications, this default behavior is sufficient. You should only manually control transactions if your application requirements deem it necessary.</a:t>
            </a:r>
            <a:endParaRPr lang="hu-HU"/>
          </a:p>
        </p:txBody>
      </p:sp>
    </p:spTree>
    <p:extLst>
      <p:ext uri="{BB962C8B-B14F-4D97-AF65-F5344CB8AC3E}">
        <p14:creationId xmlns:p14="http://schemas.microsoft.com/office/powerpoint/2010/main" val="30722521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Transactions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5"/>
            <a:ext cx="7886700" cy="2978195"/>
          </a:xfrm>
        </p:spPr>
        <p:txBody>
          <a:bodyPr>
            <a:normAutofit fontScale="92500" lnSpcReduction="10000"/>
          </a:bodyPr>
          <a:lstStyle/>
          <a:p>
            <a:r>
              <a:rPr lang="en-US"/>
              <a:t>You can use the DbContext.Database API to begin, commit, and rollback </a:t>
            </a:r>
            <a:r>
              <a:rPr lang="en-US"/>
              <a:t>transactions</a:t>
            </a:r>
            <a:r>
              <a:rPr lang="en-US" smtClean="0"/>
              <a:t>.</a:t>
            </a:r>
            <a:endParaRPr lang="hu-HU" smtClean="0"/>
          </a:p>
          <a:p>
            <a:r>
              <a:rPr lang="en-US"/>
              <a:t>Not all database providers support transactions. Some providers may throw or no-op when transaction APIs </a:t>
            </a:r>
            <a:r>
              <a:rPr lang="en-US"/>
              <a:t>are </a:t>
            </a:r>
            <a:r>
              <a:rPr lang="en-US" smtClean="0"/>
              <a:t>called</a:t>
            </a:r>
            <a:r>
              <a:rPr lang="hu-HU" smtClean="0"/>
              <a:t>!</a:t>
            </a:r>
          </a:p>
          <a:p>
            <a:r>
              <a:rPr lang="en-US"/>
              <a:t>The following example shows two SaveChanges() operations and a LINQ query being executed in a single </a:t>
            </a:r>
            <a:r>
              <a:rPr lang="en-US"/>
              <a:t>transaction</a:t>
            </a:r>
            <a:r>
              <a:rPr lang="en-US" smtClean="0"/>
              <a:t>.</a:t>
            </a:r>
            <a:endParaRPr lang="hu-HU" smtClean="0"/>
          </a:p>
          <a:p>
            <a:endParaRPr lang="hu-HU" smtClean="0"/>
          </a:p>
          <a:p>
            <a:endParaRPr lang="hu-HU"/>
          </a:p>
        </p:txBody>
      </p:sp>
      <p:sp>
        <p:nvSpPr>
          <p:cNvPr id="6" name="Tartalom helye 5"/>
          <p:cNvSpPr txBox="1">
            <a:spLocks/>
          </p:cNvSpPr>
          <p:nvPr/>
        </p:nvSpPr>
        <p:spPr>
          <a:xfrm>
            <a:off x="628650" y="4803820"/>
            <a:ext cx="7886700" cy="1790164"/>
          </a:xfrm>
          <a:prstGeom prst="rect">
            <a:avLst/>
          </a:prstGeom>
          <a:solidFill>
            <a:schemeClr val="bg1">
              <a:lumMod val="95000"/>
            </a:schemeClr>
          </a:solid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u-HU" sz="2600" smtClean="0"/>
              <a:t>L</a:t>
            </a:r>
            <a:r>
              <a:rPr lang="en-US" sz="2600" smtClean="0"/>
              <a:t>earn </a:t>
            </a:r>
            <a:r>
              <a:rPr lang="hu-HU" sz="2600" smtClean="0"/>
              <a:t>more </a:t>
            </a:r>
            <a:r>
              <a:rPr lang="en-US" sz="2600" smtClean="0"/>
              <a:t>about </a:t>
            </a:r>
            <a:r>
              <a:rPr lang="hu-HU" sz="2600" smtClean="0"/>
              <a:t>transactions </a:t>
            </a:r>
            <a:r>
              <a:rPr lang="en-US" sz="2600" smtClean="0"/>
              <a:t>in </a:t>
            </a:r>
            <a:r>
              <a:rPr lang="en-US" sz="2600"/>
              <a:t>EF </a:t>
            </a:r>
            <a:r>
              <a:rPr lang="en-US" sz="2600" smtClean="0"/>
              <a:t>Core</a:t>
            </a:r>
            <a:r>
              <a:rPr lang="hu-HU" sz="2600" smtClean="0"/>
              <a:t> in the following link:</a:t>
            </a:r>
          </a:p>
          <a:p>
            <a:r>
              <a:rPr lang="hu-HU" sz="2600">
                <a:hlinkClick r:id="rId3"/>
              </a:rPr>
              <a:t>https://docs.microsoft.com/en-us/ef/core/saving/transactions</a:t>
            </a:r>
            <a:endParaRPr lang="hu-HU" sz="2600"/>
          </a:p>
        </p:txBody>
      </p:sp>
    </p:spTree>
    <p:extLst>
      <p:ext uri="{BB962C8B-B14F-4D97-AF65-F5344CB8AC3E}">
        <p14:creationId xmlns:p14="http://schemas.microsoft.com/office/powerpoint/2010/main" val="337264162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Transactions</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2" name="Tartalom helye 1"/>
          <p:cNvPicPr>
            <a:picLocks noGrp="1" noChangeAspect="1"/>
          </p:cNvPicPr>
          <p:nvPr>
            <p:ph idx="1"/>
          </p:nvPr>
        </p:nvPicPr>
        <p:blipFill>
          <a:blip r:embed="rId3"/>
          <a:stretch>
            <a:fillRect/>
          </a:stretch>
        </p:blipFill>
        <p:spPr>
          <a:xfrm>
            <a:off x="960164" y="1439259"/>
            <a:ext cx="7079655" cy="5052532"/>
          </a:xfrm>
          <a:prstGeom prst="rect">
            <a:avLst/>
          </a:prstGeom>
        </p:spPr>
      </p:pic>
    </p:spTree>
    <p:extLst>
      <p:ext uri="{BB962C8B-B14F-4D97-AF65-F5344CB8AC3E}">
        <p14:creationId xmlns:p14="http://schemas.microsoft.com/office/powerpoint/2010/main" val="1452571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DbContext</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fontScale="92500" lnSpcReduction="10000"/>
          </a:bodyPr>
          <a:lstStyle/>
          <a:p>
            <a:r>
              <a:rPr lang="en-US"/>
              <a:t>In the example above, the SchoolContext class is derived from the DbContext class and contains the DbSet&lt;TEntity&gt; properties of Student and Course type. </a:t>
            </a:r>
            <a:endParaRPr lang="hu-HU" smtClean="0"/>
          </a:p>
          <a:p>
            <a:r>
              <a:rPr lang="en-US" smtClean="0"/>
              <a:t>It </a:t>
            </a:r>
            <a:r>
              <a:rPr lang="en-US"/>
              <a:t>also overrides the OnConfiguring and OnModelCreating methods. </a:t>
            </a:r>
            <a:endParaRPr lang="hu-HU" smtClean="0"/>
          </a:p>
          <a:p>
            <a:pPr lvl="1"/>
            <a:r>
              <a:rPr lang="en-US"/>
              <a:t>The OnConfiguring() method allows us to select and configure the data source to be used with a context using DbContextOptionsBuilder</a:t>
            </a:r>
            <a:r>
              <a:rPr lang="en-US" smtClean="0"/>
              <a:t>.</a:t>
            </a:r>
            <a:endParaRPr lang="hu-HU" smtClean="0"/>
          </a:p>
          <a:p>
            <a:pPr lvl="1"/>
            <a:r>
              <a:rPr lang="en-US"/>
              <a:t>The OnModelCreating() method allows us to configure the model using ModelBuilder Fluent API.</a:t>
            </a:r>
            <a:endParaRPr lang="hu-HU" smtClean="0"/>
          </a:p>
          <a:p>
            <a:r>
              <a:rPr lang="en-US" smtClean="0"/>
              <a:t>We </a:t>
            </a:r>
            <a:r>
              <a:rPr lang="en-US"/>
              <a:t>must create an instance of SchoolContext to connect to the database and save or retrieve Student or Course data.</a:t>
            </a:r>
          </a:p>
        </p:txBody>
      </p:sp>
    </p:spTree>
    <p:extLst>
      <p:ext uri="{BB962C8B-B14F-4D97-AF65-F5344CB8AC3E}">
        <p14:creationId xmlns:p14="http://schemas.microsoft.com/office/powerpoint/2010/main" val="4199588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ChangeTracker</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92500" lnSpcReduction="20000"/>
          </a:bodyPr>
          <a:lstStyle/>
          <a:p>
            <a:r>
              <a:rPr lang="en-US"/>
              <a:t>The DbContext in Entity Framework Core includes the ChangeTracker class in Microsoft.EntityFrameworkCore.ChangeTracking namespace which is responsible of tracking the state of each entity retrieved using the same DbContext </a:t>
            </a:r>
            <a:r>
              <a:rPr lang="en-US"/>
              <a:t>instance</a:t>
            </a:r>
            <a:r>
              <a:rPr lang="en-US" smtClean="0"/>
              <a:t>.</a:t>
            </a:r>
            <a:endParaRPr lang="hu-HU" smtClean="0"/>
          </a:p>
          <a:p>
            <a:r>
              <a:rPr lang="en-US"/>
              <a:t>The ChangeTracker class in Entity Framework Core starts tracking of all the entities as soon as it is retrieved using DbContext, until they go out of its scope.</a:t>
            </a:r>
          </a:p>
          <a:p>
            <a:r>
              <a:rPr lang="en-US"/>
              <a:t>EF keeps track of all the changes applied to all the entities and their properties, so that it can build and execute appropriate DML statements to the underlying data source.</a:t>
            </a:r>
            <a:endParaRPr lang="hu-HU"/>
          </a:p>
        </p:txBody>
      </p:sp>
    </p:spTree>
    <p:extLst>
      <p:ext uri="{BB962C8B-B14F-4D97-AF65-F5344CB8AC3E}">
        <p14:creationId xmlns:p14="http://schemas.microsoft.com/office/powerpoint/2010/main" val="391204509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ChangeTracker</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55638" y="1519708"/>
            <a:ext cx="7886700" cy="4971244"/>
          </a:xfrm>
        </p:spPr>
        <p:txBody>
          <a:bodyPr>
            <a:normAutofit fontScale="85000" lnSpcReduction="10000"/>
          </a:bodyPr>
          <a:lstStyle/>
          <a:p>
            <a:r>
              <a:rPr lang="en-US"/>
              <a:t>An entity at any point of time has one of the following states which are represented by the enum Microsoft.EntityFrameworkCore.EntityState in EF </a:t>
            </a:r>
            <a:r>
              <a:rPr lang="en-US"/>
              <a:t>Core</a:t>
            </a:r>
            <a:r>
              <a:rPr lang="en-US" smtClean="0"/>
              <a:t>.</a:t>
            </a:r>
            <a:endParaRPr lang="hu-HU" smtClean="0"/>
          </a:p>
          <a:p>
            <a:pPr lvl="1"/>
            <a:r>
              <a:rPr lang="en-US" smtClean="0"/>
              <a:t>Added</a:t>
            </a:r>
            <a:r>
              <a:rPr lang="hu-HU" smtClean="0"/>
              <a:t>: </a:t>
            </a:r>
            <a:r>
              <a:rPr lang="en-US"/>
              <a:t>All the new entities without key property value, added in the DbContext using the Add() or Update() method will be marked as Added.</a:t>
            </a:r>
          </a:p>
          <a:p>
            <a:pPr lvl="1"/>
            <a:r>
              <a:rPr lang="en-US" smtClean="0"/>
              <a:t>Modified</a:t>
            </a:r>
            <a:r>
              <a:rPr lang="hu-HU" smtClean="0"/>
              <a:t>: </a:t>
            </a:r>
            <a:r>
              <a:rPr lang="en-US"/>
              <a:t>If the value of any property of an entity is changed in the scope of the DbContext, then it will be marked as Modified state.</a:t>
            </a:r>
          </a:p>
          <a:p>
            <a:pPr lvl="1"/>
            <a:r>
              <a:rPr lang="en-US" smtClean="0"/>
              <a:t>Deleted</a:t>
            </a:r>
            <a:r>
              <a:rPr lang="hu-HU" smtClean="0"/>
              <a:t>: </a:t>
            </a:r>
            <a:r>
              <a:rPr lang="en-US"/>
              <a:t>If any entity is removed from the DbContext using the DbContext.Remove or DbSet.Remove method, then it will be marked as Deleted.</a:t>
            </a:r>
          </a:p>
          <a:p>
            <a:pPr lvl="1"/>
            <a:r>
              <a:rPr lang="en-US" smtClean="0"/>
              <a:t>Unchanged</a:t>
            </a:r>
            <a:r>
              <a:rPr lang="hu-HU" smtClean="0"/>
              <a:t>: </a:t>
            </a:r>
            <a:r>
              <a:rPr lang="en-US"/>
              <a:t>First, all the entities retrieved using direct SQL query or LINQ-to-Entities queries will have the Unchanged state.</a:t>
            </a:r>
            <a:endParaRPr lang="en-US"/>
          </a:p>
          <a:p>
            <a:pPr lvl="1"/>
            <a:r>
              <a:rPr lang="en-US" smtClean="0"/>
              <a:t>Detached</a:t>
            </a:r>
            <a:r>
              <a:rPr lang="hu-HU" smtClean="0"/>
              <a:t>: </a:t>
            </a:r>
            <a:r>
              <a:rPr lang="en-US"/>
              <a:t>All the entities which were created or retrieved out of the scope of the current DbContext instance, will have the Detached state. They are also called disconnected entities and are not being tracked by an existing DbContext instance.</a:t>
            </a:r>
            <a:endParaRPr lang="hu-HU"/>
          </a:p>
        </p:txBody>
      </p:sp>
    </p:spTree>
    <p:extLst>
      <p:ext uri="{BB962C8B-B14F-4D97-AF65-F5344CB8AC3E}">
        <p14:creationId xmlns:p14="http://schemas.microsoft.com/office/powerpoint/2010/main" val="334700353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1042987" y="2500313"/>
            <a:ext cx="4366139"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hu-HU" smtClean="0">
                <a:solidFill>
                  <a:sysClr val="window" lastClr="FFFFFF"/>
                </a:solidFill>
              </a:rPr>
              <a:t>Köszönöm</a:t>
            </a:r>
            <a:br>
              <a:rPr lang="hu-HU" smtClean="0">
                <a:solidFill>
                  <a:sysClr val="window" lastClr="FFFFFF"/>
                </a:solidFill>
              </a:rPr>
            </a:br>
            <a:r>
              <a:rPr lang="hu-HU" smtClean="0">
                <a:solidFill>
                  <a:sysClr val="window" lastClr="FFFFFF"/>
                </a:solidFill>
              </a:rPr>
              <a:t>a figyelmet!</a:t>
            </a:r>
            <a:endParaRPr lang="hu-HU">
              <a:solidFill>
                <a:sysClr val="window" lastClr="FFFFFF"/>
              </a:solidFill>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hu-HU" altLang="hu-HU" sz="1200" b="1">
                <a:solidFill>
                  <a:prstClr val="white"/>
                </a:solidFill>
                <a:latin typeface="Arial" panose="020B0604020202020204" pitchFamily="34" charset="0"/>
              </a:rPr>
              <a:t>EFOP-3.4.3-16-2016-00009</a:t>
            </a:r>
          </a:p>
          <a:p>
            <a:pPr>
              <a:spcBef>
                <a:spcPct val="0"/>
              </a:spcBef>
              <a:spcAft>
                <a:spcPts val="600"/>
              </a:spcAft>
              <a:buFontTx/>
              <a:buNone/>
            </a:pPr>
            <a:r>
              <a:rPr lang="hu-HU" altLang="hu-HU" sz="1200">
                <a:solidFill>
                  <a:prstClr val="white"/>
                </a:solidFill>
                <a:latin typeface="Arial" panose="020B0604020202020204" pitchFamily="34" charset="0"/>
              </a:rPr>
              <a:t>A felsőfokú oktatás minőségének és hozzáférhetőségének együttes javítása a Pannon Egyetemen</a:t>
            </a:r>
          </a:p>
        </p:txBody>
      </p:sp>
    </p:spTree>
    <p:extLst>
      <p:ext uri="{BB962C8B-B14F-4D97-AF65-F5344CB8AC3E}">
        <p14:creationId xmlns:p14="http://schemas.microsoft.com/office/powerpoint/2010/main" val="3152339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1826</TotalTime>
  <Words>6850</Words>
  <Application>Microsoft Office PowerPoint</Application>
  <PresentationFormat>Diavetítés a képernyőre (4:3 oldalarány)</PresentationFormat>
  <Paragraphs>653</Paragraphs>
  <Slides>92</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92</vt:i4>
      </vt:variant>
    </vt:vector>
  </HeadingPairs>
  <TitlesOfParts>
    <vt:vector size="96" baseType="lpstr">
      <vt:lpstr>Arial</vt:lpstr>
      <vt:lpstr>Calibri</vt:lpstr>
      <vt:lpstr>Calibri Light</vt:lpstr>
      <vt:lpstr>Office-téma</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A Horvath</dc:creator>
  <cp:lastModifiedBy>A Horvath</cp:lastModifiedBy>
  <cp:revision>408</cp:revision>
  <dcterms:created xsi:type="dcterms:W3CDTF">2020-02-07T09:37:41Z</dcterms:created>
  <dcterms:modified xsi:type="dcterms:W3CDTF">2020-05-14T12:46:34Z</dcterms:modified>
</cp:coreProperties>
</file>