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58" r:id="rId9"/>
    <p:sldId id="265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9595F1-8E06-0E87-1AE6-B83E193FAD22}" v="130" dt="2023-01-09T18:03:36.874"/>
    <p1510:client id="{84ABAEFF-358B-2271-21FD-9D812A704519}" v="138" dt="2023-01-08T10:22:40.827"/>
    <p1510:client id="{9DDDA8D4-C02F-BC48-4098-4D6B21335B58}" v="182" dt="2023-01-11T19:16:33.597"/>
    <p1510:client id="{DE90C6F3-66A9-BDF8-193E-E91FDD634819}" v="1" dt="2023-01-08T10:23:44.808"/>
    <p1510:client id="{FFE463EC-2E29-561E-B07C-75661D4B65A7}" v="445" dt="2023-01-09T17:50:49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130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718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578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5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728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10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757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498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379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430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859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A43DF-04A3-4662-88CA-28FDED1CFC09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425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whatis/definition/file-allocation-table-FAT" TargetMode="External"/><Relationship Id="rId2" Type="http://schemas.openxmlformats.org/officeDocument/2006/relationships/hyperlink" Target="https://www.techtarget.com/searchstorage/definition/file-syst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chtarget.com/searchwindowsserver/definition/NTFS" TargetMode="External"/><Relationship Id="rId5" Type="http://schemas.openxmlformats.org/officeDocument/2006/relationships/hyperlink" Target="https://www.datto.com/blog/what-is-ntfs-and-how-does-it-work" TargetMode="External"/><Relationship Id="rId4" Type="http://schemas.openxmlformats.org/officeDocument/2006/relationships/hyperlink" Target="https://www.lifewire.com/what-is-file-allocation-table-fat-2625877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cs-CZ">
                <a:cs typeface="Calibri Light"/>
              </a:rPr>
              <a:t>Souborové Systémy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cs-CZ">
                <a:cs typeface="Calibri"/>
              </a:rPr>
              <a:t>Michal Horvath</a:t>
            </a:r>
            <a:endParaRPr lang="cs-CZ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86D1533-5F74-7736-FDFC-A7EE0D1044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75" r="14622" b="1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C3623B9-51FF-FE8E-3B0A-E6802F337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cs-CZ">
                <a:solidFill>
                  <a:srgbClr val="FFFFFF"/>
                </a:solidFill>
                <a:cs typeface="Calibri Light"/>
              </a:rPr>
              <a:t>Co to jsou souborové systémy</a:t>
            </a:r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BDD0D1-54A1-188A-31C4-73ADAFB61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cs typeface="Calibri"/>
              </a:rPr>
              <a:t>Jsou to způsoby organizace dat na disk v podobě souborů a složek</a:t>
            </a:r>
            <a:endParaRPr lang="cs-CZ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6144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801FC1-E042-F155-180E-0B9AA91C8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FAT12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4EA040-D317-2F1F-DBD5-1D3ECCB54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>
                <a:cs typeface="Calibri"/>
              </a:rPr>
              <a:t>Vytvořen v roce 1980 pro MS-DOS</a:t>
            </a:r>
          </a:p>
          <a:p>
            <a:r>
              <a:rPr lang="cs-CZ" dirty="0">
                <a:cs typeface="Calibri"/>
              </a:rPr>
              <a:t>Nazývá se FAT (</a:t>
            </a:r>
            <a:r>
              <a:rPr lang="cs-CZ" dirty="0" err="1">
                <a:cs typeface="Calibri"/>
              </a:rPr>
              <a:t>File</a:t>
            </a:r>
            <a:r>
              <a:rPr lang="cs-CZ" dirty="0">
                <a:cs typeface="Calibri"/>
              </a:rPr>
              <a:t> </a:t>
            </a:r>
            <a:r>
              <a:rPr lang="cs-CZ" dirty="0" err="1">
                <a:cs typeface="Calibri"/>
              </a:rPr>
              <a:t>Allocation</a:t>
            </a:r>
            <a:r>
              <a:rPr lang="cs-CZ" dirty="0">
                <a:cs typeface="Calibri"/>
              </a:rPr>
              <a:t> Table), protože používá tabulku, kde má uložený umístění souborů na disku</a:t>
            </a:r>
          </a:p>
          <a:p>
            <a:r>
              <a:rPr lang="cs-CZ" dirty="0">
                <a:cs typeface="Calibri"/>
              </a:rPr>
              <a:t>Maximální velikost disku je 32 MB</a:t>
            </a:r>
          </a:p>
          <a:p>
            <a:r>
              <a:rPr lang="cs-CZ" dirty="0">
                <a:cs typeface="Calibri"/>
              </a:rPr>
              <a:t>Názvy souborů můžou mít max. 8 znaků + 3 pro příponu</a:t>
            </a:r>
          </a:p>
          <a:p>
            <a:r>
              <a:rPr lang="cs-CZ" dirty="0">
                <a:cs typeface="Calibri"/>
              </a:rPr>
              <a:t>Žádný FAT nemá permise ani šifrování</a:t>
            </a:r>
          </a:p>
          <a:p>
            <a:r>
              <a:rPr lang="cs-CZ" dirty="0">
                <a:cs typeface="Calibri"/>
              </a:rPr>
              <a:t>Podporován skoro každým operačním systémem</a:t>
            </a:r>
          </a:p>
          <a:p>
            <a:r>
              <a:rPr lang="cs-CZ" dirty="0">
                <a:cs typeface="Calibri"/>
              </a:rPr>
              <a:t>Velice zastaralý, nepoužívá se</a:t>
            </a:r>
          </a:p>
        </p:txBody>
      </p:sp>
    </p:spTree>
    <p:extLst>
      <p:ext uri="{BB962C8B-B14F-4D97-AF65-F5344CB8AC3E}">
        <p14:creationId xmlns:p14="http://schemas.microsoft.com/office/powerpoint/2010/main" val="24949082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6FED77C-8A19-8880-2DE7-1F00931C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004" y="1396686"/>
            <a:ext cx="3240506" cy="4064628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FAT16</a:t>
            </a:r>
          </a:p>
        </p:txBody>
      </p:sp>
      <p:sp>
        <p:nvSpPr>
          <p:cNvPr id="17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89C30F-E5D3-6B3C-24CC-AAC60C003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882760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cs typeface="Calibri"/>
              </a:rPr>
              <a:t>Vytvořen v roce 1984 pro MS-DOS 3.0</a:t>
            </a:r>
          </a:p>
          <a:p>
            <a:r>
              <a:rPr lang="cs-CZ" dirty="0">
                <a:cs typeface="Calibri"/>
              </a:rPr>
              <a:t>Vylepšená verze FAT12</a:t>
            </a:r>
          </a:p>
          <a:p>
            <a:r>
              <a:rPr lang="cs-CZ" dirty="0">
                <a:cs typeface="Calibri"/>
              </a:rPr>
              <a:t>Velikost disku může být až 16 GB</a:t>
            </a:r>
          </a:p>
          <a:p>
            <a:r>
              <a:rPr lang="cs-CZ" dirty="0">
                <a:cs typeface="Calibri"/>
              </a:rPr>
              <a:t>Velikost souborů je maximálně 4 GB</a:t>
            </a:r>
          </a:p>
          <a:p>
            <a:r>
              <a:rPr lang="cs-CZ" dirty="0">
                <a:cs typeface="Calibri"/>
              </a:rPr>
              <a:t>Názvy souborů můžou mít pořád jenom 8 znaků, ale ve Windows 95 můžou mít až 255 znaků</a:t>
            </a:r>
          </a:p>
          <a:p>
            <a:r>
              <a:rPr lang="cs-CZ" dirty="0">
                <a:cs typeface="Calibri"/>
              </a:rPr>
              <a:t>Taky zastaralý</a:t>
            </a:r>
          </a:p>
        </p:txBody>
      </p:sp>
    </p:spTree>
    <p:extLst>
      <p:ext uri="{BB962C8B-B14F-4D97-AF65-F5344CB8AC3E}">
        <p14:creationId xmlns:p14="http://schemas.microsoft.com/office/powerpoint/2010/main" val="180528734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39CAD96-88B9-63E9-4714-D59256881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602" y="1125917"/>
            <a:ext cx="3240506" cy="4064628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FAT32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9E51CAC-BF9B-51AD-69DB-1896F376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cs typeface="Calibri"/>
              </a:rPr>
              <a:t>Vytvořeno v roce 1996 pro Windows 95</a:t>
            </a:r>
          </a:p>
          <a:p>
            <a:r>
              <a:rPr lang="cs-CZ">
                <a:cs typeface="Calibri"/>
              </a:rPr>
              <a:t>Vylepšení FAT16</a:t>
            </a:r>
            <a:endParaRPr lang="cs-CZ"/>
          </a:p>
          <a:p>
            <a:r>
              <a:rPr lang="cs-CZ">
                <a:cs typeface="Calibri"/>
              </a:rPr>
              <a:t>Může podporovat velikost disku až 16 TB</a:t>
            </a:r>
          </a:p>
          <a:p>
            <a:r>
              <a:rPr lang="cs-CZ">
                <a:cs typeface="Calibri"/>
              </a:rPr>
              <a:t>Maximální velikost souboru je pořád 4 GB</a:t>
            </a:r>
          </a:p>
          <a:p>
            <a:endParaRPr lang="cs-CZ">
              <a:cs typeface="Calibri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0142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CCD8BD7-89DC-D29D-4F24-617C77103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exFAT</a:t>
            </a:r>
            <a:endParaRPr lang="cs-CZ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2638C84-A22F-260A-B63A-0E4B7444C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>
                <a:cs typeface="Calibri"/>
              </a:rPr>
              <a:t>Vytvořen v roce 2006</a:t>
            </a:r>
          </a:p>
          <a:p>
            <a:r>
              <a:rPr lang="cs-CZ">
                <a:cs typeface="Calibri"/>
              </a:rPr>
              <a:t>Byl vytvořen hlavně pro přenosná zařízení (např. SD karty, </a:t>
            </a:r>
            <a:r>
              <a:rPr lang="cs-CZ" err="1">
                <a:cs typeface="Calibri"/>
              </a:rPr>
              <a:t>flash</a:t>
            </a:r>
            <a:r>
              <a:rPr lang="cs-CZ">
                <a:cs typeface="Calibri"/>
              </a:rPr>
              <a:t> disky...)</a:t>
            </a:r>
          </a:p>
          <a:p>
            <a:r>
              <a:rPr lang="cs-CZ">
                <a:cs typeface="Calibri"/>
              </a:rPr>
              <a:t>Unese teoreticky až 64 </a:t>
            </a:r>
            <a:r>
              <a:rPr lang="cs-CZ" err="1">
                <a:cs typeface="Calibri"/>
              </a:rPr>
              <a:t>ZiB</a:t>
            </a:r>
          </a:p>
          <a:p>
            <a:pPr marL="0" indent="0">
              <a:buNone/>
            </a:pPr>
            <a:endParaRPr lang="cs-CZ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894736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E3BE34-D486-410F-13FB-2C571769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NTFS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260EC26-F017-7052-B790-877857342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cs typeface="Calibri" panose="020F0502020204030204"/>
              </a:rPr>
              <a:t>Vytvořen v roce 1993 pro Windows NT</a:t>
            </a:r>
          </a:p>
          <a:p>
            <a:r>
              <a:rPr lang="cs-CZ" dirty="0">
                <a:cs typeface="Calibri" panose="020F0502020204030204"/>
              </a:rPr>
              <a:t>Funguje hlavně na Windows, ale jde zprovoznit i na jiných OS</a:t>
            </a:r>
          </a:p>
          <a:p>
            <a:r>
              <a:rPr lang="cs-CZ" dirty="0">
                <a:cs typeface="Calibri" panose="020F0502020204030204"/>
              </a:rPr>
              <a:t>Podporuje permise, šifrování, kompresi </a:t>
            </a:r>
          </a:p>
          <a:p>
            <a:endParaRPr lang="cs-CZ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99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D8027A-59C4-39E3-C4CF-6C97C679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Zdroje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8181083-249A-E653-7E0C-04A418CE5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sz="1600" dirty="0" err="1">
                <a:ea typeface="+mn-lt"/>
                <a:cs typeface="+mn-lt"/>
              </a:rPr>
              <a:t>What</a:t>
            </a:r>
            <a:r>
              <a:rPr lang="cs-CZ" sz="1600" dirty="0">
                <a:ea typeface="+mn-lt"/>
                <a:cs typeface="+mn-lt"/>
              </a:rPr>
              <a:t> </a:t>
            </a:r>
            <a:r>
              <a:rPr lang="cs-CZ" sz="1600" dirty="0" err="1">
                <a:ea typeface="+mn-lt"/>
                <a:cs typeface="+mn-lt"/>
              </a:rPr>
              <a:t>is</a:t>
            </a:r>
            <a:r>
              <a:rPr lang="cs-CZ" sz="1600" dirty="0">
                <a:ea typeface="+mn-lt"/>
                <a:cs typeface="+mn-lt"/>
              </a:rPr>
              <a:t> a </a:t>
            </a:r>
            <a:r>
              <a:rPr lang="cs-CZ" sz="1600" dirty="0" err="1">
                <a:ea typeface="+mn-lt"/>
                <a:cs typeface="+mn-lt"/>
              </a:rPr>
              <a:t>File</a:t>
            </a:r>
            <a:r>
              <a:rPr lang="cs-CZ" sz="1600" dirty="0">
                <a:ea typeface="+mn-lt"/>
                <a:cs typeface="+mn-lt"/>
              </a:rPr>
              <a:t> </a:t>
            </a:r>
            <a:r>
              <a:rPr lang="cs-CZ" sz="1600" dirty="0" err="1">
                <a:ea typeface="+mn-lt"/>
                <a:cs typeface="+mn-lt"/>
              </a:rPr>
              <a:t>System</a:t>
            </a:r>
            <a:r>
              <a:rPr lang="cs-CZ" sz="1600" dirty="0">
                <a:ea typeface="+mn-lt"/>
                <a:cs typeface="+mn-lt"/>
              </a:rPr>
              <a:t>?. </a:t>
            </a:r>
            <a:r>
              <a:rPr lang="cs-CZ" sz="1600" i="1" dirty="0" err="1">
                <a:ea typeface="+mn-lt"/>
                <a:cs typeface="+mn-lt"/>
              </a:rPr>
              <a:t>Purchase</a:t>
            </a:r>
            <a:r>
              <a:rPr lang="cs-CZ" sz="1600" i="1" dirty="0">
                <a:ea typeface="+mn-lt"/>
                <a:cs typeface="+mn-lt"/>
              </a:rPr>
              <a:t> </a:t>
            </a:r>
            <a:r>
              <a:rPr lang="cs-CZ" sz="1600" i="1" dirty="0" err="1">
                <a:ea typeface="+mn-lt"/>
                <a:cs typeface="+mn-lt"/>
              </a:rPr>
              <a:t>Intent</a:t>
            </a:r>
            <a:r>
              <a:rPr lang="cs-CZ" sz="1600" i="1" dirty="0">
                <a:ea typeface="+mn-lt"/>
                <a:cs typeface="+mn-lt"/>
              </a:rPr>
              <a:t> Data </a:t>
            </a:r>
            <a:r>
              <a:rPr lang="cs-CZ" sz="1600" i="1" dirty="0" err="1">
                <a:ea typeface="+mn-lt"/>
                <a:cs typeface="+mn-lt"/>
              </a:rPr>
              <a:t>for</a:t>
            </a:r>
            <a:r>
              <a:rPr lang="cs-CZ" sz="1600" i="1" dirty="0">
                <a:ea typeface="+mn-lt"/>
                <a:cs typeface="+mn-lt"/>
              </a:rPr>
              <a:t> </a:t>
            </a:r>
            <a:r>
              <a:rPr lang="cs-CZ" sz="1600" i="1" dirty="0" err="1">
                <a:ea typeface="+mn-lt"/>
                <a:cs typeface="+mn-lt"/>
              </a:rPr>
              <a:t>Enterprise</a:t>
            </a:r>
            <a:r>
              <a:rPr lang="cs-CZ" sz="1600" i="1" dirty="0">
                <a:ea typeface="+mn-lt"/>
                <a:cs typeface="+mn-lt"/>
              </a:rPr>
              <a:t> Tech Sales and Marketing - </a:t>
            </a:r>
            <a:r>
              <a:rPr lang="cs-CZ" sz="1600" i="1" dirty="0" err="1">
                <a:ea typeface="+mn-lt"/>
                <a:cs typeface="+mn-lt"/>
              </a:rPr>
              <a:t>TechTarget</a:t>
            </a:r>
            <a:r>
              <a:rPr lang="cs-CZ" sz="1600" dirty="0">
                <a:ea typeface="+mn-lt"/>
                <a:cs typeface="+mn-lt"/>
              </a:rPr>
              <a:t> [online]. Dostupné z: </a:t>
            </a:r>
            <a:r>
              <a:rPr lang="cs-CZ" sz="1600" dirty="0">
                <a:ea typeface="+mn-lt"/>
                <a:cs typeface="+mn-lt"/>
                <a:hlinkClick r:id="rId2"/>
              </a:rPr>
              <a:t>https://www.techtarget.com/searchstorage/definition/file-system</a:t>
            </a:r>
            <a:endParaRPr lang="cs-CZ" sz="1600" dirty="0">
              <a:cs typeface="Calibri"/>
            </a:endParaRPr>
          </a:p>
          <a:p>
            <a:r>
              <a:rPr lang="cs-CZ" sz="1600" dirty="0" err="1">
                <a:ea typeface="+mn-lt"/>
                <a:cs typeface="+mn-lt"/>
              </a:rPr>
              <a:t>What</a:t>
            </a:r>
            <a:r>
              <a:rPr lang="cs-CZ" sz="1600" dirty="0">
                <a:ea typeface="+mn-lt"/>
                <a:cs typeface="+mn-lt"/>
              </a:rPr>
              <a:t> </a:t>
            </a:r>
            <a:r>
              <a:rPr lang="cs-CZ" sz="1600" dirty="0" err="1">
                <a:ea typeface="+mn-lt"/>
                <a:cs typeface="+mn-lt"/>
              </a:rPr>
              <a:t>is</a:t>
            </a:r>
            <a:r>
              <a:rPr lang="cs-CZ" sz="1600" dirty="0">
                <a:ea typeface="+mn-lt"/>
                <a:cs typeface="+mn-lt"/>
              </a:rPr>
              <a:t> </a:t>
            </a:r>
            <a:r>
              <a:rPr lang="cs-CZ" sz="1600" dirty="0" err="1">
                <a:ea typeface="+mn-lt"/>
                <a:cs typeface="+mn-lt"/>
              </a:rPr>
              <a:t>File</a:t>
            </a:r>
            <a:r>
              <a:rPr lang="cs-CZ" sz="1600" dirty="0">
                <a:ea typeface="+mn-lt"/>
                <a:cs typeface="+mn-lt"/>
              </a:rPr>
              <a:t> </a:t>
            </a:r>
            <a:r>
              <a:rPr lang="cs-CZ" sz="1600" dirty="0" err="1">
                <a:ea typeface="+mn-lt"/>
                <a:cs typeface="+mn-lt"/>
              </a:rPr>
              <a:t>Allocation</a:t>
            </a:r>
            <a:r>
              <a:rPr lang="cs-CZ" sz="1600" dirty="0">
                <a:ea typeface="+mn-lt"/>
                <a:cs typeface="+mn-lt"/>
              </a:rPr>
              <a:t> Table (FAT)?. </a:t>
            </a:r>
            <a:r>
              <a:rPr lang="cs-CZ" sz="1600" i="1" dirty="0" err="1">
                <a:ea typeface="+mn-lt"/>
                <a:cs typeface="+mn-lt"/>
              </a:rPr>
              <a:t>Purchase</a:t>
            </a:r>
            <a:r>
              <a:rPr lang="cs-CZ" sz="1600" i="1" dirty="0">
                <a:ea typeface="+mn-lt"/>
                <a:cs typeface="+mn-lt"/>
              </a:rPr>
              <a:t> </a:t>
            </a:r>
            <a:r>
              <a:rPr lang="cs-CZ" sz="1600" i="1" dirty="0" err="1">
                <a:ea typeface="+mn-lt"/>
                <a:cs typeface="+mn-lt"/>
              </a:rPr>
              <a:t>Intent</a:t>
            </a:r>
            <a:r>
              <a:rPr lang="cs-CZ" sz="1600" i="1" dirty="0">
                <a:ea typeface="+mn-lt"/>
                <a:cs typeface="+mn-lt"/>
              </a:rPr>
              <a:t> Data </a:t>
            </a:r>
            <a:r>
              <a:rPr lang="cs-CZ" sz="1600" i="1" dirty="0" err="1">
                <a:ea typeface="+mn-lt"/>
                <a:cs typeface="+mn-lt"/>
              </a:rPr>
              <a:t>for</a:t>
            </a:r>
            <a:r>
              <a:rPr lang="cs-CZ" sz="1600" i="1" dirty="0">
                <a:ea typeface="+mn-lt"/>
                <a:cs typeface="+mn-lt"/>
              </a:rPr>
              <a:t> </a:t>
            </a:r>
            <a:r>
              <a:rPr lang="cs-CZ" sz="1600" i="1" dirty="0" err="1">
                <a:ea typeface="+mn-lt"/>
                <a:cs typeface="+mn-lt"/>
              </a:rPr>
              <a:t>Enterprise</a:t>
            </a:r>
            <a:r>
              <a:rPr lang="cs-CZ" sz="1600" i="1" dirty="0">
                <a:ea typeface="+mn-lt"/>
                <a:cs typeface="+mn-lt"/>
              </a:rPr>
              <a:t> Tech Sales and Marketing - </a:t>
            </a:r>
            <a:r>
              <a:rPr lang="cs-CZ" sz="1600" i="1" dirty="0" err="1">
                <a:ea typeface="+mn-lt"/>
                <a:cs typeface="+mn-lt"/>
              </a:rPr>
              <a:t>TechTarget</a:t>
            </a:r>
            <a:r>
              <a:rPr lang="cs-CZ" sz="1600" dirty="0">
                <a:ea typeface="+mn-lt"/>
                <a:cs typeface="+mn-lt"/>
              </a:rPr>
              <a:t> [online]. Dostupné z: </a:t>
            </a:r>
            <a:r>
              <a:rPr lang="cs-CZ" sz="1600" dirty="0">
                <a:ea typeface="+mn-lt"/>
                <a:cs typeface="+mn-lt"/>
                <a:hlinkClick r:id="rId3"/>
              </a:rPr>
              <a:t>https://www.techtarget.com/whatis/definition/file-allocation-table-FAT</a:t>
            </a:r>
            <a:endParaRPr lang="cs-CZ" sz="1600" dirty="0">
              <a:ea typeface="+mn-lt"/>
              <a:cs typeface="+mn-lt"/>
            </a:endParaRPr>
          </a:p>
          <a:p>
            <a:r>
              <a:rPr lang="cs-CZ" sz="1600" dirty="0" err="1">
                <a:ea typeface="+mn-lt"/>
                <a:cs typeface="+mn-lt"/>
              </a:rPr>
              <a:t>What</a:t>
            </a:r>
            <a:r>
              <a:rPr lang="cs-CZ" sz="1600" dirty="0">
                <a:ea typeface="+mn-lt"/>
                <a:cs typeface="+mn-lt"/>
              </a:rPr>
              <a:t> </a:t>
            </a:r>
            <a:r>
              <a:rPr lang="cs-CZ" sz="1600" dirty="0" err="1">
                <a:ea typeface="+mn-lt"/>
                <a:cs typeface="+mn-lt"/>
              </a:rPr>
              <a:t>Is</a:t>
            </a:r>
            <a:r>
              <a:rPr lang="cs-CZ" sz="1600" dirty="0">
                <a:ea typeface="+mn-lt"/>
                <a:cs typeface="+mn-lt"/>
              </a:rPr>
              <a:t> </a:t>
            </a:r>
            <a:r>
              <a:rPr lang="cs-CZ" sz="1600" dirty="0" err="1">
                <a:ea typeface="+mn-lt"/>
                <a:cs typeface="+mn-lt"/>
              </a:rPr>
              <a:t>File</a:t>
            </a:r>
            <a:r>
              <a:rPr lang="cs-CZ" sz="1600" dirty="0">
                <a:ea typeface="+mn-lt"/>
                <a:cs typeface="+mn-lt"/>
              </a:rPr>
              <a:t> </a:t>
            </a:r>
            <a:r>
              <a:rPr lang="cs-CZ" sz="1600" dirty="0" err="1">
                <a:ea typeface="+mn-lt"/>
                <a:cs typeface="+mn-lt"/>
              </a:rPr>
              <a:t>Allocation</a:t>
            </a:r>
            <a:r>
              <a:rPr lang="cs-CZ" sz="1600" dirty="0">
                <a:ea typeface="+mn-lt"/>
                <a:cs typeface="+mn-lt"/>
              </a:rPr>
              <a:t> Table (FAT)?. </a:t>
            </a:r>
            <a:r>
              <a:rPr lang="cs-CZ" sz="1600" i="1" dirty="0" err="1">
                <a:ea typeface="+mn-lt"/>
                <a:cs typeface="+mn-lt"/>
              </a:rPr>
              <a:t>Lifewire</a:t>
            </a:r>
            <a:r>
              <a:rPr lang="cs-CZ" sz="1600" i="1" dirty="0">
                <a:ea typeface="+mn-lt"/>
                <a:cs typeface="+mn-lt"/>
              </a:rPr>
              <a:t>: Tech </a:t>
            </a:r>
            <a:r>
              <a:rPr lang="cs-CZ" sz="1600" i="1" dirty="0" err="1">
                <a:ea typeface="+mn-lt"/>
                <a:cs typeface="+mn-lt"/>
              </a:rPr>
              <a:t>News</a:t>
            </a:r>
            <a:r>
              <a:rPr lang="cs-CZ" sz="1600" i="1" dirty="0">
                <a:ea typeface="+mn-lt"/>
                <a:cs typeface="+mn-lt"/>
              </a:rPr>
              <a:t>, </a:t>
            </a:r>
            <a:r>
              <a:rPr lang="cs-CZ" sz="1600" i="1" dirty="0" err="1">
                <a:ea typeface="+mn-lt"/>
                <a:cs typeface="+mn-lt"/>
              </a:rPr>
              <a:t>Reviews</a:t>
            </a:r>
            <a:r>
              <a:rPr lang="cs-CZ" sz="1600" i="1" dirty="0">
                <a:ea typeface="+mn-lt"/>
                <a:cs typeface="+mn-lt"/>
              </a:rPr>
              <a:t>, </a:t>
            </a:r>
            <a:r>
              <a:rPr lang="cs-CZ" sz="1600" i="1" dirty="0" err="1">
                <a:ea typeface="+mn-lt"/>
                <a:cs typeface="+mn-lt"/>
              </a:rPr>
              <a:t>Help</a:t>
            </a:r>
            <a:r>
              <a:rPr lang="cs-CZ" sz="1600" i="1" dirty="0">
                <a:ea typeface="+mn-lt"/>
                <a:cs typeface="+mn-lt"/>
              </a:rPr>
              <a:t> &amp; </a:t>
            </a:r>
            <a:r>
              <a:rPr lang="cs-CZ" sz="1600" i="1" dirty="0" err="1">
                <a:ea typeface="+mn-lt"/>
                <a:cs typeface="+mn-lt"/>
              </a:rPr>
              <a:t>How-Tos</a:t>
            </a:r>
            <a:r>
              <a:rPr lang="cs-CZ" sz="1600" dirty="0">
                <a:ea typeface="+mn-lt"/>
                <a:cs typeface="+mn-lt"/>
              </a:rPr>
              <a:t> [online]. Dostupné z: </a:t>
            </a:r>
            <a:r>
              <a:rPr lang="cs-CZ" sz="1600" dirty="0">
                <a:ea typeface="+mn-lt"/>
                <a:cs typeface="+mn-lt"/>
                <a:hlinkClick r:id="rId4"/>
              </a:rPr>
              <a:t>https://www.lifewire.com/what-is-file-allocation-table-fat-2625877</a:t>
            </a:r>
            <a:endParaRPr lang="cs-CZ" sz="1600" dirty="0">
              <a:cs typeface="Calibri"/>
            </a:endParaRPr>
          </a:p>
          <a:p>
            <a:r>
              <a:rPr lang="cs-CZ" sz="1600" dirty="0" err="1">
                <a:ea typeface="+mn-lt"/>
                <a:cs typeface="+mn-lt"/>
              </a:rPr>
              <a:t>What</a:t>
            </a:r>
            <a:r>
              <a:rPr lang="cs-CZ" sz="1600" dirty="0">
                <a:ea typeface="+mn-lt"/>
                <a:cs typeface="+mn-lt"/>
              </a:rPr>
              <a:t> </a:t>
            </a:r>
            <a:r>
              <a:rPr lang="cs-CZ" sz="1600" dirty="0" err="1">
                <a:ea typeface="+mn-lt"/>
                <a:cs typeface="+mn-lt"/>
              </a:rPr>
              <a:t>Is</a:t>
            </a:r>
            <a:r>
              <a:rPr lang="cs-CZ" sz="1600" dirty="0">
                <a:ea typeface="+mn-lt"/>
                <a:cs typeface="+mn-lt"/>
              </a:rPr>
              <a:t> NTFS and </a:t>
            </a:r>
            <a:r>
              <a:rPr lang="cs-CZ" sz="1600" dirty="0" err="1">
                <a:ea typeface="+mn-lt"/>
                <a:cs typeface="+mn-lt"/>
              </a:rPr>
              <a:t>How</a:t>
            </a:r>
            <a:r>
              <a:rPr lang="cs-CZ" sz="1600" dirty="0">
                <a:ea typeface="+mn-lt"/>
                <a:cs typeface="+mn-lt"/>
              </a:rPr>
              <a:t> </a:t>
            </a:r>
            <a:r>
              <a:rPr lang="cs-CZ" sz="1600" dirty="0" err="1">
                <a:ea typeface="+mn-lt"/>
                <a:cs typeface="+mn-lt"/>
              </a:rPr>
              <a:t>Does</a:t>
            </a:r>
            <a:r>
              <a:rPr lang="cs-CZ" sz="1600" dirty="0">
                <a:ea typeface="+mn-lt"/>
                <a:cs typeface="+mn-lt"/>
              </a:rPr>
              <a:t> It </a:t>
            </a:r>
            <a:r>
              <a:rPr lang="cs-CZ" sz="1600" dirty="0" err="1">
                <a:ea typeface="+mn-lt"/>
                <a:cs typeface="+mn-lt"/>
              </a:rPr>
              <a:t>Work</a:t>
            </a:r>
            <a:r>
              <a:rPr lang="cs-CZ" sz="1600" dirty="0">
                <a:ea typeface="+mn-lt"/>
                <a:cs typeface="+mn-lt"/>
              </a:rPr>
              <a:t>?. </a:t>
            </a:r>
            <a:r>
              <a:rPr lang="cs-CZ" sz="1600" i="1" dirty="0" err="1">
                <a:ea typeface="+mn-lt"/>
                <a:cs typeface="+mn-lt"/>
              </a:rPr>
              <a:t>Datto</a:t>
            </a:r>
            <a:r>
              <a:rPr lang="cs-CZ" sz="1600" i="1" dirty="0">
                <a:ea typeface="+mn-lt"/>
                <a:cs typeface="+mn-lt"/>
              </a:rPr>
              <a:t> | </a:t>
            </a:r>
            <a:r>
              <a:rPr lang="cs-CZ" sz="1600" i="1" dirty="0" err="1">
                <a:ea typeface="+mn-lt"/>
                <a:cs typeface="+mn-lt"/>
              </a:rPr>
              <a:t>The</a:t>
            </a:r>
            <a:r>
              <a:rPr lang="cs-CZ" sz="1600" i="1" dirty="0">
                <a:ea typeface="+mn-lt"/>
                <a:cs typeface="+mn-lt"/>
              </a:rPr>
              <a:t> </a:t>
            </a:r>
            <a:r>
              <a:rPr lang="cs-CZ" sz="1600" i="1" dirty="0" err="1">
                <a:ea typeface="+mn-lt"/>
                <a:cs typeface="+mn-lt"/>
              </a:rPr>
              <a:t>Managed</a:t>
            </a:r>
            <a:r>
              <a:rPr lang="cs-CZ" sz="1600" i="1" dirty="0">
                <a:ea typeface="+mn-lt"/>
                <a:cs typeface="+mn-lt"/>
              </a:rPr>
              <a:t> </a:t>
            </a:r>
            <a:r>
              <a:rPr lang="cs-CZ" sz="1600" i="1" dirty="0" err="1">
                <a:ea typeface="+mn-lt"/>
                <a:cs typeface="+mn-lt"/>
              </a:rPr>
              <a:t>Service</a:t>
            </a:r>
            <a:r>
              <a:rPr lang="cs-CZ" sz="1600" i="1" dirty="0">
                <a:ea typeface="+mn-lt"/>
                <a:cs typeface="+mn-lt"/>
              </a:rPr>
              <a:t> Provider Technology </a:t>
            </a:r>
            <a:r>
              <a:rPr lang="cs-CZ" sz="1600" i="1" dirty="0" err="1">
                <a:ea typeface="+mn-lt"/>
                <a:cs typeface="+mn-lt"/>
              </a:rPr>
              <a:t>Company</a:t>
            </a:r>
            <a:r>
              <a:rPr lang="cs-CZ" sz="1600" dirty="0">
                <a:ea typeface="+mn-lt"/>
                <a:cs typeface="+mn-lt"/>
              </a:rPr>
              <a:t> [online]. Dostupné z: </a:t>
            </a:r>
            <a:r>
              <a:rPr lang="cs-CZ" sz="1600" dirty="0">
                <a:ea typeface="+mn-lt"/>
                <a:cs typeface="+mn-lt"/>
                <a:hlinkClick r:id="rId5"/>
              </a:rPr>
              <a:t>https://www.datto.com/blog/what-is-ntfs-and-how-does-it-work</a:t>
            </a:r>
            <a:endParaRPr lang="cs-CZ" sz="1600" dirty="0">
              <a:cs typeface="Calibri"/>
            </a:endParaRPr>
          </a:p>
          <a:p>
            <a:r>
              <a:rPr lang="cs-CZ" sz="1600" dirty="0" err="1">
                <a:ea typeface="+mn-lt"/>
                <a:cs typeface="+mn-lt"/>
              </a:rPr>
              <a:t>What</a:t>
            </a:r>
            <a:r>
              <a:rPr lang="cs-CZ" sz="1600" dirty="0">
                <a:ea typeface="+mn-lt"/>
                <a:cs typeface="+mn-lt"/>
              </a:rPr>
              <a:t> </a:t>
            </a:r>
            <a:r>
              <a:rPr lang="cs-CZ" sz="1600" dirty="0" err="1">
                <a:ea typeface="+mn-lt"/>
                <a:cs typeface="+mn-lt"/>
              </a:rPr>
              <a:t>Is</a:t>
            </a:r>
            <a:r>
              <a:rPr lang="cs-CZ" sz="1600" dirty="0">
                <a:ea typeface="+mn-lt"/>
                <a:cs typeface="+mn-lt"/>
              </a:rPr>
              <a:t> NTFS And </a:t>
            </a:r>
            <a:r>
              <a:rPr lang="cs-CZ" sz="1600" dirty="0" err="1">
                <a:ea typeface="+mn-lt"/>
                <a:cs typeface="+mn-lt"/>
              </a:rPr>
              <a:t>How</a:t>
            </a:r>
            <a:r>
              <a:rPr lang="cs-CZ" sz="1600" dirty="0">
                <a:ea typeface="+mn-lt"/>
                <a:cs typeface="+mn-lt"/>
              </a:rPr>
              <a:t> </a:t>
            </a:r>
            <a:r>
              <a:rPr lang="cs-CZ" sz="1600" dirty="0" err="1">
                <a:ea typeface="+mn-lt"/>
                <a:cs typeface="+mn-lt"/>
              </a:rPr>
              <a:t>Does</a:t>
            </a:r>
            <a:r>
              <a:rPr lang="cs-CZ" sz="1600" dirty="0">
                <a:ea typeface="+mn-lt"/>
                <a:cs typeface="+mn-lt"/>
              </a:rPr>
              <a:t> It </a:t>
            </a:r>
            <a:r>
              <a:rPr lang="cs-CZ" sz="1600" dirty="0" err="1">
                <a:ea typeface="+mn-lt"/>
                <a:cs typeface="+mn-lt"/>
              </a:rPr>
              <a:t>Work</a:t>
            </a:r>
            <a:r>
              <a:rPr lang="cs-CZ" sz="1600" dirty="0">
                <a:ea typeface="+mn-lt"/>
                <a:cs typeface="+mn-lt"/>
              </a:rPr>
              <a:t>?. </a:t>
            </a:r>
            <a:r>
              <a:rPr lang="cs-CZ" sz="1600" i="1" dirty="0" err="1">
                <a:ea typeface="+mn-lt"/>
                <a:cs typeface="+mn-lt"/>
              </a:rPr>
              <a:t>Purchase</a:t>
            </a:r>
            <a:r>
              <a:rPr lang="cs-CZ" sz="1600" i="1" dirty="0">
                <a:ea typeface="+mn-lt"/>
                <a:cs typeface="+mn-lt"/>
              </a:rPr>
              <a:t> </a:t>
            </a:r>
            <a:r>
              <a:rPr lang="cs-CZ" sz="1600" i="1" dirty="0" err="1">
                <a:ea typeface="+mn-lt"/>
                <a:cs typeface="+mn-lt"/>
              </a:rPr>
              <a:t>Intent</a:t>
            </a:r>
            <a:r>
              <a:rPr lang="cs-CZ" sz="1600" i="1" dirty="0">
                <a:ea typeface="+mn-lt"/>
                <a:cs typeface="+mn-lt"/>
              </a:rPr>
              <a:t> Data </a:t>
            </a:r>
            <a:r>
              <a:rPr lang="cs-CZ" sz="1600" i="1" dirty="0" err="1">
                <a:ea typeface="+mn-lt"/>
                <a:cs typeface="+mn-lt"/>
              </a:rPr>
              <a:t>for</a:t>
            </a:r>
            <a:r>
              <a:rPr lang="cs-CZ" sz="1600" i="1" dirty="0">
                <a:ea typeface="+mn-lt"/>
                <a:cs typeface="+mn-lt"/>
              </a:rPr>
              <a:t> </a:t>
            </a:r>
            <a:r>
              <a:rPr lang="cs-CZ" sz="1600" i="1" dirty="0" err="1">
                <a:ea typeface="+mn-lt"/>
                <a:cs typeface="+mn-lt"/>
              </a:rPr>
              <a:t>Enterprise</a:t>
            </a:r>
            <a:r>
              <a:rPr lang="cs-CZ" sz="1600" i="1" dirty="0">
                <a:ea typeface="+mn-lt"/>
                <a:cs typeface="+mn-lt"/>
              </a:rPr>
              <a:t> Tech Sales and Marketing - </a:t>
            </a:r>
            <a:r>
              <a:rPr lang="cs-CZ" sz="1600" i="1" dirty="0" err="1">
                <a:ea typeface="+mn-lt"/>
                <a:cs typeface="+mn-lt"/>
              </a:rPr>
              <a:t>TechTarget</a:t>
            </a:r>
            <a:r>
              <a:rPr lang="cs-CZ" sz="1600" dirty="0">
                <a:ea typeface="+mn-lt"/>
                <a:cs typeface="+mn-lt"/>
              </a:rPr>
              <a:t> [online]. Dostupné z: </a:t>
            </a:r>
            <a:r>
              <a:rPr lang="cs-CZ" sz="1600" dirty="0">
                <a:ea typeface="+mn-lt"/>
                <a:cs typeface="+mn-lt"/>
                <a:hlinkClick r:id="rId6"/>
              </a:rPr>
              <a:t>https://www.techtarget.com/searchwindowsserver/definition/NTFS</a:t>
            </a:r>
            <a:endParaRPr lang="cs-CZ" sz="1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192626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A1DF9E-67E4-E91F-902E-895F20E1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cs typeface="Calibri Light"/>
              </a:rPr>
              <a:t>Github</a:t>
            </a:r>
            <a:endParaRPr lang="cs-CZ" dirty="0" err="1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1C2E8B-215C-5718-EB48-D4007CCE5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ea typeface="+mn-lt"/>
                <a:cs typeface="+mn-lt"/>
              </a:rPr>
              <a:t>https://github.com/horvos/souborovesystemy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889283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Širokoúhlá obrazovka</PresentationFormat>
  <Slides>9</Slides>
  <Notes>0</Notes>
  <HiddenSlides>0</HiddenSlide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0" baseType="lpstr">
      <vt:lpstr>Motiv systému Office</vt:lpstr>
      <vt:lpstr>Souborové Systémy</vt:lpstr>
      <vt:lpstr>Co to jsou souborové systémy</vt:lpstr>
      <vt:lpstr>FAT12</vt:lpstr>
      <vt:lpstr>FAT16</vt:lpstr>
      <vt:lpstr>FAT32</vt:lpstr>
      <vt:lpstr>exFAT</vt:lpstr>
      <vt:lpstr>NTFS</vt:lpstr>
      <vt:lpstr>Zdroje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revision>52</cp:revision>
  <dcterms:created xsi:type="dcterms:W3CDTF">2023-01-08T09:37:37Z</dcterms:created>
  <dcterms:modified xsi:type="dcterms:W3CDTF">2023-01-11T19:29:19Z</dcterms:modified>
</cp:coreProperties>
</file>