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58" r:id="rId12"/>
    <p:sldId id="265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054D8-A26A-7BDB-B608-4F995BF67F96}" v="338" dt="2023-01-16T18:49:49.910"/>
    <p1510:client id="{3D9595F1-8E06-0E87-1AE6-B83E193FAD22}" v="130" dt="2023-01-09T18:03:36.874"/>
    <p1510:client id="{45398B61-7F1E-237B-5C24-23A682D5EC68}" v="130" dt="2023-01-14T15:52:06.716"/>
    <p1510:client id="{84ABAEFF-358B-2271-21FD-9D812A704519}" v="138" dt="2023-01-08T10:22:40.827"/>
    <p1510:client id="{9DDDA8D4-C02F-BC48-4098-4D6B21335B58}" v="182" dt="2023-01-11T19:16:33.597"/>
    <p1510:client id="{DD3E86D0-9318-CBE5-C52E-355F512D6693}" v="182" dt="2023-01-14T16:23:46.553"/>
    <p1510:client id="{DE90C6F3-66A9-BDF8-193E-E91FDD634819}" v="1" dt="2023-01-08T10:23:44.808"/>
    <p1510:client id="{E05190BB-AD6A-DC0F-C6E3-D96BA3F8E8A9}" v="1" dt="2023-01-14T15:52:54.405"/>
    <p1510:client id="{FFE463EC-2E29-561E-B07C-75661D4B65A7}" v="445" dt="2023-01-09T17:50:4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coverit.wondershare.com/file-system/refs-file-system.html" TargetMode="External"/><Relationship Id="rId3" Type="http://schemas.openxmlformats.org/officeDocument/2006/relationships/hyperlink" Target="https://www.techtarget.com/whatis/definition/file-allocation-table-FAT" TargetMode="External"/><Relationship Id="rId7" Type="http://schemas.openxmlformats.org/officeDocument/2006/relationships/hyperlink" Target="https://cs.wikipedia.org/wiki/Cluster_(pevn%C3%BD_disk)" TargetMode="External"/><Relationship Id="rId2" Type="http://schemas.openxmlformats.org/officeDocument/2006/relationships/hyperlink" Target="https://www.techtarget.com/searchstorage/definition/file-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windowsserver/definition/NTFS" TargetMode="External"/><Relationship Id="rId5" Type="http://schemas.openxmlformats.org/officeDocument/2006/relationships/hyperlink" Target="https://www.datto.com/blog/what-is-ntfs-and-how-does-it-work" TargetMode="External"/><Relationship Id="rId10" Type="http://schemas.openxmlformats.org/officeDocument/2006/relationships/hyperlink" Target="https://www.indicative.com/resource/universal-disk-format-udf/" TargetMode="External"/><Relationship Id="rId4" Type="http://schemas.openxmlformats.org/officeDocument/2006/relationships/hyperlink" Target="https://www.lifewire.com/what-is-file-allocation-table-fat-2625877" TargetMode="External"/><Relationship Id="rId9" Type="http://schemas.openxmlformats.org/officeDocument/2006/relationships/hyperlink" Target="https://cs.wikipedia.org/wiki/ISO_966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vos/souborovesyste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cs-CZ">
                <a:cs typeface="Calibri Light"/>
              </a:rPr>
              <a:t>Souborové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cs typeface="Calibri"/>
              </a:rPr>
              <a:t>Michal Horvath</a:t>
            </a:r>
            <a:endParaRPr lang="cs-CZ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6D1533-5F74-7736-FDFC-A7EE0D10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r="14622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E4F17C-9189-EF37-9DD9-A41C9E6C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UDF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56BAA6-65EF-8CDF-BCC9-5A984A88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Používán na CD a DVD</a:t>
            </a:r>
          </a:p>
          <a:p>
            <a:r>
              <a:rPr lang="cs-CZ" dirty="0">
                <a:cs typeface="Calibri"/>
              </a:rPr>
              <a:t>Náhrada za CDFS</a:t>
            </a:r>
          </a:p>
          <a:p>
            <a:r>
              <a:rPr lang="cs-CZ" dirty="0">
                <a:cs typeface="Calibri"/>
              </a:rPr>
              <a:t>Podporuje dlouhá jména v Unicode</a:t>
            </a:r>
          </a:p>
          <a:p>
            <a:r>
              <a:rPr lang="cs-CZ" dirty="0">
                <a:cs typeface="Calibri"/>
              </a:rPr>
              <a:t>Podporuje psaní na disky po vypálení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5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8027A-59C4-39E3-C4CF-6C97C679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1083-249A-E653-7E0C-04A418C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a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System</a:t>
            </a:r>
            <a:r>
              <a:rPr lang="cs-CZ" sz="1600" dirty="0">
                <a:ea typeface="+mn-lt"/>
                <a:cs typeface="+mn-lt"/>
              </a:rPr>
              <a:t>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2"/>
              </a:rPr>
              <a:t>https://www.techtarget.com/searchstorage/definition/file-system</a:t>
            </a:r>
            <a:endParaRPr lang="cs-CZ" sz="1600" dirty="0">
              <a:cs typeface="Calibri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Allocation</a:t>
            </a:r>
            <a:r>
              <a:rPr lang="cs-CZ" sz="1600" dirty="0">
                <a:ea typeface="+mn-lt"/>
                <a:cs typeface="+mn-lt"/>
              </a:rPr>
              <a:t> Table (FAT)?.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3"/>
              </a:rPr>
              <a:t>https://www.techtarget.com/whatis/definition/file-allocation-table-FAT</a:t>
            </a:r>
            <a:endParaRPr lang="cs-CZ" sz="1600" dirty="0">
              <a:ea typeface="+mn-lt"/>
              <a:cs typeface="+mn-lt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Allocation</a:t>
            </a:r>
            <a:r>
              <a:rPr lang="cs-CZ" sz="1600" dirty="0">
                <a:ea typeface="+mn-lt"/>
                <a:cs typeface="+mn-lt"/>
              </a:rPr>
              <a:t> Table (FAT)?. </a:t>
            </a:r>
            <a:r>
              <a:rPr lang="cs-CZ" sz="1600" i="1" dirty="0" err="1">
                <a:ea typeface="+mn-lt"/>
                <a:cs typeface="+mn-lt"/>
              </a:rPr>
              <a:t>Lifewire</a:t>
            </a:r>
            <a:r>
              <a:rPr lang="cs-CZ" sz="1600" i="1" dirty="0">
                <a:ea typeface="+mn-lt"/>
                <a:cs typeface="+mn-lt"/>
              </a:rPr>
              <a:t>: Tech </a:t>
            </a:r>
            <a:r>
              <a:rPr lang="cs-CZ" sz="1600" i="1" dirty="0" err="1">
                <a:ea typeface="+mn-lt"/>
                <a:cs typeface="+mn-lt"/>
              </a:rPr>
              <a:t>News</a:t>
            </a:r>
            <a:r>
              <a:rPr lang="cs-CZ" sz="1600" i="1" dirty="0">
                <a:ea typeface="+mn-lt"/>
                <a:cs typeface="+mn-lt"/>
              </a:rPr>
              <a:t>, </a:t>
            </a:r>
            <a:r>
              <a:rPr lang="cs-CZ" sz="1600" i="1" dirty="0" err="1">
                <a:ea typeface="+mn-lt"/>
                <a:cs typeface="+mn-lt"/>
              </a:rPr>
              <a:t>Reviews</a:t>
            </a:r>
            <a:r>
              <a:rPr lang="cs-CZ" sz="1600" i="1" dirty="0">
                <a:ea typeface="+mn-lt"/>
                <a:cs typeface="+mn-lt"/>
              </a:rPr>
              <a:t>, </a:t>
            </a:r>
            <a:r>
              <a:rPr lang="cs-CZ" sz="1600" i="1" dirty="0" err="1">
                <a:ea typeface="+mn-lt"/>
                <a:cs typeface="+mn-lt"/>
              </a:rPr>
              <a:t>Help</a:t>
            </a:r>
            <a:r>
              <a:rPr lang="cs-CZ" sz="1600" i="1" dirty="0">
                <a:ea typeface="+mn-lt"/>
                <a:cs typeface="+mn-lt"/>
              </a:rPr>
              <a:t> &amp; </a:t>
            </a:r>
            <a:r>
              <a:rPr lang="cs-CZ" sz="1600" i="1" dirty="0" err="1">
                <a:ea typeface="+mn-lt"/>
                <a:cs typeface="+mn-lt"/>
              </a:rPr>
              <a:t>How-Tos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4"/>
              </a:rPr>
              <a:t>https://www.lifewire.com/what-is-file-allocation-table-fat-2625877</a:t>
            </a:r>
            <a:endParaRPr lang="cs-CZ" sz="1600" dirty="0">
              <a:cs typeface="Calibri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NTFS and </a:t>
            </a:r>
            <a:r>
              <a:rPr lang="cs-CZ" sz="1600" dirty="0" err="1">
                <a:ea typeface="+mn-lt"/>
                <a:cs typeface="+mn-lt"/>
              </a:rPr>
              <a:t>How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Does</a:t>
            </a:r>
            <a:r>
              <a:rPr lang="cs-CZ" sz="1600" dirty="0">
                <a:ea typeface="+mn-lt"/>
                <a:cs typeface="+mn-lt"/>
              </a:rPr>
              <a:t> It </a:t>
            </a:r>
            <a:r>
              <a:rPr lang="cs-CZ" sz="1600" dirty="0" err="1">
                <a:ea typeface="+mn-lt"/>
                <a:cs typeface="+mn-lt"/>
              </a:rPr>
              <a:t>Work</a:t>
            </a:r>
            <a:r>
              <a:rPr lang="cs-CZ" sz="1600" dirty="0">
                <a:ea typeface="+mn-lt"/>
                <a:cs typeface="+mn-lt"/>
              </a:rPr>
              <a:t>?. </a:t>
            </a:r>
            <a:r>
              <a:rPr lang="cs-CZ" sz="1600" i="1" dirty="0" err="1">
                <a:ea typeface="+mn-lt"/>
                <a:cs typeface="+mn-lt"/>
              </a:rPr>
              <a:t>Datto</a:t>
            </a:r>
            <a:r>
              <a:rPr lang="cs-CZ" sz="1600" i="1" dirty="0">
                <a:ea typeface="+mn-lt"/>
                <a:cs typeface="+mn-lt"/>
              </a:rPr>
              <a:t> | </a:t>
            </a:r>
            <a:r>
              <a:rPr lang="cs-CZ" sz="1600" i="1" dirty="0" err="1">
                <a:ea typeface="+mn-lt"/>
                <a:cs typeface="+mn-lt"/>
              </a:rPr>
              <a:t>The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Managed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Service</a:t>
            </a:r>
            <a:r>
              <a:rPr lang="cs-CZ" sz="1600" i="1" dirty="0">
                <a:ea typeface="+mn-lt"/>
                <a:cs typeface="+mn-lt"/>
              </a:rPr>
              <a:t> Provider Technology </a:t>
            </a:r>
            <a:r>
              <a:rPr lang="cs-CZ" sz="1600" i="1" dirty="0" err="1">
                <a:ea typeface="+mn-lt"/>
                <a:cs typeface="+mn-lt"/>
              </a:rPr>
              <a:t>Company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5"/>
              </a:rPr>
              <a:t>https://www.datto.com/blog/what-is-ntfs-and-how-does-it-work</a:t>
            </a:r>
            <a:endParaRPr lang="cs-CZ" sz="1600" dirty="0">
              <a:cs typeface="Calibri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NTFS And </a:t>
            </a:r>
            <a:r>
              <a:rPr lang="cs-CZ" sz="1600" dirty="0" err="1">
                <a:ea typeface="+mn-lt"/>
                <a:cs typeface="+mn-lt"/>
              </a:rPr>
              <a:t>How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Does</a:t>
            </a:r>
            <a:r>
              <a:rPr lang="cs-CZ" sz="1600" dirty="0">
                <a:ea typeface="+mn-lt"/>
                <a:cs typeface="+mn-lt"/>
              </a:rPr>
              <a:t> It </a:t>
            </a:r>
            <a:r>
              <a:rPr lang="cs-CZ" sz="1600" dirty="0" err="1">
                <a:ea typeface="+mn-lt"/>
                <a:cs typeface="+mn-lt"/>
              </a:rPr>
              <a:t>Work</a:t>
            </a:r>
            <a:r>
              <a:rPr lang="cs-CZ" sz="1600" dirty="0">
                <a:ea typeface="+mn-lt"/>
                <a:cs typeface="+mn-lt"/>
              </a:rPr>
              <a:t>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6"/>
              </a:rPr>
              <a:t>https://www.techtarget.com/searchwindowsserver/definition/NTFS</a:t>
            </a:r>
          </a:p>
          <a:p>
            <a:r>
              <a:rPr lang="cs-CZ" sz="1600" dirty="0">
                <a:ea typeface="+mn-lt"/>
                <a:cs typeface="+mn-lt"/>
              </a:rPr>
              <a:t>Cluster (pevný disk) – Wikipedie. [online]. Dostupné z: </a:t>
            </a:r>
            <a:r>
              <a:rPr lang="cs-CZ" sz="1600" dirty="0">
                <a:ea typeface="+mn-lt"/>
                <a:cs typeface="+mn-lt"/>
                <a:hlinkClick r:id="rId7"/>
              </a:rPr>
              <a:t>https://cs.wikipedia.org/wiki/Cluster_(pevn%C3%BD_disk)</a:t>
            </a:r>
          </a:p>
          <a:p>
            <a:r>
              <a:rPr lang="cs-CZ" sz="1600" dirty="0" err="1">
                <a:ea typeface="+mn-lt"/>
                <a:cs typeface="+mn-lt"/>
              </a:rPr>
              <a:t>Resilient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System</a:t>
            </a:r>
            <a:r>
              <a:rPr lang="cs-CZ" sz="1600" dirty="0">
                <a:ea typeface="+mn-lt"/>
                <a:cs typeface="+mn-lt"/>
              </a:rPr>
              <a:t> (</a:t>
            </a:r>
            <a:r>
              <a:rPr lang="cs-CZ" sz="1600" dirty="0" err="1">
                <a:ea typeface="+mn-lt"/>
                <a:cs typeface="+mn-lt"/>
              </a:rPr>
              <a:t>ReFS</a:t>
            </a:r>
            <a:r>
              <a:rPr lang="cs-CZ" sz="1600" dirty="0">
                <a:ea typeface="+mn-lt"/>
                <a:cs typeface="+mn-lt"/>
              </a:rPr>
              <a:t>) - </a:t>
            </a:r>
            <a:r>
              <a:rPr lang="cs-CZ" sz="1600" dirty="0" err="1">
                <a:ea typeface="+mn-lt"/>
                <a:cs typeface="+mn-lt"/>
              </a:rPr>
              <a:t>Everything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You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Need</a:t>
            </a:r>
            <a:r>
              <a:rPr lang="cs-CZ" sz="1600" dirty="0">
                <a:ea typeface="+mn-lt"/>
                <a:cs typeface="+mn-lt"/>
              </a:rPr>
              <a:t> to </a:t>
            </a:r>
            <a:r>
              <a:rPr lang="cs-CZ" sz="1600" dirty="0" err="1">
                <a:ea typeface="+mn-lt"/>
                <a:cs typeface="+mn-lt"/>
              </a:rPr>
              <a:t>Know</a:t>
            </a:r>
            <a:r>
              <a:rPr lang="cs-CZ" sz="1600" dirty="0">
                <a:ea typeface="+mn-lt"/>
                <a:cs typeface="+mn-lt"/>
              </a:rPr>
              <a:t> So Far. </a:t>
            </a:r>
            <a:r>
              <a:rPr lang="cs-CZ" sz="1600" i="1" dirty="0">
                <a:ea typeface="+mn-lt"/>
                <a:cs typeface="+mn-lt"/>
              </a:rPr>
              <a:t>[</a:t>
            </a:r>
            <a:r>
              <a:rPr lang="cs-CZ" sz="1600" i="1" dirty="0" err="1">
                <a:ea typeface="+mn-lt"/>
                <a:cs typeface="+mn-lt"/>
              </a:rPr>
              <a:t>Official</a:t>
            </a:r>
            <a:r>
              <a:rPr lang="cs-CZ" sz="1600" i="1" dirty="0">
                <a:ea typeface="+mn-lt"/>
                <a:cs typeface="+mn-lt"/>
              </a:rPr>
              <a:t>] </a:t>
            </a:r>
            <a:r>
              <a:rPr lang="cs-CZ" sz="1600" i="1" dirty="0" err="1">
                <a:ea typeface="+mn-lt"/>
                <a:cs typeface="+mn-lt"/>
              </a:rPr>
              <a:t>Recoverit</a:t>
            </a:r>
            <a:r>
              <a:rPr lang="cs-CZ" sz="1600" i="1" dirty="0">
                <a:ea typeface="+mn-lt"/>
                <a:cs typeface="+mn-lt"/>
              </a:rPr>
              <a:t> - </a:t>
            </a:r>
            <a:r>
              <a:rPr lang="cs-CZ" sz="1600" i="1" dirty="0" err="1">
                <a:ea typeface="+mn-lt"/>
                <a:cs typeface="+mn-lt"/>
              </a:rPr>
              <a:t>Ultimate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Recovery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Solutions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Windows/Mac</a:t>
            </a:r>
            <a:r>
              <a:rPr lang="cs-CZ" sz="1600" dirty="0">
                <a:ea typeface="+mn-lt"/>
                <a:cs typeface="+mn-lt"/>
              </a:rPr>
              <a:t> [online]. Copyright © [cit. 14.01.2023]. Dostupné z: </a:t>
            </a:r>
            <a:r>
              <a:rPr lang="cs-CZ" sz="1600" dirty="0">
                <a:ea typeface="+mn-lt"/>
                <a:cs typeface="+mn-lt"/>
                <a:hlinkClick r:id="rId8"/>
              </a:rPr>
              <a:t>https://recoverit.wondershare.com/file-system/refs-file-system.html</a:t>
            </a:r>
          </a:p>
          <a:p>
            <a:r>
              <a:rPr lang="cs-CZ" sz="1600" dirty="0">
                <a:ea typeface="+mn-lt"/>
                <a:cs typeface="+mn-lt"/>
              </a:rPr>
              <a:t>ISO 9660 – Wikipedie. [online]. Dostupné z: </a:t>
            </a:r>
            <a:r>
              <a:rPr lang="cs-CZ" sz="1600" dirty="0">
                <a:ea typeface="+mn-lt"/>
                <a:cs typeface="+mn-lt"/>
                <a:hlinkClick r:id="rId9"/>
              </a:rPr>
              <a:t>https://cs.wikipedia.org/wiki/ISO_9660</a:t>
            </a:r>
            <a:endParaRPr lang="cs-CZ" sz="1600" dirty="0">
              <a:ea typeface="+mn-lt"/>
              <a:cs typeface="+mn-lt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A Universal Disk </a:t>
            </a:r>
            <a:r>
              <a:rPr lang="cs-CZ" sz="1600" dirty="0" err="1">
                <a:ea typeface="+mn-lt"/>
                <a:cs typeface="+mn-lt"/>
              </a:rPr>
              <a:t>Format</a:t>
            </a:r>
            <a:r>
              <a:rPr lang="cs-CZ" sz="1600" dirty="0">
                <a:ea typeface="+mn-lt"/>
                <a:cs typeface="+mn-lt"/>
              </a:rPr>
              <a:t> (UDF) – </a:t>
            </a:r>
            <a:r>
              <a:rPr lang="cs-CZ" sz="1600" dirty="0" err="1">
                <a:ea typeface="+mn-lt"/>
                <a:cs typeface="+mn-lt"/>
              </a:rPr>
              <a:t>Indicative</a:t>
            </a:r>
            <a:r>
              <a:rPr lang="cs-CZ" sz="1600" dirty="0">
                <a:ea typeface="+mn-lt"/>
                <a:cs typeface="+mn-lt"/>
              </a:rPr>
              <a:t>. </a:t>
            </a:r>
            <a:r>
              <a:rPr lang="cs-CZ" sz="1600" i="1" dirty="0" err="1">
                <a:ea typeface="+mn-lt"/>
                <a:cs typeface="+mn-lt"/>
              </a:rPr>
              <a:t>Indicative</a:t>
            </a:r>
            <a:r>
              <a:rPr lang="cs-CZ" sz="1600" i="1" dirty="0">
                <a:ea typeface="+mn-lt"/>
                <a:cs typeface="+mn-lt"/>
              </a:rPr>
              <a:t> | </a:t>
            </a:r>
            <a:r>
              <a:rPr lang="cs-CZ" sz="1600" i="1" dirty="0" err="1">
                <a:ea typeface="+mn-lt"/>
                <a:cs typeface="+mn-lt"/>
              </a:rPr>
              <a:t>Product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Analytics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Your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Warehouse</a:t>
            </a:r>
            <a:r>
              <a:rPr lang="cs-CZ" sz="1600" dirty="0">
                <a:ea typeface="+mn-lt"/>
                <a:cs typeface="+mn-lt"/>
              </a:rPr>
              <a:t> [online]. Copyright © [cit. 16.01.2023]. Dostupné z: </a:t>
            </a:r>
            <a:r>
              <a:rPr lang="cs-CZ" sz="1600" dirty="0">
                <a:ea typeface="+mn-lt"/>
                <a:cs typeface="+mn-lt"/>
                <a:hlinkClick r:id="rId10"/>
              </a:rPr>
              <a:t>https://www.indicative.com/resource/universal-disk-format-udf/</a:t>
            </a:r>
            <a:endParaRPr lang="cs-CZ" sz="1600" dirty="0">
              <a:ea typeface="+mn-lt"/>
              <a:cs typeface="+mn-lt"/>
            </a:endParaRPr>
          </a:p>
          <a:p>
            <a:endParaRPr lang="cs-CZ" sz="1600" dirty="0">
              <a:ea typeface="+mn-lt"/>
              <a:cs typeface="+mn-lt"/>
            </a:endParaRPr>
          </a:p>
          <a:p>
            <a:endParaRPr lang="cs-CZ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9262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A1DF9E-67E4-E91F-902E-895F20E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Github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C2E8B-215C-5718-EB48-D4007CCE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ea typeface="+mn-lt"/>
                <a:cs typeface="+mn-lt"/>
                <a:hlinkClick r:id="rId2"/>
              </a:rPr>
              <a:t>https://github.com/horvos/souborovesystemy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8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3623B9-51FF-FE8E-3B0A-E6802F33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  <a:cs typeface="Calibri Light"/>
              </a:rPr>
              <a:t>Co to jsou souborové systémy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BDD0D1-54A1-188A-31C4-73ADAFB6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Jsou to způsoby organizace dat na disk v podobě souborů a složek</a:t>
            </a:r>
          </a:p>
          <a:p>
            <a:r>
              <a:rPr lang="cs-CZ">
                <a:cs typeface="Calibri"/>
              </a:rPr>
              <a:t>Disky jsou rozděleny do clusterů, což jsou bloky dat kde může soubor být uložen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14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801FC1-E042-F155-180E-0B9AA91C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EA040-D317-2F1F-DBD5-1D3ECCB5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/>
              </a:rPr>
              <a:t>Vytvořen v roce 1980 pro MS-DOS</a:t>
            </a:r>
          </a:p>
          <a:p>
            <a:r>
              <a:rPr lang="cs-CZ">
                <a:cs typeface="Calibri"/>
              </a:rPr>
              <a:t>Nazývá se FAT (</a:t>
            </a:r>
            <a:r>
              <a:rPr lang="cs-CZ" err="1">
                <a:cs typeface="Calibri"/>
              </a:rPr>
              <a:t>File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Allocation</a:t>
            </a:r>
            <a:r>
              <a:rPr lang="cs-CZ">
                <a:cs typeface="Calibri"/>
              </a:rPr>
              <a:t> Table), protože používá tabulku, kde má uložený umístění souborů na disku</a:t>
            </a:r>
          </a:p>
          <a:p>
            <a:r>
              <a:rPr lang="cs-CZ">
                <a:cs typeface="Calibri"/>
              </a:rPr>
              <a:t>Maximální velikost disku je 32 MB</a:t>
            </a:r>
          </a:p>
          <a:p>
            <a:r>
              <a:rPr lang="cs-CZ">
                <a:cs typeface="Calibri"/>
              </a:rPr>
              <a:t>Názvy souborů můžou mít max. 8 znaků + 3 pro příponu</a:t>
            </a:r>
          </a:p>
          <a:p>
            <a:r>
              <a:rPr lang="cs-CZ">
                <a:cs typeface="Calibri"/>
              </a:rPr>
              <a:t>Žádný FAT nemá permise ani šifrování</a:t>
            </a:r>
          </a:p>
          <a:p>
            <a:r>
              <a:rPr lang="cs-CZ">
                <a:cs typeface="Calibri"/>
              </a:rPr>
              <a:t>Podporován skoro každým operačním systémem</a:t>
            </a:r>
          </a:p>
          <a:p>
            <a:r>
              <a:rPr lang="cs-CZ">
                <a:cs typeface="Calibri"/>
              </a:rPr>
              <a:t>Velice zastaralý, nepoužívá se</a:t>
            </a:r>
          </a:p>
        </p:txBody>
      </p:sp>
    </p:spTree>
    <p:extLst>
      <p:ext uri="{BB962C8B-B14F-4D97-AF65-F5344CB8AC3E}">
        <p14:creationId xmlns:p14="http://schemas.microsoft.com/office/powerpoint/2010/main" val="2494908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FED77C-8A19-8880-2DE7-1F00931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0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FAT16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9C30F-E5D3-6B3C-24CC-AAC60C0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882760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 v roce 1984 pro MS-DOS 3.0</a:t>
            </a:r>
          </a:p>
          <a:p>
            <a:r>
              <a:rPr lang="cs-CZ">
                <a:cs typeface="Calibri"/>
              </a:rPr>
              <a:t>Vylepšená verze FAT12</a:t>
            </a:r>
          </a:p>
          <a:p>
            <a:r>
              <a:rPr lang="cs-CZ">
                <a:cs typeface="Calibri"/>
              </a:rPr>
              <a:t>Velikost disku může být až 16 GB</a:t>
            </a:r>
          </a:p>
          <a:p>
            <a:r>
              <a:rPr lang="cs-CZ">
                <a:cs typeface="Calibri"/>
              </a:rPr>
              <a:t>Velikost souborů je maximálně 4 GB</a:t>
            </a:r>
          </a:p>
          <a:p>
            <a:r>
              <a:rPr lang="cs-CZ">
                <a:cs typeface="Calibri"/>
              </a:rPr>
              <a:t>Názvy souborů můžou mít pořád jenom 8 znaků, ale ve Windows 95 můžou mít až 255 znaků</a:t>
            </a:r>
          </a:p>
          <a:p>
            <a:r>
              <a:rPr lang="cs-CZ">
                <a:cs typeface="Calibri"/>
              </a:rPr>
              <a:t>Taky zastaralý</a:t>
            </a:r>
          </a:p>
        </p:txBody>
      </p:sp>
    </p:spTree>
    <p:extLst>
      <p:ext uri="{BB962C8B-B14F-4D97-AF65-F5344CB8AC3E}">
        <p14:creationId xmlns:p14="http://schemas.microsoft.com/office/powerpoint/2010/main" val="18052873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9CAD96-88B9-63E9-4714-D592568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602" y="1125917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FAT32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1CAC-BF9B-51AD-69DB-1896F376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Vytvořeno v roce 1996 pro Windows 95</a:t>
            </a:r>
          </a:p>
          <a:p>
            <a:r>
              <a:rPr lang="cs-CZ">
                <a:cs typeface="Calibri"/>
              </a:rPr>
              <a:t>Vylepšení FAT16</a:t>
            </a:r>
            <a:endParaRPr lang="cs-CZ"/>
          </a:p>
          <a:p>
            <a:r>
              <a:rPr lang="cs-CZ">
                <a:cs typeface="Calibri"/>
              </a:rPr>
              <a:t>Může podporovat velikost disku až 16 TB</a:t>
            </a:r>
          </a:p>
          <a:p>
            <a:r>
              <a:rPr lang="cs-CZ">
                <a:cs typeface="Calibri"/>
              </a:rPr>
              <a:t>Maximální velikost souboru je pořád 4 GB</a:t>
            </a:r>
          </a:p>
          <a:p>
            <a:endParaRPr lang="cs-CZ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14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CD8BD7-89DC-D29D-4F24-617C7710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exFAT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638C84-A22F-260A-B63A-0E4B7444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 v roce 2006</a:t>
            </a:r>
          </a:p>
          <a:p>
            <a:r>
              <a:rPr lang="cs-CZ">
                <a:cs typeface="Calibri"/>
              </a:rPr>
              <a:t>Byl vytvořen hlavně pro přenosná zařízení (např. SD karty, </a:t>
            </a:r>
            <a:r>
              <a:rPr lang="cs-CZ" err="1">
                <a:cs typeface="Calibri"/>
              </a:rPr>
              <a:t>flash</a:t>
            </a:r>
            <a:r>
              <a:rPr lang="cs-CZ">
                <a:cs typeface="Calibri"/>
              </a:rPr>
              <a:t> disky...)</a:t>
            </a:r>
          </a:p>
          <a:p>
            <a:r>
              <a:rPr lang="cs-CZ">
                <a:cs typeface="Calibri"/>
              </a:rPr>
              <a:t>Unese teoreticky až 64 </a:t>
            </a:r>
            <a:r>
              <a:rPr lang="cs-CZ" err="1">
                <a:cs typeface="Calibri"/>
              </a:rPr>
              <a:t>ZiB</a:t>
            </a:r>
          </a:p>
          <a:p>
            <a:pPr marL="0" indent="0">
              <a:buNone/>
            </a:pPr>
            <a:endParaRPr lang="cs-CZ">
              <a:cs typeface="Calibri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473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E3BE34-D486-410F-13FB-2C57176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NTFS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60EC26-F017-7052-B790-87785734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 panose="020F0502020204030204"/>
              </a:rPr>
              <a:t>Vytvořen v roce 1993 pro Windows NT</a:t>
            </a:r>
          </a:p>
          <a:p>
            <a:r>
              <a:rPr lang="cs-CZ">
                <a:cs typeface="Calibri" panose="020F0502020204030204"/>
              </a:rPr>
              <a:t>Funguje hlavně na Windows, ale jde zprovoznit i na jiných OS</a:t>
            </a:r>
          </a:p>
          <a:p>
            <a:r>
              <a:rPr lang="cs-CZ">
                <a:cs typeface="Calibri" panose="020F0502020204030204"/>
              </a:rPr>
              <a:t>Podporuje permise, šifrování, kompresi </a:t>
            </a:r>
          </a:p>
          <a:p>
            <a:r>
              <a:rPr lang="cs-CZ">
                <a:cs typeface="Calibri" panose="020F0502020204030204"/>
              </a:rPr>
              <a:t>Používá Master </a:t>
            </a:r>
            <a:r>
              <a:rPr lang="cs-CZ" err="1">
                <a:cs typeface="Calibri" panose="020F0502020204030204"/>
              </a:rPr>
              <a:t>File</a:t>
            </a:r>
            <a:r>
              <a:rPr lang="cs-CZ">
                <a:cs typeface="Calibri" panose="020F0502020204030204"/>
              </a:rPr>
              <a:t> Table, kde je uložené umístění souboru + metadata (autor, velikost, datum vzniku...)</a:t>
            </a:r>
          </a:p>
          <a:p>
            <a:r>
              <a:rPr lang="cs-CZ">
                <a:cs typeface="Calibri" panose="020F0502020204030204"/>
              </a:rPr>
              <a:t>Podporuje disky až 8 PB</a:t>
            </a:r>
          </a:p>
          <a:p>
            <a:endParaRPr lang="cs-CZ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9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6CFC74-ECB3-A44F-6AC2-A901D876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ReFS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49" name="Arc 4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C40590-7CEE-B135-5176-2DDD308A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600">
                <a:cs typeface="Calibri"/>
              </a:rPr>
              <a:t>Vyšel v roce 2012 pro Windows Server</a:t>
            </a:r>
          </a:p>
          <a:p>
            <a:r>
              <a:rPr lang="cs-CZ" sz="2600">
                <a:cs typeface="Calibri"/>
              </a:rPr>
              <a:t>Podobný NTFS, ale má extra funkce pro detekci a opravu poškozených dat a zrychlení funkcí důležité pro servery</a:t>
            </a:r>
          </a:p>
          <a:p>
            <a:r>
              <a:rPr lang="cs-CZ" sz="2600">
                <a:cs typeface="Calibri"/>
              </a:rPr>
              <a:t>Chybí mu funkce, které má NTFS, např. nejde z něho spustit Windows, nemá kompresi a šifrování dat</a:t>
            </a:r>
            <a:endParaRPr lang="cs-CZ" sz="2600"/>
          </a:p>
          <a:p>
            <a:r>
              <a:rPr lang="cs-CZ" sz="2600">
                <a:cs typeface="Calibri"/>
              </a:rPr>
              <a:t>Podporuje až 32 PB</a:t>
            </a:r>
          </a:p>
          <a:p>
            <a:endParaRPr lang="cs-CZ" sz="2600">
              <a:cs typeface="Calibri"/>
            </a:endParaRPr>
          </a:p>
          <a:p>
            <a:endParaRPr lang="cs-CZ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02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CB8FAF-1CF8-CCD1-A17C-4F6BA3D8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CDFS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4B21DE-5E2C-4B98-D66A-D6FFEB03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Taky </a:t>
            </a:r>
            <a:r>
              <a:rPr lang="cs-CZ" dirty="0" err="1">
                <a:cs typeface="Calibri"/>
              </a:rPr>
              <a:t>nazíván</a:t>
            </a:r>
            <a:r>
              <a:rPr lang="cs-CZ" dirty="0">
                <a:cs typeface="Calibri"/>
              </a:rPr>
              <a:t> ISO 9660</a:t>
            </a:r>
          </a:p>
          <a:p>
            <a:r>
              <a:rPr lang="cs-CZ" dirty="0">
                <a:cs typeface="Calibri"/>
              </a:rPr>
              <a:t>Používán na CD a DVD discích</a:t>
            </a:r>
          </a:p>
          <a:p>
            <a:r>
              <a:rPr lang="cs-CZ" dirty="0">
                <a:cs typeface="Calibri"/>
              </a:rPr>
              <a:t>Je </a:t>
            </a:r>
            <a:r>
              <a:rPr lang="cs-CZ" dirty="0" err="1">
                <a:cs typeface="Calibri"/>
              </a:rPr>
              <a:t>read-only</a:t>
            </a:r>
            <a:r>
              <a:rPr lang="cs-CZ" dirty="0">
                <a:cs typeface="Calibri"/>
              </a:rPr>
              <a:t>, nemůžou tam být přidány soubory po vypálení</a:t>
            </a:r>
          </a:p>
          <a:p>
            <a:r>
              <a:rPr lang="cs-CZ" dirty="0">
                <a:cs typeface="Calibri"/>
              </a:rPr>
              <a:t>Může z něj číst každý OS</a:t>
            </a:r>
          </a:p>
          <a:p>
            <a:r>
              <a:rPr lang="cs-CZ" dirty="0">
                <a:cs typeface="Calibri"/>
              </a:rPr>
              <a:t>Max délka jmen souborů je 31 znaků v ASCII, ale OS mají rozšíření </a:t>
            </a:r>
            <a:r>
              <a:rPr lang="cs-CZ" dirty="0" err="1">
                <a:cs typeface="Calibri"/>
              </a:rPr>
              <a:t>Joliet</a:t>
            </a:r>
            <a:r>
              <a:rPr lang="cs-CZ" dirty="0">
                <a:cs typeface="Calibri"/>
              </a:rPr>
              <a:t>, které umožňuje delší jména v Unicode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03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12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Motiv systému Office</vt:lpstr>
      <vt:lpstr>Souborové Systémy</vt:lpstr>
      <vt:lpstr>Co to jsou souborové systémy</vt:lpstr>
      <vt:lpstr>FAT12</vt:lpstr>
      <vt:lpstr>FAT16</vt:lpstr>
      <vt:lpstr>FAT32</vt:lpstr>
      <vt:lpstr>exFAT</vt:lpstr>
      <vt:lpstr>NTFS</vt:lpstr>
      <vt:lpstr>ReFS</vt:lpstr>
      <vt:lpstr>CDFS</vt:lpstr>
      <vt:lpstr>UDF</vt:lpstr>
      <vt:lpstr>Zdroje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80</cp:revision>
  <dcterms:created xsi:type="dcterms:W3CDTF">2023-01-08T09:37:37Z</dcterms:created>
  <dcterms:modified xsi:type="dcterms:W3CDTF">2023-01-16T18:49:50Z</dcterms:modified>
</cp:coreProperties>
</file>