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8" r:id="rId16"/>
    <p:sldId id="265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7A7A3-1D0F-4647-8DCE-E7FD05DAE448}" v="19" dt="2023-01-19T18:15:45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l Horvath" userId="a78b95b046f4b743" providerId="LiveId" clId="{BD17A7A3-1D0F-4647-8DCE-E7FD05DAE448}"/>
    <pc:docChg chg="modSld modMainMaster">
      <pc:chgData name="Michal Horvath" userId="a78b95b046f4b743" providerId="LiveId" clId="{BD17A7A3-1D0F-4647-8DCE-E7FD05DAE448}" dt="2023-01-19T18:15:45.030" v="18"/>
      <pc:docMkLst>
        <pc:docMk/>
      </pc:docMkLst>
      <pc:sldChg chg="modTransition">
        <pc:chgData name="Michal Horvath" userId="a78b95b046f4b743" providerId="LiveId" clId="{BD17A7A3-1D0F-4647-8DCE-E7FD05DAE448}" dt="2023-01-19T18:15:29.238" v="15"/>
        <pc:sldMkLst>
          <pc:docMk/>
          <pc:sldMk cId="3799523001" sldId="256"/>
        </pc:sldMkLst>
      </pc:sldChg>
      <pc:sldChg chg="modTransition">
        <pc:chgData name="Michal Horvath" userId="a78b95b046f4b743" providerId="LiveId" clId="{BD17A7A3-1D0F-4647-8DCE-E7FD05DAE448}" dt="2023-01-19T18:15:38.734" v="17"/>
        <pc:sldMkLst>
          <pc:docMk/>
          <pc:sldMk cId="2811926269" sldId="258"/>
        </pc:sldMkLst>
      </pc:sldChg>
      <pc:sldChg chg="modTransition">
        <pc:chgData name="Michal Horvath" userId="a78b95b046f4b743" providerId="LiveId" clId="{BD17A7A3-1D0F-4647-8DCE-E7FD05DAE448}" dt="2023-01-19T18:15:24.326" v="14"/>
        <pc:sldMkLst>
          <pc:docMk/>
          <pc:sldMk cId="2494908260" sldId="259"/>
        </pc:sldMkLst>
      </pc:sldChg>
      <pc:sldChg chg="modTransition">
        <pc:chgData name="Michal Horvath" userId="a78b95b046f4b743" providerId="LiveId" clId="{BD17A7A3-1D0F-4647-8DCE-E7FD05DAE448}" dt="2023-01-19T18:15:32.582" v="16"/>
        <pc:sldMkLst>
          <pc:docMk/>
          <pc:sldMk cId="2682461447" sldId="260"/>
        </pc:sldMkLst>
      </pc:sldChg>
      <pc:sldChg chg="modTransition">
        <pc:chgData name="Michal Horvath" userId="a78b95b046f4b743" providerId="LiveId" clId="{BD17A7A3-1D0F-4647-8DCE-E7FD05DAE448}" dt="2023-01-19T18:15:24.326" v="14"/>
        <pc:sldMkLst>
          <pc:docMk/>
          <pc:sldMk cId="1805287342" sldId="261"/>
        </pc:sldMkLst>
      </pc:sldChg>
      <pc:sldChg chg="modTransition">
        <pc:chgData name="Michal Horvath" userId="a78b95b046f4b743" providerId="LiveId" clId="{BD17A7A3-1D0F-4647-8DCE-E7FD05DAE448}" dt="2023-01-19T18:15:24.326" v="14"/>
        <pc:sldMkLst>
          <pc:docMk/>
          <pc:sldMk cId="3392201423" sldId="262"/>
        </pc:sldMkLst>
      </pc:sldChg>
      <pc:sldChg chg="modTransition">
        <pc:chgData name="Michal Horvath" userId="a78b95b046f4b743" providerId="LiveId" clId="{BD17A7A3-1D0F-4647-8DCE-E7FD05DAE448}" dt="2023-01-19T18:15:24.326" v="14"/>
        <pc:sldMkLst>
          <pc:docMk/>
          <pc:sldMk cId="3518947364" sldId="263"/>
        </pc:sldMkLst>
      </pc:sldChg>
      <pc:sldChg chg="modTransition">
        <pc:chgData name="Michal Horvath" userId="a78b95b046f4b743" providerId="LiveId" clId="{BD17A7A3-1D0F-4647-8DCE-E7FD05DAE448}" dt="2023-01-19T18:15:24.326" v="14"/>
        <pc:sldMkLst>
          <pc:docMk/>
          <pc:sldMk cId="25997105" sldId="264"/>
        </pc:sldMkLst>
      </pc:sldChg>
      <pc:sldChg chg="modTransition">
        <pc:chgData name="Michal Horvath" userId="a78b95b046f4b743" providerId="LiveId" clId="{BD17A7A3-1D0F-4647-8DCE-E7FD05DAE448}" dt="2023-01-19T18:15:45.030" v="18"/>
        <pc:sldMkLst>
          <pc:docMk/>
          <pc:sldMk cId="1668892830" sldId="265"/>
        </pc:sldMkLst>
      </pc:sldChg>
      <pc:sldChg chg="modTransition">
        <pc:chgData name="Michal Horvath" userId="a78b95b046f4b743" providerId="LiveId" clId="{BD17A7A3-1D0F-4647-8DCE-E7FD05DAE448}" dt="2023-01-19T18:15:24.326" v="14"/>
        <pc:sldMkLst>
          <pc:docMk/>
          <pc:sldMk cId="992021739" sldId="266"/>
        </pc:sldMkLst>
      </pc:sldChg>
      <pc:sldChg chg="modTransition">
        <pc:chgData name="Michal Horvath" userId="a78b95b046f4b743" providerId="LiveId" clId="{BD17A7A3-1D0F-4647-8DCE-E7FD05DAE448}" dt="2023-01-19T18:15:24.326" v="14"/>
        <pc:sldMkLst>
          <pc:docMk/>
          <pc:sldMk cId="2343270399" sldId="267"/>
        </pc:sldMkLst>
      </pc:sldChg>
      <pc:sldChg chg="modTransition">
        <pc:chgData name="Michal Horvath" userId="a78b95b046f4b743" providerId="LiveId" clId="{BD17A7A3-1D0F-4647-8DCE-E7FD05DAE448}" dt="2023-01-19T18:15:24.326" v="14"/>
        <pc:sldMkLst>
          <pc:docMk/>
          <pc:sldMk cId="2089750412" sldId="268"/>
        </pc:sldMkLst>
      </pc:sldChg>
      <pc:sldChg chg="modTransition">
        <pc:chgData name="Michal Horvath" userId="a78b95b046f4b743" providerId="LiveId" clId="{BD17A7A3-1D0F-4647-8DCE-E7FD05DAE448}" dt="2023-01-19T18:15:24.326" v="14"/>
        <pc:sldMkLst>
          <pc:docMk/>
          <pc:sldMk cId="574112604" sldId="269"/>
        </pc:sldMkLst>
      </pc:sldChg>
      <pc:sldChg chg="modTransition">
        <pc:chgData name="Michal Horvath" userId="a78b95b046f4b743" providerId="LiveId" clId="{BD17A7A3-1D0F-4647-8DCE-E7FD05DAE448}" dt="2023-01-19T18:15:24.326" v="14"/>
        <pc:sldMkLst>
          <pc:docMk/>
          <pc:sldMk cId="3902934988" sldId="270"/>
        </pc:sldMkLst>
      </pc:sldChg>
      <pc:sldChg chg="modTransition">
        <pc:chgData name="Michal Horvath" userId="a78b95b046f4b743" providerId="LiveId" clId="{BD17A7A3-1D0F-4647-8DCE-E7FD05DAE448}" dt="2023-01-19T18:15:24.326" v="14"/>
        <pc:sldMkLst>
          <pc:docMk/>
          <pc:sldMk cId="1781476271" sldId="271"/>
        </pc:sldMkLst>
      </pc:sldChg>
      <pc:sldChg chg="modTransition">
        <pc:chgData name="Michal Horvath" userId="a78b95b046f4b743" providerId="LiveId" clId="{BD17A7A3-1D0F-4647-8DCE-E7FD05DAE448}" dt="2023-01-19T18:15:24.326" v="14"/>
        <pc:sldMkLst>
          <pc:docMk/>
          <pc:sldMk cId="988768958" sldId="272"/>
        </pc:sldMkLst>
      </pc:sldChg>
      <pc:sldMasterChg chg="modTransition modSldLayout">
        <pc:chgData name="Michal Horvath" userId="a78b95b046f4b743" providerId="LiveId" clId="{BD17A7A3-1D0F-4647-8DCE-E7FD05DAE448}" dt="2023-01-19T18:15:24.326" v="14"/>
        <pc:sldMasterMkLst>
          <pc:docMk/>
          <pc:sldMasterMk cId="464252367" sldId="2147483648"/>
        </pc:sldMasterMkLst>
        <pc:sldLayoutChg chg="modTransition">
          <pc:chgData name="Michal Horvath" userId="a78b95b046f4b743" providerId="LiveId" clId="{BD17A7A3-1D0F-4647-8DCE-E7FD05DAE448}" dt="2023-01-19T18:15:24.326" v="14"/>
          <pc:sldLayoutMkLst>
            <pc:docMk/>
            <pc:sldMasterMk cId="464252367" sldId="2147483648"/>
            <pc:sldLayoutMk cId="1771309689" sldId="2147483649"/>
          </pc:sldLayoutMkLst>
        </pc:sldLayoutChg>
        <pc:sldLayoutChg chg="modTransition">
          <pc:chgData name="Michal Horvath" userId="a78b95b046f4b743" providerId="LiveId" clId="{BD17A7A3-1D0F-4647-8DCE-E7FD05DAE448}" dt="2023-01-19T18:15:24.326" v="14"/>
          <pc:sldLayoutMkLst>
            <pc:docMk/>
            <pc:sldMasterMk cId="464252367" sldId="2147483648"/>
            <pc:sldLayoutMk cId="21655345" sldId="2147483650"/>
          </pc:sldLayoutMkLst>
        </pc:sldLayoutChg>
        <pc:sldLayoutChg chg="modTransition">
          <pc:chgData name="Michal Horvath" userId="a78b95b046f4b743" providerId="LiveId" clId="{BD17A7A3-1D0F-4647-8DCE-E7FD05DAE448}" dt="2023-01-19T18:15:24.326" v="14"/>
          <pc:sldLayoutMkLst>
            <pc:docMk/>
            <pc:sldMasterMk cId="464252367" sldId="2147483648"/>
            <pc:sldLayoutMk cId="2957285559" sldId="2147483651"/>
          </pc:sldLayoutMkLst>
        </pc:sldLayoutChg>
        <pc:sldLayoutChg chg="modTransition">
          <pc:chgData name="Michal Horvath" userId="a78b95b046f4b743" providerId="LiveId" clId="{BD17A7A3-1D0F-4647-8DCE-E7FD05DAE448}" dt="2023-01-19T18:15:24.326" v="14"/>
          <pc:sldLayoutMkLst>
            <pc:docMk/>
            <pc:sldMasterMk cId="464252367" sldId="2147483648"/>
            <pc:sldLayoutMk cId="3426106184" sldId="2147483652"/>
          </pc:sldLayoutMkLst>
        </pc:sldLayoutChg>
        <pc:sldLayoutChg chg="modTransition">
          <pc:chgData name="Michal Horvath" userId="a78b95b046f4b743" providerId="LiveId" clId="{BD17A7A3-1D0F-4647-8DCE-E7FD05DAE448}" dt="2023-01-19T18:15:24.326" v="14"/>
          <pc:sldLayoutMkLst>
            <pc:docMk/>
            <pc:sldMasterMk cId="464252367" sldId="2147483648"/>
            <pc:sldLayoutMk cId="597578085" sldId="2147483653"/>
          </pc:sldLayoutMkLst>
        </pc:sldLayoutChg>
        <pc:sldLayoutChg chg="modTransition">
          <pc:chgData name="Michal Horvath" userId="a78b95b046f4b743" providerId="LiveId" clId="{BD17A7A3-1D0F-4647-8DCE-E7FD05DAE448}" dt="2023-01-19T18:15:24.326" v="14"/>
          <pc:sldLayoutMkLst>
            <pc:docMk/>
            <pc:sldMasterMk cId="464252367" sldId="2147483648"/>
            <pc:sldLayoutMk cId="3514983867" sldId="2147483654"/>
          </pc:sldLayoutMkLst>
        </pc:sldLayoutChg>
        <pc:sldLayoutChg chg="modTransition">
          <pc:chgData name="Michal Horvath" userId="a78b95b046f4b743" providerId="LiveId" clId="{BD17A7A3-1D0F-4647-8DCE-E7FD05DAE448}" dt="2023-01-19T18:15:24.326" v="14"/>
          <pc:sldLayoutMkLst>
            <pc:docMk/>
            <pc:sldMasterMk cId="464252367" sldId="2147483648"/>
            <pc:sldLayoutMk cId="2973794414" sldId="2147483655"/>
          </pc:sldLayoutMkLst>
        </pc:sldLayoutChg>
        <pc:sldLayoutChg chg="modTransition">
          <pc:chgData name="Michal Horvath" userId="a78b95b046f4b743" providerId="LiveId" clId="{BD17A7A3-1D0F-4647-8DCE-E7FD05DAE448}" dt="2023-01-19T18:15:24.326" v="14"/>
          <pc:sldLayoutMkLst>
            <pc:docMk/>
            <pc:sldMasterMk cId="464252367" sldId="2147483648"/>
            <pc:sldLayoutMk cId="3504307544" sldId="2147483656"/>
          </pc:sldLayoutMkLst>
        </pc:sldLayoutChg>
        <pc:sldLayoutChg chg="modTransition">
          <pc:chgData name="Michal Horvath" userId="a78b95b046f4b743" providerId="LiveId" clId="{BD17A7A3-1D0F-4647-8DCE-E7FD05DAE448}" dt="2023-01-19T18:15:24.326" v="14"/>
          <pc:sldLayoutMkLst>
            <pc:docMk/>
            <pc:sldMasterMk cId="464252367" sldId="2147483648"/>
            <pc:sldLayoutMk cId="4088594436" sldId="2147483657"/>
          </pc:sldLayoutMkLst>
        </pc:sldLayoutChg>
        <pc:sldLayoutChg chg="modTransition">
          <pc:chgData name="Michal Horvath" userId="a78b95b046f4b743" providerId="LiveId" clId="{BD17A7A3-1D0F-4647-8DCE-E7FD05DAE448}" dt="2023-01-19T18:15:24.326" v="14"/>
          <pc:sldLayoutMkLst>
            <pc:docMk/>
            <pc:sldMasterMk cId="464252367" sldId="2147483648"/>
            <pc:sldLayoutMk cId="707188527" sldId="2147483658"/>
          </pc:sldLayoutMkLst>
        </pc:sldLayoutChg>
        <pc:sldLayoutChg chg="modTransition">
          <pc:chgData name="Michal Horvath" userId="a78b95b046f4b743" providerId="LiveId" clId="{BD17A7A3-1D0F-4647-8DCE-E7FD05DAE448}" dt="2023-01-19T18:15:24.326" v="14"/>
          <pc:sldLayoutMkLst>
            <pc:docMk/>
            <pc:sldMasterMk cId="464252367" sldId="2147483648"/>
            <pc:sldLayoutMk cId="195578743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  <p:transition spd="slow" advTm="90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  <p:transition spd="slow" advTm="90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  <p:transition spd="slow" advTm="90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  <p:transition spd="slow" advTm="90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  <p:transition spd="slow" advTm="90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  <p:transition spd="slow" advTm="90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  <p:transition spd="slow" advTm="90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  <p:transition spd="slow" advTm="90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  <p:transition spd="slow" advTm="90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  <p:transition spd="slow" advTm="90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  <p:transition spd="slow" advTm="90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90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recoverit.wondershare.com/file-system/refs-file-system.html" TargetMode="External"/><Relationship Id="rId13" Type="http://schemas.openxmlformats.org/officeDocument/2006/relationships/hyperlink" Target="https://cs.wikipedia.org/wiki/Ext3" TargetMode="External"/><Relationship Id="rId3" Type="http://schemas.openxmlformats.org/officeDocument/2006/relationships/hyperlink" Target="https://www.techtarget.com/whatis/definition/file-allocation-table-FAT" TargetMode="External"/><Relationship Id="rId7" Type="http://schemas.openxmlformats.org/officeDocument/2006/relationships/hyperlink" Target="https://cs.wikipedia.org/wiki/Cluster_(pevn%C3%BD_disk)" TargetMode="External"/><Relationship Id="rId12" Type="http://schemas.openxmlformats.org/officeDocument/2006/relationships/hyperlink" Target="https://en.wikipedia.org/wiki/Extended_file_system" TargetMode="External"/><Relationship Id="rId2" Type="http://schemas.openxmlformats.org/officeDocument/2006/relationships/hyperlink" Target="https://www.techtarget.com/searchstorage/definition/file-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arget.com/searchwindowsserver/definition/NTFS" TargetMode="External"/><Relationship Id="rId11" Type="http://schemas.openxmlformats.org/officeDocument/2006/relationships/hyperlink" Target="https://www.thegeekdiary.com/basic-linux-file-system-tutorial-ext2-ext3-ext4-jfs-and-xfs/" TargetMode="External"/><Relationship Id="rId5" Type="http://schemas.openxmlformats.org/officeDocument/2006/relationships/hyperlink" Target="https://www.datto.com/blog/what-is-ntfs-and-how-does-it-work" TargetMode="External"/><Relationship Id="rId10" Type="http://schemas.openxmlformats.org/officeDocument/2006/relationships/hyperlink" Target="https://www.indicative.com/resource/universal-disk-format-udf/" TargetMode="External"/><Relationship Id="rId4" Type="http://schemas.openxmlformats.org/officeDocument/2006/relationships/hyperlink" Target="https://www.lifewire.com/what-is-file-allocation-table-fat-2625877" TargetMode="External"/><Relationship Id="rId9" Type="http://schemas.openxmlformats.org/officeDocument/2006/relationships/hyperlink" Target="https://cs.wikipedia.org/wiki/ISO_9660" TargetMode="External"/><Relationship Id="rId14" Type="http://schemas.openxmlformats.org/officeDocument/2006/relationships/hyperlink" Target="https://cs.wikipedia.org/wiki/Ext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rvos/souborovesystem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cs-CZ">
                <a:cs typeface="Calibri Light"/>
              </a:rPr>
              <a:t>Souborové Systémy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cs-CZ">
                <a:cs typeface="Calibri"/>
              </a:rPr>
              <a:t>Michal Horvath</a:t>
            </a:r>
            <a:endParaRPr lang="cs-CZ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6D1533-5F74-7736-FDFC-A7EE0D104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5" r="14622" b="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p:transition spd="slow" advTm="3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BE4F17C-9189-EF37-9DD9-A41C9E6C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UDF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56BAA6-65EF-8CDF-BCC9-5A984A88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12968"/>
            <a:ext cx="5257799" cy="45972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Vytvořen v roce 1995</a:t>
            </a:r>
          </a:p>
          <a:p>
            <a:r>
              <a:rPr lang="cs-CZ" dirty="0">
                <a:cs typeface="Calibri"/>
              </a:rPr>
              <a:t>Používán na CD a DVD</a:t>
            </a:r>
          </a:p>
          <a:p>
            <a:r>
              <a:rPr lang="cs-CZ" dirty="0">
                <a:cs typeface="Calibri"/>
              </a:rPr>
              <a:t>Náhrada za CDFS</a:t>
            </a:r>
          </a:p>
          <a:p>
            <a:r>
              <a:rPr lang="cs-CZ" dirty="0">
                <a:cs typeface="Calibri"/>
              </a:rPr>
              <a:t>Podporuje dlouhá jména v Unicode</a:t>
            </a:r>
          </a:p>
          <a:p>
            <a:r>
              <a:rPr lang="cs-CZ" dirty="0">
                <a:cs typeface="Calibri"/>
              </a:rPr>
              <a:t>Podporuje psaní na disky po vypálení</a:t>
            </a:r>
          </a:p>
          <a:p>
            <a:endParaRPr lang="cs-CZ" dirty="0">
              <a:cs typeface="Calibri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50412"/>
      </p:ext>
    </p:extLst>
  </p:cSld>
  <p:clrMapOvr>
    <a:masterClrMapping/>
  </p:clrMapOvr>
  <p:transition spd="slow" advTm="90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A15AB6-733F-4018-F6EE-4489618E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EXT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2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BE0FB4-FE56-102F-AF8F-15BDD7332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>
                <a:cs typeface="Calibri"/>
              </a:rPr>
              <a:t>Vytvořen v roce 1992 pro Linux</a:t>
            </a:r>
          </a:p>
          <a:p>
            <a:r>
              <a:rPr lang="cs-CZ" dirty="0">
                <a:cs typeface="Calibri"/>
              </a:rPr>
              <a:t>Dělí disk na bloky</a:t>
            </a:r>
          </a:p>
          <a:p>
            <a:r>
              <a:rPr lang="cs-CZ" dirty="0">
                <a:cs typeface="Calibri"/>
              </a:rPr>
              <a:t>Používá </a:t>
            </a:r>
            <a:r>
              <a:rPr lang="cs-CZ" dirty="0" err="1">
                <a:cs typeface="Calibri"/>
              </a:rPr>
              <a:t>inody</a:t>
            </a:r>
            <a:r>
              <a:rPr lang="cs-CZ" dirty="0">
                <a:cs typeface="Calibri"/>
              </a:rPr>
              <a:t>, které ukládají metadata a umístnění souborů v blocích na disku</a:t>
            </a:r>
          </a:p>
          <a:p>
            <a:r>
              <a:rPr lang="cs-CZ" dirty="0" err="1">
                <a:cs typeface="Calibri"/>
              </a:rPr>
              <a:t>Inody</a:t>
            </a:r>
            <a:r>
              <a:rPr lang="cs-CZ" dirty="0">
                <a:cs typeface="Calibri"/>
              </a:rPr>
              <a:t> jsou uložené v tabulce</a:t>
            </a:r>
          </a:p>
          <a:p>
            <a:r>
              <a:rPr lang="cs-CZ" dirty="0">
                <a:cs typeface="Calibri"/>
              </a:rPr>
              <a:t>Max velikost disku je 2GB</a:t>
            </a:r>
          </a:p>
          <a:p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4112604"/>
      </p:ext>
    </p:extLst>
  </p:cSld>
  <p:clrMapOvr>
    <a:masterClrMapping/>
  </p:clrMapOvr>
  <p:transition spd="slow" advTm="90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FD1797F-6304-B9A6-F001-3356486F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EXT2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D18174-EE47-2A6B-E561-D98DD77A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dirty="0">
                <a:cs typeface="Calibri"/>
              </a:rPr>
              <a:t>Vytvořen v roce 1993</a:t>
            </a:r>
          </a:p>
          <a:p>
            <a:r>
              <a:rPr lang="cs-CZ" dirty="0">
                <a:cs typeface="Calibri"/>
              </a:rPr>
              <a:t>Vylepšení EXT</a:t>
            </a:r>
          </a:p>
          <a:p>
            <a:r>
              <a:rPr lang="cs-CZ" dirty="0">
                <a:cs typeface="Calibri"/>
              </a:rPr>
              <a:t>Více metadat (datum vytvoření, datum úpravy...)</a:t>
            </a:r>
          </a:p>
          <a:p>
            <a:r>
              <a:rPr lang="cs-CZ" dirty="0">
                <a:cs typeface="Calibri"/>
              </a:rPr>
              <a:t>Max velikost disku 2TB (v pozdějších verzích 32TB)</a:t>
            </a:r>
          </a:p>
          <a:p>
            <a:r>
              <a:rPr lang="cs-CZ" dirty="0">
                <a:cs typeface="Calibri"/>
              </a:rPr>
              <a:t>Soubory se ukládají ve skupinách bloků okolo sebe, snižuje fragmentaci</a:t>
            </a:r>
          </a:p>
        </p:txBody>
      </p:sp>
    </p:spTree>
    <p:extLst>
      <p:ext uri="{BB962C8B-B14F-4D97-AF65-F5344CB8AC3E}">
        <p14:creationId xmlns:p14="http://schemas.microsoft.com/office/powerpoint/2010/main" val="3902934988"/>
      </p:ext>
    </p:extLst>
  </p:cSld>
  <p:clrMapOvr>
    <a:masterClrMapping/>
  </p:clrMapOvr>
  <p:transition spd="slow" advTm="90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55D667-05E6-73D8-984E-7A72BFAF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EXT3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3D2414-9DA6-DDFF-4758-A5828B93B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Vytvořen v roce 2001</a:t>
            </a:r>
          </a:p>
          <a:p>
            <a:r>
              <a:rPr lang="cs-CZ" dirty="0">
                <a:cs typeface="Calibri"/>
              </a:rPr>
              <a:t>Vylepšení EXT2</a:t>
            </a:r>
          </a:p>
          <a:p>
            <a:r>
              <a:rPr lang="cs-CZ" dirty="0" err="1">
                <a:cs typeface="Calibri"/>
              </a:rPr>
              <a:t>Žurnálovací</a:t>
            </a:r>
            <a:r>
              <a:rPr lang="cs-CZ" dirty="0">
                <a:cs typeface="Calibri"/>
              </a:rPr>
              <a:t> systém - nejdříve zapíše obsah </a:t>
            </a:r>
            <a:r>
              <a:rPr lang="cs-CZ" dirty="0" err="1">
                <a:cs typeface="Calibri"/>
              </a:rPr>
              <a:t>inody</a:t>
            </a:r>
            <a:r>
              <a:rPr lang="cs-CZ" dirty="0">
                <a:cs typeface="Calibri"/>
              </a:rPr>
              <a:t> do žurnálu, potom až zapíše soubor, žurnál je potom smazán</a:t>
            </a:r>
          </a:p>
          <a:p>
            <a:r>
              <a:rPr lang="cs-CZ" dirty="0">
                <a:cs typeface="Calibri"/>
              </a:rPr>
              <a:t>Max velikost disku je 32TB</a:t>
            </a:r>
          </a:p>
          <a:p>
            <a:r>
              <a:rPr lang="cs-CZ" dirty="0">
                <a:cs typeface="Calibri"/>
              </a:rPr>
              <a:t>Zpětně kompatibilní s EXT 2</a:t>
            </a:r>
          </a:p>
          <a:p>
            <a:endParaRPr lang="cs-CZ" dirty="0"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76271"/>
      </p:ext>
    </p:extLst>
  </p:cSld>
  <p:clrMapOvr>
    <a:masterClrMapping/>
  </p:clrMapOvr>
  <p:transition spd="slow" advTm="90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19A215-D8AF-055F-FD9A-0D145E96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EXT4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AF6073-E52F-4592-3607-ACD6FBE0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dirty="0">
                <a:cs typeface="Calibri"/>
              </a:rPr>
              <a:t>Vytvořen v roce 2006</a:t>
            </a:r>
          </a:p>
          <a:p>
            <a:r>
              <a:rPr lang="cs-CZ" dirty="0">
                <a:cs typeface="Calibri"/>
              </a:rPr>
              <a:t>Vylepšení EXT3</a:t>
            </a:r>
          </a:p>
          <a:p>
            <a:r>
              <a:rPr lang="cs-CZ" dirty="0" err="1">
                <a:cs typeface="Calibri"/>
              </a:rPr>
              <a:t>Extenty</a:t>
            </a:r>
            <a:r>
              <a:rPr lang="cs-CZ" dirty="0">
                <a:cs typeface="Calibri"/>
              </a:rPr>
              <a:t> – </a:t>
            </a:r>
            <a:r>
              <a:rPr lang="cs-CZ" dirty="0" err="1">
                <a:cs typeface="Calibri"/>
              </a:rPr>
              <a:t>inody</a:t>
            </a:r>
            <a:r>
              <a:rPr lang="cs-CZ" dirty="0">
                <a:cs typeface="Calibri"/>
              </a:rPr>
              <a:t> nezapisují každý blok ve kterým je soubor, ale jenom ten 1., ty ostatní jsou za ním</a:t>
            </a:r>
          </a:p>
          <a:p>
            <a:r>
              <a:rPr lang="cs-CZ" dirty="0" err="1">
                <a:cs typeface="Calibri"/>
              </a:rPr>
              <a:t>Prealokace</a:t>
            </a:r>
            <a:r>
              <a:rPr lang="cs-CZ" dirty="0">
                <a:cs typeface="Calibri"/>
              </a:rPr>
              <a:t> bloků - rezervuje bloky u souboru který bude růst</a:t>
            </a:r>
          </a:p>
          <a:p>
            <a:r>
              <a:rPr lang="cs-CZ" dirty="0">
                <a:ea typeface="+mn-lt"/>
                <a:cs typeface="+mn-lt"/>
              </a:rPr>
              <a:t>Max velikost disku je 1EB</a:t>
            </a:r>
            <a:endParaRPr lang="cs-CZ" dirty="0">
              <a:cs typeface="Calibri"/>
            </a:endParaRPr>
          </a:p>
          <a:p>
            <a:r>
              <a:rPr lang="cs-CZ" dirty="0">
                <a:cs typeface="Calibri"/>
              </a:rPr>
              <a:t>Zpětně kompatibilní s EXT2 a EXT3</a:t>
            </a:r>
          </a:p>
          <a:p>
            <a:endParaRPr lang="cs-CZ" dirty="0">
              <a:cs typeface="Calibri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68958"/>
      </p:ext>
    </p:extLst>
  </p:cSld>
  <p:clrMapOvr>
    <a:masterClrMapping/>
  </p:clrMapOvr>
  <p:transition spd="slow" advTm="90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BD8027A-59C4-39E3-C4CF-6C97C679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>
                <a:cs typeface="Calibri Light"/>
              </a:rPr>
              <a:t>Zdroje</a:t>
            </a:r>
            <a:endParaRPr lang="cs-CZ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181083-249A-E653-7E0C-04A418CE5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700"/>
              </a:spcBef>
            </a:pPr>
            <a:r>
              <a:rPr lang="cs-CZ" sz="1100" dirty="0" err="1">
                <a:ea typeface="+mn-lt"/>
                <a:cs typeface="+mn-lt"/>
              </a:rPr>
              <a:t>What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is</a:t>
            </a:r>
            <a:r>
              <a:rPr lang="cs-CZ" sz="1100" dirty="0">
                <a:ea typeface="+mn-lt"/>
                <a:cs typeface="+mn-lt"/>
              </a:rPr>
              <a:t> a </a:t>
            </a:r>
            <a:r>
              <a:rPr lang="cs-CZ" sz="1100" dirty="0" err="1">
                <a:ea typeface="+mn-lt"/>
                <a:cs typeface="+mn-lt"/>
              </a:rPr>
              <a:t>File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System</a:t>
            </a:r>
            <a:r>
              <a:rPr lang="cs-CZ" sz="1100" dirty="0">
                <a:ea typeface="+mn-lt"/>
                <a:cs typeface="+mn-lt"/>
              </a:rPr>
              <a:t>?. </a:t>
            </a:r>
            <a:r>
              <a:rPr lang="cs-CZ" sz="1100" i="1" dirty="0" err="1">
                <a:ea typeface="+mn-lt"/>
                <a:cs typeface="+mn-lt"/>
              </a:rPr>
              <a:t>Purchase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dirty="0" err="1">
                <a:ea typeface="+mn-lt"/>
                <a:cs typeface="+mn-lt"/>
              </a:rPr>
              <a:t>Intent</a:t>
            </a:r>
            <a:r>
              <a:rPr lang="cs-CZ" sz="1100" i="1" dirty="0">
                <a:ea typeface="+mn-lt"/>
                <a:cs typeface="+mn-lt"/>
              </a:rPr>
              <a:t> Data </a:t>
            </a:r>
            <a:r>
              <a:rPr lang="cs-CZ" sz="1100" i="1" dirty="0" err="1">
                <a:ea typeface="+mn-lt"/>
                <a:cs typeface="+mn-lt"/>
              </a:rPr>
              <a:t>for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dirty="0" err="1">
                <a:ea typeface="+mn-lt"/>
                <a:cs typeface="+mn-lt"/>
              </a:rPr>
              <a:t>Enterprise</a:t>
            </a:r>
            <a:r>
              <a:rPr lang="cs-CZ" sz="1100" i="1" dirty="0">
                <a:ea typeface="+mn-lt"/>
                <a:cs typeface="+mn-lt"/>
              </a:rPr>
              <a:t> Tech Sales and Marketing - </a:t>
            </a:r>
            <a:r>
              <a:rPr lang="cs-CZ" sz="1100" i="1" dirty="0" err="1">
                <a:ea typeface="+mn-lt"/>
                <a:cs typeface="+mn-lt"/>
              </a:rPr>
              <a:t>TechTarget</a:t>
            </a:r>
            <a:r>
              <a:rPr lang="cs-CZ" sz="1100" dirty="0">
                <a:ea typeface="+mn-lt"/>
                <a:cs typeface="+mn-lt"/>
              </a:rPr>
              <a:t> [online]. Dostupné z: </a:t>
            </a:r>
            <a:r>
              <a:rPr lang="cs-CZ" sz="1100" dirty="0">
                <a:ea typeface="+mn-lt"/>
                <a:cs typeface="+mn-lt"/>
                <a:hlinkClick r:id="rId2"/>
              </a:rPr>
              <a:t>https://www.techtarget.com/searchstorage/definition/file-system</a:t>
            </a:r>
            <a:endParaRPr lang="cs-CZ" sz="1100" dirty="0">
              <a:cs typeface="Calibri"/>
            </a:endParaRPr>
          </a:p>
          <a:p>
            <a:pPr>
              <a:spcBef>
                <a:spcPts val="700"/>
              </a:spcBef>
            </a:pPr>
            <a:r>
              <a:rPr lang="cs-CZ" sz="1100" dirty="0" err="1">
                <a:ea typeface="+mn-lt"/>
                <a:cs typeface="+mn-lt"/>
              </a:rPr>
              <a:t>What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is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File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Allocation</a:t>
            </a:r>
            <a:r>
              <a:rPr lang="cs-CZ" sz="1100" dirty="0">
                <a:ea typeface="+mn-lt"/>
                <a:cs typeface="+mn-lt"/>
              </a:rPr>
              <a:t> Table (FAT)?. </a:t>
            </a:r>
            <a:r>
              <a:rPr lang="cs-CZ" sz="1100" i="1" dirty="0" err="1">
                <a:ea typeface="+mn-lt"/>
                <a:cs typeface="+mn-lt"/>
              </a:rPr>
              <a:t>Purchase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dirty="0" err="1">
                <a:ea typeface="+mn-lt"/>
                <a:cs typeface="+mn-lt"/>
              </a:rPr>
              <a:t>Intent</a:t>
            </a:r>
            <a:r>
              <a:rPr lang="cs-CZ" sz="1100" i="1" dirty="0">
                <a:ea typeface="+mn-lt"/>
                <a:cs typeface="+mn-lt"/>
              </a:rPr>
              <a:t> Data </a:t>
            </a:r>
            <a:r>
              <a:rPr lang="cs-CZ" sz="1100" i="1" dirty="0" err="1">
                <a:ea typeface="+mn-lt"/>
                <a:cs typeface="+mn-lt"/>
              </a:rPr>
              <a:t>for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dirty="0" err="1">
                <a:ea typeface="+mn-lt"/>
                <a:cs typeface="+mn-lt"/>
              </a:rPr>
              <a:t>Enterprise</a:t>
            </a:r>
            <a:r>
              <a:rPr lang="cs-CZ" sz="1100" i="1" dirty="0">
                <a:ea typeface="+mn-lt"/>
                <a:cs typeface="+mn-lt"/>
              </a:rPr>
              <a:t> Tech Sales and Marketing - </a:t>
            </a:r>
            <a:r>
              <a:rPr lang="cs-CZ" sz="1100" i="1" dirty="0" err="1">
                <a:ea typeface="+mn-lt"/>
                <a:cs typeface="+mn-lt"/>
              </a:rPr>
              <a:t>TechTarget</a:t>
            </a:r>
            <a:r>
              <a:rPr lang="cs-CZ" sz="1100" dirty="0">
                <a:ea typeface="+mn-lt"/>
                <a:cs typeface="+mn-lt"/>
              </a:rPr>
              <a:t> [online]. Dostupné z: </a:t>
            </a:r>
            <a:r>
              <a:rPr lang="cs-CZ" sz="1100" dirty="0">
                <a:ea typeface="+mn-lt"/>
                <a:cs typeface="+mn-lt"/>
                <a:hlinkClick r:id="rId3"/>
              </a:rPr>
              <a:t>https://www.techtarget.com/whatis/definition/file-allocation-table-FAT</a:t>
            </a:r>
            <a:endParaRPr lang="cs-CZ" sz="11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dirty="0" err="1">
                <a:ea typeface="+mn-lt"/>
                <a:cs typeface="+mn-lt"/>
              </a:rPr>
              <a:t>What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Is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File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Allocation</a:t>
            </a:r>
            <a:r>
              <a:rPr lang="cs-CZ" sz="1100" dirty="0">
                <a:ea typeface="+mn-lt"/>
                <a:cs typeface="+mn-lt"/>
              </a:rPr>
              <a:t> Table (FAT)?. </a:t>
            </a:r>
            <a:r>
              <a:rPr lang="cs-CZ" sz="1100" i="1" dirty="0" err="1">
                <a:ea typeface="+mn-lt"/>
                <a:cs typeface="+mn-lt"/>
              </a:rPr>
              <a:t>Lifewire</a:t>
            </a:r>
            <a:r>
              <a:rPr lang="cs-CZ" sz="1100" i="1" dirty="0">
                <a:ea typeface="+mn-lt"/>
                <a:cs typeface="+mn-lt"/>
              </a:rPr>
              <a:t>: Tech </a:t>
            </a:r>
            <a:r>
              <a:rPr lang="cs-CZ" sz="1100" i="1" dirty="0" err="1">
                <a:ea typeface="+mn-lt"/>
                <a:cs typeface="+mn-lt"/>
              </a:rPr>
              <a:t>News</a:t>
            </a:r>
            <a:r>
              <a:rPr lang="cs-CZ" sz="1100" i="1" dirty="0">
                <a:ea typeface="+mn-lt"/>
                <a:cs typeface="+mn-lt"/>
              </a:rPr>
              <a:t>, </a:t>
            </a:r>
            <a:r>
              <a:rPr lang="cs-CZ" sz="1100" i="1" dirty="0" err="1">
                <a:ea typeface="+mn-lt"/>
                <a:cs typeface="+mn-lt"/>
              </a:rPr>
              <a:t>Reviews</a:t>
            </a:r>
            <a:r>
              <a:rPr lang="cs-CZ" sz="1100" i="1" dirty="0">
                <a:ea typeface="+mn-lt"/>
                <a:cs typeface="+mn-lt"/>
              </a:rPr>
              <a:t>, </a:t>
            </a:r>
            <a:r>
              <a:rPr lang="cs-CZ" sz="1100" i="1" dirty="0" err="1">
                <a:ea typeface="+mn-lt"/>
                <a:cs typeface="+mn-lt"/>
              </a:rPr>
              <a:t>Help</a:t>
            </a:r>
            <a:r>
              <a:rPr lang="cs-CZ" sz="1100" i="1" dirty="0">
                <a:ea typeface="+mn-lt"/>
                <a:cs typeface="+mn-lt"/>
              </a:rPr>
              <a:t> &amp; </a:t>
            </a:r>
            <a:r>
              <a:rPr lang="cs-CZ" sz="1100" i="1" dirty="0" err="1">
                <a:ea typeface="+mn-lt"/>
                <a:cs typeface="+mn-lt"/>
              </a:rPr>
              <a:t>How-Tos</a:t>
            </a:r>
            <a:r>
              <a:rPr lang="cs-CZ" sz="1100" dirty="0">
                <a:ea typeface="+mn-lt"/>
                <a:cs typeface="+mn-lt"/>
              </a:rPr>
              <a:t> [online]. Dostupné z: </a:t>
            </a:r>
            <a:r>
              <a:rPr lang="cs-CZ" sz="1100" dirty="0">
                <a:ea typeface="+mn-lt"/>
                <a:cs typeface="+mn-lt"/>
                <a:hlinkClick r:id="rId4"/>
              </a:rPr>
              <a:t>https://www.lifewire.com/what-is-file-allocation-table-fat-2625877</a:t>
            </a:r>
            <a:endParaRPr lang="cs-CZ" sz="1100" dirty="0">
              <a:cs typeface="Calibri"/>
            </a:endParaRPr>
          </a:p>
          <a:p>
            <a:pPr>
              <a:spcBef>
                <a:spcPts val="700"/>
              </a:spcBef>
            </a:pPr>
            <a:r>
              <a:rPr lang="cs-CZ" sz="1100" dirty="0" err="1">
                <a:ea typeface="+mn-lt"/>
                <a:cs typeface="+mn-lt"/>
              </a:rPr>
              <a:t>What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Is</a:t>
            </a:r>
            <a:r>
              <a:rPr lang="cs-CZ" sz="1100" dirty="0">
                <a:ea typeface="+mn-lt"/>
                <a:cs typeface="+mn-lt"/>
              </a:rPr>
              <a:t> NTFS and </a:t>
            </a:r>
            <a:r>
              <a:rPr lang="cs-CZ" sz="1100" dirty="0" err="1">
                <a:ea typeface="+mn-lt"/>
                <a:cs typeface="+mn-lt"/>
              </a:rPr>
              <a:t>How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Does</a:t>
            </a:r>
            <a:r>
              <a:rPr lang="cs-CZ" sz="1100" dirty="0">
                <a:ea typeface="+mn-lt"/>
                <a:cs typeface="+mn-lt"/>
              </a:rPr>
              <a:t> It </a:t>
            </a:r>
            <a:r>
              <a:rPr lang="cs-CZ" sz="1100" dirty="0" err="1">
                <a:ea typeface="+mn-lt"/>
                <a:cs typeface="+mn-lt"/>
              </a:rPr>
              <a:t>Work</a:t>
            </a:r>
            <a:r>
              <a:rPr lang="cs-CZ" sz="1100" dirty="0">
                <a:ea typeface="+mn-lt"/>
                <a:cs typeface="+mn-lt"/>
              </a:rPr>
              <a:t>?. </a:t>
            </a:r>
            <a:r>
              <a:rPr lang="cs-CZ" sz="1100" i="1" dirty="0" err="1">
                <a:ea typeface="+mn-lt"/>
                <a:cs typeface="+mn-lt"/>
              </a:rPr>
              <a:t>Datto</a:t>
            </a:r>
            <a:r>
              <a:rPr lang="cs-CZ" sz="1100" i="1" dirty="0">
                <a:ea typeface="+mn-lt"/>
                <a:cs typeface="+mn-lt"/>
              </a:rPr>
              <a:t> | </a:t>
            </a:r>
            <a:r>
              <a:rPr lang="cs-CZ" sz="1100" i="1" dirty="0" err="1">
                <a:ea typeface="+mn-lt"/>
                <a:cs typeface="+mn-lt"/>
              </a:rPr>
              <a:t>The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dirty="0" err="1">
                <a:ea typeface="+mn-lt"/>
                <a:cs typeface="+mn-lt"/>
              </a:rPr>
              <a:t>Managed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dirty="0" err="1">
                <a:ea typeface="+mn-lt"/>
                <a:cs typeface="+mn-lt"/>
              </a:rPr>
              <a:t>Service</a:t>
            </a:r>
            <a:r>
              <a:rPr lang="cs-CZ" sz="1100" i="1" dirty="0">
                <a:ea typeface="+mn-lt"/>
                <a:cs typeface="+mn-lt"/>
              </a:rPr>
              <a:t> Provider Technology </a:t>
            </a:r>
            <a:r>
              <a:rPr lang="cs-CZ" sz="1100" i="1" dirty="0" err="1">
                <a:ea typeface="+mn-lt"/>
                <a:cs typeface="+mn-lt"/>
              </a:rPr>
              <a:t>Company</a:t>
            </a:r>
            <a:r>
              <a:rPr lang="cs-CZ" sz="1100" dirty="0">
                <a:ea typeface="+mn-lt"/>
                <a:cs typeface="+mn-lt"/>
              </a:rPr>
              <a:t> [online]. Dostupné z: </a:t>
            </a:r>
            <a:r>
              <a:rPr lang="cs-CZ" sz="1100" dirty="0">
                <a:ea typeface="+mn-lt"/>
                <a:cs typeface="+mn-lt"/>
                <a:hlinkClick r:id="rId5"/>
              </a:rPr>
              <a:t>https://www.datto.com/blog/what-is-ntfs-and-how-does-it-work</a:t>
            </a:r>
            <a:endParaRPr lang="cs-CZ" sz="1100" dirty="0">
              <a:cs typeface="Calibri"/>
            </a:endParaRPr>
          </a:p>
          <a:p>
            <a:pPr>
              <a:spcBef>
                <a:spcPts val="700"/>
              </a:spcBef>
            </a:pPr>
            <a:r>
              <a:rPr lang="cs-CZ" sz="1100" dirty="0" err="1">
                <a:ea typeface="+mn-lt"/>
                <a:cs typeface="+mn-lt"/>
              </a:rPr>
              <a:t>What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Is</a:t>
            </a:r>
            <a:r>
              <a:rPr lang="cs-CZ" sz="1100" dirty="0">
                <a:ea typeface="+mn-lt"/>
                <a:cs typeface="+mn-lt"/>
              </a:rPr>
              <a:t> NTFS And </a:t>
            </a:r>
            <a:r>
              <a:rPr lang="cs-CZ" sz="1100" dirty="0" err="1">
                <a:ea typeface="+mn-lt"/>
                <a:cs typeface="+mn-lt"/>
              </a:rPr>
              <a:t>How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Does</a:t>
            </a:r>
            <a:r>
              <a:rPr lang="cs-CZ" sz="1100" dirty="0">
                <a:ea typeface="+mn-lt"/>
                <a:cs typeface="+mn-lt"/>
              </a:rPr>
              <a:t> It </a:t>
            </a:r>
            <a:r>
              <a:rPr lang="cs-CZ" sz="1100" dirty="0" err="1">
                <a:ea typeface="+mn-lt"/>
                <a:cs typeface="+mn-lt"/>
              </a:rPr>
              <a:t>Work</a:t>
            </a:r>
            <a:r>
              <a:rPr lang="cs-CZ" sz="1100" dirty="0">
                <a:ea typeface="+mn-lt"/>
                <a:cs typeface="+mn-lt"/>
              </a:rPr>
              <a:t>?. </a:t>
            </a:r>
            <a:r>
              <a:rPr lang="cs-CZ" sz="1100" i="1" dirty="0" err="1">
                <a:ea typeface="+mn-lt"/>
                <a:cs typeface="+mn-lt"/>
              </a:rPr>
              <a:t>Purchase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dirty="0" err="1">
                <a:ea typeface="+mn-lt"/>
                <a:cs typeface="+mn-lt"/>
              </a:rPr>
              <a:t>Intent</a:t>
            </a:r>
            <a:r>
              <a:rPr lang="cs-CZ" sz="1100" i="1" dirty="0">
                <a:ea typeface="+mn-lt"/>
                <a:cs typeface="+mn-lt"/>
              </a:rPr>
              <a:t> Data </a:t>
            </a:r>
            <a:r>
              <a:rPr lang="cs-CZ" sz="1100" i="1" dirty="0" err="1">
                <a:ea typeface="+mn-lt"/>
                <a:cs typeface="+mn-lt"/>
              </a:rPr>
              <a:t>for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dirty="0" err="1">
                <a:ea typeface="+mn-lt"/>
                <a:cs typeface="+mn-lt"/>
              </a:rPr>
              <a:t>Enterprise</a:t>
            </a:r>
            <a:r>
              <a:rPr lang="cs-CZ" sz="1100" i="1" dirty="0">
                <a:ea typeface="+mn-lt"/>
                <a:cs typeface="+mn-lt"/>
              </a:rPr>
              <a:t> Tech Sales and Marketing - </a:t>
            </a:r>
            <a:r>
              <a:rPr lang="cs-CZ" sz="1100" i="1" dirty="0" err="1">
                <a:ea typeface="+mn-lt"/>
                <a:cs typeface="+mn-lt"/>
              </a:rPr>
              <a:t>TechTarget</a:t>
            </a:r>
            <a:r>
              <a:rPr lang="cs-CZ" sz="1100" dirty="0">
                <a:ea typeface="+mn-lt"/>
                <a:cs typeface="+mn-lt"/>
              </a:rPr>
              <a:t> [online]. Dostupné z: </a:t>
            </a:r>
            <a:r>
              <a:rPr lang="cs-CZ" sz="1100" dirty="0">
                <a:ea typeface="+mn-lt"/>
                <a:cs typeface="+mn-lt"/>
                <a:hlinkClick r:id="rId6"/>
              </a:rPr>
              <a:t>https://www.techtarget.com/searchwindowsserver/definition/NTFS</a:t>
            </a:r>
            <a:endParaRPr lang="cs-CZ" sz="11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dirty="0">
                <a:ea typeface="+mn-lt"/>
                <a:cs typeface="+mn-lt"/>
              </a:rPr>
              <a:t>Cluster (pevný disk) – Wikipedie. [online]. Dostupné z: </a:t>
            </a:r>
            <a:r>
              <a:rPr lang="cs-CZ" sz="1100" dirty="0">
                <a:ea typeface="+mn-lt"/>
                <a:cs typeface="+mn-lt"/>
                <a:hlinkClick r:id="rId7"/>
              </a:rPr>
              <a:t>https://cs.wikipedia.org/wiki/Cluster_(pevn%C3%BD_disk)</a:t>
            </a:r>
            <a:endParaRPr lang="cs-CZ" sz="11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dirty="0" err="1">
                <a:ea typeface="+mn-lt"/>
                <a:cs typeface="+mn-lt"/>
              </a:rPr>
              <a:t>Resilient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File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System</a:t>
            </a:r>
            <a:r>
              <a:rPr lang="cs-CZ" sz="1100" dirty="0">
                <a:ea typeface="+mn-lt"/>
                <a:cs typeface="+mn-lt"/>
              </a:rPr>
              <a:t> (</a:t>
            </a:r>
            <a:r>
              <a:rPr lang="cs-CZ" sz="1100" dirty="0" err="1">
                <a:ea typeface="+mn-lt"/>
                <a:cs typeface="+mn-lt"/>
              </a:rPr>
              <a:t>ReFS</a:t>
            </a:r>
            <a:r>
              <a:rPr lang="cs-CZ" sz="1100" dirty="0">
                <a:ea typeface="+mn-lt"/>
                <a:cs typeface="+mn-lt"/>
              </a:rPr>
              <a:t>) - </a:t>
            </a:r>
            <a:r>
              <a:rPr lang="cs-CZ" sz="1100" dirty="0" err="1">
                <a:ea typeface="+mn-lt"/>
                <a:cs typeface="+mn-lt"/>
              </a:rPr>
              <a:t>Everything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You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Need</a:t>
            </a:r>
            <a:r>
              <a:rPr lang="cs-CZ" sz="1100" dirty="0">
                <a:ea typeface="+mn-lt"/>
                <a:cs typeface="+mn-lt"/>
              </a:rPr>
              <a:t> to </a:t>
            </a:r>
            <a:r>
              <a:rPr lang="cs-CZ" sz="1100" dirty="0" err="1">
                <a:ea typeface="+mn-lt"/>
                <a:cs typeface="+mn-lt"/>
              </a:rPr>
              <a:t>Know</a:t>
            </a:r>
            <a:r>
              <a:rPr lang="cs-CZ" sz="1100" dirty="0">
                <a:ea typeface="+mn-lt"/>
                <a:cs typeface="+mn-lt"/>
              </a:rPr>
              <a:t> So Far. </a:t>
            </a:r>
            <a:r>
              <a:rPr lang="cs-CZ" sz="1100" i="1" dirty="0">
                <a:ea typeface="+mn-lt"/>
                <a:cs typeface="+mn-lt"/>
              </a:rPr>
              <a:t>[</a:t>
            </a:r>
            <a:r>
              <a:rPr lang="cs-CZ" sz="1100" i="1" dirty="0" err="1">
                <a:ea typeface="+mn-lt"/>
                <a:cs typeface="+mn-lt"/>
              </a:rPr>
              <a:t>Official</a:t>
            </a:r>
            <a:r>
              <a:rPr lang="cs-CZ" sz="1100" i="1" dirty="0">
                <a:ea typeface="+mn-lt"/>
                <a:cs typeface="+mn-lt"/>
              </a:rPr>
              <a:t>] </a:t>
            </a:r>
            <a:r>
              <a:rPr lang="cs-CZ" sz="1100" i="1" dirty="0" err="1">
                <a:ea typeface="+mn-lt"/>
                <a:cs typeface="+mn-lt"/>
              </a:rPr>
              <a:t>Recoverit</a:t>
            </a:r>
            <a:r>
              <a:rPr lang="cs-CZ" sz="1100" i="1" dirty="0">
                <a:ea typeface="+mn-lt"/>
                <a:cs typeface="+mn-lt"/>
              </a:rPr>
              <a:t> - </a:t>
            </a:r>
            <a:r>
              <a:rPr lang="cs-CZ" sz="1100" i="1" dirty="0" err="1">
                <a:ea typeface="+mn-lt"/>
                <a:cs typeface="+mn-lt"/>
              </a:rPr>
              <a:t>Ultimate</a:t>
            </a:r>
            <a:r>
              <a:rPr lang="cs-CZ" sz="1100" i="1" dirty="0">
                <a:ea typeface="+mn-lt"/>
                <a:cs typeface="+mn-lt"/>
              </a:rPr>
              <a:t> Data </a:t>
            </a:r>
            <a:r>
              <a:rPr lang="cs-CZ" sz="1100" i="1" dirty="0" err="1">
                <a:ea typeface="+mn-lt"/>
                <a:cs typeface="+mn-lt"/>
              </a:rPr>
              <a:t>Recovery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dirty="0" err="1">
                <a:ea typeface="+mn-lt"/>
                <a:cs typeface="+mn-lt"/>
              </a:rPr>
              <a:t>Solutions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dirty="0" err="1">
                <a:ea typeface="+mn-lt"/>
                <a:cs typeface="+mn-lt"/>
              </a:rPr>
              <a:t>for</a:t>
            </a:r>
            <a:r>
              <a:rPr lang="cs-CZ" sz="1100" i="1" dirty="0">
                <a:ea typeface="+mn-lt"/>
                <a:cs typeface="+mn-lt"/>
              </a:rPr>
              <a:t> Windows/Mac</a:t>
            </a:r>
            <a:r>
              <a:rPr lang="cs-CZ" sz="1100" dirty="0">
                <a:ea typeface="+mn-lt"/>
                <a:cs typeface="+mn-lt"/>
              </a:rPr>
              <a:t> [online]. Copyright © [cit. 14.01.2023]. Dostupné z: </a:t>
            </a:r>
            <a:r>
              <a:rPr lang="cs-CZ" sz="1100" dirty="0">
                <a:ea typeface="+mn-lt"/>
                <a:cs typeface="+mn-lt"/>
                <a:hlinkClick r:id="rId8"/>
              </a:rPr>
              <a:t>https://recoverit.wondershare.com/file-system/refs-file-system.html</a:t>
            </a:r>
            <a:endParaRPr lang="cs-CZ" sz="11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dirty="0">
                <a:ea typeface="+mn-lt"/>
                <a:cs typeface="+mn-lt"/>
              </a:rPr>
              <a:t>ISO 9660 – Wikipedie. [online]. Dostupné z: </a:t>
            </a:r>
            <a:r>
              <a:rPr lang="cs-CZ" sz="1100" dirty="0">
                <a:ea typeface="+mn-lt"/>
                <a:cs typeface="+mn-lt"/>
                <a:hlinkClick r:id="rId9"/>
              </a:rPr>
              <a:t>https://cs.wikipedia.org/wiki/ISO_9660</a:t>
            </a:r>
            <a:endParaRPr lang="cs-CZ" sz="11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dirty="0" err="1">
                <a:ea typeface="+mn-lt"/>
                <a:cs typeface="+mn-lt"/>
              </a:rPr>
              <a:t>What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Is</a:t>
            </a:r>
            <a:r>
              <a:rPr lang="cs-CZ" sz="1100" dirty="0">
                <a:ea typeface="+mn-lt"/>
                <a:cs typeface="+mn-lt"/>
              </a:rPr>
              <a:t> A Universal Disk </a:t>
            </a:r>
            <a:r>
              <a:rPr lang="cs-CZ" sz="1100" dirty="0" err="1">
                <a:ea typeface="+mn-lt"/>
                <a:cs typeface="+mn-lt"/>
              </a:rPr>
              <a:t>Format</a:t>
            </a:r>
            <a:r>
              <a:rPr lang="cs-CZ" sz="1100" dirty="0">
                <a:ea typeface="+mn-lt"/>
                <a:cs typeface="+mn-lt"/>
              </a:rPr>
              <a:t> (UDF) – </a:t>
            </a:r>
            <a:r>
              <a:rPr lang="cs-CZ" sz="1100" dirty="0" err="1">
                <a:ea typeface="+mn-lt"/>
                <a:cs typeface="+mn-lt"/>
              </a:rPr>
              <a:t>Indicative</a:t>
            </a:r>
            <a:r>
              <a:rPr lang="cs-CZ" sz="1100" dirty="0">
                <a:ea typeface="+mn-lt"/>
                <a:cs typeface="+mn-lt"/>
              </a:rPr>
              <a:t>. </a:t>
            </a:r>
            <a:r>
              <a:rPr lang="cs-CZ" sz="1100" i="1" dirty="0" err="1">
                <a:ea typeface="+mn-lt"/>
                <a:cs typeface="+mn-lt"/>
              </a:rPr>
              <a:t>Indicative</a:t>
            </a:r>
            <a:r>
              <a:rPr lang="cs-CZ" sz="1100" i="1" dirty="0">
                <a:ea typeface="+mn-lt"/>
                <a:cs typeface="+mn-lt"/>
              </a:rPr>
              <a:t> | </a:t>
            </a:r>
            <a:r>
              <a:rPr lang="cs-CZ" sz="1100" i="1" dirty="0" err="1">
                <a:ea typeface="+mn-lt"/>
                <a:cs typeface="+mn-lt"/>
              </a:rPr>
              <a:t>Product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dirty="0" err="1">
                <a:ea typeface="+mn-lt"/>
                <a:cs typeface="+mn-lt"/>
              </a:rPr>
              <a:t>Analytics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dirty="0" err="1">
                <a:ea typeface="+mn-lt"/>
                <a:cs typeface="+mn-lt"/>
              </a:rPr>
              <a:t>for</a:t>
            </a:r>
            <a:r>
              <a:rPr lang="cs-CZ" sz="1100" i="1" dirty="0">
                <a:ea typeface="+mn-lt"/>
                <a:cs typeface="+mn-lt"/>
              </a:rPr>
              <a:t> </a:t>
            </a:r>
            <a:r>
              <a:rPr lang="cs-CZ" sz="1100" i="1" dirty="0" err="1">
                <a:ea typeface="+mn-lt"/>
                <a:cs typeface="+mn-lt"/>
              </a:rPr>
              <a:t>Your</a:t>
            </a:r>
            <a:r>
              <a:rPr lang="cs-CZ" sz="1100" i="1" dirty="0">
                <a:ea typeface="+mn-lt"/>
                <a:cs typeface="+mn-lt"/>
              </a:rPr>
              <a:t> Data </a:t>
            </a:r>
            <a:r>
              <a:rPr lang="cs-CZ" sz="1100" i="1" dirty="0" err="1">
                <a:ea typeface="+mn-lt"/>
                <a:cs typeface="+mn-lt"/>
              </a:rPr>
              <a:t>Warehouse</a:t>
            </a:r>
            <a:r>
              <a:rPr lang="cs-CZ" sz="1100" dirty="0">
                <a:ea typeface="+mn-lt"/>
                <a:cs typeface="+mn-lt"/>
              </a:rPr>
              <a:t> [online]. Copyright © [cit. 16.01.2023]. Dostupné z: </a:t>
            </a:r>
            <a:r>
              <a:rPr lang="cs-CZ" sz="1100" dirty="0">
                <a:ea typeface="+mn-lt"/>
                <a:cs typeface="+mn-lt"/>
                <a:hlinkClick r:id="rId10"/>
              </a:rPr>
              <a:t>https://www.indicative.com/resource/universal-disk-format-udf/</a:t>
            </a:r>
            <a:endParaRPr lang="cs-CZ" sz="11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dirty="0">
                <a:ea typeface="+mn-lt"/>
                <a:cs typeface="+mn-lt"/>
              </a:rPr>
              <a:t>Basic Linux </a:t>
            </a:r>
            <a:r>
              <a:rPr lang="cs-CZ" sz="1100" dirty="0" err="1">
                <a:ea typeface="+mn-lt"/>
                <a:cs typeface="+mn-lt"/>
              </a:rPr>
              <a:t>File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system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tutorial</a:t>
            </a:r>
            <a:r>
              <a:rPr lang="cs-CZ" sz="1100" dirty="0">
                <a:ea typeface="+mn-lt"/>
                <a:cs typeface="+mn-lt"/>
              </a:rPr>
              <a:t> – ext2, ext3, ext4, JFS and XFS – </a:t>
            </a:r>
            <a:r>
              <a:rPr lang="cs-CZ" sz="1100" dirty="0" err="1">
                <a:ea typeface="+mn-lt"/>
                <a:cs typeface="+mn-lt"/>
              </a:rPr>
              <a:t>The</a:t>
            </a:r>
            <a:r>
              <a:rPr lang="cs-CZ" sz="1100" dirty="0">
                <a:ea typeface="+mn-lt"/>
                <a:cs typeface="+mn-lt"/>
              </a:rPr>
              <a:t> Geek </a:t>
            </a:r>
            <a:r>
              <a:rPr lang="cs-CZ" sz="1100" dirty="0" err="1">
                <a:ea typeface="+mn-lt"/>
                <a:cs typeface="+mn-lt"/>
              </a:rPr>
              <a:t>Diary</a:t>
            </a:r>
            <a:r>
              <a:rPr lang="cs-CZ" sz="1100" dirty="0">
                <a:ea typeface="+mn-lt"/>
                <a:cs typeface="+mn-lt"/>
              </a:rPr>
              <a:t>. </a:t>
            </a:r>
            <a:r>
              <a:rPr lang="cs-CZ" sz="1100" i="1" dirty="0" err="1">
                <a:ea typeface="+mn-lt"/>
                <a:cs typeface="+mn-lt"/>
              </a:rPr>
              <a:t>The</a:t>
            </a:r>
            <a:r>
              <a:rPr lang="cs-CZ" sz="1100" i="1" dirty="0">
                <a:ea typeface="+mn-lt"/>
                <a:cs typeface="+mn-lt"/>
              </a:rPr>
              <a:t> Geek </a:t>
            </a:r>
            <a:r>
              <a:rPr lang="cs-CZ" sz="1100" i="1" dirty="0" err="1">
                <a:ea typeface="+mn-lt"/>
                <a:cs typeface="+mn-lt"/>
              </a:rPr>
              <a:t>Diary</a:t>
            </a:r>
            <a:r>
              <a:rPr lang="cs-CZ" sz="1100" dirty="0">
                <a:ea typeface="+mn-lt"/>
                <a:cs typeface="+mn-lt"/>
              </a:rPr>
              <a:t> [online]. Dostupné z: </a:t>
            </a:r>
            <a:r>
              <a:rPr lang="cs-CZ" sz="1100" dirty="0">
                <a:ea typeface="+mn-lt"/>
                <a:cs typeface="+mn-lt"/>
                <a:hlinkClick r:id="rId11"/>
              </a:rPr>
              <a:t>https://www.thegeekdiary.com/basic-linux-file-system-tutorial-ext2-ext3-ext4-jfs-and-xfs/</a:t>
            </a:r>
            <a:endParaRPr lang="cs-CZ" sz="11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dirty="0" err="1">
                <a:ea typeface="+mn-lt"/>
                <a:cs typeface="+mn-lt"/>
              </a:rPr>
              <a:t>Extended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file</a:t>
            </a:r>
            <a:r>
              <a:rPr lang="cs-CZ" sz="1100" dirty="0">
                <a:ea typeface="+mn-lt"/>
                <a:cs typeface="+mn-lt"/>
              </a:rPr>
              <a:t> </a:t>
            </a:r>
            <a:r>
              <a:rPr lang="cs-CZ" sz="1100" dirty="0" err="1">
                <a:ea typeface="+mn-lt"/>
                <a:cs typeface="+mn-lt"/>
              </a:rPr>
              <a:t>system</a:t>
            </a:r>
            <a:r>
              <a:rPr lang="cs-CZ" sz="1100" dirty="0">
                <a:ea typeface="+mn-lt"/>
                <a:cs typeface="+mn-lt"/>
              </a:rPr>
              <a:t> - Wikipedia. [online]. Dostupné z: </a:t>
            </a:r>
            <a:r>
              <a:rPr lang="cs-CZ" sz="1100" dirty="0">
                <a:ea typeface="+mn-lt"/>
                <a:cs typeface="+mn-lt"/>
                <a:hlinkClick r:id="rId12"/>
              </a:rPr>
              <a:t>https://en.wikipedia.org/wiki/Extended_file_system</a:t>
            </a:r>
            <a:endParaRPr lang="cs-CZ" sz="11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dirty="0">
                <a:ea typeface="+mn-lt"/>
                <a:cs typeface="+mn-lt"/>
              </a:rPr>
              <a:t>ext3 – Wikipedie. [online]. Dostupné z: </a:t>
            </a:r>
            <a:r>
              <a:rPr lang="cs-CZ" sz="1100" dirty="0">
                <a:ea typeface="+mn-lt"/>
                <a:cs typeface="+mn-lt"/>
                <a:hlinkClick r:id="rId13"/>
              </a:rPr>
              <a:t>https://cs.wikipedia.org/wiki/Ext3</a:t>
            </a:r>
            <a:endParaRPr lang="cs-CZ" sz="1100" dirty="0">
              <a:ea typeface="+mn-lt"/>
              <a:cs typeface="+mn-lt"/>
            </a:endParaRPr>
          </a:p>
          <a:p>
            <a:pPr>
              <a:spcBef>
                <a:spcPts val="700"/>
              </a:spcBef>
            </a:pPr>
            <a:r>
              <a:rPr lang="cs-CZ" sz="1100" dirty="0">
                <a:ea typeface="+mn-lt"/>
                <a:cs typeface="+mn-lt"/>
              </a:rPr>
              <a:t>ext4 – Wikipedie. [online]. Dostupné z: </a:t>
            </a:r>
            <a:r>
              <a:rPr lang="cs-CZ" sz="1100" dirty="0">
                <a:ea typeface="+mn-lt"/>
                <a:cs typeface="+mn-lt"/>
                <a:hlinkClick r:id="rId14"/>
              </a:rPr>
              <a:t>https://cs.wikipedia.org/wiki/Ext4</a:t>
            </a:r>
            <a:endParaRPr lang="cs-CZ" sz="1100" dirty="0">
              <a:ea typeface="+mn-lt"/>
              <a:cs typeface="+mn-lt"/>
            </a:endParaRPr>
          </a:p>
          <a:p>
            <a:endParaRPr lang="cs-CZ" sz="900" dirty="0">
              <a:ea typeface="+mn-lt"/>
              <a:cs typeface="+mn-lt"/>
            </a:endParaRPr>
          </a:p>
          <a:p>
            <a:endParaRPr lang="cs-CZ" sz="900" dirty="0">
              <a:ea typeface="+mn-lt"/>
              <a:cs typeface="+mn-lt"/>
            </a:endParaRPr>
          </a:p>
          <a:p>
            <a:endParaRPr lang="cs-CZ" sz="9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1926269"/>
      </p:ext>
    </p:extLst>
  </p:cSld>
  <p:clrMapOvr>
    <a:masterClrMapping/>
  </p:clrMapOvr>
  <p:transition spd="slow" advTm="3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8A1DF9E-67E4-E91F-902E-895F20E1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1C2E8B-215C-5718-EB48-D4007CCE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609" y="4076802"/>
            <a:ext cx="6570782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600" kern="1200"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https://github.com/horvos/souborovesystemy</a:t>
            </a:r>
            <a:endParaRPr lang="en-US" sz="2600" kern="1200">
              <a:latin typeface="+mn-lt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2830"/>
      </p:ext>
    </p:extLst>
  </p:cSld>
  <p:clrMapOvr>
    <a:masterClrMapping/>
  </p:clrMapOvr>
  <p:transition spd="slow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C3623B9-51FF-FE8E-3B0A-E6802F33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cs-CZ">
                <a:solidFill>
                  <a:srgbClr val="FFFFFF"/>
                </a:solidFill>
                <a:cs typeface="Calibri Light"/>
              </a:rPr>
              <a:t>Co to jsou souborové systémy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BDD0D1-54A1-188A-31C4-73ADAFB6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Jsou to způsoby organizace dat na disk v podobě souborů a složek</a:t>
            </a:r>
          </a:p>
          <a:p>
            <a:r>
              <a:rPr lang="cs-CZ" dirty="0">
                <a:cs typeface="Calibri"/>
              </a:rPr>
              <a:t>Disky jsou většinou rozděleny do clusterů, což jsou bloky dat kde soubor může být uložen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61447"/>
      </p:ext>
    </p:extLst>
  </p:cSld>
  <p:clrMapOvr>
    <a:masterClrMapping/>
  </p:clrMapOvr>
  <p:transition spd="slow" advTm="30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801FC1-E042-F155-180E-0B9AA91C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FAT12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4EA040-D317-2F1F-DBD5-1D3ECCB5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>
                <a:cs typeface="Calibri"/>
              </a:rPr>
              <a:t>Vytvořen v roce 1980 pro MS-DOS</a:t>
            </a:r>
          </a:p>
          <a:p>
            <a:r>
              <a:rPr lang="cs-CZ">
                <a:cs typeface="Calibri"/>
              </a:rPr>
              <a:t>Nazývá se FAT (</a:t>
            </a:r>
            <a:r>
              <a:rPr lang="cs-CZ" err="1">
                <a:cs typeface="Calibri"/>
              </a:rPr>
              <a:t>File</a:t>
            </a:r>
            <a:r>
              <a:rPr lang="cs-CZ">
                <a:cs typeface="Calibri"/>
              </a:rPr>
              <a:t> </a:t>
            </a:r>
            <a:r>
              <a:rPr lang="cs-CZ" err="1">
                <a:cs typeface="Calibri"/>
              </a:rPr>
              <a:t>Allocation</a:t>
            </a:r>
            <a:r>
              <a:rPr lang="cs-CZ">
                <a:cs typeface="Calibri"/>
              </a:rPr>
              <a:t> Table), protože používá tabulku, kde má uložený umístění souborů na disku</a:t>
            </a:r>
          </a:p>
          <a:p>
            <a:r>
              <a:rPr lang="cs-CZ">
                <a:cs typeface="Calibri"/>
              </a:rPr>
              <a:t>Maximální velikost disku je 32 MB</a:t>
            </a:r>
          </a:p>
          <a:p>
            <a:r>
              <a:rPr lang="cs-CZ">
                <a:cs typeface="Calibri"/>
              </a:rPr>
              <a:t>Názvy souborů můžou mít max. 8 znaků + 3 pro příponu</a:t>
            </a:r>
          </a:p>
          <a:p>
            <a:r>
              <a:rPr lang="cs-CZ">
                <a:cs typeface="Calibri"/>
              </a:rPr>
              <a:t>Žádný FAT nemá permise ani šifrování</a:t>
            </a:r>
          </a:p>
          <a:p>
            <a:r>
              <a:rPr lang="cs-CZ">
                <a:cs typeface="Calibri"/>
              </a:rPr>
              <a:t>Podporován skoro každým operačním systémem</a:t>
            </a:r>
          </a:p>
          <a:p>
            <a:r>
              <a:rPr lang="cs-CZ">
                <a:cs typeface="Calibri"/>
              </a:rPr>
              <a:t>Velice zastaralý, nepoužívá se</a:t>
            </a:r>
          </a:p>
        </p:txBody>
      </p:sp>
    </p:spTree>
    <p:extLst>
      <p:ext uri="{BB962C8B-B14F-4D97-AF65-F5344CB8AC3E}">
        <p14:creationId xmlns:p14="http://schemas.microsoft.com/office/powerpoint/2010/main" val="2494908260"/>
      </p:ext>
    </p:extLst>
  </p:cSld>
  <p:clrMapOvr>
    <a:masterClrMapping/>
  </p:clrMapOvr>
  <p:transition spd="slow" advTm="90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FED77C-8A19-8880-2DE7-1F00931C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04" y="1396686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FAT16</a:t>
            </a: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89C30F-E5D3-6B3C-24CC-AAC60C00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882760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Vytvořen v roce 1984 pro MS-DOS 3.0</a:t>
            </a:r>
          </a:p>
          <a:p>
            <a:r>
              <a:rPr lang="cs-CZ">
                <a:cs typeface="Calibri"/>
              </a:rPr>
              <a:t>Vylepšená verze FAT12</a:t>
            </a:r>
          </a:p>
          <a:p>
            <a:r>
              <a:rPr lang="cs-CZ">
                <a:cs typeface="Calibri"/>
              </a:rPr>
              <a:t>Velikost disku může být až 16 GB</a:t>
            </a:r>
          </a:p>
          <a:p>
            <a:r>
              <a:rPr lang="cs-CZ">
                <a:cs typeface="Calibri"/>
              </a:rPr>
              <a:t>Velikost souborů je maximálně 4 GB</a:t>
            </a:r>
          </a:p>
          <a:p>
            <a:r>
              <a:rPr lang="cs-CZ">
                <a:cs typeface="Calibri"/>
              </a:rPr>
              <a:t>Názvy souborů můžou mít pořád jenom 8 znaků, ale ve Windows 95 můžou mít až 255 znaků</a:t>
            </a:r>
          </a:p>
          <a:p>
            <a:r>
              <a:rPr lang="cs-CZ">
                <a:cs typeface="Calibri"/>
              </a:rPr>
              <a:t>Taky zastaralý</a:t>
            </a:r>
          </a:p>
        </p:txBody>
      </p:sp>
    </p:spTree>
    <p:extLst>
      <p:ext uri="{BB962C8B-B14F-4D97-AF65-F5344CB8AC3E}">
        <p14:creationId xmlns:p14="http://schemas.microsoft.com/office/powerpoint/2010/main" val="1805287342"/>
      </p:ext>
    </p:extLst>
  </p:cSld>
  <p:clrMapOvr>
    <a:masterClrMapping/>
  </p:clrMapOvr>
  <p:transition spd="slow" advTm="90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9CAD96-88B9-63E9-4714-D5925688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602" y="1125917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FAT32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E51CAC-BF9B-51AD-69DB-1896F376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Vytvořeno v roce 1996 pro Windows 95</a:t>
            </a:r>
          </a:p>
          <a:p>
            <a:r>
              <a:rPr lang="cs-CZ">
                <a:cs typeface="Calibri"/>
              </a:rPr>
              <a:t>Vylepšení FAT16</a:t>
            </a:r>
            <a:endParaRPr lang="cs-CZ"/>
          </a:p>
          <a:p>
            <a:r>
              <a:rPr lang="cs-CZ">
                <a:cs typeface="Calibri"/>
              </a:rPr>
              <a:t>Může podporovat velikost disku až 16 TB</a:t>
            </a:r>
          </a:p>
          <a:p>
            <a:r>
              <a:rPr lang="cs-CZ">
                <a:cs typeface="Calibri"/>
              </a:rPr>
              <a:t>Maximální velikost souboru je pořád 4 GB</a:t>
            </a:r>
          </a:p>
          <a:p>
            <a:endParaRPr lang="cs-CZ">
              <a:cs typeface="Calibri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01423"/>
      </p:ext>
    </p:extLst>
  </p:cSld>
  <p:clrMapOvr>
    <a:masterClrMapping/>
  </p:clrMapOvr>
  <p:transition spd="slow" advTm="90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CD8BD7-89DC-D29D-4F24-617C7710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exFAT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638C84-A22F-260A-B63A-0E4B7444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Vytvořen v roce 2006</a:t>
            </a:r>
          </a:p>
          <a:p>
            <a:r>
              <a:rPr lang="cs-CZ">
                <a:cs typeface="Calibri"/>
              </a:rPr>
              <a:t>Byl vytvořen hlavně pro přenosná zařízení (např. SD karty, </a:t>
            </a:r>
            <a:r>
              <a:rPr lang="cs-CZ" err="1">
                <a:cs typeface="Calibri"/>
              </a:rPr>
              <a:t>flash</a:t>
            </a:r>
            <a:r>
              <a:rPr lang="cs-CZ">
                <a:cs typeface="Calibri"/>
              </a:rPr>
              <a:t> disky...)</a:t>
            </a:r>
          </a:p>
          <a:p>
            <a:r>
              <a:rPr lang="cs-CZ">
                <a:cs typeface="Calibri"/>
              </a:rPr>
              <a:t>Unese teoreticky až 64 </a:t>
            </a:r>
            <a:r>
              <a:rPr lang="cs-CZ" err="1">
                <a:cs typeface="Calibri"/>
              </a:rPr>
              <a:t>ZiB</a:t>
            </a:r>
          </a:p>
          <a:p>
            <a:pPr marL="0" indent="0">
              <a:buNone/>
            </a:pPr>
            <a:endParaRPr lang="cs-CZ">
              <a:cs typeface="Calibri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47364"/>
      </p:ext>
    </p:extLst>
  </p:cSld>
  <p:clrMapOvr>
    <a:masterClrMapping/>
  </p:clrMapOvr>
  <p:transition spd="slow" advTm="90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E3BE34-D486-410F-13FB-2C571769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NTFS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60EC26-F017-7052-B790-87785734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>
                <a:cs typeface="Calibri" panose="020F0502020204030204"/>
              </a:rPr>
              <a:t>Vytvořen v roce 1993 pro Windows NT</a:t>
            </a:r>
          </a:p>
          <a:p>
            <a:r>
              <a:rPr lang="cs-CZ">
                <a:cs typeface="Calibri" panose="020F0502020204030204"/>
              </a:rPr>
              <a:t>Funguje hlavně na Windows, ale jde zprovoznit i na jiných OS</a:t>
            </a:r>
          </a:p>
          <a:p>
            <a:r>
              <a:rPr lang="cs-CZ">
                <a:cs typeface="Calibri" panose="020F0502020204030204"/>
              </a:rPr>
              <a:t>Podporuje permise, šifrování, kompresi </a:t>
            </a:r>
          </a:p>
          <a:p>
            <a:r>
              <a:rPr lang="cs-CZ">
                <a:cs typeface="Calibri" panose="020F0502020204030204"/>
              </a:rPr>
              <a:t>Používá Master </a:t>
            </a:r>
            <a:r>
              <a:rPr lang="cs-CZ" err="1">
                <a:cs typeface="Calibri" panose="020F0502020204030204"/>
              </a:rPr>
              <a:t>File</a:t>
            </a:r>
            <a:r>
              <a:rPr lang="cs-CZ">
                <a:cs typeface="Calibri" panose="020F0502020204030204"/>
              </a:rPr>
              <a:t> Table, kde je uložené umístění souboru + metadata (autor, velikost, datum vzniku...)</a:t>
            </a:r>
          </a:p>
          <a:p>
            <a:r>
              <a:rPr lang="cs-CZ">
                <a:cs typeface="Calibri" panose="020F0502020204030204"/>
              </a:rPr>
              <a:t>Podporuje disky až 8 PB</a:t>
            </a:r>
          </a:p>
          <a:p>
            <a:endParaRPr lang="cs-CZ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97105"/>
      </p:ext>
    </p:extLst>
  </p:cSld>
  <p:clrMapOvr>
    <a:masterClrMapping/>
  </p:clrMapOvr>
  <p:transition spd="slow" advTm="90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46CFC74-ECB3-A44F-6AC2-A901D876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ReFS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49" name="Arc 4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C40590-7CEE-B135-5176-2DDD308A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6082041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sz="2600" dirty="0">
                <a:cs typeface="Calibri"/>
              </a:rPr>
              <a:t>Vytvořen v roce 2012 pro Windows Server</a:t>
            </a:r>
          </a:p>
          <a:p>
            <a:r>
              <a:rPr lang="cs-CZ" sz="2600" dirty="0">
                <a:cs typeface="Calibri"/>
              </a:rPr>
              <a:t>Podobný NTFS, ale má extra funkce pro detekci a opravu poškozených dat a zrychlení funkcí důležité pro servery</a:t>
            </a:r>
          </a:p>
          <a:p>
            <a:r>
              <a:rPr lang="cs-CZ" sz="2600" dirty="0">
                <a:cs typeface="Calibri"/>
              </a:rPr>
              <a:t>Chybí mu funkce, které má NTFS, např. nejde z něho spustit Windows, nemá kompresi a šifrování dat</a:t>
            </a:r>
            <a:endParaRPr lang="cs-CZ" sz="2600" dirty="0"/>
          </a:p>
          <a:p>
            <a:r>
              <a:rPr lang="cs-CZ" sz="2600" dirty="0">
                <a:cs typeface="Calibri"/>
              </a:rPr>
              <a:t>Podporuje až 32 PB</a:t>
            </a:r>
          </a:p>
          <a:p>
            <a:endParaRPr lang="cs-CZ" sz="2600" dirty="0">
              <a:cs typeface="Calibri"/>
            </a:endParaRPr>
          </a:p>
          <a:p>
            <a:endParaRPr lang="cs-CZ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2021739"/>
      </p:ext>
    </p:extLst>
  </p:cSld>
  <p:clrMapOvr>
    <a:masterClrMapping/>
  </p:clrMapOvr>
  <p:transition spd="slow" advTm="90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CB8FAF-1CF8-CCD1-A17C-4F6BA3D8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CDFS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4B21DE-5E2C-4B98-D66A-D6FFEB03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Vytvořen v roce 1988</a:t>
            </a:r>
          </a:p>
          <a:p>
            <a:r>
              <a:rPr lang="cs-CZ" dirty="0">
                <a:cs typeface="Calibri"/>
              </a:rPr>
              <a:t>Taky nazýván ISO 9660</a:t>
            </a:r>
          </a:p>
          <a:p>
            <a:r>
              <a:rPr lang="cs-CZ" dirty="0">
                <a:cs typeface="Calibri"/>
              </a:rPr>
              <a:t>Používán na CD a DVD discích</a:t>
            </a:r>
          </a:p>
          <a:p>
            <a:r>
              <a:rPr lang="cs-CZ" dirty="0">
                <a:cs typeface="Calibri"/>
              </a:rPr>
              <a:t>Je </a:t>
            </a:r>
            <a:r>
              <a:rPr lang="cs-CZ" dirty="0" err="1">
                <a:cs typeface="Calibri"/>
              </a:rPr>
              <a:t>read-only</a:t>
            </a:r>
            <a:r>
              <a:rPr lang="cs-CZ" dirty="0">
                <a:cs typeface="Calibri"/>
              </a:rPr>
              <a:t>, nemůžou tam být přidány soubory po vypálení</a:t>
            </a:r>
          </a:p>
          <a:p>
            <a:r>
              <a:rPr lang="cs-CZ" dirty="0">
                <a:cs typeface="Calibri"/>
              </a:rPr>
              <a:t>Může z něj číst každý OS</a:t>
            </a:r>
          </a:p>
          <a:p>
            <a:r>
              <a:rPr lang="cs-CZ" dirty="0">
                <a:cs typeface="Calibri"/>
              </a:rPr>
              <a:t>Max délka jmen souborů je 31 znaků v ASCII, ale OS mají rozšíření </a:t>
            </a:r>
            <a:r>
              <a:rPr lang="cs-CZ" dirty="0" err="1">
                <a:cs typeface="Calibri"/>
              </a:rPr>
              <a:t>Joliet</a:t>
            </a:r>
            <a:r>
              <a:rPr lang="cs-CZ" dirty="0">
                <a:cs typeface="Calibri"/>
              </a:rPr>
              <a:t>, které umožňuje delší jména v Unicode</a:t>
            </a:r>
          </a:p>
          <a:p>
            <a:endParaRPr lang="cs-CZ" dirty="0"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70399"/>
      </p:ext>
    </p:extLst>
  </p:cSld>
  <p:clrMapOvr>
    <a:masterClrMapping/>
  </p:clrMapOvr>
  <p:transition spd="slow" advTm="90000">
    <p:push dir="u"/>
  </p:transition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Microsoft Office PowerPoint</Application>
  <PresentationFormat>Širokoúhlá obrazovka</PresentationFormat>
  <Paragraphs>95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Motiv systému Office</vt:lpstr>
      <vt:lpstr>Souborové Systémy</vt:lpstr>
      <vt:lpstr>Co to jsou souborové systémy</vt:lpstr>
      <vt:lpstr>FAT12</vt:lpstr>
      <vt:lpstr>FAT16</vt:lpstr>
      <vt:lpstr>FAT32</vt:lpstr>
      <vt:lpstr>exFAT</vt:lpstr>
      <vt:lpstr>NTFS</vt:lpstr>
      <vt:lpstr>ReFS</vt:lpstr>
      <vt:lpstr>CDFS</vt:lpstr>
      <vt:lpstr>UDF</vt:lpstr>
      <vt:lpstr>EXT</vt:lpstr>
      <vt:lpstr>EXT2</vt:lpstr>
      <vt:lpstr>EXT3</vt:lpstr>
      <vt:lpstr>EXT4</vt:lpstr>
      <vt:lpstr>Zdroje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>Horvath Michal</cp:lastModifiedBy>
  <cp:revision>217</cp:revision>
  <dcterms:created xsi:type="dcterms:W3CDTF">2023-01-08T09:37:37Z</dcterms:created>
  <dcterms:modified xsi:type="dcterms:W3CDTF">2023-01-19T18:15:49Z</dcterms:modified>
</cp:coreProperties>
</file>