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Source Sans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SansPro-bold.fntdata"/><Relationship Id="rId14" Type="http://schemas.openxmlformats.org/officeDocument/2006/relationships/font" Target="fonts/SourceSansPro-regular.fntdata"/><Relationship Id="rId17" Type="http://schemas.openxmlformats.org/officeDocument/2006/relationships/font" Target="fonts/SourceSansPro-boldItalic.fntdata"/><Relationship Id="rId16" Type="http://schemas.openxmlformats.org/officeDocument/2006/relationships/font" Target="fonts/SourceSan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6d6b88b0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6d6b88b0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6d6b88b0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6d6b88b0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6d6b88b0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6d6b88b0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175" y="400613"/>
            <a:ext cx="6947649" cy="43422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type="ctrTitle"/>
          </p:nvPr>
        </p:nvSpPr>
        <p:spPr>
          <a:xfrm>
            <a:off x="480150" y="0"/>
            <a:ext cx="8183700" cy="9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FFFF"/>
                </a:solidFill>
                <a:highlight>
                  <a:srgbClr val="9900FF"/>
                </a:highlight>
              </a:rPr>
              <a:t> </a:t>
            </a:r>
            <a:endParaRPr>
              <a:solidFill>
                <a:srgbClr val="FFFFFF"/>
              </a:solidFill>
              <a:highlight>
                <a:srgbClr val="9900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FFFF"/>
                </a:solidFill>
                <a:highlight>
                  <a:srgbClr val="9900FF"/>
                </a:highlight>
              </a:rPr>
              <a:t>Dog puller</a:t>
            </a:r>
            <a:endParaRPr>
              <a:solidFill>
                <a:srgbClr val="FFFFFF"/>
              </a:solidFill>
              <a:highlight>
                <a:srgbClr val="9900FF"/>
              </a:highlight>
            </a:endParaRPr>
          </a:p>
        </p:txBody>
      </p:sp>
    </p:spTree>
  </p:cSld>
  <p:clrMapOvr>
    <a:masterClrMapping/>
  </p:clrMapOvr>
  <mc:AlternateContent>
    <mc:Choice Requires="p14">
      <p:transition spd="slow" p14:dur="26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750" y="774300"/>
            <a:ext cx="2197626" cy="1648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25" y="774300"/>
            <a:ext cx="2197626" cy="1648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6113" y="379000"/>
            <a:ext cx="3251773" cy="243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1987" y="2287500"/>
            <a:ext cx="6920026" cy="27031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type="ctrTitle"/>
          </p:nvPr>
        </p:nvSpPr>
        <p:spPr>
          <a:xfrm>
            <a:off x="480150" y="0"/>
            <a:ext cx="8183700" cy="9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FFFF"/>
                </a:solidFill>
                <a:highlight>
                  <a:srgbClr val="9900FF"/>
                </a:highlight>
              </a:rPr>
              <a:t> </a:t>
            </a:r>
            <a:endParaRPr>
              <a:solidFill>
                <a:srgbClr val="FFFFFF"/>
              </a:solidFill>
              <a:highlight>
                <a:srgbClr val="9900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FFFF"/>
                </a:solidFill>
                <a:highlight>
                  <a:srgbClr val="9900FF"/>
                </a:highlight>
              </a:rPr>
              <a:t>Hobby descriptions</a:t>
            </a:r>
            <a:endParaRPr>
              <a:solidFill>
                <a:srgbClr val="FFFFFF"/>
              </a:solidFill>
              <a:highlight>
                <a:srgbClr val="9900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382350" y="1018750"/>
            <a:ext cx="3956100" cy="339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1345900" y="2667350"/>
            <a:ext cx="46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480150" y="0"/>
            <a:ext cx="8183700" cy="9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FFFF"/>
                </a:solidFill>
                <a:highlight>
                  <a:srgbClr val="9900FF"/>
                </a:highlight>
              </a:rPr>
              <a:t> </a:t>
            </a:r>
            <a:endParaRPr>
              <a:solidFill>
                <a:srgbClr val="FFFFFF"/>
              </a:solidFill>
              <a:highlight>
                <a:srgbClr val="9900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FFFF"/>
                </a:solidFill>
                <a:highlight>
                  <a:srgbClr val="9900FF"/>
                </a:highlight>
              </a:rPr>
              <a:t>Pros and cons</a:t>
            </a:r>
            <a:endParaRPr>
              <a:solidFill>
                <a:srgbClr val="FFFFFF"/>
              </a:solidFill>
              <a:highlight>
                <a:srgbClr val="9900FF"/>
              </a:highlight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82350" y="1018750"/>
            <a:ext cx="3858300" cy="29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2300">
                <a:solidFill>
                  <a:srgbClr val="FFFFFF"/>
                </a:solidFill>
              </a:rPr>
              <a:t>PROS</a:t>
            </a:r>
            <a:endParaRPr b="1" sz="2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hu" sz="2200">
                <a:solidFill>
                  <a:srgbClr val="FFFFFF"/>
                </a:solidFill>
              </a:rPr>
              <a:t>Easy to start, it is for everyone!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hu" sz="2200">
                <a:solidFill>
                  <a:srgbClr val="FFFFFF"/>
                </a:solidFill>
              </a:rPr>
              <a:t>It strengthens the dog-owner relationship</a:t>
            </a:r>
            <a:endParaRPr sz="2200">
              <a:solidFill>
                <a:srgbClr val="FFFFFF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AutoNum type="arabicPeriod"/>
            </a:pPr>
            <a:r>
              <a:rPr b="1" lang="hu" sz="2500">
                <a:solidFill>
                  <a:schemeClr val="lt1"/>
                </a:solidFill>
              </a:rPr>
              <a:t>Keeps you fit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4909425" y="1018750"/>
            <a:ext cx="3956100" cy="339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4909425" y="1018750"/>
            <a:ext cx="3858300" cy="3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2300">
                <a:solidFill>
                  <a:srgbClr val="FFFFFF"/>
                </a:solidFill>
              </a:rPr>
              <a:t>CONS</a:t>
            </a:r>
            <a:endParaRPr b="1" sz="23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hu" sz="2200">
                <a:solidFill>
                  <a:srgbClr val="FFFFFF"/>
                </a:solidFill>
              </a:rPr>
              <a:t>Could be expensive on higher levels</a:t>
            </a:r>
            <a:endParaRPr b="1" sz="2200">
              <a:solidFill>
                <a:srgbClr val="FFFFFF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hu" sz="2200">
                <a:solidFill>
                  <a:srgbClr val="FFFFFF"/>
                </a:solidFill>
              </a:rPr>
              <a:t>In some regions It’s hard to find trainers</a:t>
            </a:r>
            <a:endParaRPr sz="2200">
              <a:solidFill>
                <a:schemeClr val="dk2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AutoNum type="arabicPeriod"/>
            </a:pPr>
            <a:r>
              <a:rPr b="1" lang="hu" sz="2300">
                <a:solidFill>
                  <a:srgbClr val="FFFFFF"/>
                </a:solidFill>
              </a:rPr>
              <a:t>Injury potential, warming up is a must! </a:t>
            </a:r>
            <a:endParaRPr sz="23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3113" l="0" r="0" t="3113"/>
          <a:stretch/>
        </p:blipFill>
        <p:spPr>
          <a:xfrm>
            <a:off x="1098175" y="400613"/>
            <a:ext cx="6947651" cy="434227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type="ctrTitle"/>
          </p:nvPr>
        </p:nvSpPr>
        <p:spPr>
          <a:xfrm>
            <a:off x="480150" y="0"/>
            <a:ext cx="8183700" cy="9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FFFF"/>
                </a:solidFill>
                <a:highlight>
                  <a:srgbClr val="9900FF"/>
                </a:highlight>
              </a:rPr>
              <a:t> </a:t>
            </a:r>
            <a:endParaRPr>
              <a:solidFill>
                <a:srgbClr val="FFFFFF"/>
              </a:solidFill>
              <a:highlight>
                <a:srgbClr val="9900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FFFF"/>
                </a:solidFill>
                <a:highlight>
                  <a:srgbClr val="9900FF"/>
                </a:highlight>
              </a:rPr>
              <a:t>T</a:t>
            </a:r>
            <a:r>
              <a:rPr lang="hu">
                <a:solidFill>
                  <a:srgbClr val="FFFFFF"/>
                </a:solidFill>
                <a:highlight>
                  <a:srgbClr val="9900FF"/>
                </a:highlight>
              </a:rPr>
              <a:t>hank you for listening</a:t>
            </a:r>
            <a:endParaRPr>
              <a:solidFill>
                <a:srgbClr val="FFFFFF"/>
              </a:solidFill>
              <a:highlight>
                <a:srgbClr val="9900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