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92" r:id="rId5"/>
    <p:sldId id="275" r:id="rId6"/>
    <p:sldId id="276" r:id="rId7"/>
    <p:sldId id="293" r:id="rId8"/>
    <p:sldId id="296" r:id="rId9"/>
    <p:sldId id="294" r:id="rId10"/>
    <p:sldId id="298" r:id="rId11"/>
    <p:sldId id="295" r:id="rId12"/>
    <p:sldId id="28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95B3C9-0D5F-082F-7B13-21E5AE2C8A34}" v="383" dt="2024-03-23T19:22:31.349"/>
    <p1510:client id="{E78A2626-449A-D951-C7AF-56E19A01303C}" v="155" dt="2024-03-23T19:28:19.206"/>
    <p1510:client id="{FE45A7D2-7F7A-6B39-626B-C03A920A9F16}" v="236" dt="2024-03-23T12:04:28.82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536"/>
        <p:guide pos="312"/>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3/23/2024</a:t>
            </a:fld>
            <a:endParaRPr lang="en-US"/>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0D2594CA-29C5-062F-2EA7-C593B096C6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E04BB896-BA64-B358-A066-15B96D23BC8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5EFA2818-7747-F326-294F-EEAC9BEF6E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6B76E0F0-B7F9-756A-3EA4-2114B75370E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F20C-6BCC-41A4-8C16-5A346425718D}" type="datetimeFigureOut">
              <a:rPr lang="en-US" smtClean="0"/>
              <a:t>3/23/2024</a:t>
            </a:fld>
            <a:endParaRPr lang="en-US"/>
          </a:p>
        </p:txBody>
      </p:sp>
      <p:sp>
        <p:nvSpPr>
          <p:cNvPr id="12" name="Notes Placeholder 11">
            <a:extLst>
              <a:ext uri="{FF2B5EF4-FFF2-40B4-BE49-F238E27FC236}">
                <a16:creationId xmlns:a16="http://schemas.microsoft.com/office/drawing/2014/main" id="{5161C21F-108C-0F07-CDDD-AFB8DDBF694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507CBA7-2A1E-725E-35DA-D1CFF08EC63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0679C-80C7-4E7D-9614-ABA41C5B2858}"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a:p>
        </p:txBody>
      </p:sp>
    </p:spTree>
    <p:extLst>
      <p:ext uri="{BB962C8B-B14F-4D97-AF65-F5344CB8AC3E}">
        <p14:creationId xmlns:p14="http://schemas.microsoft.com/office/powerpoint/2010/main" val="68159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a:p>
        </p:txBody>
      </p:sp>
    </p:spTree>
    <p:extLst>
      <p:ext uri="{BB962C8B-B14F-4D97-AF65-F5344CB8AC3E}">
        <p14:creationId xmlns:p14="http://schemas.microsoft.com/office/powerpoint/2010/main" val="1102410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a:p>
        </p:txBody>
      </p:sp>
    </p:spTree>
    <p:extLst>
      <p:ext uri="{BB962C8B-B14F-4D97-AF65-F5344CB8AC3E}">
        <p14:creationId xmlns:p14="http://schemas.microsoft.com/office/powerpoint/2010/main" val="1377460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a:p>
        </p:txBody>
      </p:sp>
    </p:spTree>
    <p:extLst>
      <p:ext uri="{BB962C8B-B14F-4D97-AF65-F5344CB8AC3E}">
        <p14:creationId xmlns:p14="http://schemas.microsoft.com/office/powerpoint/2010/main" val="1181820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a:t>Click to edit Master title style</a:t>
            </a:r>
            <a:endParaRPr lang="zh-CN" altLang="en-US"/>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a:t>Click to edit </a:t>
            </a:r>
            <a:r>
              <a:rPr lang="en-US" altLang="zh-CN" noProof="0"/>
              <a:t>Text </a:t>
            </a:r>
            <a:r>
              <a:rPr lang="en-US" noProof="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err="1"/>
              <a:t>DataCo</a:t>
            </a:r>
            <a:br>
              <a:rPr lang="en-US" altLang="zh-CN"/>
            </a:br>
            <a:r>
              <a:rPr lang="en-US" altLang="zh-CN"/>
              <a:t>by </a:t>
            </a:r>
            <a:r>
              <a:rPr lang="en-US" altLang="zh-CN" err="1"/>
              <a:t>CSta</a:t>
            </a:r>
            <a:r>
              <a:rPr lang="en-US" altLang="zh-CN"/>
              <a:t> </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3870989" cy="731534"/>
          </a:xfrm>
        </p:spPr>
        <p:txBody>
          <a:bodyPr vert="horz" lIns="91440" tIns="45720" rIns="91440" bIns="45720" rtlCol="0" anchor="t">
            <a:noAutofit/>
          </a:bodyPr>
          <a:lstStyle/>
          <a:p>
            <a:r>
              <a:rPr lang="en-US"/>
              <a:t>Cam Horwood, Chris Comeau, Emilio Carretero and Luke </a:t>
            </a:r>
            <a:r>
              <a:rPr lang="en-US" err="1"/>
              <a:t>Staeben</a:t>
            </a:r>
            <a:endParaRPr lang="en-US"/>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extLst>
              <a:ext uri="{28A0092B-C50C-407E-A947-70E740481C1C}">
                <a14:useLocalDpi xmlns:a14="http://schemas.microsoft.com/office/drawing/2010/main"/>
              </a:ext>
            </a:extLst>
          </a:blip>
          <a:srcRect t="2475" r="2475"/>
          <a:stretch/>
        </p:blipFill>
        <p:spPr>
          <a:xfrm>
            <a:off x="6742557" y="821836"/>
            <a:ext cx="4405503" cy="506634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a:t>Agenda</a:t>
            </a:r>
            <a:endParaRPr lang="en-US"/>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a:latin typeface="Abadi"/>
              </a:rPr>
              <a:t>Display historical data</a:t>
            </a:r>
            <a:endParaRPr lang="en-US"/>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pPr>
              <a:lnSpc>
                <a:spcPct val="112999"/>
              </a:lnSpc>
            </a:pPr>
            <a:r>
              <a:rPr lang="en-US">
                <a:latin typeface="Abadi"/>
              </a:rPr>
              <a:t>Plan the purchase of future carbon offsets:</a:t>
            </a:r>
            <a:endParaRPr lang="en-US"/>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pPr>
              <a:lnSpc>
                <a:spcPct val="112999"/>
              </a:lnSpc>
            </a:pPr>
            <a:r>
              <a:rPr lang="en-US">
                <a:latin typeface="Abadi"/>
              </a:rPr>
              <a:t>Calculate and display historical net carbon emissions</a:t>
            </a:r>
            <a:endParaRPr lang="en-US"/>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a:latin typeface="Abadi"/>
              </a:rPr>
              <a:t>Outro</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pPr>
              <a:lnSpc>
                <a:spcPct val="112999"/>
              </a:lnSpc>
            </a:pPr>
            <a:r>
              <a:rPr lang="en-US">
                <a:latin typeface="Abadi"/>
              </a:rPr>
              <a:t>Predict and communicate future net carbon emissions</a:t>
            </a:r>
            <a:endParaRPr lang="en-US"/>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a:t>Presentation Title</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096892"/>
            <a:ext cx="5117162" cy="1325563"/>
          </a:xfrm>
        </p:spPr>
        <p:txBody>
          <a:bodyPr/>
          <a:lstStyle/>
          <a:p>
            <a:r>
              <a:rPr lang="en-US" altLang="zh-CN"/>
              <a:t>Introduction</a:t>
            </a:r>
            <a:endParaRPr lang="en-US"/>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80178" y="3032980"/>
            <a:ext cx="4260180" cy="1294530"/>
          </a:xfrm>
        </p:spPr>
        <p:txBody>
          <a:bodyPr vert="horz" lIns="91440" tIns="45720" rIns="91440" bIns="45720" rtlCol="0" anchor="t">
            <a:noAutofit/>
          </a:bodyPr>
          <a:lstStyle/>
          <a:p>
            <a:br>
              <a:rPr lang="en-US"/>
            </a:br>
            <a:r>
              <a:rPr lang="en-US" sz="1400">
                <a:ea typeface="+mn-lt"/>
                <a:cs typeface="+mn-lt"/>
              </a:rPr>
              <a:t>Welcome to </a:t>
            </a:r>
            <a:r>
              <a:rPr lang="en-US" sz="1400" err="1">
                <a:ea typeface="+mn-lt"/>
                <a:cs typeface="+mn-lt"/>
              </a:rPr>
              <a:t>DataCo</a:t>
            </a:r>
            <a:r>
              <a:rPr lang="en-US" sz="1400">
                <a:ea typeface="+mn-lt"/>
                <a:cs typeface="+mn-lt"/>
              </a:rPr>
              <a:t> a dynamic team of four computer science students driven by a shared passion for data analysis and innovation. With expertise spanning machine learning, artificial intelligence, data mining, and statistical analysis, we specialize in unlocking valuable insights from complex datasets to empower businesses and organizations. Our mission is to revolutionize industries through data-driven decision-making, offering tailored solutions that optimize processes, predict market trends, and identify growth opportunities. Committed to excellence and innovation, </a:t>
            </a:r>
            <a:r>
              <a:rPr lang="en-US" sz="1400" err="1">
                <a:ea typeface="+mn-lt"/>
                <a:cs typeface="+mn-lt"/>
              </a:rPr>
              <a:t>DataCo</a:t>
            </a:r>
            <a:r>
              <a:rPr lang="en-US" sz="1400">
                <a:ea typeface="+mn-lt"/>
                <a:cs typeface="+mn-lt"/>
              </a:rPr>
              <a:t> is your trusted partner in harnessing the power of data to drive tangible results and shape a brighter future.</a:t>
            </a:r>
          </a:p>
          <a:p>
            <a:endParaRPr lang="en-US"/>
          </a:p>
          <a:p>
            <a:endParaRPr lang="en-US"/>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l="26" r="26"/>
          <a:stretch/>
        </p:blipFill>
        <p:spPr>
          <a:xfrm>
            <a:off x="5745001" y="0"/>
            <a:ext cx="6446999" cy="6858000"/>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FDB1FDF-76C3-1DBE-AF88-FC30A3DAC389}"/>
              </a:ext>
            </a:extLst>
          </p:cNvPr>
          <p:cNvSpPr>
            <a:spLocks noGrp="1"/>
          </p:cNvSpPr>
          <p:nvPr>
            <p:ph type="ftr" sz="quarter" idx="28"/>
          </p:nvPr>
        </p:nvSpPr>
        <p:spPr/>
        <p:txBody>
          <a:bodyPr/>
          <a:lstStyle/>
          <a:p>
            <a:r>
              <a:rPr lang="en-US"/>
              <a:t>Irvine data presentation</a:t>
            </a:r>
            <a:endParaRPr lang="en-US" noProof="0"/>
          </a:p>
        </p:txBody>
      </p:sp>
      <p:sp>
        <p:nvSpPr>
          <p:cNvPr id="6" name="TextBox 5">
            <a:extLst>
              <a:ext uri="{FF2B5EF4-FFF2-40B4-BE49-F238E27FC236}">
                <a16:creationId xmlns:a16="http://schemas.microsoft.com/office/drawing/2014/main" id="{5F214A97-50CC-9F6B-E917-7792B0A46F2D}"/>
              </a:ext>
            </a:extLst>
          </p:cNvPr>
          <p:cNvSpPr txBox="1"/>
          <p:nvPr/>
        </p:nvSpPr>
        <p:spPr>
          <a:xfrm>
            <a:off x="222250" y="2669117"/>
            <a:ext cx="26289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solidFill>
                  <a:prstClr val="white"/>
                </a:solidFill>
                <a:latin typeface="Posterama"/>
                <a:ea typeface="微软雅黑"/>
                <a:cs typeface="Posterama"/>
              </a:rPr>
              <a:t>Irvine emissions 2013 through to 2023</a:t>
            </a:r>
            <a:endParaRPr lang="en-GB" sz="2000">
              <a:solidFill>
                <a:prstClr val="white"/>
              </a:solidFill>
              <a:latin typeface="Posterama" panose="020B0504020200020000" pitchFamily="34" charset="0"/>
              <a:ea typeface="微软雅黑"/>
              <a:cs typeface="Posterama" panose="020B0504020200020000" pitchFamily="34" charset="0"/>
            </a:endParaRPr>
          </a:p>
        </p:txBody>
      </p:sp>
      <p:pic>
        <p:nvPicPr>
          <p:cNvPr id="2" name="Picture 1" descr="A graph of different colored vertical lines&#10;&#10;Description automatically generated">
            <a:extLst>
              <a:ext uri="{FF2B5EF4-FFF2-40B4-BE49-F238E27FC236}">
                <a16:creationId xmlns:a16="http://schemas.microsoft.com/office/drawing/2014/main" id="{F07D17B4-8B0A-7E46-C1F9-617B13FB8616}"/>
              </a:ext>
            </a:extLst>
          </p:cNvPr>
          <p:cNvPicPr>
            <a:picLocks noChangeAspect="1"/>
          </p:cNvPicPr>
          <p:nvPr/>
        </p:nvPicPr>
        <p:blipFill>
          <a:blip r:embed="rId2"/>
          <a:stretch>
            <a:fillRect/>
          </a:stretch>
        </p:blipFill>
        <p:spPr>
          <a:xfrm>
            <a:off x="2645833" y="1255533"/>
            <a:ext cx="9101666" cy="4368098"/>
          </a:xfrm>
          <a:prstGeom prst="rect">
            <a:avLst/>
          </a:prstGeom>
        </p:spPr>
      </p:pic>
    </p:spTree>
    <p:extLst>
      <p:ext uri="{BB962C8B-B14F-4D97-AF65-F5344CB8AC3E}">
        <p14:creationId xmlns:p14="http://schemas.microsoft.com/office/powerpoint/2010/main" val="427250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0B79-F6C5-BD78-2DE0-4E63359797DB}"/>
              </a:ext>
            </a:extLst>
          </p:cNvPr>
          <p:cNvSpPr>
            <a:spLocks noGrp="1"/>
          </p:cNvSpPr>
          <p:nvPr>
            <p:ph type="title"/>
          </p:nvPr>
        </p:nvSpPr>
        <p:spPr/>
        <p:txBody>
          <a:bodyPr/>
          <a:lstStyle/>
          <a:p>
            <a:r>
              <a:rPr lang="en-US"/>
              <a:t>Net carbon emission 2024</a:t>
            </a:r>
          </a:p>
        </p:txBody>
      </p:sp>
      <p:sp>
        <p:nvSpPr>
          <p:cNvPr id="4" name="Footer Placeholder 3">
            <a:extLst>
              <a:ext uri="{FF2B5EF4-FFF2-40B4-BE49-F238E27FC236}">
                <a16:creationId xmlns:a16="http://schemas.microsoft.com/office/drawing/2014/main" id="{0ED8C3B9-3A51-9DBE-56F9-E71D959DB9CA}"/>
              </a:ext>
            </a:extLst>
          </p:cNvPr>
          <p:cNvSpPr>
            <a:spLocks noGrp="1"/>
          </p:cNvSpPr>
          <p:nvPr>
            <p:ph type="ftr" sz="quarter" idx="28"/>
          </p:nvPr>
        </p:nvSpPr>
        <p:spPr/>
        <p:txBody>
          <a:bodyPr/>
          <a:lstStyle/>
          <a:p>
            <a:r>
              <a:rPr lang="en-US" noProof="0"/>
              <a:t>Presentation Title</a:t>
            </a:r>
          </a:p>
        </p:txBody>
      </p:sp>
      <p:sp>
        <p:nvSpPr>
          <p:cNvPr id="6" name="TextBox 5">
            <a:extLst>
              <a:ext uri="{FF2B5EF4-FFF2-40B4-BE49-F238E27FC236}">
                <a16:creationId xmlns:a16="http://schemas.microsoft.com/office/drawing/2014/main" id="{7E94AF87-B583-D410-5351-AAB886E8127E}"/>
              </a:ext>
            </a:extLst>
          </p:cNvPr>
          <p:cNvSpPr txBox="1"/>
          <p:nvPr/>
        </p:nvSpPr>
        <p:spPr>
          <a:xfrm>
            <a:off x="663201" y="1832530"/>
            <a:ext cx="802822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solidFill>
                  <a:prstClr val="white"/>
                </a:solidFill>
                <a:latin typeface="Posterama"/>
                <a:ea typeface="微软雅黑"/>
                <a:cs typeface="Posterama"/>
              </a:rPr>
              <a:t>2024 net prediction: $10 147.09</a:t>
            </a:r>
          </a:p>
          <a:p>
            <a:pPr marL="285750" indent="-285750">
              <a:buFont typeface="Arial"/>
              <a:buChar char="•"/>
            </a:pPr>
            <a:r>
              <a:rPr lang="en-US" sz="2400">
                <a:solidFill>
                  <a:prstClr val="white"/>
                </a:solidFill>
                <a:latin typeface="Posterama"/>
                <a:ea typeface="微软雅黑"/>
                <a:cs typeface="Posterama"/>
              </a:rPr>
              <a:t>2024 carbon tax: 6597.93 C02 tons</a:t>
            </a:r>
            <a:endParaRPr lang="en-US" sz="2400" err="1">
              <a:solidFill>
                <a:prstClr val="white"/>
              </a:solidFill>
              <a:latin typeface="Posterama" panose="020B0504020200020000" pitchFamily="34" charset="0"/>
              <a:ea typeface="微软雅黑"/>
              <a:cs typeface="Posterama" panose="020B0504020200020000" pitchFamily="34" charset="0"/>
            </a:endParaRPr>
          </a:p>
          <a:p>
            <a:r>
              <a:rPr lang="en-US" sz="2400">
                <a:solidFill>
                  <a:prstClr val="white"/>
                </a:solidFill>
                <a:latin typeface="Posterama"/>
                <a:ea typeface="微软雅黑"/>
                <a:cs typeface="Posterama"/>
              </a:rPr>
              <a:t>Note* before </a:t>
            </a:r>
            <a:r>
              <a:rPr lang="en-US" sz="2400" err="1">
                <a:solidFill>
                  <a:prstClr val="white"/>
                </a:solidFill>
                <a:latin typeface="Posterama"/>
                <a:ea typeface="微软雅黑"/>
                <a:cs typeface="Posterama"/>
              </a:rPr>
              <a:t>DataCo's</a:t>
            </a:r>
            <a:r>
              <a:rPr lang="en-US" sz="2400">
                <a:solidFill>
                  <a:prstClr val="white"/>
                </a:solidFill>
                <a:latin typeface="Posterama"/>
                <a:ea typeface="微软雅黑"/>
                <a:cs typeface="Posterama"/>
              </a:rPr>
              <a:t> software to reduce cost and carbon emissions</a:t>
            </a:r>
            <a:endParaRPr lang="en-US" sz="240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14870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FDB1FDF-76C3-1DBE-AF88-FC30A3DAC389}"/>
              </a:ext>
            </a:extLst>
          </p:cNvPr>
          <p:cNvSpPr>
            <a:spLocks noGrp="1"/>
          </p:cNvSpPr>
          <p:nvPr>
            <p:ph type="ftr" sz="quarter" idx="28"/>
          </p:nvPr>
        </p:nvSpPr>
        <p:spPr/>
        <p:txBody>
          <a:bodyPr/>
          <a:lstStyle/>
          <a:p>
            <a:r>
              <a:rPr lang="en-US"/>
              <a:t>Irvine data presentation</a:t>
            </a:r>
            <a:endParaRPr lang="en-US" noProof="0"/>
          </a:p>
        </p:txBody>
      </p:sp>
      <p:sp>
        <p:nvSpPr>
          <p:cNvPr id="6" name="TextBox 5">
            <a:extLst>
              <a:ext uri="{FF2B5EF4-FFF2-40B4-BE49-F238E27FC236}">
                <a16:creationId xmlns:a16="http://schemas.microsoft.com/office/drawing/2014/main" id="{5F214A97-50CC-9F6B-E917-7792B0A46F2D}"/>
              </a:ext>
            </a:extLst>
          </p:cNvPr>
          <p:cNvSpPr txBox="1"/>
          <p:nvPr/>
        </p:nvSpPr>
        <p:spPr>
          <a:xfrm>
            <a:off x="222250" y="2669117"/>
            <a:ext cx="26289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solidFill>
                  <a:prstClr val="white"/>
                </a:solidFill>
                <a:latin typeface="Posterama"/>
                <a:ea typeface="微软雅黑"/>
                <a:cs typeface="Posterama"/>
              </a:rPr>
              <a:t>Irvine offsets</a:t>
            </a:r>
            <a:endParaRPr lang="en-GB" sz="2000">
              <a:solidFill>
                <a:prstClr val="white"/>
              </a:solidFill>
              <a:latin typeface="Posterama" panose="020B0504020200020000" pitchFamily="34" charset="0"/>
              <a:ea typeface="微软雅黑"/>
              <a:cs typeface="Posterama" panose="020B0504020200020000" pitchFamily="34" charset="0"/>
            </a:endParaRPr>
          </a:p>
          <a:p>
            <a:r>
              <a:rPr lang="en-GB" sz="2000">
                <a:solidFill>
                  <a:prstClr val="white"/>
                </a:solidFill>
                <a:latin typeface="Posterama"/>
                <a:ea typeface="微软雅黑"/>
                <a:cs typeface="Posterama"/>
              </a:rPr>
              <a:t>2013 through to 2023</a:t>
            </a:r>
            <a:endParaRPr lang="en-GB" sz="200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08804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DFAEF-1966-FD91-BAC0-984793FE5A12}"/>
              </a:ext>
            </a:extLst>
          </p:cNvPr>
          <p:cNvSpPr>
            <a:spLocks noGrp="1"/>
          </p:cNvSpPr>
          <p:nvPr>
            <p:ph type="title"/>
          </p:nvPr>
        </p:nvSpPr>
        <p:spPr/>
        <p:txBody>
          <a:bodyPr/>
          <a:lstStyle/>
          <a:p>
            <a:r>
              <a:rPr lang="en-US">
                <a:solidFill>
                  <a:srgbClr val="FFFFFF"/>
                </a:solidFill>
                <a:latin typeface="Posterama Text Black"/>
              </a:rPr>
              <a:t>Purchase of carbon offsets</a:t>
            </a:r>
          </a:p>
        </p:txBody>
      </p:sp>
      <p:sp>
        <p:nvSpPr>
          <p:cNvPr id="4" name="Footer Placeholder 3">
            <a:extLst>
              <a:ext uri="{FF2B5EF4-FFF2-40B4-BE49-F238E27FC236}">
                <a16:creationId xmlns:a16="http://schemas.microsoft.com/office/drawing/2014/main" id="{827179CA-E05D-2C24-EEB7-36396478D679}"/>
              </a:ext>
            </a:extLst>
          </p:cNvPr>
          <p:cNvSpPr>
            <a:spLocks noGrp="1"/>
          </p:cNvSpPr>
          <p:nvPr>
            <p:ph type="ftr" sz="quarter" idx="28"/>
          </p:nvPr>
        </p:nvSpPr>
        <p:spPr/>
        <p:txBody>
          <a:bodyPr/>
          <a:lstStyle/>
          <a:p>
            <a:r>
              <a:rPr lang="en-US" noProof="0"/>
              <a:t>Presentation Title</a:t>
            </a:r>
          </a:p>
        </p:txBody>
      </p:sp>
      <p:sp>
        <p:nvSpPr>
          <p:cNvPr id="5" name="TextBox 4">
            <a:extLst>
              <a:ext uri="{FF2B5EF4-FFF2-40B4-BE49-F238E27FC236}">
                <a16:creationId xmlns:a16="http://schemas.microsoft.com/office/drawing/2014/main" id="{E11BD3A2-7BA6-E48B-0B41-CBC16DBBD84E}"/>
              </a:ext>
            </a:extLst>
          </p:cNvPr>
          <p:cNvSpPr txBox="1"/>
          <p:nvPr/>
        </p:nvSpPr>
        <p:spPr>
          <a:xfrm>
            <a:off x="582866" y="1703134"/>
            <a:ext cx="1035169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solidFill>
                  <a:prstClr val="white"/>
                </a:solidFill>
                <a:latin typeface="Posterama"/>
                <a:ea typeface="微软雅黑"/>
                <a:cs typeface="Posterama"/>
              </a:rPr>
              <a:t>Companies our algorithm chose: </a:t>
            </a:r>
            <a:r>
              <a:rPr lang="en-GB" sz="2800" err="1">
                <a:solidFill>
                  <a:prstClr val="white"/>
                </a:solidFill>
                <a:ea typeface="+mn-lt"/>
                <a:cs typeface="+mn-lt"/>
              </a:rPr>
              <a:t>WindInnovations</a:t>
            </a:r>
            <a:r>
              <a:rPr lang="en-GB" sz="2800">
                <a:solidFill>
                  <a:prstClr val="white"/>
                </a:solidFill>
                <a:ea typeface="+mn-lt"/>
                <a:cs typeface="+mn-lt"/>
              </a:rPr>
              <a:t> , </a:t>
            </a:r>
            <a:r>
              <a:rPr lang="en-GB" sz="2800" err="1">
                <a:solidFill>
                  <a:prstClr val="white"/>
                </a:solidFill>
                <a:ea typeface="+mn-lt"/>
                <a:cs typeface="+mn-lt"/>
              </a:rPr>
              <a:t>GigaConserv</a:t>
            </a:r>
            <a:r>
              <a:rPr lang="en-GB" sz="2800">
                <a:solidFill>
                  <a:prstClr val="white"/>
                </a:solidFill>
                <a:ea typeface="+mn-lt"/>
                <a:cs typeface="+mn-lt"/>
              </a:rPr>
              <a:t> , </a:t>
            </a:r>
            <a:r>
              <a:rPr lang="en-GB" sz="2800" err="1">
                <a:solidFill>
                  <a:prstClr val="white"/>
                </a:solidFill>
                <a:ea typeface="+mn-lt"/>
                <a:cs typeface="+mn-lt"/>
              </a:rPr>
              <a:t>AquaConserv</a:t>
            </a:r>
            <a:r>
              <a:rPr lang="en-GB" sz="2800">
                <a:solidFill>
                  <a:prstClr val="white"/>
                </a:solidFill>
                <a:ea typeface="+mn-lt"/>
                <a:cs typeface="+mn-lt"/>
              </a:rPr>
              <a:t> and TerraSolutions</a:t>
            </a:r>
          </a:p>
          <a:p>
            <a:r>
              <a:rPr lang="en-GB" sz="2800">
                <a:solidFill>
                  <a:prstClr val="white"/>
                </a:solidFill>
                <a:latin typeface="Abadi"/>
                <a:ea typeface="微软雅黑"/>
                <a:cs typeface="Posterama"/>
              </a:rPr>
              <a:t>C02 tons: </a:t>
            </a:r>
            <a:r>
              <a:rPr lang="en-GB" sz="2800">
                <a:solidFill>
                  <a:prstClr val="white"/>
                </a:solidFill>
                <a:ea typeface="+mn-lt"/>
                <a:cs typeface="+mn-lt"/>
              </a:rPr>
              <a:t>-4254.82</a:t>
            </a:r>
          </a:p>
          <a:p>
            <a:r>
              <a:rPr lang="en-GB" sz="2800">
                <a:solidFill>
                  <a:prstClr val="white"/>
                </a:solidFill>
                <a:latin typeface="Abadi"/>
                <a:ea typeface="微软雅黑"/>
                <a:cs typeface="Posterama"/>
              </a:rPr>
              <a:t>Price: </a:t>
            </a:r>
            <a:r>
              <a:rPr lang="en-GB" sz="2800">
                <a:solidFill>
                  <a:prstClr val="white"/>
                </a:solidFill>
                <a:ea typeface="+mn-lt"/>
                <a:cs typeface="+mn-lt"/>
              </a:rPr>
              <a:t>2687.095455</a:t>
            </a:r>
            <a:endParaRPr lang="en-GB" sz="2800">
              <a:solidFill>
                <a:prstClr val="white"/>
              </a:solidFill>
              <a:latin typeface="Abadi"/>
              <a:ea typeface="微软雅黑"/>
              <a:cs typeface="Posterama" panose="020B0504020200020000" pitchFamily="34" charset="0"/>
            </a:endParaRPr>
          </a:p>
        </p:txBody>
      </p:sp>
    </p:spTree>
    <p:extLst>
      <p:ext uri="{BB962C8B-B14F-4D97-AF65-F5344CB8AC3E}">
        <p14:creationId xmlns:p14="http://schemas.microsoft.com/office/powerpoint/2010/main" val="194546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FDB1FDF-76C3-1DBE-AF88-FC30A3DAC389}"/>
              </a:ext>
            </a:extLst>
          </p:cNvPr>
          <p:cNvSpPr>
            <a:spLocks noGrp="1"/>
          </p:cNvSpPr>
          <p:nvPr>
            <p:ph type="ftr" sz="quarter" idx="28"/>
          </p:nvPr>
        </p:nvSpPr>
        <p:spPr/>
        <p:txBody>
          <a:bodyPr/>
          <a:lstStyle/>
          <a:p>
            <a:r>
              <a:rPr lang="en-US"/>
              <a:t>Irvine data presentation</a:t>
            </a:r>
            <a:endParaRPr lang="en-US" noProof="0"/>
          </a:p>
        </p:txBody>
      </p:sp>
      <p:sp>
        <p:nvSpPr>
          <p:cNvPr id="6" name="TextBox 5">
            <a:extLst>
              <a:ext uri="{FF2B5EF4-FFF2-40B4-BE49-F238E27FC236}">
                <a16:creationId xmlns:a16="http://schemas.microsoft.com/office/drawing/2014/main" id="{5F214A97-50CC-9F6B-E917-7792B0A46F2D}"/>
              </a:ext>
            </a:extLst>
          </p:cNvPr>
          <p:cNvSpPr txBox="1"/>
          <p:nvPr/>
        </p:nvSpPr>
        <p:spPr>
          <a:xfrm>
            <a:off x="222250" y="2669117"/>
            <a:ext cx="232198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solidFill>
                  <a:prstClr val="white"/>
                </a:solidFill>
                <a:latin typeface="Posterama"/>
                <a:ea typeface="微软雅黑"/>
                <a:cs typeface="Posterama"/>
              </a:rPr>
              <a:t>Irvine net carbon emissions 2013 through to 2023</a:t>
            </a:r>
            <a:endParaRPr lang="en-GB" sz="2000">
              <a:solidFill>
                <a:prstClr val="white"/>
              </a:solidFill>
              <a:latin typeface="Posterama" panose="020B0504020200020000" pitchFamily="34" charset="0"/>
              <a:ea typeface="微软雅黑"/>
              <a:cs typeface="Posterama" panose="020B0504020200020000" pitchFamily="34" charset="0"/>
            </a:endParaRPr>
          </a:p>
        </p:txBody>
      </p:sp>
      <p:pic>
        <p:nvPicPr>
          <p:cNvPr id="3" name="Picture 2" descr="A line graph with numbers and a line&#10;&#10;Description automatically generated">
            <a:extLst>
              <a:ext uri="{FF2B5EF4-FFF2-40B4-BE49-F238E27FC236}">
                <a16:creationId xmlns:a16="http://schemas.microsoft.com/office/drawing/2014/main" id="{F3ADD11E-E29B-68C1-784A-A041AFFA5EC1}"/>
              </a:ext>
            </a:extLst>
          </p:cNvPr>
          <p:cNvPicPr>
            <a:picLocks noChangeAspect="1"/>
          </p:cNvPicPr>
          <p:nvPr/>
        </p:nvPicPr>
        <p:blipFill>
          <a:blip r:embed="rId2"/>
          <a:stretch>
            <a:fillRect/>
          </a:stretch>
        </p:blipFill>
        <p:spPr>
          <a:xfrm>
            <a:off x="2643187" y="1252008"/>
            <a:ext cx="8852959" cy="4692650"/>
          </a:xfrm>
          <a:prstGeom prst="rect">
            <a:avLst/>
          </a:prstGeom>
        </p:spPr>
      </p:pic>
    </p:spTree>
    <p:extLst>
      <p:ext uri="{BB962C8B-B14F-4D97-AF65-F5344CB8AC3E}">
        <p14:creationId xmlns:p14="http://schemas.microsoft.com/office/powerpoint/2010/main" val="266146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a:t>Luke </a:t>
            </a:r>
            <a:r>
              <a:rPr lang="en-US" err="1"/>
              <a:t>Staeben</a:t>
            </a:r>
          </a:p>
          <a:p>
            <a:pPr lvl="0"/>
            <a:r>
              <a:rPr lang="en-US"/>
              <a:t>lstaeben@CSta.com</a:t>
            </a:r>
          </a:p>
          <a:p>
            <a:pPr lvl="0"/>
            <a:r>
              <a:rPr lang="en-US"/>
              <a:t>www.DataCObyCSta.ca</a:t>
            </a:r>
          </a:p>
          <a:p>
            <a:endParaRPr lang="en-US"/>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2" id="{93B44BEE-AA18-4720-B555-E5F46C5F93FC}" vid="{88E458CA-BB4B-4D24-B4FE-119ECB54A9B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DB3C62-858A-4A01-AFEF-21E0BB8CE26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DE77570E-71D6-4005-B631-1B00A1197B6E}">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0009351-EDD4-484E-ACD6-D50CCB13763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9</Slides>
  <Notes>4</Notes>
  <HiddenSlides>2</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Custom</vt:lpstr>
      <vt:lpstr>DataCo by CSta </vt:lpstr>
      <vt:lpstr>Agenda</vt:lpstr>
      <vt:lpstr>Introduction</vt:lpstr>
      <vt:lpstr>PowerPoint Presentation</vt:lpstr>
      <vt:lpstr>Net carbon emission 2024</vt:lpstr>
      <vt:lpstr>PowerPoint Presentation</vt:lpstr>
      <vt:lpstr>Purchase of carbon offsets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3</cp:revision>
  <dcterms:created xsi:type="dcterms:W3CDTF">2024-03-23T11:43:36Z</dcterms:created>
  <dcterms:modified xsi:type="dcterms:W3CDTF">2024-03-23T19:28:21Z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