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9"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044" autoAdjust="0"/>
  </p:normalViewPr>
  <p:slideViewPr>
    <p:cSldViewPr>
      <p:cViewPr varScale="1">
        <p:scale>
          <a:sx n="69" d="100"/>
          <a:sy n="69" d="100"/>
        </p:scale>
        <p:origin x="-13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1ED1F-1D9D-40D4-9E80-FA7572419084}" type="datetimeFigureOut">
              <a:rPr lang="en-US" smtClean="0"/>
              <a:pPr/>
              <a:t>12/20/2017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3352E3-DC42-463D-8585-5C42F2A10A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E1DC76-29BA-491D-B66A-3B584D30CCB3}" type="datetime1">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D7A58-513B-4B84-A9F1-DE546AA5CFC3}" type="datetime1">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6E6E2-9561-47B6-BF31-61DDFD5FD0EB}" type="datetime1">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AE813-7A14-4CCD-BF9E-49F882F43307}" type="datetime1">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B0973-A004-4D05-8E0B-E7FED406E644}" type="datetime1">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2CA36A-0B81-4EDA-B739-BDD341E61360}" type="datetime1">
              <a:rPr lang="en-US" smtClean="0"/>
              <a:pPr/>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C01D7E-A9A9-4156-8F45-C7443280C80E}" type="datetime1">
              <a:rPr lang="en-US" smtClean="0"/>
              <a:pPr/>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8E6726-ADD3-4AD6-9161-16290A43BF86}" type="datetime1">
              <a:rPr lang="en-US" smtClean="0"/>
              <a:pPr/>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008FB-ED51-49E9-A0D2-C927BF10CA95}" type="datetime1">
              <a:rPr lang="en-US" smtClean="0"/>
              <a:pPr/>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31AF46-B201-415E-9999-E6B707364B1E}" type="datetime1">
              <a:rPr lang="en-US" smtClean="0"/>
              <a:pPr/>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51778-01E9-4D18-B939-D909EC8D1082}" type="datetime1">
              <a:rPr lang="en-US" smtClean="0"/>
              <a:pPr/>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4B47D-16C1-4726-90B4-5B02923ADC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02ECF-B44C-4AD7-B6A2-7EFCF5F74355}" type="datetime1">
              <a:rPr lang="en-US" smtClean="0"/>
              <a:pPr/>
              <a:t>12/20/2017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4B47D-16C1-4726-90B4-5B02923ADC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514600"/>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dirty="0"/>
              <a:t>A study of Machine Learning Algorithms</a:t>
            </a:r>
            <a:br>
              <a:rPr lang="en-US" dirty="0"/>
            </a:br>
            <a:r>
              <a:rPr lang="en-US" dirty="0"/>
              <a:t>for Automated Essay Grading</a:t>
            </a:r>
          </a:p>
        </p:txBody>
      </p:sp>
      <p:sp>
        <p:nvSpPr>
          <p:cNvPr id="3" name="Subtitle 2"/>
          <p:cNvSpPr>
            <a:spLocks noGrp="1"/>
          </p:cNvSpPr>
          <p:nvPr>
            <p:ph type="subTitle" idx="1"/>
          </p:nvPr>
        </p:nvSpPr>
        <p:spPr>
          <a:xfrm>
            <a:off x="1371600" y="4191000"/>
            <a:ext cx="6400800" cy="1447800"/>
          </a:xfrm>
        </p:spPr>
        <p:txBody>
          <a:bodyPr/>
          <a:lstStyle/>
          <a:p>
            <a:endParaRPr lang="en-US" dirty="0"/>
          </a:p>
        </p:txBody>
      </p:sp>
      <p:sp>
        <p:nvSpPr>
          <p:cNvPr id="4" name="Slide Number Placeholder 3"/>
          <p:cNvSpPr>
            <a:spLocks noGrp="1"/>
          </p:cNvSpPr>
          <p:nvPr>
            <p:ph type="sldNum" sz="quarter" idx="12"/>
          </p:nvPr>
        </p:nvSpPr>
        <p:spPr/>
        <p:txBody>
          <a:bodyPr/>
          <a:lstStyle/>
          <a:p>
            <a:fld id="{AEE4B47D-16C1-4726-90B4-5B02923ADCAE}"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buNone/>
            </a:pPr>
            <a:r>
              <a:rPr lang="en-US" dirty="0" smtClean="0"/>
              <a:t>                   Result of </a:t>
            </a:r>
            <a:r>
              <a:rPr lang="en-US" dirty="0" err="1" smtClean="0"/>
              <a:t>SGDRegressor</a:t>
            </a:r>
            <a:endParaRPr lang="en-US" dirty="0" smtClean="0"/>
          </a:p>
          <a:p>
            <a:pPr>
              <a:buNone/>
            </a:pPr>
            <a:endParaRPr lang="en-US" dirty="0"/>
          </a:p>
          <a:p>
            <a:pPr>
              <a:buNone/>
            </a:pPr>
            <a:endParaRPr lang="en-US" dirty="0" smtClean="0"/>
          </a:p>
          <a:p>
            <a:pPr>
              <a:buNone/>
            </a:pPr>
            <a:endParaRPr lang="en-US" dirty="0"/>
          </a:p>
          <a:p>
            <a:pPr>
              <a:buNone/>
            </a:pPr>
            <a:r>
              <a:rPr lang="en-US" dirty="0" smtClean="0"/>
              <a:t>                     </a:t>
            </a:r>
          </a:p>
          <a:p>
            <a:pPr>
              <a:buNone/>
            </a:pPr>
            <a:endParaRPr lang="en-US" dirty="0" smtClean="0"/>
          </a:p>
          <a:p>
            <a:pPr>
              <a:buNone/>
            </a:pPr>
            <a:endParaRPr lang="en-US" dirty="0"/>
          </a:p>
        </p:txBody>
      </p:sp>
      <p:pic>
        <p:nvPicPr>
          <p:cNvPr id="3074" name="Picture 2" descr="C:\Users\saddam\Desktop\Final presentation\SGD result.png"/>
          <p:cNvPicPr>
            <a:picLocks noChangeAspect="1" noChangeArrowheads="1"/>
          </p:cNvPicPr>
          <p:nvPr/>
        </p:nvPicPr>
        <p:blipFill>
          <a:blip r:embed="rId2"/>
          <a:srcRect/>
          <a:stretch>
            <a:fillRect/>
          </a:stretch>
        </p:blipFill>
        <p:spPr bwMode="auto">
          <a:xfrm>
            <a:off x="2438400" y="2133600"/>
            <a:ext cx="4495800" cy="1905000"/>
          </a:xfrm>
          <a:prstGeom prst="rect">
            <a:avLst/>
          </a:prstGeom>
          <a:noFill/>
        </p:spPr>
      </p:pic>
      <p:pic>
        <p:nvPicPr>
          <p:cNvPr id="3075" name="Picture 3" descr="C:\Users\saddam\Desktop\Final presentation\Screenshot_1.png"/>
          <p:cNvPicPr>
            <a:picLocks noChangeAspect="1" noChangeArrowheads="1"/>
          </p:cNvPicPr>
          <p:nvPr/>
        </p:nvPicPr>
        <p:blipFill>
          <a:blip r:embed="rId3"/>
          <a:srcRect/>
          <a:stretch>
            <a:fillRect/>
          </a:stretch>
        </p:blipFill>
        <p:spPr bwMode="auto">
          <a:xfrm>
            <a:off x="1676400" y="4114800"/>
            <a:ext cx="6326188" cy="2743200"/>
          </a:xfrm>
          <a:prstGeom prst="rect">
            <a:avLst/>
          </a:prstGeom>
          <a:noFill/>
        </p:spPr>
      </p:pic>
      <p:sp>
        <p:nvSpPr>
          <p:cNvPr id="6" name="Slide Number Placeholder 5"/>
          <p:cNvSpPr>
            <a:spLocks noGrp="1"/>
          </p:cNvSpPr>
          <p:nvPr>
            <p:ph type="sldNum" sz="quarter" idx="12"/>
          </p:nvPr>
        </p:nvSpPr>
        <p:spPr/>
        <p:txBody>
          <a:bodyPr/>
          <a:lstStyle/>
          <a:p>
            <a:fld id="{AEE4B47D-16C1-4726-90B4-5B02923ADCAE}"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sz="2000" dirty="0" smtClean="0"/>
              <a:t>Screen shot of Actual and predicted value of </a:t>
            </a:r>
            <a:r>
              <a:rPr lang="en-US" sz="2000" dirty="0" err="1" smtClean="0"/>
              <a:t>SGDRegressor</a:t>
            </a:r>
            <a:endParaRPr lang="en-US" sz="2000" dirty="0"/>
          </a:p>
        </p:txBody>
      </p:sp>
      <p:pic>
        <p:nvPicPr>
          <p:cNvPr id="4098" name="Picture 2" descr="C:\Users\saddam\Desktop\Final presentation\Screenshot_2.png"/>
          <p:cNvPicPr>
            <a:picLocks noChangeAspect="1" noChangeArrowheads="1"/>
          </p:cNvPicPr>
          <p:nvPr/>
        </p:nvPicPr>
        <p:blipFill>
          <a:blip r:embed="rId2"/>
          <a:srcRect/>
          <a:stretch>
            <a:fillRect/>
          </a:stretch>
        </p:blipFill>
        <p:spPr bwMode="auto">
          <a:xfrm>
            <a:off x="3048000" y="2057400"/>
            <a:ext cx="1905000" cy="4343400"/>
          </a:xfrm>
          <a:prstGeom prst="rect">
            <a:avLst/>
          </a:prstGeom>
          <a:noFill/>
        </p:spPr>
      </p:pic>
      <p:sp>
        <p:nvSpPr>
          <p:cNvPr id="5" name="Slide Number Placeholder 4"/>
          <p:cNvSpPr>
            <a:spLocks noGrp="1"/>
          </p:cNvSpPr>
          <p:nvPr>
            <p:ph type="sldNum" sz="quarter" idx="12"/>
          </p:nvPr>
        </p:nvSpPr>
        <p:spPr/>
        <p:txBody>
          <a:bodyPr/>
          <a:lstStyle/>
          <a:p>
            <a:fld id="{AEE4B47D-16C1-4726-90B4-5B02923ADCAE}"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1600" dirty="0" smtClean="0"/>
              <a:t>Results of </a:t>
            </a:r>
            <a:r>
              <a:rPr lang="en-US" sz="1600" dirty="0" err="1"/>
              <a:t>R</a:t>
            </a:r>
            <a:r>
              <a:rPr lang="en-US" sz="1600" dirty="0" err="1" smtClean="0"/>
              <a:t>andomforestregressor</a:t>
            </a:r>
            <a:endParaRPr lang="en-US" sz="1600" dirty="0"/>
          </a:p>
        </p:txBody>
      </p:sp>
      <p:pic>
        <p:nvPicPr>
          <p:cNvPr id="5122" name="Picture 2" descr="C:\Users\saddam\Desktop\Final presentation\randomforestregressor.png"/>
          <p:cNvPicPr>
            <a:picLocks noChangeAspect="1" noChangeArrowheads="1"/>
          </p:cNvPicPr>
          <p:nvPr/>
        </p:nvPicPr>
        <p:blipFill>
          <a:blip r:embed="rId2"/>
          <a:srcRect/>
          <a:stretch>
            <a:fillRect/>
          </a:stretch>
        </p:blipFill>
        <p:spPr bwMode="auto">
          <a:xfrm>
            <a:off x="3810000" y="1752600"/>
            <a:ext cx="2809875" cy="1600200"/>
          </a:xfrm>
          <a:prstGeom prst="rect">
            <a:avLst/>
          </a:prstGeom>
          <a:noFill/>
        </p:spPr>
      </p:pic>
      <p:pic>
        <p:nvPicPr>
          <p:cNvPr id="5123" name="Picture 3" descr="C:\Users\saddam\Desktop\Final presentation\Screenshot_3.png"/>
          <p:cNvPicPr>
            <a:picLocks noChangeAspect="1" noChangeArrowheads="1"/>
          </p:cNvPicPr>
          <p:nvPr/>
        </p:nvPicPr>
        <p:blipFill>
          <a:blip r:embed="rId3"/>
          <a:srcRect/>
          <a:stretch>
            <a:fillRect/>
          </a:stretch>
        </p:blipFill>
        <p:spPr bwMode="auto">
          <a:xfrm>
            <a:off x="1600200" y="3429000"/>
            <a:ext cx="6450013" cy="2752725"/>
          </a:xfrm>
          <a:prstGeom prst="rect">
            <a:avLst/>
          </a:prstGeom>
          <a:noFill/>
        </p:spPr>
      </p:pic>
      <p:sp>
        <p:nvSpPr>
          <p:cNvPr id="6" name="Slide Number Placeholder 5"/>
          <p:cNvSpPr>
            <a:spLocks noGrp="1"/>
          </p:cNvSpPr>
          <p:nvPr>
            <p:ph type="sldNum" sz="quarter" idx="12"/>
          </p:nvPr>
        </p:nvSpPr>
        <p:spPr/>
        <p:txBody>
          <a:bodyPr/>
          <a:lstStyle/>
          <a:p>
            <a:fld id="{AEE4B47D-16C1-4726-90B4-5B02923ADCAE}"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buNone/>
            </a:pPr>
            <a:r>
              <a:rPr lang="en-US" sz="2000" dirty="0" smtClean="0"/>
              <a:t>Screen shot of Actual and predicted value of </a:t>
            </a:r>
            <a:r>
              <a:rPr lang="en-US" sz="2000" dirty="0" err="1" smtClean="0"/>
              <a:t>Randomforestregressor</a:t>
            </a:r>
            <a:endParaRPr lang="en-US" sz="2000" dirty="0"/>
          </a:p>
        </p:txBody>
      </p:sp>
      <p:pic>
        <p:nvPicPr>
          <p:cNvPr id="6146" name="Picture 2" descr="C:\Users\saddam\Desktop\Final presentation\Screenshot_4.png"/>
          <p:cNvPicPr>
            <a:picLocks noChangeAspect="1" noChangeArrowheads="1"/>
          </p:cNvPicPr>
          <p:nvPr/>
        </p:nvPicPr>
        <p:blipFill>
          <a:blip r:embed="rId2"/>
          <a:srcRect/>
          <a:stretch>
            <a:fillRect/>
          </a:stretch>
        </p:blipFill>
        <p:spPr bwMode="auto">
          <a:xfrm>
            <a:off x="3124200" y="2209800"/>
            <a:ext cx="2400300" cy="3962400"/>
          </a:xfrm>
          <a:prstGeom prst="rect">
            <a:avLst/>
          </a:prstGeom>
          <a:noFill/>
        </p:spPr>
      </p:pic>
      <p:sp>
        <p:nvSpPr>
          <p:cNvPr id="5" name="Slide Number Placeholder 4"/>
          <p:cNvSpPr>
            <a:spLocks noGrp="1"/>
          </p:cNvSpPr>
          <p:nvPr>
            <p:ph type="sldNum" sz="quarter" idx="12"/>
          </p:nvPr>
        </p:nvSpPr>
        <p:spPr/>
        <p:txBody>
          <a:bodyPr/>
          <a:lstStyle/>
          <a:p>
            <a:fld id="{AEE4B47D-16C1-4726-90B4-5B02923ADCAE}"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a:t>
            </a:r>
            <a:endParaRPr lang="en-US" dirty="0"/>
          </a:p>
        </p:txBody>
      </p:sp>
      <p:sp>
        <p:nvSpPr>
          <p:cNvPr id="7" name="Content Placeholder 6"/>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sz="2400" dirty="0" err="1" smtClean="0"/>
              <a:t>SGDRegressor</a:t>
            </a:r>
            <a:r>
              <a:rPr lang="en-US" sz="2400" dirty="0" smtClean="0"/>
              <a:t>                              </a:t>
            </a:r>
            <a:r>
              <a:rPr lang="en-US" sz="2400" dirty="0" err="1" smtClean="0"/>
              <a:t>Randomforestregressor</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From  above  two table </a:t>
            </a:r>
            <a:r>
              <a:rPr lang="en-US" sz="2400" dirty="0" err="1" smtClean="0"/>
              <a:t>SGDRegressor</a:t>
            </a:r>
            <a:r>
              <a:rPr lang="en-US" sz="2400" dirty="0" smtClean="0"/>
              <a:t> is best </a:t>
            </a:r>
            <a:endParaRPr lang="en-US" sz="2400" dirty="0"/>
          </a:p>
        </p:txBody>
      </p:sp>
      <p:pic>
        <p:nvPicPr>
          <p:cNvPr id="7170" name="Picture 2" descr="C:\Users\saddam\Desktop\Final presentation\SGD result.png"/>
          <p:cNvPicPr>
            <a:picLocks noChangeAspect="1" noChangeArrowheads="1"/>
          </p:cNvPicPr>
          <p:nvPr/>
        </p:nvPicPr>
        <p:blipFill>
          <a:blip r:embed="rId2"/>
          <a:srcRect/>
          <a:stretch>
            <a:fillRect/>
          </a:stretch>
        </p:blipFill>
        <p:spPr bwMode="auto">
          <a:xfrm>
            <a:off x="685800" y="2133600"/>
            <a:ext cx="2752725" cy="1524000"/>
          </a:xfrm>
          <a:prstGeom prst="rect">
            <a:avLst/>
          </a:prstGeom>
          <a:noFill/>
        </p:spPr>
      </p:pic>
      <p:pic>
        <p:nvPicPr>
          <p:cNvPr id="7171" name="Picture 3" descr="C:\Users\saddam\Desktop\Final presentation\randomforestregressor.png"/>
          <p:cNvPicPr>
            <a:picLocks noChangeAspect="1" noChangeArrowheads="1"/>
          </p:cNvPicPr>
          <p:nvPr/>
        </p:nvPicPr>
        <p:blipFill>
          <a:blip r:embed="rId3"/>
          <a:srcRect/>
          <a:stretch>
            <a:fillRect/>
          </a:stretch>
        </p:blipFill>
        <p:spPr bwMode="auto">
          <a:xfrm>
            <a:off x="4724400" y="2057400"/>
            <a:ext cx="2809875" cy="1590675"/>
          </a:xfrm>
          <a:prstGeom prst="rect">
            <a:avLst/>
          </a:prstGeom>
          <a:noFill/>
        </p:spPr>
      </p:pic>
      <p:sp>
        <p:nvSpPr>
          <p:cNvPr id="10" name="Slide Number Placeholder 9"/>
          <p:cNvSpPr>
            <a:spLocks noGrp="1"/>
          </p:cNvSpPr>
          <p:nvPr>
            <p:ph type="sldNum" sz="quarter" idx="12"/>
          </p:nvPr>
        </p:nvSpPr>
        <p:spPr/>
        <p:txBody>
          <a:bodyPr/>
          <a:lstStyle/>
          <a:p>
            <a:fld id="{AEE4B47D-16C1-4726-90B4-5B02923ADCAE}"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buNone/>
            </a:pPr>
            <a:r>
              <a:rPr lang="en-US" dirty="0" smtClean="0"/>
              <a:t>Naïve Bays Classifier</a:t>
            </a:r>
          </a:p>
          <a:p>
            <a:pPr>
              <a:buNone/>
            </a:pPr>
            <a:endParaRPr lang="en-US" dirty="0"/>
          </a:p>
        </p:txBody>
      </p:sp>
      <p:pic>
        <p:nvPicPr>
          <p:cNvPr id="8194" name="Picture 2" descr="C:\Users\saddam\Desktop\Final presentation\naivebaysactual.png"/>
          <p:cNvPicPr>
            <a:picLocks noChangeAspect="1" noChangeArrowheads="1"/>
          </p:cNvPicPr>
          <p:nvPr/>
        </p:nvPicPr>
        <p:blipFill>
          <a:blip r:embed="rId2"/>
          <a:srcRect/>
          <a:stretch>
            <a:fillRect/>
          </a:stretch>
        </p:blipFill>
        <p:spPr bwMode="auto">
          <a:xfrm>
            <a:off x="6096000" y="2286000"/>
            <a:ext cx="1714500" cy="3276600"/>
          </a:xfrm>
          <a:prstGeom prst="rect">
            <a:avLst/>
          </a:prstGeom>
          <a:noFill/>
        </p:spPr>
      </p:pic>
      <p:pic>
        <p:nvPicPr>
          <p:cNvPr id="8195" name="Picture 3" descr="C:\Users\saddam\Desktop\Final presentation\naivebaysgraph.png"/>
          <p:cNvPicPr>
            <a:picLocks noChangeAspect="1" noChangeArrowheads="1"/>
          </p:cNvPicPr>
          <p:nvPr/>
        </p:nvPicPr>
        <p:blipFill>
          <a:blip r:embed="rId3"/>
          <a:srcRect/>
          <a:stretch>
            <a:fillRect/>
          </a:stretch>
        </p:blipFill>
        <p:spPr bwMode="auto">
          <a:xfrm>
            <a:off x="457200" y="2438400"/>
            <a:ext cx="5291138" cy="1981200"/>
          </a:xfrm>
          <a:prstGeom prst="rect">
            <a:avLst/>
          </a:prstGeom>
          <a:noFill/>
        </p:spPr>
      </p:pic>
      <p:sp>
        <p:nvSpPr>
          <p:cNvPr id="6" name="Slide Number Placeholder 5"/>
          <p:cNvSpPr>
            <a:spLocks noGrp="1"/>
          </p:cNvSpPr>
          <p:nvPr>
            <p:ph type="sldNum" sz="quarter" idx="12"/>
          </p:nvPr>
        </p:nvSpPr>
        <p:spPr/>
        <p:txBody>
          <a:bodyPr/>
          <a:lstStyle/>
          <a:p>
            <a:fld id="{AEE4B47D-16C1-4726-90B4-5B02923ADCAE}"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US" b="1" dirty="0" err="1" smtClean="0"/>
              <a:t>KNeighborsClassifier</a:t>
            </a:r>
            <a:r>
              <a:rPr lang="en-US" b="1" dirty="0" smtClean="0"/>
              <a:t>:</a:t>
            </a:r>
            <a:endParaRPr lang="en-US" dirty="0"/>
          </a:p>
        </p:txBody>
      </p:sp>
      <p:pic>
        <p:nvPicPr>
          <p:cNvPr id="9218" name="Picture 2" descr="C:\Users\saddam\Desktop\Final presentation\knngraph.png"/>
          <p:cNvPicPr>
            <a:picLocks noChangeAspect="1" noChangeArrowheads="1"/>
          </p:cNvPicPr>
          <p:nvPr/>
        </p:nvPicPr>
        <p:blipFill>
          <a:blip r:embed="rId2"/>
          <a:srcRect/>
          <a:stretch>
            <a:fillRect/>
          </a:stretch>
        </p:blipFill>
        <p:spPr bwMode="auto">
          <a:xfrm>
            <a:off x="533401" y="2362201"/>
            <a:ext cx="4876800" cy="2209800"/>
          </a:xfrm>
          <a:prstGeom prst="rect">
            <a:avLst/>
          </a:prstGeom>
          <a:noFill/>
        </p:spPr>
      </p:pic>
      <p:pic>
        <p:nvPicPr>
          <p:cNvPr id="9219" name="Picture 3" descr="C:\Users\saddam\Desktop\Final presentation\knnactual.png"/>
          <p:cNvPicPr>
            <a:picLocks noChangeAspect="1" noChangeArrowheads="1"/>
          </p:cNvPicPr>
          <p:nvPr/>
        </p:nvPicPr>
        <p:blipFill>
          <a:blip r:embed="rId3"/>
          <a:srcRect/>
          <a:stretch>
            <a:fillRect/>
          </a:stretch>
        </p:blipFill>
        <p:spPr bwMode="auto">
          <a:xfrm>
            <a:off x="6248400" y="1828800"/>
            <a:ext cx="1562100" cy="4086225"/>
          </a:xfrm>
          <a:prstGeom prst="rect">
            <a:avLst/>
          </a:prstGeom>
          <a:noFill/>
        </p:spPr>
      </p:pic>
      <p:sp>
        <p:nvSpPr>
          <p:cNvPr id="6" name="Slide Number Placeholder 5"/>
          <p:cNvSpPr>
            <a:spLocks noGrp="1"/>
          </p:cNvSpPr>
          <p:nvPr>
            <p:ph type="sldNum" sz="quarter" idx="12"/>
          </p:nvPr>
        </p:nvSpPr>
        <p:spPr/>
        <p:txBody>
          <a:bodyPr/>
          <a:lstStyle/>
          <a:p>
            <a:fld id="{AEE4B47D-16C1-4726-90B4-5B02923ADCAE}"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buNone/>
            </a:pPr>
            <a:r>
              <a:rPr lang="en-US" b="1" dirty="0" err="1" smtClean="0"/>
              <a:t>RandomForestClassifier</a:t>
            </a:r>
            <a:r>
              <a:rPr lang="en-US" b="1" dirty="0" smtClean="0"/>
              <a:t>:</a:t>
            </a:r>
            <a:endParaRPr lang="en-US" dirty="0"/>
          </a:p>
        </p:txBody>
      </p:sp>
      <p:pic>
        <p:nvPicPr>
          <p:cNvPr id="10242" name="Picture 2" descr="C:\Users\saddam\Desktop\Final presentation\rfcactual.png"/>
          <p:cNvPicPr>
            <a:picLocks noChangeAspect="1" noChangeArrowheads="1"/>
          </p:cNvPicPr>
          <p:nvPr/>
        </p:nvPicPr>
        <p:blipFill>
          <a:blip r:embed="rId2"/>
          <a:srcRect/>
          <a:stretch>
            <a:fillRect/>
          </a:stretch>
        </p:blipFill>
        <p:spPr bwMode="auto">
          <a:xfrm>
            <a:off x="6629400" y="1828800"/>
            <a:ext cx="1714500" cy="3971925"/>
          </a:xfrm>
          <a:prstGeom prst="rect">
            <a:avLst/>
          </a:prstGeom>
          <a:noFill/>
        </p:spPr>
      </p:pic>
      <p:pic>
        <p:nvPicPr>
          <p:cNvPr id="10243" name="Picture 3" descr="C:\Users\saddam\Desktop\Final presentation\rfcgraph.png"/>
          <p:cNvPicPr>
            <a:picLocks noChangeAspect="1" noChangeArrowheads="1"/>
          </p:cNvPicPr>
          <p:nvPr/>
        </p:nvPicPr>
        <p:blipFill>
          <a:blip r:embed="rId3"/>
          <a:srcRect/>
          <a:stretch>
            <a:fillRect/>
          </a:stretch>
        </p:blipFill>
        <p:spPr bwMode="auto">
          <a:xfrm>
            <a:off x="381000" y="2209800"/>
            <a:ext cx="6135687" cy="2762250"/>
          </a:xfrm>
          <a:prstGeom prst="rect">
            <a:avLst/>
          </a:prstGeom>
          <a:noFill/>
        </p:spPr>
      </p:pic>
      <p:sp>
        <p:nvSpPr>
          <p:cNvPr id="6" name="Slide Number Placeholder 5"/>
          <p:cNvSpPr>
            <a:spLocks noGrp="1"/>
          </p:cNvSpPr>
          <p:nvPr>
            <p:ph type="sldNum" sz="quarter" idx="12"/>
          </p:nvPr>
        </p:nvSpPr>
        <p:spPr/>
        <p:txBody>
          <a:bodyPr/>
          <a:lstStyle/>
          <a:p>
            <a:fld id="{AEE4B47D-16C1-4726-90B4-5B02923ADCA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buNone/>
            </a:pPr>
            <a:r>
              <a:rPr lang="en-US" b="1" dirty="0"/>
              <a:t>Support Vector </a:t>
            </a:r>
            <a:r>
              <a:rPr lang="en-US" b="1" dirty="0" smtClean="0"/>
              <a:t>Machine:</a:t>
            </a:r>
          </a:p>
          <a:p>
            <a:pPr>
              <a:buNone/>
            </a:pPr>
            <a:endParaRPr lang="en-US" dirty="0"/>
          </a:p>
        </p:txBody>
      </p:sp>
      <p:pic>
        <p:nvPicPr>
          <p:cNvPr id="11266" name="Picture 2" descr="C:\Users\saddam\Desktop\Final presentation\svmactual.png"/>
          <p:cNvPicPr>
            <a:picLocks noChangeAspect="1" noChangeArrowheads="1"/>
          </p:cNvPicPr>
          <p:nvPr/>
        </p:nvPicPr>
        <p:blipFill>
          <a:blip r:embed="rId2"/>
          <a:srcRect/>
          <a:stretch>
            <a:fillRect/>
          </a:stretch>
        </p:blipFill>
        <p:spPr bwMode="auto">
          <a:xfrm>
            <a:off x="5410200" y="1981200"/>
            <a:ext cx="2533650" cy="4105275"/>
          </a:xfrm>
          <a:prstGeom prst="rect">
            <a:avLst/>
          </a:prstGeom>
          <a:noFill/>
        </p:spPr>
      </p:pic>
      <p:pic>
        <p:nvPicPr>
          <p:cNvPr id="11267" name="Picture 3" descr="C:\Users\saddam\Desktop\Final presentation\svmgraph.png"/>
          <p:cNvPicPr>
            <a:picLocks noChangeAspect="1" noChangeArrowheads="1"/>
          </p:cNvPicPr>
          <p:nvPr/>
        </p:nvPicPr>
        <p:blipFill>
          <a:blip r:embed="rId3"/>
          <a:srcRect/>
          <a:stretch>
            <a:fillRect/>
          </a:stretch>
        </p:blipFill>
        <p:spPr bwMode="auto">
          <a:xfrm>
            <a:off x="609600" y="2590801"/>
            <a:ext cx="4848225" cy="2362200"/>
          </a:xfrm>
          <a:prstGeom prst="rect">
            <a:avLst/>
          </a:prstGeom>
          <a:noFill/>
        </p:spPr>
      </p:pic>
      <p:sp>
        <p:nvSpPr>
          <p:cNvPr id="6" name="Slide Number Placeholder 5"/>
          <p:cNvSpPr>
            <a:spLocks noGrp="1"/>
          </p:cNvSpPr>
          <p:nvPr>
            <p:ph type="sldNum" sz="quarter" idx="12"/>
          </p:nvPr>
        </p:nvSpPr>
        <p:spPr/>
        <p:txBody>
          <a:bodyPr/>
          <a:lstStyle/>
          <a:p>
            <a:fld id="{AEE4B47D-16C1-4726-90B4-5B02923ADCAE}"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000" dirty="0" smtClean="0"/>
              <a:t>Classification algorithms analyze with </a:t>
            </a:r>
            <a:r>
              <a:rPr lang="en-US" sz="2000" dirty="0" err="1" smtClean="0"/>
              <a:t>accuracy_score</a:t>
            </a:r>
            <a:endParaRPr lang="en-US" sz="2000" dirty="0" smtClean="0"/>
          </a:p>
          <a:p>
            <a:pPr>
              <a:buNone/>
            </a:pPr>
            <a:endParaRPr lang="en-US" sz="2000" dirty="0"/>
          </a:p>
          <a:p>
            <a:pPr>
              <a:buNone/>
            </a:pPr>
            <a:endParaRPr lang="en-US" sz="2000" dirty="0" smtClean="0"/>
          </a:p>
          <a:p>
            <a:pPr>
              <a:buNone/>
            </a:pPr>
            <a:endParaRPr lang="en-US" sz="2000" dirty="0"/>
          </a:p>
          <a:p>
            <a:pPr>
              <a:buNone/>
            </a:pPr>
            <a:endParaRPr lang="en-US" sz="2000" dirty="0" smtClean="0"/>
          </a:p>
          <a:p>
            <a:pPr>
              <a:buNone/>
            </a:pPr>
            <a:endParaRPr lang="en-US" sz="2000" dirty="0"/>
          </a:p>
          <a:p>
            <a:pPr>
              <a:buNone/>
            </a:pPr>
            <a:endParaRPr lang="en-US" sz="2000" dirty="0" smtClean="0"/>
          </a:p>
          <a:p>
            <a:pPr>
              <a:buNone/>
            </a:pPr>
            <a:endParaRPr lang="en-US" sz="2000" dirty="0"/>
          </a:p>
          <a:p>
            <a:pPr>
              <a:buNone/>
            </a:pPr>
            <a:r>
              <a:rPr lang="en-US" sz="2000" dirty="0" smtClean="0"/>
              <a:t>                Above from the table Support Vector Machine and Naïve </a:t>
            </a:r>
            <a:r>
              <a:rPr lang="en-US" sz="2000" dirty="0" err="1" smtClean="0"/>
              <a:t>Bayes</a:t>
            </a:r>
            <a:r>
              <a:rPr lang="en-US" sz="2000" dirty="0" smtClean="0"/>
              <a:t> Classifier is best.</a:t>
            </a:r>
            <a:endParaRPr lang="en-US" sz="2000" dirty="0"/>
          </a:p>
        </p:txBody>
      </p:sp>
      <p:pic>
        <p:nvPicPr>
          <p:cNvPr id="12290" name="Picture 2" descr="C:\Users\saddam\Desktop\Final presentation\accuracy_score.png"/>
          <p:cNvPicPr>
            <a:picLocks noChangeAspect="1" noChangeArrowheads="1"/>
          </p:cNvPicPr>
          <p:nvPr/>
        </p:nvPicPr>
        <p:blipFill>
          <a:blip r:embed="rId2"/>
          <a:srcRect/>
          <a:stretch>
            <a:fillRect/>
          </a:stretch>
        </p:blipFill>
        <p:spPr bwMode="auto">
          <a:xfrm>
            <a:off x="2209800" y="2286000"/>
            <a:ext cx="5029200" cy="1600200"/>
          </a:xfrm>
          <a:prstGeom prst="rect">
            <a:avLst/>
          </a:prstGeom>
          <a:noFill/>
        </p:spPr>
      </p:pic>
      <p:sp>
        <p:nvSpPr>
          <p:cNvPr id="5" name="Slide Number Placeholder 4"/>
          <p:cNvSpPr>
            <a:spLocks noGrp="1"/>
          </p:cNvSpPr>
          <p:nvPr>
            <p:ph type="sldNum" sz="quarter" idx="12"/>
          </p:nvPr>
        </p:nvSpPr>
        <p:spPr/>
        <p:txBody>
          <a:bodyPr/>
          <a:lstStyle/>
          <a:p>
            <a:fld id="{AEE4B47D-16C1-4726-90B4-5B02923ADCA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Outlines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US" dirty="0" smtClean="0"/>
              <a:t>Introduction</a:t>
            </a:r>
          </a:p>
          <a:p>
            <a:r>
              <a:rPr lang="en-US" dirty="0" smtClean="0"/>
              <a:t>Machine learning </a:t>
            </a:r>
          </a:p>
          <a:p>
            <a:r>
              <a:rPr lang="en-US" dirty="0" smtClean="0"/>
              <a:t>Workflow</a:t>
            </a:r>
          </a:p>
          <a:p>
            <a:r>
              <a:rPr lang="en-US" dirty="0" smtClean="0"/>
              <a:t>Preprocessing</a:t>
            </a:r>
          </a:p>
          <a:p>
            <a:r>
              <a:rPr lang="en-US" dirty="0" smtClean="0"/>
              <a:t>Produce TF-IDF matrix</a:t>
            </a:r>
          </a:p>
          <a:p>
            <a:r>
              <a:rPr lang="en-US" dirty="0" smtClean="0"/>
              <a:t>Singular value decomposition</a:t>
            </a:r>
          </a:p>
          <a:p>
            <a:r>
              <a:rPr lang="en-US" dirty="0" smtClean="0"/>
              <a:t>Machine Learning Algorithms</a:t>
            </a:r>
          </a:p>
          <a:p>
            <a:r>
              <a:rPr lang="en-US" dirty="0" smtClean="0"/>
              <a:t>Results</a:t>
            </a:r>
            <a:endParaRPr lang="en-US" dirty="0"/>
          </a:p>
        </p:txBody>
      </p:sp>
      <p:sp>
        <p:nvSpPr>
          <p:cNvPr id="4" name="Slide Number Placeholder 3"/>
          <p:cNvSpPr>
            <a:spLocks noGrp="1"/>
          </p:cNvSpPr>
          <p:nvPr>
            <p:ph type="sldNum" sz="quarter" idx="12"/>
          </p:nvPr>
        </p:nvSpPr>
        <p:spPr/>
        <p:txBody>
          <a:bodyPr/>
          <a:lstStyle/>
          <a:p>
            <a:fld id="{AEE4B47D-16C1-4726-90B4-5B02923ADCAE}"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1800" dirty="0" smtClean="0"/>
              <a:t>Classification algorithms analyze with precision score:</a:t>
            </a:r>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r>
              <a:rPr lang="en-US" sz="1800" dirty="0" smtClean="0"/>
              <a:t>From the above table </a:t>
            </a:r>
            <a:r>
              <a:rPr lang="en-US" sz="1800" dirty="0" err="1" smtClean="0"/>
              <a:t>KNeighborsClassifier</a:t>
            </a:r>
            <a:r>
              <a:rPr lang="en-US" sz="1800" dirty="0" smtClean="0"/>
              <a:t> is better than other</a:t>
            </a:r>
          </a:p>
          <a:p>
            <a:pPr>
              <a:buNone/>
            </a:pPr>
            <a:endParaRPr lang="en-US" sz="1800" dirty="0" smtClean="0"/>
          </a:p>
        </p:txBody>
      </p:sp>
      <p:pic>
        <p:nvPicPr>
          <p:cNvPr id="13314" name="Picture 2" descr="C:\Users\saddam\Desktop\Final presentation\precision score.png"/>
          <p:cNvPicPr>
            <a:picLocks noChangeAspect="1" noChangeArrowheads="1"/>
          </p:cNvPicPr>
          <p:nvPr/>
        </p:nvPicPr>
        <p:blipFill>
          <a:blip r:embed="rId2"/>
          <a:srcRect/>
          <a:stretch>
            <a:fillRect/>
          </a:stretch>
        </p:blipFill>
        <p:spPr bwMode="auto">
          <a:xfrm>
            <a:off x="2057400" y="2209800"/>
            <a:ext cx="4800600" cy="1371600"/>
          </a:xfrm>
          <a:prstGeom prst="rect">
            <a:avLst/>
          </a:prstGeom>
          <a:noFill/>
        </p:spPr>
      </p:pic>
      <p:sp>
        <p:nvSpPr>
          <p:cNvPr id="5" name="Slide Number Placeholder 4"/>
          <p:cNvSpPr>
            <a:spLocks noGrp="1"/>
          </p:cNvSpPr>
          <p:nvPr>
            <p:ph type="sldNum" sz="quarter" idx="12"/>
          </p:nvPr>
        </p:nvSpPr>
        <p:spPr/>
        <p:txBody>
          <a:bodyPr/>
          <a:lstStyle/>
          <a:p>
            <a:fld id="{AEE4B47D-16C1-4726-90B4-5B02923ADCAE}"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1800" dirty="0" smtClean="0"/>
              <a:t>Classification algorithms analyze with </a:t>
            </a:r>
            <a:r>
              <a:rPr lang="en-US" sz="1800" dirty="0" err="1" smtClean="0"/>
              <a:t>recall_score</a:t>
            </a:r>
            <a:r>
              <a:rPr lang="en-US" sz="1800" dirty="0" smtClean="0"/>
              <a:t>:</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From the above table </a:t>
            </a:r>
            <a:r>
              <a:rPr lang="en-US" sz="1800" dirty="0" err="1" smtClean="0"/>
              <a:t>BernoulliNB</a:t>
            </a:r>
            <a:r>
              <a:rPr lang="en-US" sz="1800" dirty="0" smtClean="0"/>
              <a:t>  is better than </a:t>
            </a:r>
            <a:r>
              <a:rPr lang="en-US" sz="1800" dirty="0" err="1" smtClean="0"/>
              <a:t>oter</a:t>
            </a:r>
            <a:r>
              <a:rPr lang="en-US" sz="1800" dirty="0" smtClean="0"/>
              <a:t> algorithms</a:t>
            </a:r>
          </a:p>
          <a:p>
            <a:pPr>
              <a:buNone/>
            </a:pPr>
            <a:endParaRPr lang="en-US" sz="1800" dirty="0"/>
          </a:p>
        </p:txBody>
      </p:sp>
      <p:sp>
        <p:nvSpPr>
          <p:cNvPr id="4" name="Slide Number Placeholder 3"/>
          <p:cNvSpPr>
            <a:spLocks noGrp="1"/>
          </p:cNvSpPr>
          <p:nvPr>
            <p:ph type="sldNum" sz="quarter" idx="12"/>
          </p:nvPr>
        </p:nvSpPr>
        <p:spPr/>
        <p:txBody>
          <a:bodyPr/>
          <a:lstStyle/>
          <a:p>
            <a:fld id="{AEE4B47D-16C1-4726-90B4-5B02923ADCAE}" type="slidenum">
              <a:rPr lang="en-US" smtClean="0"/>
              <a:pPr/>
              <a:t>21</a:t>
            </a:fld>
            <a:endParaRPr lang="en-US"/>
          </a:p>
        </p:txBody>
      </p:sp>
      <p:pic>
        <p:nvPicPr>
          <p:cNvPr id="1026" name="Picture 2" descr="C:\Users\saddam\Desktop\Final presentation\recall.png"/>
          <p:cNvPicPr>
            <a:picLocks noChangeAspect="1" noChangeArrowheads="1"/>
          </p:cNvPicPr>
          <p:nvPr/>
        </p:nvPicPr>
        <p:blipFill>
          <a:blip r:embed="rId2"/>
          <a:srcRect/>
          <a:stretch>
            <a:fillRect/>
          </a:stretch>
        </p:blipFill>
        <p:spPr bwMode="auto">
          <a:xfrm>
            <a:off x="1055688" y="2133601"/>
            <a:ext cx="4659312" cy="178593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1800" dirty="0" smtClean="0"/>
              <a:t>Classification algorithms analyze both </a:t>
            </a:r>
            <a:r>
              <a:rPr lang="en-US" sz="1800" dirty="0" err="1" smtClean="0"/>
              <a:t>accuracy_score</a:t>
            </a:r>
            <a:r>
              <a:rPr lang="en-US" sz="1800" dirty="0" smtClean="0"/>
              <a:t> and </a:t>
            </a:r>
            <a:r>
              <a:rPr lang="en-US" sz="1800" dirty="0" err="1" smtClean="0"/>
              <a:t>precision_score</a:t>
            </a:r>
            <a:r>
              <a:rPr lang="en-US" sz="1800" dirty="0" smtClean="0"/>
              <a:t> :</a:t>
            </a:r>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r>
              <a:rPr lang="en-US" sz="1800" dirty="0" smtClean="0"/>
              <a:t>From both above table </a:t>
            </a:r>
            <a:r>
              <a:rPr lang="en-US" sz="1800" dirty="0" err="1" smtClean="0"/>
              <a:t>BernoulliNB</a:t>
            </a:r>
            <a:r>
              <a:rPr lang="en-US" sz="1800" dirty="0" smtClean="0"/>
              <a:t> is better  than other algorithm</a:t>
            </a:r>
          </a:p>
          <a:p>
            <a:pPr>
              <a:buNone/>
            </a:pPr>
            <a:endParaRPr lang="en-US" sz="1800" dirty="0"/>
          </a:p>
        </p:txBody>
      </p:sp>
      <p:pic>
        <p:nvPicPr>
          <p:cNvPr id="14338" name="Picture 2" descr="C:\Users\saddam\Desktop\Final presentation\precision score.png"/>
          <p:cNvPicPr>
            <a:picLocks noChangeAspect="1" noChangeArrowheads="1"/>
          </p:cNvPicPr>
          <p:nvPr/>
        </p:nvPicPr>
        <p:blipFill>
          <a:blip r:embed="rId2"/>
          <a:srcRect/>
          <a:stretch>
            <a:fillRect/>
          </a:stretch>
        </p:blipFill>
        <p:spPr bwMode="auto">
          <a:xfrm>
            <a:off x="4343400" y="2667000"/>
            <a:ext cx="3400425" cy="1133475"/>
          </a:xfrm>
          <a:prstGeom prst="rect">
            <a:avLst/>
          </a:prstGeom>
          <a:noFill/>
        </p:spPr>
      </p:pic>
      <p:pic>
        <p:nvPicPr>
          <p:cNvPr id="14339" name="Picture 3" descr="C:\Users\saddam\Desktop\Final presentation\accuracy_score.png"/>
          <p:cNvPicPr>
            <a:picLocks noChangeAspect="1" noChangeArrowheads="1"/>
          </p:cNvPicPr>
          <p:nvPr/>
        </p:nvPicPr>
        <p:blipFill>
          <a:blip r:embed="rId3"/>
          <a:srcRect/>
          <a:stretch>
            <a:fillRect/>
          </a:stretch>
        </p:blipFill>
        <p:spPr bwMode="auto">
          <a:xfrm>
            <a:off x="457200" y="2590800"/>
            <a:ext cx="3657600" cy="1219200"/>
          </a:xfrm>
          <a:prstGeom prst="rect">
            <a:avLst/>
          </a:prstGeom>
          <a:noFill/>
        </p:spPr>
      </p:pic>
      <p:sp>
        <p:nvSpPr>
          <p:cNvPr id="6" name="Slide Number Placeholder 5"/>
          <p:cNvSpPr>
            <a:spLocks noGrp="1"/>
          </p:cNvSpPr>
          <p:nvPr>
            <p:ph type="sldNum" sz="quarter" idx="12"/>
          </p:nvPr>
        </p:nvSpPr>
        <p:spPr/>
        <p:txBody>
          <a:bodyPr/>
          <a:lstStyle/>
          <a:p>
            <a:fld id="{AEE4B47D-16C1-4726-90B4-5B02923ADCAE}"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000" dirty="0" smtClean="0"/>
              <a:t>Analyze all score for classification algorithms:</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From the above table average score of </a:t>
            </a:r>
            <a:r>
              <a:rPr lang="en-US" sz="2000" dirty="0" err="1" smtClean="0"/>
              <a:t>BernoulliNB</a:t>
            </a:r>
            <a:r>
              <a:rPr lang="en-US" sz="2000" dirty="0" smtClean="0"/>
              <a:t> is higher than other </a:t>
            </a:r>
          </a:p>
          <a:p>
            <a:pPr>
              <a:buNone/>
            </a:pPr>
            <a:r>
              <a:rPr lang="en-US" sz="2000" dirty="0" smtClean="0"/>
              <a:t>So </a:t>
            </a:r>
            <a:r>
              <a:rPr lang="en-US" sz="2000" dirty="0" err="1" smtClean="0"/>
              <a:t>BernoulliNB</a:t>
            </a:r>
            <a:r>
              <a:rPr lang="en-US" sz="2000" dirty="0" smtClean="0"/>
              <a:t> is better than </a:t>
            </a:r>
            <a:r>
              <a:rPr lang="en-US" sz="2000" dirty="0" err="1" smtClean="0"/>
              <a:t>oter</a:t>
            </a:r>
            <a:r>
              <a:rPr lang="en-US" sz="2000" dirty="0" smtClean="0"/>
              <a:t> classification algorithms</a:t>
            </a:r>
            <a:endParaRPr lang="en-US" sz="2000" dirty="0"/>
          </a:p>
        </p:txBody>
      </p:sp>
      <p:sp>
        <p:nvSpPr>
          <p:cNvPr id="4" name="Slide Number Placeholder 3"/>
          <p:cNvSpPr>
            <a:spLocks noGrp="1"/>
          </p:cNvSpPr>
          <p:nvPr>
            <p:ph type="sldNum" sz="quarter" idx="12"/>
          </p:nvPr>
        </p:nvSpPr>
        <p:spPr/>
        <p:txBody>
          <a:bodyPr/>
          <a:lstStyle/>
          <a:p>
            <a:fld id="{AEE4B47D-16C1-4726-90B4-5B02923ADCAE}" type="slidenum">
              <a:rPr lang="en-US" smtClean="0"/>
              <a:pPr/>
              <a:t>23</a:t>
            </a:fld>
            <a:endParaRPr lang="en-US"/>
          </a:p>
        </p:txBody>
      </p:sp>
      <p:pic>
        <p:nvPicPr>
          <p:cNvPr id="2050" name="Picture 2" descr="C:\Users\saddam\Desktop\Final presentation\allclass.png"/>
          <p:cNvPicPr>
            <a:picLocks noChangeAspect="1" noChangeArrowheads="1"/>
          </p:cNvPicPr>
          <p:nvPr/>
        </p:nvPicPr>
        <p:blipFill>
          <a:blip r:embed="rId2"/>
          <a:srcRect/>
          <a:stretch>
            <a:fillRect/>
          </a:stretch>
        </p:blipFill>
        <p:spPr bwMode="auto">
          <a:xfrm>
            <a:off x="1447800" y="2514600"/>
            <a:ext cx="6019800" cy="1295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Results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1800" dirty="0" smtClean="0"/>
              <a:t>Analyze with all Regression and Classification algorithms with </a:t>
            </a:r>
            <a:r>
              <a:rPr lang="en-US" sz="1800" dirty="0" err="1" smtClean="0"/>
              <a:t>mean_squared_error</a:t>
            </a:r>
            <a:r>
              <a:rPr lang="en-US" sz="1800" dirty="0" smtClean="0"/>
              <a:t>:</a:t>
            </a:r>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r>
              <a:rPr lang="en-US" sz="1800" dirty="0" smtClean="0"/>
              <a:t>From the above table </a:t>
            </a:r>
            <a:r>
              <a:rPr lang="en-US" sz="1800" dirty="0" err="1" smtClean="0"/>
              <a:t>SGDRegressor</a:t>
            </a:r>
            <a:r>
              <a:rPr lang="en-US" sz="1800" dirty="0" smtClean="0"/>
              <a:t> is better than other</a:t>
            </a:r>
          </a:p>
          <a:p>
            <a:pPr>
              <a:buNone/>
            </a:pPr>
            <a:endParaRPr lang="en-US" sz="1800" dirty="0"/>
          </a:p>
        </p:txBody>
      </p:sp>
      <p:pic>
        <p:nvPicPr>
          <p:cNvPr id="15362" name="Picture 2" descr="C:\Users\saddam\Desktop\Final presentation\mean_squared.png"/>
          <p:cNvPicPr>
            <a:picLocks noChangeAspect="1" noChangeArrowheads="1"/>
          </p:cNvPicPr>
          <p:nvPr/>
        </p:nvPicPr>
        <p:blipFill>
          <a:blip r:embed="rId2"/>
          <a:srcRect/>
          <a:stretch>
            <a:fillRect/>
          </a:stretch>
        </p:blipFill>
        <p:spPr bwMode="auto">
          <a:xfrm>
            <a:off x="1981200" y="2438400"/>
            <a:ext cx="4572000" cy="1752600"/>
          </a:xfrm>
          <a:prstGeom prst="rect">
            <a:avLst/>
          </a:prstGeom>
          <a:noFill/>
        </p:spPr>
      </p:pic>
      <p:sp>
        <p:nvSpPr>
          <p:cNvPr id="5" name="Slide Number Placeholder 4"/>
          <p:cNvSpPr>
            <a:spLocks noGrp="1"/>
          </p:cNvSpPr>
          <p:nvPr>
            <p:ph type="sldNum" sz="quarter" idx="12"/>
          </p:nvPr>
        </p:nvSpPr>
        <p:spPr/>
        <p:txBody>
          <a:bodyPr/>
          <a:lstStyle/>
          <a:p>
            <a:fld id="{AEE4B47D-16C1-4726-90B4-5B02923ADCAE}" type="slidenum">
              <a:rPr lang="en-US" smtClean="0"/>
              <a:pPr/>
              <a:t>24</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Introduction</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pPr>
              <a:buNone/>
            </a:pPr>
            <a:r>
              <a:rPr lang="en-US" dirty="0"/>
              <a:t>Automated essay grading is the task of predicting the score of an essay </a:t>
            </a:r>
            <a:r>
              <a:rPr lang="en-US" dirty="0" smtClean="0"/>
              <a:t>so</a:t>
            </a:r>
          </a:p>
          <a:p>
            <a:pPr>
              <a:buNone/>
            </a:pPr>
            <a:r>
              <a:rPr lang="en-US" dirty="0" smtClean="0"/>
              <a:t>that the score might </a:t>
            </a:r>
            <a:r>
              <a:rPr lang="en-US" dirty="0"/>
              <a:t>seem like it has come from a human reader. Aim of </a:t>
            </a:r>
            <a:r>
              <a:rPr lang="en-US" dirty="0" smtClean="0"/>
              <a:t>this</a:t>
            </a:r>
          </a:p>
          <a:p>
            <a:pPr>
              <a:buNone/>
            </a:pPr>
            <a:r>
              <a:rPr lang="en-US" dirty="0" smtClean="0"/>
              <a:t>paper is to examine the </a:t>
            </a:r>
            <a:r>
              <a:rPr lang="en-US" dirty="0"/>
              <a:t>possibility of developing such automated </a:t>
            </a:r>
            <a:r>
              <a:rPr lang="en-US" dirty="0" smtClean="0"/>
              <a:t>essay</a:t>
            </a:r>
          </a:p>
          <a:p>
            <a:pPr>
              <a:buNone/>
            </a:pPr>
            <a:r>
              <a:rPr lang="en-US" dirty="0"/>
              <a:t>g</a:t>
            </a:r>
            <a:r>
              <a:rPr lang="en-US" dirty="0" smtClean="0"/>
              <a:t>rader .To </a:t>
            </a:r>
            <a:r>
              <a:rPr lang="en-US" dirty="0"/>
              <a:t>this </a:t>
            </a:r>
            <a:r>
              <a:rPr lang="en-US" dirty="0" smtClean="0"/>
              <a:t>end different natural language processing techniques and</a:t>
            </a:r>
          </a:p>
          <a:p>
            <a:pPr>
              <a:buNone/>
            </a:pPr>
            <a:r>
              <a:rPr lang="en-US" dirty="0" smtClean="0"/>
              <a:t>machine learning algorithms have been studied. As essay data </a:t>
            </a:r>
            <a:r>
              <a:rPr lang="en-US" dirty="0"/>
              <a:t>set </a:t>
            </a:r>
            <a:r>
              <a:rPr lang="en-US" dirty="0" smtClean="0"/>
              <a:t>1800</a:t>
            </a:r>
          </a:p>
          <a:p>
            <a:pPr>
              <a:buNone/>
            </a:pPr>
            <a:r>
              <a:rPr lang="en-US" dirty="0" smtClean="0"/>
              <a:t>essays </a:t>
            </a:r>
            <a:r>
              <a:rPr lang="en-US" dirty="0"/>
              <a:t>form </a:t>
            </a:r>
            <a:r>
              <a:rPr lang="en-US" dirty="0" smtClean="0"/>
              <a:t>Hewlett foundation </a:t>
            </a:r>
            <a:r>
              <a:rPr lang="en-US" dirty="0"/>
              <a:t>available in </a:t>
            </a:r>
            <a:r>
              <a:rPr lang="en-US" dirty="0" err="1"/>
              <a:t>Kaggle</a:t>
            </a:r>
            <a:r>
              <a:rPr lang="en-US" dirty="0"/>
              <a:t> ,have been used. At </a:t>
            </a:r>
            <a:r>
              <a:rPr lang="en-US" dirty="0" smtClean="0"/>
              <a:t>first</a:t>
            </a:r>
          </a:p>
          <a:p>
            <a:pPr>
              <a:buNone/>
            </a:pPr>
            <a:r>
              <a:rPr lang="en-US" dirty="0" smtClean="0"/>
              <a:t>different natural language </a:t>
            </a:r>
            <a:r>
              <a:rPr lang="en-US" dirty="0"/>
              <a:t>processing techniques and tools have been used </a:t>
            </a:r>
            <a:r>
              <a:rPr lang="en-US" dirty="0" smtClean="0"/>
              <a:t>to</a:t>
            </a:r>
          </a:p>
          <a:p>
            <a:pPr>
              <a:buNone/>
            </a:pPr>
            <a:r>
              <a:rPr lang="en-US" dirty="0" smtClean="0"/>
              <a:t>process those essays</a:t>
            </a:r>
            <a:r>
              <a:rPr lang="en-US" dirty="0"/>
              <a:t>. Then noticeable </a:t>
            </a:r>
            <a:r>
              <a:rPr lang="en-US" dirty="0" err="1"/>
              <a:t>tf-idf</a:t>
            </a:r>
            <a:r>
              <a:rPr lang="en-US" dirty="0"/>
              <a:t> features are extracted to </a:t>
            </a:r>
            <a:r>
              <a:rPr lang="en-US" dirty="0" smtClean="0"/>
              <a:t>train</a:t>
            </a:r>
          </a:p>
          <a:p>
            <a:pPr>
              <a:buNone/>
            </a:pPr>
            <a:r>
              <a:rPr lang="en-US" dirty="0" smtClean="0"/>
              <a:t>different supervised </a:t>
            </a:r>
            <a:r>
              <a:rPr lang="en-US" dirty="0"/>
              <a:t>machine </a:t>
            </a:r>
            <a:r>
              <a:rPr lang="en-US" dirty="0" smtClean="0"/>
              <a:t>learning algorithms </a:t>
            </a:r>
            <a:r>
              <a:rPr lang="en-US" dirty="0"/>
              <a:t>to build an artificial </a:t>
            </a:r>
            <a:r>
              <a:rPr lang="en-US" dirty="0" smtClean="0"/>
              <a:t>system</a:t>
            </a:r>
          </a:p>
          <a:p>
            <a:pPr>
              <a:buNone/>
            </a:pPr>
            <a:r>
              <a:rPr lang="en-US" dirty="0"/>
              <a:t>t</a:t>
            </a:r>
            <a:r>
              <a:rPr lang="en-US" dirty="0" smtClean="0"/>
              <a:t>hat could </a:t>
            </a:r>
            <a:r>
              <a:rPr lang="en-US" dirty="0"/>
              <a:t>score further user given essays.</a:t>
            </a:r>
          </a:p>
          <a:p>
            <a:pPr>
              <a:buNone/>
            </a:pPr>
            <a:endParaRPr lang="en-US" dirty="0"/>
          </a:p>
        </p:txBody>
      </p:sp>
      <p:sp>
        <p:nvSpPr>
          <p:cNvPr id="4" name="Slide Number Placeholder 3"/>
          <p:cNvSpPr>
            <a:spLocks noGrp="1"/>
          </p:cNvSpPr>
          <p:nvPr>
            <p:ph type="sldNum" sz="quarter" idx="12"/>
          </p:nvPr>
        </p:nvSpPr>
        <p:spPr/>
        <p:txBody>
          <a:bodyPr/>
          <a:lstStyle/>
          <a:p>
            <a:fld id="{AEE4B47D-16C1-4726-90B4-5B02923ADCA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Machine Learning</a:t>
            </a:r>
            <a:endParaRPr lang="en-US" dirty="0"/>
          </a:p>
        </p:txBody>
      </p:sp>
      <p:sp>
        <p:nvSpPr>
          <p:cNvPr id="5" name="Slide Number Placeholder 4"/>
          <p:cNvSpPr>
            <a:spLocks noGrp="1"/>
          </p:cNvSpPr>
          <p:nvPr>
            <p:ph type="sldNum" sz="quarter" idx="12"/>
          </p:nvPr>
        </p:nvSpPr>
        <p:spPr/>
        <p:txBody>
          <a:bodyPr/>
          <a:lstStyle/>
          <a:p>
            <a:fld id="{AEE4B47D-16C1-4726-90B4-5B02923ADCAE}" type="slidenum">
              <a:rPr lang="en-US" smtClean="0"/>
              <a:pPr/>
              <a:t>4</a:t>
            </a:fld>
            <a:endParaRPr lang="en-US"/>
          </a:p>
        </p:txBody>
      </p:sp>
      <p:sp>
        <p:nvSpPr>
          <p:cNvPr id="6" name="Content Placeholder 5"/>
          <p:cNvSpPr>
            <a:spLocks noGrp="1"/>
          </p:cNvSpPr>
          <p:nvPr>
            <p:ph idx="1"/>
          </p:nvPr>
        </p:nvSpPr>
        <p:spPr/>
        <p:txBody>
          <a:bodyPr>
            <a:normAutofit/>
          </a:bodyPr>
          <a:lstStyle/>
          <a:p>
            <a:pPr>
              <a:buNone/>
            </a:pPr>
            <a:r>
              <a:rPr lang="en-US" sz="2400" dirty="0" smtClean="0"/>
              <a:t>Instead of writing programs that explain to computers how to</a:t>
            </a:r>
          </a:p>
          <a:p>
            <a:pPr>
              <a:buNone/>
            </a:pPr>
            <a:r>
              <a:rPr lang="en-US" sz="2400" dirty="0" smtClean="0"/>
              <a:t>perform specific task, in machine learning, programmers write</a:t>
            </a:r>
          </a:p>
          <a:p>
            <a:pPr>
              <a:buNone/>
            </a:pPr>
            <a:r>
              <a:rPr lang="en-US" sz="2400" dirty="0" smtClean="0"/>
              <a:t>algorithms that explain computers how to learn by themselves to</a:t>
            </a:r>
          </a:p>
          <a:p>
            <a:pPr>
              <a:buNone/>
            </a:pPr>
            <a:r>
              <a:rPr lang="en-US" sz="2400" dirty="0"/>
              <a:t>p</a:t>
            </a:r>
            <a:r>
              <a:rPr lang="en-US" sz="2400" dirty="0" smtClean="0"/>
              <a:t>erform tasks. Machine Learning algorithms is a computer</a:t>
            </a:r>
          </a:p>
          <a:p>
            <a:pPr>
              <a:buNone/>
            </a:pPr>
            <a:r>
              <a:rPr lang="en-US" sz="2400" dirty="0" smtClean="0"/>
              <a:t>program that teaches computers how to program themselves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Workflow</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1800" dirty="0" smtClean="0"/>
              <a:t>In this slide I am going to show in brief what I have done</a:t>
            </a:r>
            <a:endParaRPr lang="en-US" sz="1800" dirty="0"/>
          </a:p>
        </p:txBody>
      </p:sp>
      <p:pic>
        <p:nvPicPr>
          <p:cNvPr id="1026" name="Picture 2" descr="C:\Users\saddam\Desktop\Final presentation\Workflow.png"/>
          <p:cNvPicPr>
            <a:picLocks noChangeAspect="1" noChangeArrowheads="1"/>
          </p:cNvPicPr>
          <p:nvPr/>
        </p:nvPicPr>
        <p:blipFill>
          <a:blip r:embed="rId2"/>
          <a:srcRect/>
          <a:stretch>
            <a:fillRect/>
          </a:stretch>
        </p:blipFill>
        <p:spPr bwMode="auto">
          <a:xfrm>
            <a:off x="1066800" y="1981201"/>
            <a:ext cx="6248400" cy="4114799"/>
          </a:xfrm>
          <a:prstGeom prst="rect">
            <a:avLst/>
          </a:prstGeom>
          <a:noFill/>
        </p:spPr>
      </p:pic>
      <p:sp>
        <p:nvSpPr>
          <p:cNvPr id="6" name="Slide Number Placeholder 5"/>
          <p:cNvSpPr>
            <a:spLocks noGrp="1"/>
          </p:cNvSpPr>
          <p:nvPr>
            <p:ph type="sldNum" sz="quarter" idx="12"/>
          </p:nvPr>
        </p:nvSpPr>
        <p:spPr/>
        <p:txBody>
          <a:bodyPr/>
          <a:lstStyle/>
          <a:p>
            <a:fld id="{AEE4B47D-16C1-4726-90B4-5B02923ADCAE}"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Preprocessing</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40000" lnSpcReduction="20000"/>
          </a:bodyPr>
          <a:lstStyle/>
          <a:p>
            <a:pPr>
              <a:buNone/>
            </a:pPr>
            <a:r>
              <a:rPr lang="en-US" dirty="0" smtClean="0"/>
              <a:t> </a:t>
            </a:r>
          </a:p>
          <a:p>
            <a:pPr>
              <a:buNone/>
            </a:pPr>
            <a:r>
              <a:rPr lang="en-US" dirty="0" smtClean="0"/>
              <a:t>   </a:t>
            </a:r>
            <a:r>
              <a:rPr lang="en-US" dirty="0" err="1" smtClean="0"/>
              <a:t>i</a:t>
            </a:r>
            <a:r>
              <a:rPr lang="en-US" b="1" dirty="0" err="1" smtClean="0"/>
              <a:t>.tokenization</a:t>
            </a:r>
            <a:r>
              <a:rPr lang="en-US" dirty="0" smtClean="0"/>
              <a:t>: It  is a processing of converting a large text into single pieces of tokens. I use python NLTK’s word Tokenize for tokenization. </a:t>
            </a:r>
          </a:p>
          <a:p>
            <a:pPr>
              <a:buNone/>
            </a:pPr>
            <a:r>
              <a:rPr lang="en-US" dirty="0"/>
              <a:t> </a:t>
            </a:r>
            <a:r>
              <a:rPr lang="en-US" dirty="0" smtClean="0"/>
              <a:t>      </a:t>
            </a:r>
            <a:r>
              <a:rPr lang="en-US" dirty="0" err="1" smtClean="0">
                <a:solidFill>
                  <a:schemeClr val="tx2"/>
                </a:solidFill>
              </a:rPr>
              <a:t>nltk</a:t>
            </a:r>
            <a:r>
              <a:rPr lang="en-US" dirty="0" err="1">
                <a:solidFill>
                  <a:schemeClr val="tx2"/>
                </a:solidFill>
              </a:rPr>
              <a:t>.</a:t>
            </a:r>
            <a:r>
              <a:rPr lang="en-US" dirty="0" err="1" smtClean="0">
                <a:solidFill>
                  <a:schemeClr val="tx2"/>
                </a:solidFill>
              </a:rPr>
              <a:t>word_tokenize</a:t>
            </a:r>
            <a:r>
              <a:rPr lang="en-US" dirty="0" smtClean="0">
                <a:solidFill>
                  <a:schemeClr val="tx2"/>
                </a:solidFill>
              </a:rPr>
              <a:t>(string)</a:t>
            </a:r>
          </a:p>
          <a:p>
            <a:pPr>
              <a:buNone/>
            </a:pPr>
            <a:endParaRPr lang="en-US" dirty="0" smtClean="0">
              <a:solidFill>
                <a:schemeClr val="tx2"/>
              </a:solidFill>
            </a:endParaRPr>
          </a:p>
          <a:p>
            <a:pPr>
              <a:buNone/>
            </a:pPr>
            <a:r>
              <a:rPr lang="en-US" dirty="0" smtClean="0"/>
              <a:t>     Ex: I am a student .</a:t>
            </a:r>
          </a:p>
          <a:p>
            <a:pPr>
              <a:buNone/>
            </a:pPr>
            <a:r>
              <a:rPr lang="en-US" dirty="0" smtClean="0"/>
              <a:t>     After tokenize: I, am, a, student,.</a:t>
            </a:r>
          </a:p>
          <a:p>
            <a:pPr>
              <a:buNone/>
            </a:pPr>
            <a:r>
              <a:rPr lang="en-US" dirty="0" smtClean="0"/>
              <a:t>     </a:t>
            </a:r>
            <a:r>
              <a:rPr lang="en-US" b="1" dirty="0" err="1" smtClean="0"/>
              <a:t>ii.remove</a:t>
            </a:r>
            <a:r>
              <a:rPr lang="en-US" b="1" dirty="0" smtClean="0"/>
              <a:t> </a:t>
            </a:r>
            <a:r>
              <a:rPr lang="en-US" b="1" dirty="0" err="1" smtClean="0"/>
              <a:t>stopword</a:t>
            </a:r>
            <a:r>
              <a:rPr lang="en-US" dirty="0" smtClean="0"/>
              <a:t>:  </a:t>
            </a:r>
          </a:p>
          <a:p>
            <a:pPr>
              <a:buNone/>
            </a:pPr>
            <a:r>
              <a:rPr lang="en-US" dirty="0"/>
              <a:t> </a:t>
            </a:r>
            <a:r>
              <a:rPr lang="en-US" dirty="0" smtClean="0"/>
              <a:t>       </a:t>
            </a:r>
            <a:r>
              <a:rPr lang="en-US" dirty="0"/>
              <a:t>A</a:t>
            </a:r>
            <a:r>
              <a:rPr lang="en-US" dirty="0" smtClean="0"/>
              <a:t> collection of words that is mostly present in each and every texts and that are mostly useless in natural language processing research. </a:t>
            </a:r>
          </a:p>
          <a:p>
            <a:pPr>
              <a:buNone/>
            </a:pPr>
            <a:r>
              <a:rPr lang="en-US" dirty="0"/>
              <a:t> </a:t>
            </a:r>
            <a:r>
              <a:rPr lang="en-US" dirty="0" smtClean="0"/>
              <a:t>       In fact removing those gives better result. These lists contains words like a, an, the etc. And also the punctuations like brackets and other symbols.</a:t>
            </a:r>
          </a:p>
          <a:p>
            <a:pPr>
              <a:buNone/>
            </a:pPr>
            <a:endParaRPr lang="en-US" dirty="0" smtClean="0"/>
          </a:p>
          <a:p>
            <a:pPr>
              <a:buNone/>
            </a:pPr>
            <a:r>
              <a:rPr lang="en-US" dirty="0" smtClean="0">
                <a:solidFill>
                  <a:schemeClr val="tx2"/>
                </a:solidFill>
              </a:rPr>
              <a:t>        </a:t>
            </a:r>
            <a:r>
              <a:rPr lang="en-US" b="1" dirty="0">
                <a:solidFill>
                  <a:schemeClr val="tx2"/>
                </a:solidFill>
              </a:rPr>
              <a:t>from</a:t>
            </a:r>
            <a:r>
              <a:rPr lang="en-US" dirty="0" smtClean="0">
                <a:solidFill>
                  <a:schemeClr val="tx2"/>
                </a:solidFill>
              </a:rPr>
              <a:t> </a:t>
            </a:r>
            <a:r>
              <a:rPr lang="en-US" b="1" dirty="0" err="1">
                <a:solidFill>
                  <a:schemeClr val="tx2"/>
                </a:solidFill>
              </a:rPr>
              <a:t>nltk.corpus</a:t>
            </a:r>
            <a:r>
              <a:rPr lang="en-US" dirty="0" smtClean="0">
                <a:solidFill>
                  <a:schemeClr val="tx2"/>
                </a:solidFill>
              </a:rPr>
              <a:t> </a:t>
            </a:r>
            <a:r>
              <a:rPr lang="en-US" b="1" dirty="0">
                <a:solidFill>
                  <a:schemeClr val="tx2"/>
                </a:solidFill>
              </a:rPr>
              <a:t>import</a:t>
            </a:r>
            <a:r>
              <a:rPr lang="en-US" dirty="0" smtClean="0">
                <a:solidFill>
                  <a:schemeClr val="tx2"/>
                </a:solidFill>
              </a:rPr>
              <a:t> </a:t>
            </a:r>
            <a:r>
              <a:rPr lang="en-US" dirty="0" err="1" smtClean="0">
                <a:solidFill>
                  <a:schemeClr val="tx2"/>
                </a:solidFill>
              </a:rPr>
              <a:t>stopwords</a:t>
            </a:r>
            <a:endParaRPr lang="en-US" dirty="0" smtClean="0">
              <a:solidFill>
                <a:schemeClr val="tx2"/>
              </a:solidFill>
            </a:endParaRPr>
          </a:p>
          <a:p>
            <a:pPr>
              <a:buNone/>
            </a:pPr>
            <a:r>
              <a:rPr lang="en-US" dirty="0" smtClean="0">
                <a:solidFill>
                  <a:schemeClr val="tx2"/>
                </a:solidFill>
              </a:rPr>
              <a:t>        </a:t>
            </a:r>
            <a:r>
              <a:rPr lang="en-US" dirty="0" err="1" smtClean="0">
                <a:solidFill>
                  <a:schemeClr val="tx2"/>
                </a:solidFill>
              </a:rPr>
              <a:t>stop_words</a:t>
            </a:r>
            <a:r>
              <a:rPr lang="en-US" dirty="0" smtClean="0">
                <a:solidFill>
                  <a:schemeClr val="tx2"/>
                </a:solidFill>
              </a:rPr>
              <a:t> </a:t>
            </a:r>
            <a:r>
              <a:rPr lang="en-US" dirty="0">
                <a:solidFill>
                  <a:schemeClr val="tx2"/>
                </a:solidFill>
              </a:rPr>
              <a:t>=</a:t>
            </a:r>
            <a:r>
              <a:rPr lang="en-US" dirty="0" smtClean="0">
                <a:solidFill>
                  <a:schemeClr val="tx2"/>
                </a:solidFill>
              </a:rPr>
              <a:t> </a:t>
            </a:r>
            <a:r>
              <a:rPr lang="en-US" dirty="0">
                <a:solidFill>
                  <a:schemeClr val="tx2"/>
                </a:solidFill>
              </a:rPr>
              <a:t>set</a:t>
            </a:r>
            <a:r>
              <a:rPr lang="en-US" dirty="0" smtClean="0">
                <a:solidFill>
                  <a:schemeClr val="tx2"/>
                </a:solidFill>
              </a:rPr>
              <a:t>(</a:t>
            </a:r>
            <a:r>
              <a:rPr lang="en-US" dirty="0" err="1" smtClean="0">
                <a:solidFill>
                  <a:schemeClr val="tx2"/>
                </a:solidFill>
              </a:rPr>
              <a:t>stopwords</a:t>
            </a:r>
            <a:r>
              <a:rPr lang="en-US" dirty="0" err="1">
                <a:solidFill>
                  <a:schemeClr val="tx2"/>
                </a:solidFill>
              </a:rPr>
              <a:t>.</a:t>
            </a:r>
            <a:r>
              <a:rPr lang="en-US" dirty="0" err="1" smtClean="0">
                <a:solidFill>
                  <a:schemeClr val="tx2"/>
                </a:solidFill>
              </a:rPr>
              <a:t>words</a:t>
            </a:r>
            <a:r>
              <a:rPr lang="en-US" dirty="0" smtClean="0">
                <a:solidFill>
                  <a:schemeClr val="tx2"/>
                </a:solidFill>
              </a:rPr>
              <a:t>(</a:t>
            </a:r>
            <a:r>
              <a:rPr lang="en-US" dirty="0">
                <a:solidFill>
                  <a:schemeClr val="tx2"/>
                </a:solidFill>
              </a:rPr>
              <a:t>'</a:t>
            </a:r>
            <a:r>
              <a:rPr lang="en-US" dirty="0" err="1">
                <a:solidFill>
                  <a:schemeClr val="tx2"/>
                </a:solidFill>
              </a:rPr>
              <a:t>english</a:t>
            </a:r>
            <a:r>
              <a:rPr lang="en-US" dirty="0">
                <a:solidFill>
                  <a:schemeClr val="tx2"/>
                </a:solidFill>
              </a:rPr>
              <a:t>'</a:t>
            </a:r>
            <a:r>
              <a:rPr lang="en-US" dirty="0" smtClean="0">
                <a:solidFill>
                  <a:schemeClr val="tx2"/>
                </a:solidFill>
              </a:rPr>
              <a:t>))</a:t>
            </a:r>
          </a:p>
          <a:p>
            <a:pPr>
              <a:buNone/>
            </a:pPr>
            <a:r>
              <a:rPr lang="en-US" dirty="0" smtClean="0"/>
              <a:t>                                         </a:t>
            </a:r>
          </a:p>
          <a:p>
            <a:pPr>
              <a:buNone/>
            </a:pPr>
            <a:r>
              <a:rPr lang="en-US" dirty="0" smtClean="0"/>
              <a:t>       </a:t>
            </a:r>
            <a:r>
              <a:rPr lang="en-US" dirty="0" err="1" smtClean="0"/>
              <a:t>iii.</a:t>
            </a:r>
            <a:r>
              <a:rPr lang="en-US" b="1" dirty="0" err="1" smtClean="0"/>
              <a:t>stemming</a:t>
            </a:r>
            <a:r>
              <a:rPr lang="en-US" dirty="0" smtClean="0"/>
              <a:t>: </a:t>
            </a:r>
          </a:p>
          <a:p>
            <a:pPr>
              <a:buNone/>
            </a:pPr>
            <a:r>
              <a:rPr lang="en-US" dirty="0"/>
              <a:t> </a:t>
            </a:r>
            <a:r>
              <a:rPr lang="en-US" dirty="0" smtClean="0"/>
              <a:t>          transform the word to its base form or the stem form. For example “am, is, are” all of these can be transformed into base word “be”. Car, cars, car’s, etc. can be traced down to car  python </a:t>
            </a:r>
            <a:r>
              <a:rPr lang="en-US" dirty="0" err="1" smtClean="0"/>
              <a:t>nltk</a:t>
            </a:r>
            <a:r>
              <a:rPr lang="en-US" dirty="0" smtClean="0"/>
              <a:t> has a build in support for porter algorithm .</a:t>
            </a:r>
          </a:p>
          <a:p>
            <a:pPr>
              <a:buNone/>
            </a:pPr>
            <a:endParaRPr lang="en-US" dirty="0" smtClean="0"/>
          </a:p>
          <a:p>
            <a:pPr>
              <a:buNone/>
            </a:pPr>
            <a:r>
              <a:rPr lang="en-US" dirty="0">
                <a:solidFill>
                  <a:schemeClr val="tx2"/>
                </a:solidFill>
              </a:rPr>
              <a:t> </a:t>
            </a:r>
            <a:r>
              <a:rPr lang="en-US" dirty="0" smtClean="0">
                <a:solidFill>
                  <a:schemeClr val="tx2"/>
                </a:solidFill>
              </a:rPr>
              <a:t>         </a:t>
            </a:r>
            <a:r>
              <a:rPr lang="en-US" b="1" dirty="0">
                <a:solidFill>
                  <a:schemeClr val="tx2"/>
                </a:solidFill>
              </a:rPr>
              <a:t>from</a:t>
            </a:r>
            <a:r>
              <a:rPr lang="en-US" dirty="0" smtClean="0">
                <a:solidFill>
                  <a:schemeClr val="tx2"/>
                </a:solidFill>
              </a:rPr>
              <a:t> </a:t>
            </a:r>
            <a:r>
              <a:rPr lang="en-US" b="1" dirty="0" err="1">
                <a:solidFill>
                  <a:schemeClr val="tx2"/>
                </a:solidFill>
              </a:rPr>
              <a:t>nltk.stem.porter</a:t>
            </a:r>
            <a:r>
              <a:rPr lang="en-US" dirty="0" smtClean="0">
                <a:solidFill>
                  <a:schemeClr val="tx2"/>
                </a:solidFill>
              </a:rPr>
              <a:t> </a:t>
            </a:r>
            <a:r>
              <a:rPr lang="en-US" b="1" dirty="0">
                <a:solidFill>
                  <a:schemeClr val="tx2"/>
                </a:solidFill>
              </a:rPr>
              <a:t>import</a:t>
            </a:r>
            <a:r>
              <a:rPr lang="en-US" dirty="0" smtClean="0">
                <a:solidFill>
                  <a:schemeClr val="tx2"/>
                </a:solidFill>
              </a:rPr>
              <a:t> </a:t>
            </a:r>
            <a:r>
              <a:rPr lang="en-US" dirty="0" err="1" smtClean="0">
                <a:solidFill>
                  <a:schemeClr val="tx2"/>
                </a:solidFill>
              </a:rPr>
              <a:t>PorterStemmer</a:t>
            </a:r>
            <a:endParaRPr lang="en-US" dirty="0" smtClean="0">
              <a:solidFill>
                <a:schemeClr val="tx2"/>
              </a:solidFill>
            </a:endParaRPr>
          </a:p>
          <a:p>
            <a:pPr>
              <a:buNone/>
            </a:pPr>
            <a:endParaRPr lang="en-US" dirty="0"/>
          </a:p>
        </p:txBody>
      </p:sp>
      <p:sp>
        <p:nvSpPr>
          <p:cNvPr id="4" name="Slide Number Placeholder 3"/>
          <p:cNvSpPr>
            <a:spLocks noGrp="1"/>
          </p:cNvSpPr>
          <p:nvPr>
            <p:ph type="sldNum" sz="quarter" idx="12"/>
          </p:nvPr>
        </p:nvSpPr>
        <p:spPr/>
        <p:txBody>
          <a:bodyPr/>
          <a:lstStyle/>
          <a:p>
            <a:fld id="{AEE4B47D-16C1-4726-90B4-5B02923ADCA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Produce </a:t>
            </a:r>
            <a:r>
              <a:rPr lang="en-US" dirty="0" err="1" smtClean="0"/>
              <a:t>Tf-idf</a:t>
            </a:r>
            <a:r>
              <a:rPr lang="en-US" dirty="0" smtClean="0"/>
              <a:t> matrix</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buNone/>
            </a:pPr>
            <a:r>
              <a:rPr lang="en-US" sz="2100" dirty="0" smtClean="0"/>
              <a:t>     </a:t>
            </a:r>
            <a:r>
              <a:rPr lang="en-US" sz="2100" dirty="0" err="1" smtClean="0"/>
              <a:t>Tf-idf</a:t>
            </a:r>
            <a:r>
              <a:rPr lang="en-US" sz="2100" dirty="0" smtClean="0"/>
              <a:t> stands for</a:t>
            </a:r>
            <a:r>
              <a:rPr lang="en-US" sz="2100" i="1" dirty="0" smtClean="0"/>
              <a:t> term frequency-inverse document frequency</a:t>
            </a:r>
            <a:r>
              <a:rPr lang="en-US" sz="2100" dirty="0" smtClean="0"/>
              <a:t> </a:t>
            </a:r>
          </a:p>
          <a:p>
            <a:pPr>
              <a:buNone/>
            </a:pPr>
            <a:r>
              <a:rPr lang="en-US" sz="2100" dirty="0" smtClean="0"/>
              <a:t>      </a:t>
            </a:r>
            <a:r>
              <a:rPr lang="en-US" sz="2100" b="1" dirty="0" smtClean="0"/>
              <a:t/>
            </a:r>
            <a:br>
              <a:rPr lang="en-US" sz="2100" b="1" dirty="0" smtClean="0"/>
            </a:br>
            <a:r>
              <a:rPr lang="en-US" sz="2100" b="1" dirty="0" smtClean="0"/>
              <a:t>TF: Term Frequency</a:t>
            </a:r>
            <a:r>
              <a:rPr lang="en-US" sz="2100" dirty="0" smtClean="0"/>
              <a:t>, which measures how frequently a term occurs in a document.</a:t>
            </a:r>
          </a:p>
          <a:p>
            <a:pPr>
              <a:buNone/>
            </a:pPr>
            <a:r>
              <a:rPr lang="en-US" sz="2100" dirty="0" smtClean="0"/>
              <a:t>      TF(t) = (Number of times term t appears in a document) / (Total number of terms in the document).</a:t>
            </a:r>
          </a:p>
          <a:p>
            <a:pPr>
              <a:buNone/>
            </a:pPr>
            <a:r>
              <a:rPr lang="en-US" sz="2100" dirty="0" smtClean="0"/>
              <a:t>      </a:t>
            </a:r>
            <a:r>
              <a:rPr lang="en-US" sz="2100" b="1" dirty="0" smtClean="0"/>
              <a:t>IDF: Inverse Document Frequency</a:t>
            </a:r>
            <a:r>
              <a:rPr lang="en-US" sz="2100" dirty="0" smtClean="0"/>
              <a:t>, which measures how important a term is.</a:t>
            </a:r>
          </a:p>
          <a:p>
            <a:pPr>
              <a:buNone/>
            </a:pPr>
            <a:r>
              <a:rPr lang="en-US" sz="2100" dirty="0" smtClean="0"/>
              <a:t>      IDF(t) = </a:t>
            </a:r>
            <a:r>
              <a:rPr lang="en-US" sz="2100" dirty="0" err="1" smtClean="0"/>
              <a:t>log_e</a:t>
            </a:r>
            <a:r>
              <a:rPr lang="en-US" sz="2100" dirty="0" smtClean="0"/>
              <a:t>(Total number of documents / Number of documents with term t in it).</a:t>
            </a:r>
          </a:p>
          <a:p>
            <a:pPr>
              <a:buNone/>
            </a:pPr>
            <a:r>
              <a:rPr lang="en-US" sz="2100" dirty="0" smtClean="0"/>
              <a:t>     </a:t>
            </a:r>
          </a:p>
          <a:p>
            <a:pPr>
              <a:buNone/>
            </a:pPr>
            <a:r>
              <a:rPr lang="en-US" sz="2100" dirty="0" smtClean="0"/>
              <a:t>      TF-IDF = TF*IDF</a:t>
            </a:r>
          </a:p>
          <a:p>
            <a:pPr>
              <a:buNone/>
            </a:pPr>
            <a:r>
              <a:rPr lang="en-US" sz="2100" dirty="0"/>
              <a:t> </a:t>
            </a:r>
            <a:r>
              <a:rPr lang="en-US" sz="2100" dirty="0" smtClean="0"/>
              <a:t>     Producing importance of  word by weighting with TF-IDF value of every word</a:t>
            </a:r>
          </a:p>
          <a:p>
            <a:pPr>
              <a:buNone/>
            </a:pPr>
            <a:r>
              <a:rPr lang="en-US" sz="2100" dirty="0" smtClean="0"/>
              <a:t>     For producing </a:t>
            </a:r>
            <a:r>
              <a:rPr lang="en-US" sz="2100" dirty="0" err="1" smtClean="0"/>
              <a:t>tf-idf</a:t>
            </a:r>
            <a:r>
              <a:rPr lang="en-US" sz="2100" dirty="0" smtClean="0"/>
              <a:t> matrix python </a:t>
            </a:r>
            <a:r>
              <a:rPr lang="en-US" sz="2100" dirty="0" err="1" smtClean="0"/>
              <a:t>scikit</a:t>
            </a:r>
            <a:r>
              <a:rPr lang="en-US" sz="2100" dirty="0" smtClean="0"/>
              <a:t>-learn has </a:t>
            </a:r>
            <a:r>
              <a:rPr lang="en-US" sz="2100" dirty="0" err="1" smtClean="0"/>
              <a:t>TfidfVectorizer</a:t>
            </a:r>
            <a:r>
              <a:rPr lang="en-US" sz="2100" dirty="0" smtClean="0"/>
              <a:t> .</a:t>
            </a:r>
          </a:p>
          <a:p>
            <a:pPr>
              <a:buNone/>
            </a:pPr>
            <a:r>
              <a:rPr lang="en-US" sz="2400" b="1" dirty="0" smtClean="0">
                <a:solidFill>
                  <a:schemeClr val="tx2"/>
                </a:solidFill>
              </a:rPr>
              <a:t>    from</a:t>
            </a:r>
            <a:r>
              <a:rPr lang="en-US" sz="2400" dirty="0" smtClean="0">
                <a:solidFill>
                  <a:schemeClr val="tx2"/>
                </a:solidFill>
              </a:rPr>
              <a:t> </a:t>
            </a:r>
            <a:r>
              <a:rPr lang="en-US" sz="2400" b="1" dirty="0" err="1">
                <a:solidFill>
                  <a:schemeClr val="tx2"/>
                </a:solidFill>
              </a:rPr>
              <a:t>sklearn.feature_extraction.text</a:t>
            </a:r>
            <a:r>
              <a:rPr lang="en-US" sz="2400" dirty="0" smtClean="0">
                <a:solidFill>
                  <a:schemeClr val="tx2"/>
                </a:solidFill>
              </a:rPr>
              <a:t> </a:t>
            </a:r>
            <a:r>
              <a:rPr lang="en-US" sz="2400" b="1" dirty="0">
                <a:solidFill>
                  <a:schemeClr val="tx2"/>
                </a:solidFill>
              </a:rPr>
              <a:t>import</a:t>
            </a:r>
            <a:r>
              <a:rPr lang="en-US" sz="2400" dirty="0" smtClean="0">
                <a:solidFill>
                  <a:schemeClr val="tx2"/>
                </a:solidFill>
              </a:rPr>
              <a:t> </a:t>
            </a:r>
            <a:r>
              <a:rPr lang="en-US" sz="2400" dirty="0" err="1" smtClean="0">
                <a:solidFill>
                  <a:schemeClr val="tx2"/>
                </a:solidFill>
              </a:rPr>
              <a:t>TfidfVectorizer</a:t>
            </a:r>
            <a:endParaRPr lang="en-US" sz="2100" dirty="0" smtClean="0">
              <a:solidFill>
                <a:schemeClr val="tx2"/>
              </a:solidFill>
            </a:endParaRPr>
          </a:p>
          <a:p>
            <a:pPr>
              <a:buNone/>
            </a:pPr>
            <a:endParaRPr lang="en-US" sz="2800" dirty="0" smtClean="0"/>
          </a:p>
          <a:p>
            <a:pPr>
              <a:buNone/>
            </a:pPr>
            <a:endParaRPr lang="en-US" sz="2600"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AEE4B47D-16C1-4726-90B4-5B02923ADCAE}"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Singular value decomposition</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a:bodyPr>
          <a:lstStyle/>
          <a:p>
            <a:pPr>
              <a:buNone/>
            </a:pPr>
            <a:r>
              <a:rPr lang="en-US" sz="1400" dirty="0" smtClean="0"/>
              <a:t>The singular value decomposition of a matrix M is the factorization of </a:t>
            </a:r>
            <a:r>
              <a:rPr lang="en-US" sz="1400" dirty="0"/>
              <a:t> </a:t>
            </a:r>
            <a:r>
              <a:rPr lang="en-US" sz="1400" dirty="0" smtClean="0"/>
              <a:t>M into the product of three matrices</a:t>
            </a:r>
          </a:p>
          <a:p>
            <a:pPr>
              <a:buNone/>
            </a:pPr>
            <a:r>
              <a:rPr lang="en-US" sz="1200" dirty="0" smtClean="0"/>
              <a:t> </a:t>
            </a:r>
          </a:p>
          <a:p>
            <a:pPr>
              <a:buNone/>
            </a:pPr>
            <a:endParaRPr lang="en-US" sz="1200" dirty="0"/>
          </a:p>
          <a:p>
            <a:pPr>
              <a:buNone/>
            </a:pPr>
            <a:endParaRPr lang="en-US" sz="1200" dirty="0" smtClean="0"/>
          </a:p>
          <a:p>
            <a:pPr>
              <a:buNone/>
            </a:pPr>
            <a:endParaRPr lang="en-US" sz="1200" dirty="0"/>
          </a:p>
          <a:p>
            <a:pPr>
              <a:buNone/>
            </a:pPr>
            <a:endParaRPr lang="en-US" sz="1200" dirty="0" smtClean="0"/>
          </a:p>
          <a:p>
            <a:pPr>
              <a:buNone/>
            </a:pPr>
            <a:endParaRPr lang="en-US" sz="1200" dirty="0"/>
          </a:p>
          <a:p>
            <a:pPr>
              <a:buNone/>
            </a:pPr>
            <a:endParaRPr lang="en-US" sz="1200" dirty="0" smtClean="0"/>
          </a:p>
          <a:p>
            <a:pPr>
              <a:buNone/>
            </a:pPr>
            <a:endParaRPr lang="en-US" sz="1200" dirty="0"/>
          </a:p>
          <a:p>
            <a:pPr>
              <a:buNone/>
            </a:pPr>
            <a:endParaRPr lang="en-US" sz="1200" dirty="0" smtClean="0"/>
          </a:p>
          <a:p>
            <a:pPr>
              <a:buNone/>
            </a:pPr>
            <a:endParaRPr lang="en-US" sz="1200" dirty="0"/>
          </a:p>
          <a:p>
            <a:pPr>
              <a:buNone/>
            </a:pPr>
            <a:endParaRPr lang="en-US" sz="1200" dirty="0" smtClean="0"/>
          </a:p>
          <a:p>
            <a:pPr>
              <a:buNone/>
            </a:pPr>
            <a:endParaRPr lang="en-US" sz="1200" dirty="0"/>
          </a:p>
          <a:p>
            <a:pPr>
              <a:buNone/>
            </a:pPr>
            <a:endParaRPr lang="en-US" sz="1200" dirty="0" smtClean="0"/>
          </a:p>
          <a:p>
            <a:pPr>
              <a:buNone/>
            </a:pPr>
            <a:r>
              <a:rPr lang="en-US" sz="1400" dirty="0" smtClean="0"/>
              <a:t>The   dimensionality reduction operation has been done by removing one or more smallest singular values from</a:t>
            </a:r>
          </a:p>
          <a:p>
            <a:pPr>
              <a:buNone/>
            </a:pPr>
            <a:r>
              <a:rPr lang="en-US" sz="1400" dirty="0" smtClean="0"/>
              <a:t>singular matrix S and also deleted the same number of columns and rows from U and V, respectively. The purpose of</a:t>
            </a:r>
          </a:p>
          <a:p>
            <a:pPr>
              <a:buNone/>
            </a:pPr>
            <a:r>
              <a:rPr lang="en-US" sz="1400" dirty="0" smtClean="0"/>
              <a:t>the dimensionality reduction is to reduce the noise and unimportant details.</a:t>
            </a:r>
          </a:p>
          <a:p>
            <a:pPr>
              <a:buNone/>
            </a:pPr>
            <a:r>
              <a:rPr lang="en-US" sz="1400" dirty="0" smtClean="0"/>
              <a:t>Python </a:t>
            </a:r>
            <a:r>
              <a:rPr lang="en-US" sz="1400" dirty="0" err="1" smtClean="0"/>
              <a:t>Nympy</a:t>
            </a:r>
            <a:r>
              <a:rPr lang="en-US" sz="1400" dirty="0" smtClean="0"/>
              <a:t> has </a:t>
            </a:r>
            <a:r>
              <a:rPr lang="en-US" sz="1400" dirty="0" err="1" smtClean="0"/>
              <a:t>svd</a:t>
            </a:r>
            <a:r>
              <a:rPr lang="en-US" sz="1400" dirty="0" smtClean="0"/>
              <a:t> module .</a:t>
            </a:r>
          </a:p>
          <a:p>
            <a:pPr>
              <a:buNone/>
            </a:pPr>
            <a:endParaRPr lang="en-US" sz="1200" dirty="0"/>
          </a:p>
          <a:p>
            <a:pPr>
              <a:buNone/>
            </a:pPr>
            <a:r>
              <a:rPr lang="en-US" sz="2400" dirty="0" smtClean="0">
                <a:solidFill>
                  <a:schemeClr val="tx2"/>
                </a:solidFill>
              </a:rPr>
              <a:t>U, s, V </a:t>
            </a:r>
            <a:r>
              <a:rPr lang="en-US" sz="2400" dirty="0">
                <a:solidFill>
                  <a:schemeClr val="tx2"/>
                </a:solidFill>
              </a:rPr>
              <a:t>=</a:t>
            </a:r>
            <a:r>
              <a:rPr lang="en-US" sz="2400" dirty="0" smtClean="0">
                <a:solidFill>
                  <a:schemeClr val="tx2"/>
                </a:solidFill>
              </a:rPr>
              <a:t> </a:t>
            </a:r>
            <a:r>
              <a:rPr lang="en-US" sz="2400" dirty="0" err="1" smtClean="0">
                <a:solidFill>
                  <a:schemeClr val="tx2"/>
                </a:solidFill>
              </a:rPr>
              <a:t>numpy.linalg.svd</a:t>
            </a:r>
            <a:r>
              <a:rPr lang="en-US" sz="2400" dirty="0" smtClean="0">
                <a:solidFill>
                  <a:schemeClr val="tx2"/>
                </a:solidFill>
              </a:rPr>
              <a:t>(M ,</a:t>
            </a:r>
            <a:r>
              <a:rPr lang="en-US" sz="2400" dirty="0" err="1" smtClean="0">
                <a:solidFill>
                  <a:schemeClr val="tx2"/>
                </a:solidFill>
              </a:rPr>
              <a:t>full_matrices</a:t>
            </a:r>
            <a:r>
              <a:rPr lang="en-US" sz="2400" dirty="0" smtClean="0">
                <a:solidFill>
                  <a:schemeClr val="tx2"/>
                </a:solidFill>
              </a:rPr>
              <a:t>=</a:t>
            </a:r>
            <a:r>
              <a:rPr lang="en-US" sz="2400" b="1" dirty="0" smtClean="0">
                <a:solidFill>
                  <a:schemeClr val="tx2"/>
                </a:solidFill>
              </a:rPr>
              <a:t>False</a:t>
            </a:r>
            <a:r>
              <a:rPr lang="en-US" sz="2400" dirty="0" smtClean="0">
                <a:solidFill>
                  <a:schemeClr val="tx2"/>
                </a:solidFill>
              </a:rPr>
              <a:t>)</a:t>
            </a:r>
            <a:endParaRPr lang="en-US" sz="2400" dirty="0">
              <a:solidFill>
                <a:schemeClr val="tx2"/>
              </a:solidFill>
            </a:endParaRPr>
          </a:p>
        </p:txBody>
      </p:sp>
      <p:pic>
        <p:nvPicPr>
          <p:cNvPr id="2054" name="Picture 6" descr="C:\Users\saddam\Desktop\Final presentation\Picture1.png"/>
          <p:cNvPicPr>
            <a:picLocks noChangeAspect="1" noChangeArrowheads="1"/>
          </p:cNvPicPr>
          <p:nvPr/>
        </p:nvPicPr>
        <p:blipFill>
          <a:blip r:embed="rId2"/>
          <a:srcRect/>
          <a:stretch>
            <a:fillRect/>
          </a:stretch>
        </p:blipFill>
        <p:spPr bwMode="auto">
          <a:xfrm>
            <a:off x="990600" y="2133600"/>
            <a:ext cx="6786563" cy="2200275"/>
          </a:xfrm>
          <a:prstGeom prst="rect">
            <a:avLst/>
          </a:prstGeom>
          <a:noFill/>
        </p:spPr>
      </p:pic>
      <p:sp>
        <p:nvSpPr>
          <p:cNvPr id="11" name="Slide Number Placeholder 10"/>
          <p:cNvSpPr>
            <a:spLocks noGrp="1"/>
          </p:cNvSpPr>
          <p:nvPr>
            <p:ph type="sldNum" sz="quarter" idx="12"/>
          </p:nvPr>
        </p:nvSpPr>
        <p:spPr/>
        <p:txBody>
          <a:bodyPr/>
          <a:lstStyle/>
          <a:p>
            <a:fld id="{AEE4B47D-16C1-4726-90B4-5B02923ADCAE}"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Machine Learning Algorithms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buNone/>
            </a:pPr>
            <a:r>
              <a:rPr lang="en-US" sz="2800" dirty="0" smtClean="0"/>
              <a:t>Regression model:</a:t>
            </a:r>
          </a:p>
          <a:p>
            <a:pPr>
              <a:buNone/>
            </a:pPr>
            <a:r>
              <a:rPr lang="en-US" sz="2800" dirty="0"/>
              <a:t> </a:t>
            </a:r>
            <a:r>
              <a:rPr lang="en-US" sz="2800" dirty="0" smtClean="0"/>
              <a:t>      - </a:t>
            </a:r>
            <a:r>
              <a:rPr lang="en-US" sz="2800" b="1" dirty="0" err="1" smtClean="0"/>
              <a:t>SGDRregression</a:t>
            </a:r>
            <a:endParaRPr lang="en-US" sz="2800" b="1" dirty="0" smtClean="0"/>
          </a:p>
          <a:p>
            <a:pPr>
              <a:buNone/>
            </a:pPr>
            <a:r>
              <a:rPr lang="en-US" sz="2800" b="1" dirty="0"/>
              <a:t> </a:t>
            </a:r>
            <a:r>
              <a:rPr lang="en-US" sz="2800" b="1" dirty="0" smtClean="0"/>
              <a:t>      -Random </a:t>
            </a:r>
            <a:r>
              <a:rPr lang="en-US" sz="2800" b="1" dirty="0" err="1" smtClean="0"/>
              <a:t>forestregressor</a:t>
            </a:r>
            <a:endParaRPr lang="en-US" sz="2800" b="1" dirty="0" smtClean="0"/>
          </a:p>
          <a:p>
            <a:pPr>
              <a:buNone/>
            </a:pPr>
            <a:r>
              <a:rPr lang="en-US" sz="2800" dirty="0" smtClean="0"/>
              <a:t>Classification model:</a:t>
            </a:r>
          </a:p>
          <a:p>
            <a:pPr>
              <a:buNone/>
            </a:pPr>
            <a:r>
              <a:rPr lang="en-US" sz="2800" b="1" dirty="0"/>
              <a:t> </a:t>
            </a:r>
            <a:r>
              <a:rPr lang="en-US" sz="2800" b="1" dirty="0" smtClean="0"/>
              <a:t>       - Support Vector </a:t>
            </a:r>
            <a:r>
              <a:rPr lang="en-US" sz="2800" b="1" dirty="0"/>
              <a:t>M</a:t>
            </a:r>
            <a:r>
              <a:rPr lang="en-US" sz="2800" b="1" dirty="0" smtClean="0"/>
              <a:t>achine</a:t>
            </a:r>
          </a:p>
          <a:p>
            <a:pPr>
              <a:buNone/>
            </a:pPr>
            <a:r>
              <a:rPr lang="en-US" sz="2800" dirty="0"/>
              <a:t> </a:t>
            </a:r>
            <a:r>
              <a:rPr lang="en-US" sz="2800" dirty="0" smtClean="0"/>
              <a:t>       </a:t>
            </a:r>
            <a:r>
              <a:rPr lang="en-US" sz="2800" b="1" dirty="0" smtClean="0"/>
              <a:t>- </a:t>
            </a:r>
            <a:r>
              <a:rPr lang="en-US" sz="2800" b="1" dirty="0" err="1" smtClean="0"/>
              <a:t>KNeighborsClassifier</a:t>
            </a:r>
            <a:endParaRPr lang="en-US" sz="2800" b="1" dirty="0" smtClean="0"/>
          </a:p>
          <a:p>
            <a:pPr>
              <a:buNone/>
            </a:pPr>
            <a:r>
              <a:rPr lang="en-US" sz="2800" dirty="0"/>
              <a:t> </a:t>
            </a:r>
            <a:r>
              <a:rPr lang="en-US" sz="2800" dirty="0" smtClean="0"/>
              <a:t>       -</a:t>
            </a:r>
            <a:r>
              <a:rPr lang="en-US" sz="2800" b="1" dirty="0"/>
              <a:t> Bernoulli Naive </a:t>
            </a:r>
            <a:r>
              <a:rPr lang="en-US" sz="2800" b="1" dirty="0" err="1" smtClean="0"/>
              <a:t>Bayes</a:t>
            </a:r>
            <a:endParaRPr lang="en-US" sz="2800" b="1" dirty="0" smtClean="0"/>
          </a:p>
          <a:p>
            <a:pPr>
              <a:buNone/>
            </a:pPr>
            <a:r>
              <a:rPr lang="en-US" sz="2800" b="1" dirty="0"/>
              <a:t> </a:t>
            </a:r>
            <a:r>
              <a:rPr lang="en-US" sz="2800" b="1" dirty="0" smtClean="0"/>
              <a:t>       -</a:t>
            </a:r>
            <a:r>
              <a:rPr lang="en-US" sz="2800" b="1" dirty="0" err="1" smtClean="0"/>
              <a:t>RandomforestClassifier</a:t>
            </a:r>
            <a:endParaRPr lang="en-US" sz="2800" b="1" dirty="0"/>
          </a:p>
          <a:p>
            <a:pPr>
              <a:buNone/>
            </a:pPr>
            <a:endParaRPr lang="en-US" sz="1400" dirty="0" smtClean="0"/>
          </a:p>
          <a:p>
            <a:pPr>
              <a:buNone/>
            </a:pPr>
            <a:r>
              <a:rPr lang="en-US" sz="1400" dirty="0" smtClean="0"/>
              <a:t> </a:t>
            </a:r>
          </a:p>
          <a:p>
            <a:pPr>
              <a:buNone/>
            </a:pPr>
            <a:r>
              <a:rPr lang="en-US" dirty="0"/>
              <a:t> </a:t>
            </a:r>
            <a:r>
              <a:rPr lang="en-US" dirty="0" smtClean="0"/>
              <a:t>      </a:t>
            </a:r>
            <a:endParaRPr lang="en-US" dirty="0"/>
          </a:p>
        </p:txBody>
      </p:sp>
      <p:sp>
        <p:nvSpPr>
          <p:cNvPr id="4" name="Slide Number Placeholder 3"/>
          <p:cNvSpPr>
            <a:spLocks noGrp="1"/>
          </p:cNvSpPr>
          <p:nvPr>
            <p:ph type="sldNum" sz="quarter" idx="12"/>
          </p:nvPr>
        </p:nvSpPr>
        <p:spPr/>
        <p:txBody>
          <a:bodyPr/>
          <a:lstStyle/>
          <a:p>
            <a:fld id="{AEE4B47D-16C1-4726-90B4-5B02923ADCAE}"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731</Words>
  <Application>Microsoft Office PowerPoint</Application>
  <PresentationFormat>On-screen Show (4:3)</PresentationFormat>
  <Paragraphs>206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 study of Machine Learning Algorithms for Automated Essay Grading</vt:lpstr>
      <vt:lpstr>Outlines</vt:lpstr>
      <vt:lpstr>Introduction</vt:lpstr>
      <vt:lpstr>Machine Learning</vt:lpstr>
      <vt:lpstr>Workflow</vt:lpstr>
      <vt:lpstr>Preprocessing</vt:lpstr>
      <vt:lpstr>Produce Tf-idf matrix</vt:lpstr>
      <vt:lpstr>Singular value decomposition</vt:lpstr>
      <vt:lpstr>Machine Learning Algorithms</vt:lpstr>
      <vt:lpstr>Results</vt:lpstr>
      <vt:lpstr>Result</vt:lpstr>
      <vt:lpstr>Results</vt:lpstr>
      <vt:lpstr>Results</vt:lpstr>
      <vt:lpstr>Result</vt:lpstr>
      <vt:lpstr>Result</vt:lpstr>
      <vt:lpstr>Results</vt:lpstr>
      <vt:lpstr>Results</vt:lpstr>
      <vt:lpstr>Results</vt:lpstr>
      <vt:lpstr>Results</vt:lpstr>
      <vt:lpstr>Results</vt:lpstr>
      <vt:lpstr>Results</vt:lpstr>
      <vt:lpstr>Results</vt:lpstr>
      <vt:lpstr>Results</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Machine Learning Algorithms for Automated Essay Grading</dc:title>
  <dc:creator>Windows User</dc:creator>
  <cp:lastModifiedBy>Windows User</cp:lastModifiedBy>
  <cp:revision>25</cp:revision>
  <dcterms:created xsi:type="dcterms:W3CDTF">2017-12-19T13:39:44Z</dcterms:created>
  <dcterms:modified xsi:type="dcterms:W3CDTF">2017-12-19T19:39:20Z</dcterms:modified>
</cp:coreProperties>
</file>