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7"/>
  </p:notesMasterIdLst>
  <p:sldIdLst>
    <p:sldId id="382" r:id="rId2"/>
    <p:sldId id="383" r:id="rId3"/>
    <p:sldId id="410" r:id="rId4"/>
    <p:sldId id="421" r:id="rId5"/>
    <p:sldId id="422" r:id="rId6"/>
    <p:sldId id="423" r:id="rId7"/>
    <p:sldId id="424" r:id="rId8"/>
    <p:sldId id="425" r:id="rId9"/>
    <p:sldId id="428" r:id="rId10"/>
    <p:sldId id="429" r:id="rId11"/>
    <p:sldId id="430" r:id="rId12"/>
    <p:sldId id="431" r:id="rId13"/>
    <p:sldId id="432" r:id="rId14"/>
    <p:sldId id="434" r:id="rId15"/>
    <p:sldId id="433" r:id="rId16"/>
    <p:sldId id="435" r:id="rId17"/>
    <p:sldId id="426" r:id="rId18"/>
    <p:sldId id="436" r:id="rId19"/>
    <p:sldId id="437" r:id="rId20"/>
    <p:sldId id="438" r:id="rId21"/>
    <p:sldId id="440" r:id="rId22"/>
    <p:sldId id="442" r:id="rId23"/>
    <p:sldId id="444" r:id="rId24"/>
    <p:sldId id="445" r:id="rId25"/>
    <p:sldId id="446" r:id="rId26"/>
    <p:sldId id="447" r:id="rId27"/>
    <p:sldId id="448" r:id="rId28"/>
    <p:sldId id="450" r:id="rId29"/>
    <p:sldId id="451" r:id="rId30"/>
    <p:sldId id="452" r:id="rId31"/>
    <p:sldId id="453" r:id="rId32"/>
    <p:sldId id="455" r:id="rId33"/>
    <p:sldId id="456" r:id="rId34"/>
    <p:sldId id="457" r:id="rId35"/>
    <p:sldId id="458"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ectronica" initials="E" lastIdx="1" clrIdx="0">
    <p:extLst>
      <p:ext uri="{19B8F6BF-5375-455C-9EA6-DF929625EA0E}">
        <p15:presenceInfo xmlns:p15="http://schemas.microsoft.com/office/powerpoint/2012/main" userId="Electronic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89146" autoAdjust="0"/>
  </p:normalViewPr>
  <p:slideViewPr>
    <p:cSldViewPr>
      <p:cViewPr varScale="1">
        <p:scale>
          <a:sx n="71" d="100"/>
          <a:sy n="71" d="100"/>
        </p:scale>
        <p:origin x="125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EA63F75A-E176-4095-A948-FE70A15AD48A}" type="datetimeFigureOut">
              <a:rPr lang="ar-EG" smtClean="0"/>
              <a:t>28/10/1445</a:t>
            </a:fld>
            <a:endParaRPr lang="ar-E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23994066-22F9-4ABA-B599-20612F944764}" type="slidenum">
              <a:rPr lang="ar-EG" smtClean="0"/>
              <a:t>‹#›</a:t>
            </a:fld>
            <a:endParaRPr lang="ar-EG"/>
          </a:p>
        </p:txBody>
      </p:sp>
    </p:spTree>
    <p:extLst>
      <p:ext uri="{BB962C8B-B14F-4D97-AF65-F5344CB8AC3E}">
        <p14:creationId xmlns:p14="http://schemas.microsoft.com/office/powerpoint/2010/main" val="147054916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white">
                    <a:alpha val="60000"/>
                  </a:prstClr>
                </a:solidFill>
              </a:rPr>
              <a:pPr/>
              <a:t>5/6/2024</a:t>
            </a:fld>
            <a:endParaRPr lang="en-US">
              <a:solidFill>
                <a:prstClr val="white">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alpha val="60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white">
                    <a:alpha val="60000"/>
                  </a:prstClr>
                </a:solidFill>
              </a:rPr>
              <a:pPr/>
              <a:t>‹#›</a:t>
            </a:fld>
            <a:endParaRPr lang="en-US">
              <a:solidFill>
                <a:prstClr val="white">
                  <a:alpha val="60000"/>
                </a:prstClr>
              </a:solidFill>
            </a:endParaRPr>
          </a:p>
        </p:txBody>
      </p:sp>
    </p:spTree>
    <p:extLst>
      <p:ext uri="{BB962C8B-B14F-4D97-AF65-F5344CB8AC3E}">
        <p14:creationId xmlns:p14="http://schemas.microsoft.com/office/powerpoint/2010/main" val="3219227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white">
                    <a:alpha val="60000"/>
                  </a:prstClr>
                </a:solidFill>
              </a:rPr>
              <a:pPr/>
              <a:t>5/6/2024</a:t>
            </a:fld>
            <a:endParaRPr lang="en-US">
              <a:solidFill>
                <a:prstClr val="white">
                  <a:alpha val="60000"/>
                </a:prstClr>
              </a:solidFill>
            </a:endParaRPr>
          </a:p>
        </p:txBody>
      </p:sp>
      <p:sp>
        <p:nvSpPr>
          <p:cNvPr id="6" name="Footer Placeholder 5"/>
          <p:cNvSpPr>
            <a:spLocks noGrp="1"/>
          </p:cNvSpPr>
          <p:nvPr>
            <p:ph type="ftr" sz="quarter" idx="11"/>
          </p:nvPr>
        </p:nvSpPr>
        <p:spPr/>
        <p:txBody>
          <a:bodyPr/>
          <a:lstStyle/>
          <a:p>
            <a:endParaRPr lang="en-US">
              <a:solidFill>
                <a:prstClr val="white">
                  <a:alpha val="60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white">
                    <a:alpha val="60000"/>
                  </a:prstClr>
                </a:solidFill>
              </a:rPr>
              <a:pPr/>
              <a:t>‹#›</a:t>
            </a:fld>
            <a:endParaRPr lang="en-US">
              <a:solidFill>
                <a:prstClr val="white">
                  <a:alpha val="60000"/>
                </a:prstClr>
              </a:solidFill>
            </a:endParaRPr>
          </a:p>
        </p:txBody>
      </p:sp>
    </p:spTree>
    <p:extLst>
      <p:ext uri="{BB962C8B-B14F-4D97-AF65-F5344CB8AC3E}">
        <p14:creationId xmlns:p14="http://schemas.microsoft.com/office/powerpoint/2010/main" val="6720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white">
                    <a:alpha val="60000"/>
                  </a:prstClr>
                </a:solidFill>
              </a:rPr>
              <a:pPr/>
              <a:t>5/6/2024</a:t>
            </a:fld>
            <a:endParaRPr lang="en-US">
              <a:solidFill>
                <a:prstClr val="white">
                  <a:alpha val="60000"/>
                </a:prstClr>
              </a:solidFill>
            </a:endParaRPr>
          </a:p>
        </p:txBody>
      </p:sp>
      <p:sp>
        <p:nvSpPr>
          <p:cNvPr id="6" name="Footer Placeholder 5"/>
          <p:cNvSpPr>
            <a:spLocks noGrp="1"/>
          </p:cNvSpPr>
          <p:nvPr>
            <p:ph type="ftr" sz="quarter" idx="11"/>
          </p:nvPr>
        </p:nvSpPr>
        <p:spPr/>
        <p:txBody>
          <a:bodyPr/>
          <a:lstStyle/>
          <a:p>
            <a:endParaRPr lang="en-US">
              <a:solidFill>
                <a:prstClr val="white">
                  <a:alpha val="60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white">
                    <a:alpha val="60000"/>
                  </a:prstClr>
                </a:solidFill>
              </a:rPr>
              <a:pPr/>
              <a:t>‹#›</a:t>
            </a:fld>
            <a:endParaRPr lang="en-US">
              <a:solidFill>
                <a:prstClr val="white">
                  <a:alpha val="60000"/>
                </a:prstClr>
              </a:solidFill>
            </a:endParaRPr>
          </a:p>
        </p:txBody>
      </p:sp>
    </p:spTree>
    <p:extLst>
      <p:ext uri="{BB962C8B-B14F-4D97-AF65-F5344CB8AC3E}">
        <p14:creationId xmlns:p14="http://schemas.microsoft.com/office/powerpoint/2010/main" val="1850233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white">
                    <a:alpha val="60000"/>
                  </a:prstClr>
                </a:solidFill>
              </a:rPr>
              <a:pPr/>
              <a:t>5/6/2024</a:t>
            </a:fld>
            <a:endParaRPr lang="en-US">
              <a:solidFill>
                <a:prstClr val="white">
                  <a:alpha val="60000"/>
                </a:prstClr>
              </a:solidFill>
            </a:endParaRPr>
          </a:p>
        </p:txBody>
      </p:sp>
      <p:sp>
        <p:nvSpPr>
          <p:cNvPr id="6" name="Footer Placeholder 5"/>
          <p:cNvSpPr>
            <a:spLocks noGrp="1"/>
          </p:cNvSpPr>
          <p:nvPr>
            <p:ph type="ftr" sz="quarter" idx="11"/>
          </p:nvPr>
        </p:nvSpPr>
        <p:spPr/>
        <p:txBody>
          <a:bodyPr/>
          <a:lstStyle/>
          <a:p>
            <a:endParaRPr lang="en-US">
              <a:solidFill>
                <a:prstClr val="white">
                  <a:alpha val="60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white">
                    <a:alpha val="60000"/>
                  </a:prstClr>
                </a:solidFill>
              </a:rPr>
              <a:pPr/>
              <a:t>‹#›</a:t>
            </a:fld>
            <a:endParaRPr lang="en-US">
              <a:solidFill>
                <a:prstClr val="white">
                  <a:alpha val="60000"/>
                </a:prstClr>
              </a:solidFill>
            </a:endParaRPr>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93267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white">
                    <a:alpha val="60000"/>
                  </a:prstClr>
                </a:solidFill>
              </a:rPr>
              <a:pPr/>
              <a:t>5/6/2024</a:t>
            </a:fld>
            <a:endParaRPr lang="en-US">
              <a:solidFill>
                <a:prstClr val="white">
                  <a:alpha val="60000"/>
                </a:prstClr>
              </a:solidFill>
            </a:endParaRPr>
          </a:p>
        </p:txBody>
      </p:sp>
      <p:sp>
        <p:nvSpPr>
          <p:cNvPr id="6" name="Footer Placeholder 5"/>
          <p:cNvSpPr>
            <a:spLocks noGrp="1"/>
          </p:cNvSpPr>
          <p:nvPr>
            <p:ph type="ftr" sz="quarter" idx="11"/>
          </p:nvPr>
        </p:nvSpPr>
        <p:spPr/>
        <p:txBody>
          <a:bodyPr/>
          <a:lstStyle/>
          <a:p>
            <a:endParaRPr lang="en-US">
              <a:solidFill>
                <a:prstClr val="white">
                  <a:alpha val="60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white">
                    <a:alpha val="60000"/>
                  </a:prstClr>
                </a:solidFill>
              </a:rPr>
              <a:pPr/>
              <a:t>‹#›</a:t>
            </a:fld>
            <a:endParaRPr lang="en-US">
              <a:solidFill>
                <a:prstClr val="white">
                  <a:alpha val="60000"/>
                </a:prstClr>
              </a:solidFill>
            </a:endParaRPr>
          </a:p>
        </p:txBody>
      </p:sp>
    </p:spTree>
    <p:extLst>
      <p:ext uri="{BB962C8B-B14F-4D97-AF65-F5344CB8AC3E}">
        <p14:creationId xmlns:p14="http://schemas.microsoft.com/office/powerpoint/2010/main" val="1749764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white">
                    <a:alpha val="60000"/>
                  </a:prstClr>
                </a:solidFill>
              </a:rPr>
              <a:pPr/>
              <a:t>5/6/2024</a:t>
            </a:fld>
            <a:endParaRPr lang="en-US">
              <a:solidFill>
                <a:prstClr val="white">
                  <a:alpha val="60000"/>
                </a:prstClr>
              </a:solidFill>
            </a:endParaRPr>
          </a:p>
        </p:txBody>
      </p:sp>
      <p:sp>
        <p:nvSpPr>
          <p:cNvPr id="4" name="Footer Placeholder 3"/>
          <p:cNvSpPr>
            <a:spLocks noGrp="1"/>
          </p:cNvSpPr>
          <p:nvPr>
            <p:ph type="ftr" sz="quarter" idx="11"/>
          </p:nvPr>
        </p:nvSpPr>
        <p:spPr/>
        <p:txBody>
          <a:bodyPr/>
          <a:lstStyle/>
          <a:p>
            <a:endParaRPr lang="en-US">
              <a:solidFill>
                <a:prstClr val="white">
                  <a:alpha val="60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white">
                    <a:alpha val="60000"/>
                  </a:prstClr>
                </a:solidFill>
              </a:rPr>
              <a:pPr/>
              <a:t>‹#›</a:t>
            </a:fld>
            <a:endParaRPr lang="en-US">
              <a:solidFill>
                <a:prstClr val="white">
                  <a:alpha val="60000"/>
                </a:prstClr>
              </a:solidFill>
            </a:endParaRPr>
          </a:p>
        </p:txBody>
      </p:sp>
    </p:spTree>
    <p:extLst>
      <p:ext uri="{BB962C8B-B14F-4D97-AF65-F5344CB8AC3E}">
        <p14:creationId xmlns:p14="http://schemas.microsoft.com/office/powerpoint/2010/main" val="3519581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white">
                    <a:alpha val="60000"/>
                  </a:prstClr>
                </a:solidFill>
              </a:rPr>
              <a:pPr/>
              <a:t>5/6/2024</a:t>
            </a:fld>
            <a:endParaRPr lang="en-US">
              <a:solidFill>
                <a:prstClr val="white">
                  <a:alpha val="60000"/>
                </a:prstClr>
              </a:solidFill>
            </a:endParaRPr>
          </a:p>
        </p:txBody>
      </p:sp>
      <p:sp>
        <p:nvSpPr>
          <p:cNvPr id="4" name="Footer Placeholder 3"/>
          <p:cNvSpPr>
            <a:spLocks noGrp="1"/>
          </p:cNvSpPr>
          <p:nvPr>
            <p:ph type="ftr" sz="quarter" idx="11"/>
          </p:nvPr>
        </p:nvSpPr>
        <p:spPr/>
        <p:txBody>
          <a:bodyPr/>
          <a:lstStyle/>
          <a:p>
            <a:endParaRPr lang="en-US">
              <a:solidFill>
                <a:prstClr val="white">
                  <a:alpha val="60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white">
                    <a:alpha val="60000"/>
                  </a:prstClr>
                </a:solidFill>
              </a:rPr>
              <a:pPr/>
              <a:t>‹#›</a:t>
            </a:fld>
            <a:endParaRPr lang="en-US">
              <a:solidFill>
                <a:prstClr val="white">
                  <a:alpha val="60000"/>
                </a:prstClr>
              </a:solidFill>
            </a:endParaRPr>
          </a:p>
        </p:txBody>
      </p:sp>
    </p:spTree>
    <p:extLst>
      <p:ext uri="{BB962C8B-B14F-4D97-AF65-F5344CB8AC3E}">
        <p14:creationId xmlns:p14="http://schemas.microsoft.com/office/powerpoint/2010/main" val="4219176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white">
                    <a:alpha val="60000"/>
                  </a:prstClr>
                </a:solidFill>
              </a:rPr>
              <a:pPr/>
              <a:t>5/6/2024</a:t>
            </a:fld>
            <a:endParaRPr lang="en-US">
              <a:solidFill>
                <a:prstClr val="white">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alpha val="60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white">
                    <a:alpha val="60000"/>
                  </a:prstClr>
                </a:solidFill>
              </a:rPr>
              <a:pPr/>
              <a:t>‹#›</a:t>
            </a:fld>
            <a:endParaRPr lang="en-US">
              <a:solidFill>
                <a:prstClr val="white">
                  <a:alpha val="60000"/>
                </a:prstClr>
              </a:solidFill>
            </a:endParaRPr>
          </a:p>
        </p:txBody>
      </p:sp>
    </p:spTree>
    <p:extLst>
      <p:ext uri="{BB962C8B-B14F-4D97-AF65-F5344CB8AC3E}">
        <p14:creationId xmlns:p14="http://schemas.microsoft.com/office/powerpoint/2010/main" val="707262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white">
                    <a:alpha val="60000"/>
                  </a:prstClr>
                </a:solidFill>
              </a:rPr>
              <a:pPr/>
              <a:t>5/6/2024</a:t>
            </a:fld>
            <a:endParaRPr lang="en-US">
              <a:solidFill>
                <a:prstClr val="white">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alpha val="60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white">
                    <a:alpha val="60000"/>
                  </a:prstClr>
                </a:solidFill>
              </a:rPr>
              <a:pPr/>
              <a:t>‹#›</a:t>
            </a:fld>
            <a:endParaRPr lang="en-US">
              <a:solidFill>
                <a:prstClr val="white">
                  <a:alpha val="60000"/>
                </a:prstClr>
              </a:solidFill>
            </a:endParaRPr>
          </a:p>
        </p:txBody>
      </p:sp>
    </p:spTree>
    <p:extLst>
      <p:ext uri="{BB962C8B-B14F-4D97-AF65-F5344CB8AC3E}">
        <p14:creationId xmlns:p14="http://schemas.microsoft.com/office/powerpoint/2010/main" val="222878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white">
                    <a:alpha val="60000"/>
                  </a:prstClr>
                </a:solidFill>
              </a:rPr>
              <a:pPr/>
              <a:t>5/6/2024</a:t>
            </a:fld>
            <a:endParaRPr lang="en-US">
              <a:solidFill>
                <a:prstClr val="white">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alpha val="60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white">
                    <a:alpha val="60000"/>
                  </a:prstClr>
                </a:solidFill>
              </a:rPr>
              <a:pPr/>
              <a:t>‹#›</a:t>
            </a:fld>
            <a:endParaRPr lang="en-US">
              <a:solidFill>
                <a:prstClr val="white">
                  <a:alpha val="60000"/>
                </a:prstClr>
              </a:solidFill>
            </a:endParaRPr>
          </a:p>
        </p:txBody>
      </p:sp>
    </p:spTree>
    <p:extLst>
      <p:ext uri="{BB962C8B-B14F-4D97-AF65-F5344CB8AC3E}">
        <p14:creationId xmlns:p14="http://schemas.microsoft.com/office/powerpoint/2010/main" val="3339585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white">
                    <a:alpha val="60000"/>
                  </a:prstClr>
                </a:solidFill>
              </a:rPr>
              <a:pPr/>
              <a:t>5/6/2024</a:t>
            </a:fld>
            <a:endParaRPr lang="en-US">
              <a:solidFill>
                <a:prstClr val="white">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alpha val="60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white">
                    <a:alpha val="60000"/>
                  </a:prstClr>
                </a:solidFill>
              </a:rPr>
              <a:pPr/>
              <a:t>‹#›</a:t>
            </a:fld>
            <a:endParaRPr lang="en-US">
              <a:solidFill>
                <a:prstClr val="white">
                  <a:alpha val="60000"/>
                </a:prstClr>
              </a:solidFill>
            </a:endParaRPr>
          </a:p>
        </p:txBody>
      </p:sp>
    </p:spTree>
    <p:extLst>
      <p:ext uri="{BB962C8B-B14F-4D97-AF65-F5344CB8AC3E}">
        <p14:creationId xmlns:p14="http://schemas.microsoft.com/office/powerpoint/2010/main" val="1036803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white">
                    <a:alpha val="60000"/>
                  </a:prstClr>
                </a:solidFill>
              </a:rPr>
              <a:pPr/>
              <a:t>5/6/2024</a:t>
            </a:fld>
            <a:endParaRPr lang="en-US">
              <a:solidFill>
                <a:prstClr val="white">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alpha val="60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white">
                    <a:alpha val="60000"/>
                  </a:prstClr>
                </a:solidFill>
              </a:rPr>
              <a:pPr/>
              <a:t>‹#›</a:t>
            </a:fld>
            <a:endParaRPr lang="en-US">
              <a:solidFill>
                <a:prstClr val="white">
                  <a:alpha val="60000"/>
                </a:prstClr>
              </a:solidFill>
            </a:endParaRPr>
          </a:p>
        </p:txBody>
      </p:sp>
    </p:spTree>
    <p:extLst>
      <p:ext uri="{BB962C8B-B14F-4D97-AF65-F5344CB8AC3E}">
        <p14:creationId xmlns:p14="http://schemas.microsoft.com/office/powerpoint/2010/main" val="3433456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white">
                    <a:alpha val="60000"/>
                  </a:prstClr>
                </a:solidFill>
              </a:rPr>
              <a:pPr/>
              <a:t>5/6/2024</a:t>
            </a:fld>
            <a:endParaRPr lang="en-US">
              <a:solidFill>
                <a:prstClr val="white">
                  <a:alpha val="60000"/>
                </a:prstClr>
              </a:solidFill>
            </a:endParaRPr>
          </a:p>
        </p:txBody>
      </p:sp>
      <p:sp>
        <p:nvSpPr>
          <p:cNvPr id="6" name="Footer Placeholder 5"/>
          <p:cNvSpPr>
            <a:spLocks noGrp="1"/>
          </p:cNvSpPr>
          <p:nvPr>
            <p:ph type="ftr" sz="quarter" idx="11"/>
          </p:nvPr>
        </p:nvSpPr>
        <p:spPr/>
        <p:txBody>
          <a:bodyPr/>
          <a:lstStyle/>
          <a:p>
            <a:endParaRPr lang="en-US">
              <a:solidFill>
                <a:prstClr val="white">
                  <a:alpha val="60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white">
                    <a:alpha val="60000"/>
                  </a:prstClr>
                </a:solidFill>
              </a:rPr>
              <a:pPr/>
              <a:t>‹#›</a:t>
            </a:fld>
            <a:endParaRPr lang="en-US">
              <a:solidFill>
                <a:prstClr val="white">
                  <a:alpha val="60000"/>
                </a:prstClr>
              </a:solidFill>
            </a:endParaRPr>
          </a:p>
        </p:txBody>
      </p:sp>
    </p:spTree>
    <p:extLst>
      <p:ext uri="{BB962C8B-B14F-4D97-AF65-F5344CB8AC3E}">
        <p14:creationId xmlns:p14="http://schemas.microsoft.com/office/powerpoint/2010/main" val="355575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white">
                    <a:alpha val="60000"/>
                  </a:prstClr>
                </a:solidFill>
              </a:rPr>
              <a:pPr/>
              <a:t>5/6/2024</a:t>
            </a:fld>
            <a:endParaRPr lang="en-US">
              <a:solidFill>
                <a:prstClr val="white">
                  <a:alpha val="60000"/>
                </a:prstClr>
              </a:solidFill>
            </a:endParaRPr>
          </a:p>
        </p:txBody>
      </p:sp>
      <p:sp>
        <p:nvSpPr>
          <p:cNvPr id="8" name="Footer Placeholder 7"/>
          <p:cNvSpPr>
            <a:spLocks noGrp="1"/>
          </p:cNvSpPr>
          <p:nvPr>
            <p:ph type="ftr" sz="quarter" idx="11"/>
          </p:nvPr>
        </p:nvSpPr>
        <p:spPr/>
        <p:txBody>
          <a:bodyPr/>
          <a:lstStyle/>
          <a:p>
            <a:endParaRPr lang="en-US">
              <a:solidFill>
                <a:prstClr val="white">
                  <a:alpha val="60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white">
                    <a:alpha val="60000"/>
                  </a:prstClr>
                </a:solidFill>
              </a:rPr>
              <a:pPr/>
              <a:t>‹#›</a:t>
            </a:fld>
            <a:endParaRPr lang="en-US">
              <a:solidFill>
                <a:prstClr val="white">
                  <a:alpha val="60000"/>
                </a:prstClr>
              </a:solidFill>
            </a:endParaRPr>
          </a:p>
        </p:txBody>
      </p:sp>
    </p:spTree>
    <p:extLst>
      <p:ext uri="{BB962C8B-B14F-4D97-AF65-F5344CB8AC3E}">
        <p14:creationId xmlns:p14="http://schemas.microsoft.com/office/powerpoint/2010/main" val="715455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white">
                    <a:alpha val="60000"/>
                  </a:prstClr>
                </a:solidFill>
              </a:rPr>
              <a:pPr/>
              <a:t>5/6/2024</a:t>
            </a:fld>
            <a:endParaRPr lang="en-US">
              <a:solidFill>
                <a:prstClr val="white">
                  <a:alpha val="60000"/>
                </a:prstClr>
              </a:solidFill>
            </a:endParaRPr>
          </a:p>
        </p:txBody>
      </p:sp>
      <p:sp>
        <p:nvSpPr>
          <p:cNvPr id="4" name="Footer Placeholder 3"/>
          <p:cNvSpPr>
            <a:spLocks noGrp="1"/>
          </p:cNvSpPr>
          <p:nvPr>
            <p:ph type="ftr" sz="quarter" idx="11"/>
          </p:nvPr>
        </p:nvSpPr>
        <p:spPr/>
        <p:txBody>
          <a:bodyPr/>
          <a:lstStyle/>
          <a:p>
            <a:endParaRPr lang="en-US">
              <a:solidFill>
                <a:prstClr val="white">
                  <a:alpha val="60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white">
                    <a:alpha val="60000"/>
                  </a:prstClr>
                </a:solidFill>
              </a:rPr>
              <a:pPr/>
              <a:t>‹#›</a:t>
            </a:fld>
            <a:endParaRPr lang="en-US">
              <a:solidFill>
                <a:prstClr val="white">
                  <a:alpha val="60000"/>
                </a:prstClr>
              </a:solidFill>
            </a:endParaRPr>
          </a:p>
        </p:txBody>
      </p:sp>
    </p:spTree>
    <p:extLst>
      <p:ext uri="{BB962C8B-B14F-4D97-AF65-F5344CB8AC3E}">
        <p14:creationId xmlns:p14="http://schemas.microsoft.com/office/powerpoint/2010/main" val="262692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solidFill>
                  <a:prstClr val="white">
                    <a:alpha val="60000"/>
                  </a:prstClr>
                </a:solidFill>
              </a:rPr>
              <a:pPr/>
              <a:t>5/6/2024</a:t>
            </a:fld>
            <a:endParaRPr lang="en-US">
              <a:solidFill>
                <a:prstClr val="white">
                  <a:alpha val="60000"/>
                </a:prstClr>
              </a:solidFill>
            </a:endParaRPr>
          </a:p>
        </p:txBody>
      </p:sp>
      <p:sp>
        <p:nvSpPr>
          <p:cNvPr id="3" name="Footer Placeholder 2"/>
          <p:cNvSpPr>
            <a:spLocks noGrp="1"/>
          </p:cNvSpPr>
          <p:nvPr>
            <p:ph type="ftr" sz="quarter" idx="11"/>
          </p:nvPr>
        </p:nvSpPr>
        <p:spPr/>
        <p:txBody>
          <a:bodyPr/>
          <a:lstStyle/>
          <a:p>
            <a:endParaRPr lang="en-US">
              <a:solidFill>
                <a:prstClr val="white">
                  <a:alpha val="60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white">
                    <a:alpha val="60000"/>
                  </a:prstClr>
                </a:solidFill>
              </a:rPr>
              <a:pPr/>
              <a:t>‹#›</a:t>
            </a:fld>
            <a:endParaRPr lang="en-US">
              <a:solidFill>
                <a:prstClr val="white">
                  <a:alpha val="60000"/>
                </a:prstClr>
              </a:solidFill>
            </a:endParaRPr>
          </a:p>
        </p:txBody>
      </p:sp>
    </p:spTree>
    <p:extLst>
      <p:ext uri="{BB962C8B-B14F-4D97-AF65-F5344CB8AC3E}">
        <p14:creationId xmlns:p14="http://schemas.microsoft.com/office/powerpoint/2010/main" val="1977702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white">
                    <a:alpha val="60000"/>
                  </a:prstClr>
                </a:solidFill>
              </a:rPr>
              <a:pPr/>
              <a:t>5/6/2024</a:t>
            </a:fld>
            <a:endParaRPr lang="en-US">
              <a:solidFill>
                <a:prstClr val="white">
                  <a:alpha val="60000"/>
                </a:prstClr>
              </a:solidFill>
            </a:endParaRPr>
          </a:p>
        </p:txBody>
      </p:sp>
      <p:sp>
        <p:nvSpPr>
          <p:cNvPr id="6" name="Footer Placeholder 5"/>
          <p:cNvSpPr>
            <a:spLocks noGrp="1"/>
          </p:cNvSpPr>
          <p:nvPr>
            <p:ph type="ftr" sz="quarter" idx="11"/>
          </p:nvPr>
        </p:nvSpPr>
        <p:spPr/>
        <p:txBody>
          <a:bodyPr/>
          <a:lstStyle/>
          <a:p>
            <a:endParaRPr lang="en-US">
              <a:solidFill>
                <a:prstClr val="white">
                  <a:alpha val="60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white">
                    <a:alpha val="60000"/>
                  </a:prstClr>
                </a:solidFill>
              </a:rPr>
              <a:pPr/>
              <a:t>‹#›</a:t>
            </a:fld>
            <a:endParaRPr lang="en-US">
              <a:solidFill>
                <a:prstClr val="white">
                  <a:alpha val="60000"/>
                </a:prstClr>
              </a:solidFill>
            </a:endParaRPr>
          </a:p>
        </p:txBody>
      </p:sp>
    </p:spTree>
    <p:extLst>
      <p:ext uri="{BB962C8B-B14F-4D97-AF65-F5344CB8AC3E}">
        <p14:creationId xmlns:p14="http://schemas.microsoft.com/office/powerpoint/2010/main" val="880712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white">
                    <a:alpha val="60000"/>
                  </a:prstClr>
                </a:solidFill>
              </a:rPr>
              <a:pPr/>
              <a:t>5/6/2024</a:t>
            </a:fld>
            <a:endParaRPr lang="en-US">
              <a:solidFill>
                <a:prstClr val="white">
                  <a:alpha val="60000"/>
                </a:prstClr>
              </a:solidFill>
            </a:endParaRPr>
          </a:p>
        </p:txBody>
      </p:sp>
      <p:sp>
        <p:nvSpPr>
          <p:cNvPr id="6" name="Footer Placeholder 5"/>
          <p:cNvSpPr>
            <a:spLocks noGrp="1"/>
          </p:cNvSpPr>
          <p:nvPr>
            <p:ph type="ftr" sz="quarter" idx="11"/>
          </p:nvPr>
        </p:nvSpPr>
        <p:spPr/>
        <p:txBody>
          <a:bodyPr/>
          <a:lstStyle/>
          <a:p>
            <a:endParaRPr lang="en-US">
              <a:solidFill>
                <a:prstClr val="white">
                  <a:alpha val="60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white">
                    <a:alpha val="60000"/>
                  </a:prstClr>
                </a:solidFill>
              </a:rPr>
              <a:pPr/>
              <a:t>‹#›</a:t>
            </a:fld>
            <a:endParaRPr lang="en-US">
              <a:solidFill>
                <a:prstClr val="white">
                  <a:alpha val="60000"/>
                </a:prstClr>
              </a:solidFill>
            </a:endParaRPr>
          </a:p>
        </p:txBody>
      </p:sp>
    </p:spTree>
    <p:extLst>
      <p:ext uri="{BB962C8B-B14F-4D97-AF65-F5344CB8AC3E}">
        <p14:creationId xmlns:p14="http://schemas.microsoft.com/office/powerpoint/2010/main" val="176219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1D8BD707-D9CF-40AE-B4C6-C98DA3205C09}" type="datetimeFigureOut">
              <a:rPr lang="en-US" smtClean="0">
                <a:solidFill>
                  <a:prstClr val="white">
                    <a:alpha val="60000"/>
                  </a:prstClr>
                </a:solidFill>
              </a:rPr>
              <a:pPr/>
              <a:t>5/6/2024</a:t>
            </a:fld>
            <a:endParaRPr lang="en-US">
              <a:solidFill>
                <a:prstClr val="white">
                  <a:alpha val="60000"/>
                </a:prstClr>
              </a:solidFill>
            </a:endParaRPr>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solidFill>
                <a:prstClr val="white">
                  <a:alpha val="60000"/>
                </a:prstClr>
              </a:solidFill>
            </a:endParaRPr>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B6F15528-21DE-4FAA-801E-634DDDAF4B2B}" type="slidenum">
              <a:rPr lang="en-US" smtClean="0">
                <a:solidFill>
                  <a:prstClr val="white">
                    <a:alpha val="60000"/>
                  </a:prstClr>
                </a:solidFill>
              </a:rPr>
              <a:pPr/>
              <a:t>‹#›</a:t>
            </a:fld>
            <a:endParaRPr lang="en-US">
              <a:solidFill>
                <a:prstClr val="white">
                  <a:alpha val="60000"/>
                </a:prstClr>
              </a:solidFill>
            </a:endParaRPr>
          </a:p>
        </p:txBody>
      </p:sp>
    </p:spTree>
    <p:extLst>
      <p:ext uri="{BB962C8B-B14F-4D97-AF65-F5344CB8AC3E}">
        <p14:creationId xmlns:p14="http://schemas.microsoft.com/office/powerpoint/2010/main" val="186497169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8.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hyperlink" Target="https://seitech-solutions.com/industry-4-0-services" TargetMode="Externa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hyperlink" Target="https://seitech-solutions.com/automation-and-system-integration" TargetMode="Externa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4740" y="2764809"/>
            <a:ext cx="8610600" cy="646331"/>
          </a:xfrm>
          <a:prstGeom prst="rect">
            <a:avLst/>
          </a:prstGeom>
        </p:spPr>
        <p:txBody>
          <a:bodyPr wrap="square">
            <a:spAutoFit/>
          </a:bodyPr>
          <a:lstStyle/>
          <a:p>
            <a:pPr algn="ctr"/>
            <a:r>
              <a:rPr lang="en-US" sz="3600" dirty="0"/>
              <a:t>AI-SET Digital Solution &amp; AI-SET Academic</a:t>
            </a:r>
          </a:p>
        </p:txBody>
      </p:sp>
      <p:sp>
        <p:nvSpPr>
          <p:cNvPr id="6" name="Rectangle 5"/>
          <p:cNvSpPr/>
          <p:nvPr/>
        </p:nvSpPr>
        <p:spPr>
          <a:xfrm>
            <a:off x="900040" y="4679006"/>
            <a:ext cx="7620000" cy="1428083"/>
          </a:xfrm>
          <a:prstGeom prst="rect">
            <a:avLst/>
          </a:prstGeom>
        </p:spPr>
        <p:txBody>
          <a:bodyPr wrap="square">
            <a:spAutoFit/>
          </a:bodyPr>
          <a:lstStyle/>
          <a:p>
            <a:pPr algn="ctr" rtl="1">
              <a:lnSpc>
                <a:spcPct val="90000"/>
              </a:lnSpc>
              <a:spcBef>
                <a:spcPct val="20000"/>
              </a:spcBef>
              <a:buSzPct val="60000"/>
            </a:pPr>
            <a:r>
              <a:rPr lang="en-GB" sz="2800" dirty="0" err="1"/>
              <a:t>Dr.</a:t>
            </a:r>
            <a:r>
              <a:rPr lang="en-GB" sz="2800" dirty="0"/>
              <a:t> / Adel El-</a:t>
            </a:r>
            <a:r>
              <a:rPr lang="en-GB" sz="2800" dirty="0" err="1"/>
              <a:t>Sahfy</a:t>
            </a:r>
            <a:r>
              <a:rPr lang="en-GB" sz="2800" dirty="0"/>
              <a:t>                          </a:t>
            </a:r>
            <a:r>
              <a:rPr lang="en-GB" sz="2000" dirty="0"/>
              <a:t>[Chairman &amp; Owner]</a:t>
            </a:r>
          </a:p>
          <a:p>
            <a:pPr algn="ctr" rtl="1">
              <a:lnSpc>
                <a:spcPct val="90000"/>
              </a:lnSpc>
              <a:spcBef>
                <a:spcPct val="20000"/>
              </a:spcBef>
              <a:buSzPct val="60000"/>
            </a:pPr>
            <a:r>
              <a:rPr lang="en-GB" sz="2800" dirty="0" err="1"/>
              <a:t>Dr.</a:t>
            </a:r>
            <a:r>
              <a:rPr lang="en-GB" sz="2800" dirty="0"/>
              <a:t> / Islam Abu-Seta  </a:t>
            </a:r>
            <a:r>
              <a:rPr lang="en-GB" sz="2000" dirty="0"/>
              <a:t>[Chief Executive Officer (CEO) &amp; Founder]</a:t>
            </a:r>
          </a:p>
          <a:p>
            <a:pPr algn="ctr" rtl="1">
              <a:lnSpc>
                <a:spcPct val="90000"/>
              </a:lnSpc>
              <a:spcBef>
                <a:spcPct val="20000"/>
              </a:spcBef>
              <a:buSzPct val="60000"/>
            </a:pPr>
            <a:endParaRPr lang="ar-EG" sz="2800" dirty="0"/>
          </a:p>
        </p:txBody>
      </p:sp>
      <p:sp>
        <p:nvSpPr>
          <p:cNvPr id="8" name="TextBox 7"/>
          <p:cNvSpPr txBox="1"/>
          <p:nvPr/>
        </p:nvSpPr>
        <p:spPr>
          <a:xfrm>
            <a:off x="3596126" y="4217341"/>
            <a:ext cx="2490436" cy="461665"/>
          </a:xfrm>
          <a:prstGeom prst="rect">
            <a:avLst/>
          </a:prstGeom>
          <a:noFill/>
        </p:spPr>
        <p:txBody>
          <a:bodyPr wrap="square" rtlCol="1">
            <a:spAutoFit/>
          </a:bodyPr>
          <a:lstStyle/>
          <a:p>
            <a:r>
              <a:rPr lang="en-GB" sz="2400" dirty="0"/>
              <a:t>Submitted by:</a:t>
            </a:r>
            <a:endParaRPr lang="ar-EG" sz="2400" dirty="0"/>
          </a:p>
        </p:txBody>
      </p:sp>
      <p:sp>
        <p:nvSpPr>
          <p:cNvPr id="11" name="TextBox 10"/>
          <p:cNvSpPr txBox="1"/>
          <p:nvPr/>
        </p:nvSpPr>
        <p:spPr>
          <a:xfrm>
            <a:off x="2209800" y="6324600"/>
            <a:ext cx="4572000" cy="461665"/>
          </a:xfrm>
          <a:prstGeom prst="rect">
            <a:avLst/>
          </a:prstGeom>
          <a:noFill/>
        </p:spPr>
        <p:txBody>
          <a:bodyPr wrap="square" rtlCol="0">
            <a:spAutoFit/>
          </a:bodyPr>
          <a:lstStyle/>
          <a:p>
            <a:pPr algn="ctr"/>
            <a:r>
              <a:rPr lang="en-US" sz="2400" dirty="0"/>
              <a:t>2024</a:t>
            </a:r>
          </a:p>
        </p:txBody>
      </p:sp>
      <p:sp>
        <p:nvSpPr>
          <p:cNvPr id="12" name="TextBox 11"/>
          <p:cNvSpPr txBox="1"/>
          <p:nvPr/>
        </p:nvSpPr>
        <p:spPr>
          <a:xfrm>
            <a:off x="3047999" y="405347"/>
            <a:ext cx="2895600" cy="523220"/>
          </a:xfrm>
          <a:prstGeom prst="rect">
            <a:avLst/>
          </a:prstGeom>
          <a:noFill/>
        </p:spPr>
        <p:txBody>
          <a:bodyPr wrap="square" rtlCol="0">
            <a:spAutoFit/>
          </a:bodyPr>
          <a:lstStyle/>
          <a:p>
            <a:r>
              <a:rPr lang="en-US" sz="2800" b="1" dirty="0"/>
              <a:t>Inova-AI (AI-SET)</a:t>
            </a:r>
          </a:p>
        </p:txBody>
      </p:sp>
      <p:pic>
        <p:nvPicPr>
          <p:cNvPr id="3" name="Picture 2">
            <a:extLst>
              <a:ext uri="{FF2B5EF4-FFF2-40B4-BE49-F238E27FC236}">
                <a16:creationId xmlns:a16="http://schemas.microsoft.com/office/drawing/2014/main" id="{5E96C5BC-23E4-4FEE-94A6-1ACFCF432A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0258" y="81095"/>
            <a:ext cx="1559859" cy="1559859"/>
          </a:xfrm>
          <a:prstGeom prst="rect">
            <a:avLst/>
          </a:prstGeom>
        </p:spPr>
      </p:pic>
      <p:pic>
        <p:nvPicPr>
          <p:cNvPr id="7" name="Picture 6">
            <a:extLst>
              <a:ext uri="{FF2B5EF4-FFF2-40B4-BE49-F238E27FC236}">
                <a16:creationId xmlns:a16="http://schemas.microsoft.com/office/drawing/2014/main" id="{66A4DB21-5A3B-47FB-95CF-21FF6A00BD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01486" y="71735"/>
            <a:ext cx="1330786" cy="1330786"/>
          </a:xfrm>
          <a:prstGeom prst="rect">
            <a:avLst/>
          </a:prstGeom>
        </p:spPr>
      </p:pic>
      <p:pic>
        <p:nvPicPr>
          <p:cNvPr id="10" name="Picture 9">
            <a:extLst>
              <a:ext uri="{FF2B5EF4-FFF2-40B4-BE49-F238E27FC236}">
                <a16:creationId xmlns:a16="http://schemas.microsoft.com/office/drawing/2014/main" id="{83FF67A1-3E57-44D2-8996-64594E0491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2621" y="71735"/>
            <a:ext cx="1330786" cy="1330786"/>
          </a:xfrm>
          <a:prstGeom prst="rect">
            <a:avLst/>
          </a:prstGeom>
        </p:spPr>
      </p:pic>
    </p:spTree>
    <p:extLst>
      <p:ext uri="{BB962C8B-B14F-4D97-AF65-F5344CB8AC3E}">
        <p14:creationId xmlns:p14="http://schemas.microsoft.com/office/powerpoint/2010/main" val="2372820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685800"/>
            <a:ext cx="7086600" cy="535531"/>
          </a:xfrm>
          <a:prstGeom prst="rect">
            <a:avLst/>
          </a:prstGeom>
          <a:noFill/>
        </p:spPr>
        <p:txBody>
          <a:bodyPr wrap="square" rtlCol="1">
            <a:spAutoFit/>
          </a:bodyPr>
          <a:lstStyle/>
          <a:p>
            <a:pPr algn="ctr" defTabSz="914400">
              <a:lnSpc>
                <a:spcPct val="90000"/>
              </a:lnSpc>
              <a:spcBef>
                <a:spcPct val="0"/>
              </a:spcBef>
            </a:pPr>
            <a:r>
              <a:rPr lang="en-US" sz="3200" b="1" cap="all" dirty="0">
                <a:solidFill>
                  <a:schemeClr val="accent4">
                    <a:lumMod val="75000"/>
                  </a:schemeClr>
                </a:solidFill>
                <a:effectLst>
                  <a:outerShdw blurRad="50800" dist="63500" dir="2700000" algn="tl" rotWithShape="0">
                    <a:srgbClr val="000000">
                      <a:alpha val="48000"/>
                    </a:srgbClr>
                  </a:outerShdw>
                </a:effectLst>
                <a:latin typeface="+mj-lt"/>
                <a:ea typeface="+mj-ea"/>
                <a:cs typeface="+mj-cs"/>
              </a:rPr>
              <a:t>Custom Solutions</a:t>
            </a:r>
            <a:endParaRPr lang="ar-EG" sz="3200" b="1" cap="all" dirty="0">
              <a:solidFill>
                <a:schemeClr val="accent4">
                  <a:lumMod val="75000"/>
                </a:schemeClr>
              </a:solidFill>
              <a:effectLst>
                <a:outerShdw blurRad="50800" dist="63500" dir="2700000" algn="tl" rotWithShape="0">
                  <a:srgbClr val="000000">
                    <a:alpha val="48000"/>
                  </a:srgbClr>
                </a:outerShdw>
              </a:effectLst>
              <a:latin typeface="+mj-lt"/>
              <a:ea typeface="+mj-ea"/>
              <a:cs typeface="+mj-cs"/>
            </a:endParaRPr>
          </a:p>
        </p:txBody>
      </p:sp>
      <p:sp>
        <p:nvSpPr>
          <p:cNvPr id="5" name="Rectangle 4"/>
          <p:cNvSpPr/>
          <p:nvPr/>
        </p:nvSpPr>
        <p:spPr>
          <a:xfrm>
            <a:off x="914400" y="1600200"/>
            <a:ext cx="7391400" cy="2585323"/>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1E1D24"/>
                </a:solidFill>
                <a:latin typeface="inherit"/>
              </a:rPr>
              <a:t>We help you reach your business goals by identifying the hurdles and thoroughly design and deploy digital solutions, to overcome and facilitate even the most complex business problems. Our team of architects and developers ideate, analyze, design, and implement solutions that fit your business needs by adopting the best fit technology stacks and frame works.</a:t>
            </a:r>
          </a:p>
          <a:p>
            <a:pPr algn="just"/>
            <a:br>
              <a:rPr lang="en-US" b="1" dirty="0">
                <a:solidFill>
                  <a:srgbClr val="1E1D24"/>
                </a:solidFill>
                <a:latin typeface="inherit"/>
              </a:rPr>
            </a:br>
            <a:endParaRPr lang="en-US" b="1" dirty="0">
              <a:solidFill>
                <a:srgbClr val="1E1D24"/>
              </a:solidFill>
              <a:latin typeface="inherit"/>
            </a:endParaRPr>
          </a:p>
        </p:txBody>
      </p:sp>
    </p:spTree>
    <p:extLst>
      <p:ext uri="{BB962C8B-B14F-4D97-AF65-F5344CB8AC3E}">
        <p14:creationId xmlns:p14="http://schemas.microsoft.com/office/powerpoint/2010/main" val="2071480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685800"/>
            <a:ext cx="7086600" cy="535531"/>
          </a:xfrm>
          <a:prstGeom prst="rect">
            <a:avLst/>
          </a:prstGeom>
          <a:noFill/>
        </p:spPr>
        <p:txBody>
          <a:bodyPr wrap="square" rtlCol="1">
            <a:spAutoFit/>
          </a:bodyPr>
          <a:lstStyle/>
          <a:p>
            <a:pPr algn="ctr" defTabSz="914400">
              <a:lnSpc>
                <a:spcPct val="90000"/>
              </a:lnSpc>
              <a:spcBef>
                <a:spcPct val="0"/>
              </a:spcBef>
            </a:pPr>
            <a:r>
              <a:rPr lang="en-GB" sz="3200" b="1" cap="all" dirty="0">
                <a:solidFill>
                  <a:schemeClr val="accent4">
                    <a:lumMod val="75000"/>
                  </a:schemeClr>
                </a:solidFill>
                <a:effectLst>
                  <a:outerShdw blurRad="50800" dist="63500" dir="2700000" algn="tl" rotWithShape="0">
                    <a:srgbClr val="000000">
                      <a:alpha val="48000"/>
                    </a:srgbClr>
                  </a:outerShdw>
                </a:effectLst>
                <a:latin typeface="+mj-lt"/>
                <a:ea typeface="+mj-ea"/>
                <a:cs typeface="+mj-cs"/>
              </a:rPr>
              <a:t>Custom as a service</a:t>
            </a:r>
            <a:endParaRPr lang="ar-EG" sz="3200" b="1" cap="all" dirty="0">
              <a:solidFill>
                <a:schemeClr val="accent4">
                  <a:lumMod val="75000"/>
                </a:schemeClr>
              </a:solidFill>
              <a:effectLst>
                <a:outerShdw blurRad="50800" dist="63500" dir="2700000" algn="tl" rotWithShape="0">
                  <a:srgbClr val="000000">
                    <a:alpha val="48000"/>
                  </a:srgbClr>
                </a:outerShdw>
              </a:effectLst>
              <a:latin typeface="+mj-lt"/>
              <a:ea typeface="+mj-ea"/>
              <a:cs typeface="+mj-cs"/>
            </a:endParaRPr>
          </a:p>
        </p:txBody>
      </p:sp>
      <p:sp>
        <p:nvSpPr>
          <p:cNvPr id="5" name="Rectangle 4"/>
          <p:cNvSpPr/>
          <p:nvPr/>
        </p:nvSpPr>
        <p:spPr>
          <a:xfrm>
            <a:off x="1066800" y="1582341"/>
            <a:ext cx="7162800" cy="2585323"/>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1E1D24"/>
                </a:solidFill>
                <a:latin typeface="inherit"/>
              </a:rPr>
              <a:t>Our QA testing engineers have excellent analytical knowledge and skills, as well as extensive experience to analyze the features of the solution and the requirements of the customer. They develop the most appropriate testing strategy for each project using the best practices of functional, API, Performance and Acceptance testing. Our team of testing engineers performs various types of manual and automation testing to make sure your solution operates in a way that win your users’ satisfaction</a:t>
            </a:r>
          </a:p>
        </p:txBody>
      </p:sp>
    </p:spTree>
    <p:extLst>
      <p:ext uri="{BB962C8B-B14F-4D97-AF65-F5344CB8AC3E}">
        <p14:creationId xmlns:p14="http://schemas.microsoft.com/office/powerpoint/2010/main" val="286119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685800"/>
            <a:ext cx="7086600" cy="535531"/>
          </a:xfrm>
          <a:prstGeom prst="rect">
            <a:avLst/>
          </a:prstGeom>
          <a:noFill/>
        </p:spPr>
        <p:txBody>
          <a:bodyPr wrap="square" rtlCol="1">
            <a:spAutoFit/>
          </a:bodyPr>
          <a:lstStyle/>
          <a:p>
            <a:pPr algn="ctr" defTabSz="914400">
              <a:lnSpc>
                <a:spcPct val="90000"/>
              </a:lnSpc>
              <a:spcBef>
                <a:spcPct val="0"/>
              </a:spcBef>
            </a:pPr>
            <a:r>
              <a:rPr lang="en-GB" sz="3200" b="1" cap="all" dirty="0">
                <a:solidFill>
                  <a:schemeClr val="accent4">
                    <a:lumMod val="75000"/>
                  </a:schemeClr>
                </a:solidFill>
                <a:effectLst>
                  <a:outerShdw blurRad="50800" dist="63500" dir="2700000" algn="tl" rotWithShape="0">
                    <a:srgbClr val="000000">
                      <a:alpha val="48000"/>
                    </a:srgbClr>
                  </a:outerShdw>
                </a:effectLst>
                <a:latin typeface="+mj-lt"/>
                <a:ea typeface="+mj-ea"/>
                <a:cs typeface="+mj-cs"/>
              </a:rPr>
              <a:t>Remote Managed Services</a:t>
            </a:r>
            <a:endParaRPr lang="ar-EG" sz="3200" b="1" cap="all" dirty="0">
              <a:solidFill>
                <a:schemeClr val="accent4">
                  <a:lumMod val="75000"/>
                </a:schemeClr>
              </a:solidFill>
              <a:effectLst>
                <a:outerShdw blurRad="50800" dist="63500" dir="2700000" algn="tl" rotWithShape="0">
                  <a:srgbClr val="000000">
                    <a:alpha val="48000"/>
                  </a:srgbClr>
                </a:outerShdw>
              </a:effectLst>
              <a:latin typeface="+mj-lt"/>
              <a:ea typeface="+mj-ea"/>
              <a:cs typeface="+mj-cs"/>
            </a:endParaRPr>
          </a:p>
        </p:txBody>
      </p:sp>
      <p:sp>
        <p:nvSpPr>
          <p:cNvPr id="5" name="Rectangle 4"/>
          <p:cNvSpPr/>
          <p:nvPr/>
        </p:nvSpPr>
        <p:spPr>
          <a:xfrm>
            <a:off x="990600" y="1524000"/>
            <a:ext cx="7467600" cy="2031325"/>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1E1D24"/>
                </a:solidFill>
                <a:latin typeface="inherit"/>
              </a:rPr>
              <a:t>We use a structured process to build the right, long-term dedicated team for your project. Our high-performance frontend and full stack developers provide the expertise you need to deliver solutions using key cutting edge technologies. We provide our customers with the best of both – control &amp;flexibility over their project development using simple three steps, Enlightening, Screening and Onboarding.</a:t>
            </a:r>
          </a:p>
        </p:txBody>
      </p:sp>
    </p:spTree>
    <p:extLst>
      <p:ext uri="{BB962C8B-B14F-4D97-AF65-F5344CB8AC3E}">
        <p14:creationId xmlns:p14="http://schemas.microsoft.com/office/powerpoint/2010/main" val="1254753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685800"/>
            <a:ext cx="7086600" cy="535531"/>
          </a:xfrm>
          <a:prstGeom prst="rect">
            <a:avLst/>
          </a:prstGeom>
          <a:noFill/>
        </p:spPr>
        <p:txBody>
          <a:bodyPr wrap="square" rtlCol="1">
            <a:spAutoFit/>
          </a:bodyPr>
          <a:lstStyle/>
          <a:p>
            <a:pPr algn="ctr" defTabSz="914400">
              <a:lnSpc>
                <a:spcPct val="90000"/>
              </a:lnSpc>
              <a:spcBef>
                <a:spcPct val="0"/>
              </a:spcBef>
            </a:pPr>
            <a:r>
              <a:rPr lang="en-GB" sz="3200" b="1" cap="all" dirty="0">
                <a:solidFill>
                  <a:schemeClr val="accent4">
                    <a:lumMod val="75000"/>
                  </a:schemeClr>
                </a:solidFill>
                <a:effectLst>
                  <a:outerShdw blurRad="50800" dist="63500" dir="2700000" algn="tl" rotWithShape="0">
                    <a:srgbClr val="000000">
                      <a:alpha val="48000"/>
                    </a:srgbClr>
                  </a:outerShdw>
                </a:effectLst>
                <a:latin typeface="+mj-lt"/>
                <a:ea typeface="+mj-ea"/>
                <a:cs typeface="+mj-cs"/>
              </a:rPr>
              <a:t>High performance computing</a:t>
            </a:r>
            <a:endParaRPr lang="ar-EG" sz="3200" b="1" cap="all" dirty="0">
              <a:solidFill>
                <a:schemeClr val="accent4">
                  <a:lumMod val="75000"/>
                </a:schemeClr>
              </a:solidFill>
              <a:effectLst>
                <a:outerShdw blurRad="50800" dist="63500" dir="2700000" algn="tl" rotWithShape="0">
                  <a:srgbClr val="000000">
                    <a:alpha val="48000"/>
                  </a:srgbClr>
                </a:outerShdw>
              </a:effectLst>
              <a:latin typeface="+mj-lt"/>
              <a:ea typeface="+mj-ea"/>
              <a:cs typeface="+mj-cs"/>
            </a:endParaRPr>
          </a:p>
        </p:txBody>
      </p:sp>
      <p:sp>
        <p:nvSpPr>
          <p:cNvPr id="5" name="Rectangle 4"/>
          <p:cNvSpPr/>
          <p:nvPr/>
        </p:nvSpPr>
        <p:spPr>
          <a:xfrm>
            <a:off x="914400" y="1600200"/>
            <a:ext cx="7543800" cy="2031325"/>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1E1D24"/>
                </a:solidFill>
                <a:latin typeface="inherit"/>
              </a:rPr>
              <a:t>Leveraging a decade of experience in the HPC services industry our professional services team is able to provide various HPC services ranging from Cluster Implementation and sizing, application installation and monitoring to Code optimization and software consultancy.</a:t>
            </a:r>
          </a:p>
          <a:p>
            <a:br>
              <a:rPr lang="en-US" b="1" dirty="0">
                <a:solidFill>
                  <a:srgbClr val="1E1D24"/>
                </a:solidFill>
                <a:latin typeface="inherit"/>
              </a:rPr>
            </a:br>
            <a:endParaRPr lang="en-US" b="1" dirty="0">
              <a:solidFill>
                <a:srgbClr val="1E1D24"/>
              </a:solidFill>
              <a:latin typeface="inherit"/>
            </a:endParaRPr>
          </a:p>
        </p:txBody>
      </p:sp>
      <p:sp>
        <p:nvSpPr>
          <p:cNvPr id="2" name="Rectangle 1"/>
          <p:cNvSpPr/>
          <p:nvPr/>
        </p:nvSpPr>
        <p:spPr>
          <a:xfrm>
            <a:off x="1066800" y="3276600"/>
            <a:ext cx="7391400" cy="3170099"/>
          </a:xfrm>
          <a:prstGeom prst="rect">
            <a:avLst/>
          </a:prstGeom>
        </p:spPr>
        <p:txBody>
          <a:bodyPr wrap="square">
            <a:spAutoFit/>
          </a:bodyPr>
          <a:lstStyle/>
          <a:p>
            <a:r>
              <a:rPr lang="en-US" sz="2000" b="1" dirty="0">
                <a:solidFill>
                  <a:schemeClr val="accent1">
                    <a:lumMod val="75000"/>
                  </a:schemeClr>
                </a:solidFill>
                <a:latin typeface="inherit"/>
              </a:rPr>
              <a:t>HPC Systems</a:t>
            </a:r>
          </a:p>
          <a:p>
            <a:endParaRPr lang="en-US" b="1" dirty="0">
              <a:solidFill>
                <a:srgbClr val="1E1D24"/>
              </a:solidFill>
              <a:latin typeface="inherit"/>
            </a:endParaRPr>
          </a:p>
          <a:p>
            <a:pPr marL="285750" indent="-285750" algn="just">
              <a:buFont typeface="Arial" panose="020B0604020202020204" pitchFamily="34" charset="0"/>
              <a:buChar char="•"/>
            </a:pPr>
            <a:r>
              <a:rPr lang="en-US" b="1" dirty="0">
                <a:solidFill>
                  <a:srgbClr val="1E1D24"/>
                </a:solidFill>
                <a:latin typeface="inherit"/>
              </a:rPr>
              <a:t>We build Super computers on premises and in the cloud using different open-source and commercial software tools (cluster manager installation and configuration, a variety of OS, network design verification and configuration, storage and Parallel file system configuration, </a:t>
            </a:r>
            <a:r>
              <a:rPr lang="en-US" b="1" dirty="0" err="1">
                <a:solidFill>
                  <a:srgbClr val="1E1D24"/>
                </a:solidFill>
                <a:latin typeface="inherit"/>
              </a:rPr>
              <a:t>schedular</a:t>
            </a:r>
            <a:r>
              <a:rPr lang="en-US" b="1" dirty="0">
                <a:solidFill>
                  <a:srgbClr val="1E1D24"/>
                </a:solidFill>
                <a:latin typeface="inherit"/>
              </a:rPr>
              <a:t> installation, configuration and customization, HPC cluster monitoring configuration and </a:t>
            </a:r>
            <a:r>
              <a:rPr lang="en-US" b="1" dirty="0" err="1">
                <a:solidFill>
                  <a:srgbClr val="1E1D24"/>
                </a:solidFill>
                <a:latin typeface="inherit"/>
              </a:rPr>
              <a:t>customization.We</a:t>
            </a:r>
            <a:r>
              <a:rPr lang="en-US" b="1" dirty="0">
                <a:solidFill>
                  <a:srgbClr val="1E1D24"/>
                </a:solidFill>
                <a:latin typeface="inherit"/>
              </a:rPr>
              <a:t> provide support on existing HPC clusters (fix user issues, report bugs, compile applications, expand cluster, upgrade versions, </a:t>
            </a:r>
            <a:r>
              <a:rPr lang="en-US" b="1" dirty="0" err="1">
                <a:solidFill>
                  <a:srgbClr val="1E1D24"/>
                </a:solidFill>
                <a:latin typeface="inherit"/>
              </a:rPr>
              <a:t>etc</a:t>
            </a:r>
            <a:r>
              <a:rPr lang="en-US" b="1" dirty="0">
                <a:solidFill>
                  <a:srgbClr val="1E1D24"/>
                </a:solidFill>
                <a:latin typeface="inherit"/>
              </a:rPr>
              <a:t>).</a:t>
            </a:r>
          </a:p>
        </p:txBody>
      </p:sp>
    </p:spTree>
    <p:extLst>
      <p:ext uri="{BB962C8B-B14F-4D97-AF65-F5344CB8AC3E}">
        <p14:creationId xmlns:p14="http://schemas.microsoft.com/office/powerpoint/2010/main" val="1455630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609600"/>
            <a:ext cx="7620000" cy="3200876"/>
          </a:xfrm>
          <a:prstGeom prst="rect">
            <a:avLst/>
          </a:prstGeom>
        </p:spPr>
        <p:txBody>
          <a:bodyPr wrap="square">
            <a:spAutoFit/>
          </a:bodyPr>
          <a:lstStyle/>
          <a:p>
            <a:r>
              <a:rPr lang="en-US" sz="2000" b="1" dirty="0">
                <a:solidFill>
                  <a:schemeClr val="accent1">
                    <a:lumMod val="75000"/>
                  </a:schemeClr>
                </a:solidFill>
                <a:latin typeface="inherit"/>
              </a:rPr>
              <a:t>Advanced Computing and AI</a:t>
            </a:r>
          </a:p>
          <a:p>
            <a:endParaRPr lang="en-US" sz="2000" b="1" dirty="0">
              <a:solidFill>
                <a:schemeClr val="accent1">
                  <a:lumMod val="75000"/>
                </a:schemeClr>
              </a:solidFill>
              <a:latin typeface="inherit"/>
            </a:endParaRPr>
          </a:p>
          <a:p>
            <a:pPr marL="285750" indent="-285750" algn="just">
              <a:buFont typeface="Arial" panose="020B0604020202020204" pitchFamily="34" charset="0"/>
              <a:buChar char="•"/>
            </a:pPr>
            <a:r>
              <a:rPr lang="en-US" b="1" dirty="0">
                <a:solidFill>
                  <a:srgbClr val="1E1D24"/>
                </a:solidFill>
                <a:latin typeface="inherit"/>
              </a:rPr>
              <a:t>We enable scientists to effectively use computing resources to achieve excellence in their respective fields, bridging the gap between HPC, software design, artificial intelligence and parallel programming. Our team is experienced in multiple computing fields like computer architecture, software design, parallel programming, optimization, distributed computing and deep learning, we offer cluster-based computing services, end-to-end solutions for scientific research, computational science and AI solutions in different domains.</a:t>
            </a:r>
          </a:p>
        </p:txBody>
      </p:sp>
    </p:spTree>
    <p:extLst>
      <p:ext uri="{BB962C8B-B14F-4D97-AF65-F5344CB8AC3E}">
        <p14:creationId xmlns:p14="http://schemas.microsoft.com/office/powerpoint/2010/main" val="3622615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685800"/>
            <a:ext cx="7086600" cy="535531"/>
          </a:xfrm>
          <a:prstGeom prst="rect">
            <a:avLst/>
          </a:prstGeom>
          <a:noFill/>
        </p:spPr>
        <p:txBody>
          <a:bodyPr wrap="square" rtlCol="1">
            <a:spAutoFit/>
          </a:bodyPr>
          <a:lstStyle/>
          <a:p>
            <a:pPr algn="ctr" defTabSz="914400">
              <a:lnSpc>
                <a:spcPct val="90000"/>
              </a:lnSpc>
              <a:spcBef>
                <a:spcPct val="0"/>
              </a:spcBef>
            </a:pPr>
            <a:r>
              <a:rPr lang="en-GB" sz="3200" b="1" cap="all" dirty="0">
                <a:solidFill>
                  <a:schemeClr val="accent4">
                    <a:lumMod val="75000"/>
                  </a:schemeClr>
                </a:solidFill>
                <a:effectLst>
                  <a:outerShdw blurRad="50800" dist="63500" dir="2700000" algn="tl" rotWithShape="0">
                    <a:srgbClr val="000000">
                      <a:alpha val="48000"/>
                    </a:srgbClr>
                  </a:outerShdw>
                </a:effectLst>
                <a:latin typeface="+mj-lt"/>
                <a:ea typeface="+mj-ea"/>
                <a:cs typeface="+mj-cs"/>
              </a:rPr>
              <a:t>Automotive Services</a:t>
            </a:r>
            <a:endParaRPr lang="ar-EG" sz="3200" b="1" cap="all" dirty="0">
              <a:solidFill>
                <a:schemeClr val="accent4">
                  <a:lumMod val="75000"/>
                </a:schemeClr>
              </a:solidFill>
              <a:effectLst>
                <a:outerShdw blurRad="50800" dist="63500" dir="2700000" algn="tl" rotWithShape="0">
                  <a:srgbClr val="000000">
                    <a:alpha val="48000"/>
                  </a:srgbClr>
                </a:outerShdw>
              </a:effectLst>
              <a:latin typeface="+mj-lt"/>
              <a:ea typeface="+mj-ea"/>
              <a:cs typeface="+mj-cs"/>
            </a:endParaRPr>
          </a:p>
        </p:txBody>
      </p:sp>
      <p:sp>
        <p:nvSpPr>
          <p:cNvPr id="5" name="Rectangle 4"/>
          <p:cNvSpPr/>
          <p:nvPr/>
        </p:nvSpPr>
        <p:spPr>
          <a:xfrm>
            <a:off x="914400" y="1524000"/>
            <a:ext cx="7467600" cy="2308324"/>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1E1D24"/>
                </a:solidFill>
                <a:latin typeface="inherit"/>
              </a:rPr>
              <a:t>Our team has very strong experience developing safety-critical automotive systems to most of the car makers around the globe from the classical car makers where safety, security and certification represent the core principals to the disruptive ones where performance, technology and software-defined features are the main theme.</a:t>
            </a:r>
          </a:p>
          <a:p>
            <a:br>
              <a:rPr lang="en-US" b="1" dirty="0">
                <a:solidFill>
                  <a:srgbClr val="1E1D24"/>
                </a:solidFill>
                <a:latin typeface="inherit"/>
              </a:rPr>
            </a:br>
            <a:endParaRPr lang="en-US" b="1" dirty="0">
              <a:solidFill>
                <a:srgbClr val="1E1D24"/>
              </a:solidFill>
              <a:latin typeface="inherit"/>
            </a:endParaRPr>
          </a:p>
        </p:txBody>
      </p:sp>
      <p:sp>
        <p:nvSpPr>
          <p:cNvPr id="6" name="Rectangle 5"/>
          <p:cNvSpPr/>
          <p:nvPr/>
        </p:nvSpPr>
        <p:spPr>
          <a:xfrm>
            <a:off x="914400" y="3505200"/>
            <a:ext cx="7315200" cy="1754326"/>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1E1D24"/>
                </a:solidFill>
                <a:latin typeface="inherit"/>
              </a:rPr>
              <a:t>Our Automotive Engineering Services teams have been delivering world class development activities in several domains such as autonomous driving, electric powertrain, body &amp; chassis and infotainment.</a:t>
            </a:r>
          </a:p>
          <a:p>
            <a:br>
              <a:rPr lang="en-US" dirty="0">
                <a:solidFill>
                  <a:srgbClr val="333399"/>
                </a:solidFill>
                <a:latin typeface="Inter"/>
              </a:rPr>
            </a:br>
            <a:endParaRPr lang="en-US" dirty="0"/>
          </a:p>
        </p:txBody>
      </p:sp>
    </p:spTree>
    <p:extLst>
      <p:ext uri="{BB962C8B-B14F-4D97-AF65-F5344CB8AC3E}">
        <p14:creationId xmlns:p14="http://schemas.microsoft.com/office/powerpoint/2010/main" val="1255971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381000"/>
            <a:ext cx="8153400" cy="978729"/>
          </a:xfrm>
          <a:prstGeom prst="rect">
            <a:avLst/>
          </a:prstGeom>
          <a:noFill/>
        </p:spPr>
        <p:txBody>
          <a:bodyPr wrap="square" rtlCol="1">
            <a:spAutoFit/>
          </a:bodyPr>
          <a:lstStyle/>
          <a:p>
            <a:pPr algn="ctr" defTabSz="914400">
              <a:lnSpc>
                <a:spcPct val="90000"/>
              </a:lnSpc>
              <a:spcBef>
                <a:spcPct val="0"/>
              </a:spcBef>
            </a:pPr>
            <a:r>
              <a:rPr lang="en-GB" sz="3200" b="1" cap="all" dirty="0">
                <a:solidFill>
                  <a:schemeClr val="accent4">
                    <a:lumMod val="75000"/>
                  </a:schemeClr>
                </a:solidFill>
                <a:effectLst>
                  <a:outerShdw blurRad="50800" dist="63500" dir="2700000" algn="tl" rotWithShape="0">
                    <a:srgbClr val="000000">
                      <a:alpha val="48000"/>
                    </a:srgbClr>
                  </a:outerShdw>
                </a:effectLst>
                <a:latin typeface="+mj-lt"/>
                <a:ea typeface="+mj-ea"/>
                <a:cs typeface="+mj-cs"/>
              </a:rPr>
              <a:t>The control of autonomous electric vehicle by using deep learning models</a:t>
            </a:r>
            <a:endParaRPr lang="ar-EG" sz="3200" b="1" cap="all" dirty="0">
              <a:solidFill>
                <a:schemeClr val="accent4">
                  <a:lumMod val="75000"/>
                </a:schemeClr>
              </a:solidFill>
              <a:effectLst>
                <a:outerShdw blurRad="50800" dist="63500" dir="2700000" algn="tl" rotWithShape="0">
                  <a:srgbClr val="000000">
                    <a:alpha val="48000"/>
                  </a:srgbClr>
                </a:outerShdw>
              </a:effectLst>
              <a:latin typeface="+mj-lt"/>
              <a:ea typeface="+mj-ea"/>
              <a:cs typeface="+mj-cs"/>
            </a:endParaRPr>
          </a:p>
        </p:txBody>
      </p:sp>
      <p:sp>
        <p:nvSpPr>
          <p:cNvPr id="6" name="Rectangle 5"/>
          <p:cNvSpPr/>
          <p:nvPr/>
        </p:nvSpPr>
        <p:spPr>
          <a:xfrm>
            <a:off x="685800" y="1752600"/>
            <a:ext cx="7772400" cy="2031325"/>
          </a:xfrm>
          <a:prstGeom prst="rect">
            <a:avLst/>
          </a:prstGeom>
        </p:spPr>
        <p:txBody>
          <a:bodyPr wrap="square">
            <a:spAutoFit/>
          </a:bodyPr>
          <a:lstStyle/>
          <a:p>
            <a:pPr marL="342900" lvl="0" indent="-342900" algn="just" defTabSz="914400">
              <a:buFont typeface="Arial" panose="020B0604020202020204" pitchFamily="34" charset="0"/>
              <a:buChar char="•"/>
              <a:defRPr/>
            </a:pPr>
            <a:r>
              <a:rPr lang="en-US" b="1" dirty="0">
                <a:solidFill>
                  <a:srgbClr val="1E1D24"/>
                </a:solidFill>
                <a:latin typeface="inherit"/>
              </a:rPr>
              <a:t>The </a:t>
            </a:r>
            <a:r>
              <a:rPr lang="en-US" b="1" dirty="0">
                <a:solidFill>
                  <a:schemeClr val="accent2">
                    <a:lumMod val="75000"/>
                  </a:schemeClr>
                </a:solidFill>
                <a:latin typeface="inherit"/>
              </a:rPr>
              <a:t>main aim of investigation</a:t>
            </a:r>
            <a:r>
              <a:rPr lang="en-US" b="1" dirty="0">
                <a:solidFill>
                  <a:srgbClr val="1E1D24"/>
                </a:solidFill>
                <a:latin typeface="inherit"/>
              </a:rPr>
              <a:t> of thesis is to investigate how to build system capable of staying in the middle of the lane during autonomous driving without slipping, as well as implementing a set of algorithms to demonstrate and evaluate this behavior with a down-sized prototype vehicle and using Lidar and Radar sensors for the interaction control of vehicle by using Deep learning models. </a:t>
            </a:r>
            <a:endParaRPr lang="ar-EG" b="1" dirty="0">
              <a:solidFill>
                <a:srgbClr val="1E1D24"/>
              </a:solidFill>
              <a:latin typeface="inherit"/>
            </a:endParaRPr>
          </a:p>
        </p:txBody>
      </p:sp>
    </p:spTree>
    <p:extLst>
      <p:ext uri="{BB962C8B-B14F-4D97-AF65-F5344CB8AC3E}">
        <p14:creationId xmlns:p14="http://schemas.microsoft.com/office/powerpoint/2010/main" val="2774515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685800"/>
            <a:ext cx="7086600" cy="535531"/>
          </a:xfrm>
          <a:prstGeom prst="rect">
            <a:avLst/>
          </a:prstGeom>
          <a:noFill/>
        </p:spPr>
        <p:txBody>
          <a:bodyPr wrap="square" rtlCol="1">
            <a:spAutoFit/>
          </a:bodyPr>
          <a:lstStyle/>
          <a:p>
            <a:pPr algn="ctr" defTabSz="914400">
              <a:lnSpc>
                <a:spcPct val="90000"/>
              </a:lnSpc>
              <a:spcBef>
                <a:spcPct val="0"/>
              </a:spcBef>
            </a:pPr>
            <a:r>
              <a:rPr lang="en-GB" sz="3200" b="1" cap="all" dirty="0">
                <a:solidFill>
                  <a:schemeClr val="accent4">
                    <a:lumMod val="75000"/>
                  </a:schemeClr>
                </a:solidFill>
                <a:effectLst>
                  <a:outerShdw blurRad="50800" dist="63500" dir="2700000" algn="tl" rotWithShape="0">
                    <a:srgbClr val="000000">
                      <a:alpha val="48000"/>
                    </a:srgbClr>
                  </a:outerShdw>
                </a:effectLst>
                <a:latin typeface="+mj-lt"/>
                <a:ea typeface="+mj-ea"/>
                <a:cs typeface="+mj-cs"/>
              </a:rPr>
              <a:t>Wireless Home Automation</a:t>
            </a:r>
            <a:endParaRPr lang="ar-EG" sz="3200" b="1" cap="all" dirty="0">
              <a:solidFill>
                <a:schemeClr val="accent4">
                  <a:lumMod val="75000"/>
                </a:schemeClr>
              </a:solidFill>
              <a:effectLst>
                <a:outerShdw blurRad="50800" dist="63500" dir="2700000" algn="tl" rotWithShape="0">
                  <a:srgbClr val="000000">
                    <a:alpha val="48000"/>
                  </a:srgbClr>
                </a:outerShdw>
              </a:effectLst>
              <a:latin typeface="+mj-lt"/>
              <a:ea typeface="+mj-ea"/>
              <a:cs typeface="+mj-cs"/>
            </a:endParaRPr>
          </a:p>
        </p:txBody>
      </p:sp>
      <p:sp>
        <p:nvSpPr>
          <p:cNvPr id="5" name="Rectangle 4"/>
          <p:cNvSpPr/>
          <p:nvPr/>
        </p:nvSpPr>
        <p:spPr>
          <a:xfrm>
            <a:off x="762000" y="1676400"/>
            <a:ext cx="7772400" cy="1754326"/>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1E1D24"/>
                </a:solidFill>
                <a:latin typeface="inherit"/>
              </a:rPr>
              <a:t>Home automation is the residential extension of building automation. It is automation of the home, housework or household activity. It can include centralized control of lighting, HVAC (heating, ventilation and air conditioning), appliances, security locks of gates, doors and other systems for improved convenience, comfort, energy efficiency and security.</a:t>
            </a:r>
          </a:p>
        </p:txBody>
      </p:sp>
    </p:spTree>
    <p:extLst>
      <p:ext uri="{BB962C8B-B14F-4D97-AF65-F5344CB8AC3E}">
        <p14:creationId xmlns:p14="http://schemas.microsoft.com/office/powerpoint/2010/main" val="4177759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br>
              <a:rPr lang="en-US" sz="2800" b="1" dirty="0">
                <a:solidFill>
                  <a:schemeClr val="accent2">
                    <a:lumMod val="75000"/>
                  </a:schemeClr>
                </a:solidFill>
              </a:rPr>
            </a:br>
            <a:r>
              <a:rPr lang="en-US" sz="2800" b="1" dirty="0">
                <a:solidFill>
                  <a:schemeClr val="accent2">
                    <a:lumMod val="75000"/>
                  </a:schemeClr>
                </a:solidFill>
              </a:rPr>
              <a:t>Mechatronics</a:t>
            </a:r>
          </a:p>
        </p:txBody>
      </p:sp>
      <p:sp>
        <p:nvSpPr>
          <p:cNvPr id="3" name="Content Placeholder 2"/>
          <p:cNvSpPr>
            <a:spLocks noGrp="1"/>
          </p:cNvSpPr>
          <p:nvPr>
            <p:ph idx="1"/>
          </p:nvPr>
        </p:nvSpPr>
        <p:spPr/>
        <p:txBody>
          <a:bodyPr/>
          <a:lstStyle/>
          <a:p>
            <a:r>
              <a:rPr lang="en-US" dirty="0"/>
              <a:t>Mechanical</a:t>
            </a:r>
          </a:p>
          <a:p>
            <a:r>
              <a:rPr lang="en-US" dirty="0"/>
              <a:t>Electrical </a:t>
            </a:r>
          </a:p>
          <a:p>
            <a:r>
              <a:rPr lang="en-US" dirty="0"/>
              <a:t>Programming </a:t>
            </a:r>
          </a:p>
        </p:txBody>
      </p:sp>
      <p:sp>
        <p:nvSpPr>
          <p:cNvPr id="5" name="TextBox 4"/>
          <p:cNvSpPr txBox="1"/>
          <p:nvPr/>
        </p:nvSpPr>
        <p:spPr>
          <a:xfrm>
            <a:off x="1066800" y="685800"/>
            <a:ext cx="7086600" cy="535531"/>
          </a:xfrm>
          <a:prstGeom prst="rect">
            <a:avLst/>
          </a:prstGeom>
          <a:noFill/>
        </p:spPr>
        <p:txBody>
          <a:bodyPr wrap="square" rtlCol="1">
            <a:spAutoFit/>
          </a:bodyPr>
          <a:lstStyle/>
          <a:p>
            <a:pPr algn="ctr" defTabSz="914400">
              <a:lnSpc>
                <a:spcPct val="90000"/>
              </a:lnSpc>
              <a:spcBef>
                <a:spcPct val="0"/>
              </a:spcBef>
            </a:pPr>
            <a:r>
              <a:rPr lang="en-GB" sz="3200" b="1" cap="all" dirty="0">
                <a:solidFill>
                  <a:schemeClr val="accent4">
                    <a:lumMod val="75000"/>
                  </a:schemeClr>
                </a:solidFill>
                <a:effectLst>
                  <a:outerShdw blurRad="50800" dist="63500" dir="2700000" algn="tl" rotWithShape="0">
                    <a:srgbClr val="000000">
                      <a:alpha val="48000"/>
                    </a:srgbClr>
                  </a:outerShdw>
                </a:effectLst>
                <a:latin typeface="+mj-lt"/>
                <a:ea typeface="+mj-ea"/>
                <a:cs typeface="+mj-cs"/>
              </a:rPr>
              <a:t>Academic</a:t>
            </a:r>
            <a:endParaRPr lang="ar-EG" sz="3200" b="1" cap="all" dirty="0">
              <a:solidFill>
                <a:schemeClr val="accent4">
                  <a:lumMod val="75000"/>
                </a:schemeClr>
              </a:solidFill>
              <a:effectLst>
                <a:outerShdw blurRad="50800" dist="63500" dir="2700000" algn="tl" rotWithShape="0">
                  <a:srgbClr val="000000">
                    <a:alpha val="48000"/>
                  </a:srgbClr>
                </a:outerShdw>
              </a:effectLst>
              <a:latin typeface="+mj-lt"/>
              <a:ea typeface="+mj-ea"/>
              <a:cs typeface="+mj-cs"/>
            </a:endParaRPr>
          </a:p>
        </p:txBody>
      </p:sp>
      <p:pic>
        <p:nvPicPr>
          <p:cNvPr id="7" name="Picture 6">
            <a:extLst>
              <a:ext uri="{FF2B5EF4-FFF2-40B4-BE49-F238E27FC236}">
                <a16:creationId xmlns:a16="http://schemas.microsoft.com/office/drawing/2014/main" id="{B73FDEC4-6D56-43F1-A7AC-8F3DD41948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320813"/>
            <a:ext cx="1630136" cy="1290661"/>
          </a:xfrm>
          <a:prstGeom prst="rect">
            <a:avLst/>
          </a:prstGeom>
        </p:spPr>
      </p:pic>
    </p:spTree>
    <p:extLst>
      <p:ext uri="{BB962C8B-B14F-4D97-AF65-F5344CB8AC3E}">
        <p14:creationId xmlns:p14="http://schemas.microsoft.com/office/powerpoint/2010/main" val="946849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br>
            <a:r>
              <a:rPr lang="en-US" dirty="0"/>
              <a:t>Mechatronics</a:t>
            </a:r>
            <a:br>
              <a:rPr lang="en-US" dirty="0"/>
            </a:b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47313" y="2775348"/>
            <a:ext cx="4484078" cy="2488406"/>
          </a:xfrm>
        </p:spPr>
      </p:pic>
    </p:spTree>
    <p:extLst>
      <p:ext uri="{BB962C8B-B14F-4D97-AF65-F5344CB8AC3E}">
        <p14:creationId xmlns:p14="http://schemas.microsoft.com/office/powerpoint/2010/main" val="3661126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737175"/>
            <a:ext cx="7599528" cy="6986528"/>
          </a:xfrm>
          <a:prstGeom prst="rect">
            <a:avLst/>
          </a:prstGeom>
        </p:spPr>
        <p:txBody>
          <a:bodyPr wrap="square">
            <a:spAutoFit/>
          </a:bodyPr>
          <a:lstStyle/>
          <a:p>
            <a:pPr marL="342900" indent="-342900">
              <a:buFont typeface="Arial" pitchFamily="34" charset="0"/>
              <a:buChar char="•"/>
            </a:pPr>
            <a:r>
              <a:rPr lang="en-US" sz="2400" dirty="0">
                <a:cs typeface="+mj-cs"/>
              </a:rPr>
              <a:t>Vision</a:t>
            </a:r>
          </a:p>
          <a:p>
            <a:pPr marL="342900" indent="-342900">
              <a:buFont typeface="Arial" pitchFamily="34" charset="0"/>
              <a:buChar char="•"/>
            </a:pPr>
            <a:r>
              <a:rPr lang="en-US" sz="2400" dirty="0">
                <a:cs typeface="+mj-cs"/>
              </a:rPr>
              <a:t>Mission</a:t>
            </a:r>
          </a:p>
          <a:p>
            <a:pPr marL="342900" indent="-342900">
              <a:buFont typeface="Arial" pitchFamily="34" charset="0"/>
              <a:buChar char="•"/>
            </a:pPr>
            <a:r>
              <a:rPr lang="en-US" sz="2400" dirty="0">
                <a:cs typeface="+mj-cs"/>
              </a:rPr>
              <a:t>Digital Solution</a:t>
            </a:r>
          </a:p>
          <a:p>
            <a:pPr marL="342900" indent="-342900">
              <a:buFont typeface="Arial" pitchFamily="34" charset="0"/>
              <a:buChar char="•"/>
            </a:pPr>
            <a:r>
              <a:rPr lang="en-US" sz="2400" dirty="0">
                <a:cs typeface="+mj-cs"/>
              </a:rPr>
              <a:t>Our Services</a:t>
            </a:r>
          </a:p>
          <a:p>
            <a:pPr marL="342900" indent="-342900">
              <a:buFont typeface="Arial" pitchFamily="34" charset="0"/>
              <a:buChar char="•"/>
            </a:pPr>
            <a:r>
              <a:rPr lang="en-US" sz="2400" dirty="0">
                <a:cs typeface="+mj-cs"/>
              </a:rPr>
              <a:t>Industry 4.0</a:t>
            </a:r>
          </a:p>
          <a:p>
            <a:pPr marL="342900" indent="-342900">
              <a:buFont typeface="Arial" pitchFamily="34" charset="0"/>
              <a:buChar char="•"/>
            </a:pPr>
            <a:r>
              <a:rPr lang="en-US" sz="2400" dirty="0">
                <a:cs typeface="+mj-cs"/>
              </a:rPr>
              <a:t>Automation &amp; System Integration</a:t>
            </a:r>
          </a:p>
          <a:p>
            <a:pPr marL="342900" indent="-342900">
              <a:buFont typeface="Arial" pitchFamily="34" charset="0"/>
              <a:buChar char="•"/>
            </a:pPr>
            <a:r>
              <a:rPr lang="en-US" sz="2400" dirty="0">
                <a:cs typeface="+mj-cs"/>
              </a:rPr>
              <a:t>Enterprise Solutions</a:t>
            </a:r>
          </a:p>
          <a:p>
            <a:pPr marL="342900" indent="-342900">
              <a:buFont typeface="Arial" pitchFamily="34" charset="0"/>
              <a:buChar char="•"/>
            </a:pPr>
            <a:r>
              <a:rPr lang="en-US" sz="2400" dirty="0">
                <a:cs typeface="+mj-cs"/>
              </a:rPr>
              <a:t>Custom Solutions</a:t>
            </a:r>
          </a:p>
          <a:p>
            <a:pPr marL="342900" indent="-342900">
              <a:buFont typeface="Arial" pitchFamily="34" charset="0"/>
              <a:buChar char="•"/>
            </a:pPr>
            <a:r>
              <a:rPr lang="en-US" sz="2400" dirty="0">
                <a:cs typeface="+mj-cs"/>
              </a:rPr>
              <a:t>Custom as a Service</a:t>
            </a:r>
          </a:p>
          <a:p>
            <a:pPr marL="342900" indent="-342900">
              <a:buFont typeface="Arial" pitchFamily="34" charset="0"/>
              <a:buChar char="•"/>
            </a:pPr>
            <a:r>
              <a:rPr lang="en-US" sz="2400" dirty="0">
                <a:cs typeface="+mj-cs"/>
              </a:rPr>
              <a:t>Remote Managed Services</a:t>
            </a:r>
          </a:p>
          <a:p>
            <a:pPr marL="342900" indent="-342900">
              <a:buFont typeface="Arial" pitchFamily="34" charset="0"/>
              <a:buChar char="•"/>
            </a:pPr>
            <a:r>
              <a:rPr lang="en-US" sz="2400" dirty="0">
                <a:cs typeface="+mj-cs"/>
              </a:rPr>
              <a:t>High Performance Computing</a:t>
            </a:r>
          </a:p>
          <a:p>
            <a:pPr marL="342900" indent="-342900">
              <a:buFont typeface="Arial" pitchFamily="34" charset="0"/>
              <a:buChar char="•"/>
            </a:pPr>
            <a:r>
              <a:rPr lang="en-US" sz="2400" dirty="0">
                <a:cs typeface="+mj-cs"/>
              </a:rPr>
              <a:t>Automotive Services</a:t>
            </a:r>
          </a:p>
          <a:p>
            <a:pPr marL="342900" indent="-342900">
              <a:buFont typeface="Arial" pitchFamily="34" charset="0"/>
              <a:buChar char="•"/>
            </a:pPr>
            <a:r>
              <a:rPr lang="en-US" sz="2400" dirty="0">
                <a:cs typeface="+mj-cs"/>
              </a:rPr>
              <a:t>The control of autonomous electric vehicle by using deep learning models</a:t>
            </a:r>
          </a:p>
          <a:p>
            <a:pPr marL="342900" indent="-342900">
              <a:buFont typeface="Arial" pitchFamily="34" charset="0"/>
              <a:buChar char="•"/>
            </a:pPr>
            <a:r>
              <a:rPr lang="en-US" sz="2400" dirty="0">
                <a:cs typeface="+mj-cs"/>
              </a:rPr>
              <a:t>Wireless Home Automation</a:t>
            </a:r>
          </a:p>
          <a:p>
            <a:pPr marL="342900" indent="-342900">
              <a:buFont typeface="Arial" pitchFamily="34" charset="0"/>
              <a:buChar char="•"/>
            </a:pPr>
            <a:r>
              <a:rPr lang="en-US" sz="2400" dirty="0">
                <a:cs typeface="+mj-cs"/>
              </a:rPr>
              <a:t>Academic</a:t>
            </a:r>
          </a:p>
          <a:p>
            <a:pPr marL="342900" indent="-342900">
              <a:buFont typeface="Arial" pitchFamily="34" charset="0"/>
              <a:buChar char="•"/>
            </a:pPr>
            <a:endParaRPr lang="en-US" sz="2400" dirty="0">
              <a:cs typeface="+mj-cs"/>
            </a:endParaRPr>
          </a:p>
          <a:p>
            <a:endParaRPr lang="en-US" sz="2000" dirty="0"/>
          </a:p>
          <a:p>
            <a:endParaRPr lang="en-US" sz="2000" dirty="0"/>
          </a:p>
        </p:txBody>
      </p:sp>
      <p:sp>
        <p:nvSpPr>
          <p:cNvPr id="5" name="Rectangle 4"/>
          <p:cNvSpPr/>
          <p:nvPr/>
        </p:nvSpPr>
        <p:spPr>
          <a:xfrm>
            <a:off x="3733800" y="152400"/>
            <a:ext cx="1444626" cy="584775"/>
          </a:xfrm>
          <a:prstGeom prst="rect">
            <a:avLst/>
          </a:prstGeom>
        </p:spPr>
        <p:txBody>
          <a:bodyPr wrap="none">
            <a:spAutoFit/>
          </a:bodyPr>
          <a:lstStyle/>
          <a:p>
            <a:r>
              <a:rPr lang="en-US" sz="3200" b="1" dirty="0">
                <a:solidFill>
                  <a:schemeClr val="accent4">
                    <a:lumMod val="75000"/>
                  </a:schemeClr>
                </a:solidFill>
                <a:cs typeface="+mj-cs"/>
              </a:rPr>
              <a:t>Outline</a:t>
            </a:r>
            <a:endParaRPr lang="ar-EG" sz="3200" b="1" dirty="0">
              <a:solidFill>
                <a:schemeClr val="accent4">
                  <a:lumMod val="75000"/>
                </a:schemeClr>
              </a:solidFill>
              <a:cs typeface="+mj-cs"/>
            </a:endParaRPr>
          </a:p>
        </p:txBody>
      </p:sp>
    </p:spTree>
    <p:extLst>
      <p:ext uri="{BB962C8B-B14F-4D97-AF65-F5344CB8AC3E}">
        <p14:creationId xmlns:p14="http://schemas.microsoft.com/office/powerpoint/2010/main" val="639069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2">
                    <a:lumMod val="75000"/>
                  </a:schemeClr>
                </a:solidFill>
              </a:rPr>
              <a:t>Mechanical</a:t>
            </a:r>
          </a:p>
        </p:txBody>
      </p:sp>
      <p:sp>
        <p:nvSpPr>
          <p:cNvPr id="3" name="Content Placeholder 2"/>
          <p:cNvSpPr>
            <a:spLocks noGrp="1"/>
          </p:cNvSpPr>
          <p:nvPr>
            <p:ph idx="1"/>
          </p:nvPr>
        </p:nvSpPr>
        <p:spPr/>
        <p:txBody>
          <a:bodyPr/>
          <a:lstStyle/>
          <a:p>
            <a:r>
              <a:rPr lang="en-US" dirty="0"/>
              <a:t>Engineering Drawing (Class A and Class B)</a:t>
            </a:r>
          </a:p>
          <a:p>
            <a:r>
              <a:rPr lang="en-US" dirty="0"/>
              <a:t>Statics of Mechanics</a:t>
            </a:r>
          </a:p>
          <a:p>
            <a:r>
              <a:rPr lang="en-US" dirty="0"/>
              <a:t>Dynamics of Mechanics</a:t>
            </a:r>
          </a:p>
          <a:p>
            <a:r>
              <a:rPr lang="en-US" dirty="0"/>
              <a:t>Principles of Mechanical Design (Design A, B and C)</a:t>
            </a:r>
          </a:p>
          <a:p>
            <a:r>
              <a:rPr lang="en-US" dirty="0"/>
              <a:t>Stress Analysis</a:t>
            </a:r>
          </a:p>
          <a:p>
            <a:r>
              <a:rPr lang="en-US" dirty="0"/>
              <a:t>Design with Solid Work</a:t>
            </a:r>
          </a:p>
        </p:txBody>
      </p:sp>
    </p:spTree>
    <p:extLst>
      <p:ext uri="{BB962C8B-B14F-4D97-AF65-F5344CB8AC3E}">
        <p14:creationId xmlns:p14="http://schemas.microsoft.com/office/powerpoint/2010/main" val="740698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2">
                    <a:lumMod val="75000"/>
                  </a:schemeClr>
                </a:solidFill>
              </a:rPr>
              <a:t>Electrical</a:t>
            </a:r>
          </a:p>
        </p:txBody>
      </p:sp>
      <p:sp>
        <p:nvSpPr>
          <p:cNvPr id="3" name="Content Placeholder 2"/>
          <p:cNvSpPr>
            <a:spLocks noGrp="1"/>
          </p:cNvSpPr>
          <p:nvPr>
            <p:ph idx="1"/>
          </p:nvPr>
        </p:nvSpPr>
        <p:spPr/>
        <p:txBody>
          <a:bodyPr>
            <a:normAutofit fontScale="77500" lnSpcReduction="20000"/>
          </a:bodyPr>
          <a:lstStyle/>
          <a:p>
            <a:r>
              <a:rPr lang="en-US" dirty="0"/>
              <a:t>Electrical Circuits</a:t>
            </a:r>
          </a:p>
          <a:p>
            <a:r>
              <a:rPr lang="en-US" dirty="0"/>
              <a:t>Electronics</a:t>
            </a:r>
          </a:p>
          <a:p>
            <a:r>
              <a:rPr lang="en-US" dirty="0"/>
              <a:t>Devices</a:t>
            </a:r>
          </a:p>
          <a:p>
            <a:r>
              <a:rPr lang="en-US" dirty="0"/>
              <a:t>Electromagnetic Waves</a:t>
            </a:r>
          </a:p>
          <a:p>
            <a:r>
              <a:rPr lang="en-US" dirty="0"/>
              <a:t>Logic Circuits</a:t>
            </a:r>
          </a:p>
          <a:p>
            <a:r>
              <a:rPr lang="en-US" dirty="0"/>
              <a:t>Digital Circuits</a:t>
            </a:r>
          </a:p>
          <a:p>
            <a:r>
              <a:rPr lang="en-US" dirty="0"/>
              <a:t>PLC</a:t>
            </a:r>
          </a:p>
          <a:p>
            <a:r>
              <a:rPr lang="en-US" dirty="0"/>
              <a:t>Control Systems</a:t>
            </a:r>
          </a:p>
          <a:p>
            <a:r>
              <a:rPr lang="en-US" dirty="0"/>
              <a:t>Printed Circuit Board</a:t>
            </a:r>
          </a:p>
          <a:p>
            <a:endParaRPr lang="en-US" dirty="0"/>
          </a:p>
        </p:txBody>
      </p:sp>
    </p:spTree>
    <p:extLst>
      <p:ext uri="{BB962C8B-B14F-4D97-AF65-F5344CB8AC3E}">
        <p14:creationId xmlns:p14="http://schemas.microsoft.com/office/powerpoint/2010/main" val="740247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2">
                    <a:lumMod val="75000"/>
                  </a:schemeClr>
                </a:solidFill>
              </a:rPr>
              <a:t>Programming</a:t>
            </a:r>
          </a:p>
        </p:txBody>
      </p:sp>
      <p:sp>
        <p:nvSpPr>
          <p:cNvPr id="3" name="Content Placeholder 2"/>
          <p:cNvSpPr>
            <a:spLocks noGrp="1"/>
          </p:cNvSpPr>
          <p:nvPr>
            <p:ph idx="1"/>
          </p:nvPr>
        </p:nvSpPr>
        <p:spPr/>
        <p:txBody>
          <a:bodyPr>
            <a:normAutofit fontScale="77500" lnSpcReduction="20000"/>
          </a:bodyPr>
          <a:lstStyle/>
          <a:p>
            <a:r>
              <a:rPr lang="en-US" dirty="0"/>
              <a:t>Mathematics (A, B, C, D, E, F)</a:t>
            </a:r>
          </a:p>
          <a:p>
            <a:r>
              <a:rPr lang="en-US" dirty="0"/>
              <a:t>Statistics</a:t>
            </a:r>
          </a:p>
          <a:p>
            <a:r>
              <a:rPr lang="en-US" dirty="0"/>
              <a:t>C language</a:t>
            </a:r>
          </a:p>
          <a:p>
            <a:r>
              <a:rPr lang="en-US" dirty="0"/>
              <a:t>Arduino</a:t>
            </a:r>
          </a:p>
          <a:p>
            <a:r>
              <a:rPr lang="en-US" dirty="0"/>
              <a:t>Microcontroller</a:t>
            </a:r>
          </a:p>
          <a:p>
            <a:r>
              <a:rPr lang="en-US" dirty="0" err="1"/>
              <a:t>Rasberry</a:t>
            </a:r>
            <a:r>
              <a:rPr lang="en-US" dirty="0"/>
              <a:t> pi</a:t>
            </a:r>
          </a:p>
          <a:p>
            <a:r>
              <a:rPr lang="en-US" dirty="0" err="1"/>
              <a:t>Matlab</a:t>
            </a:r>
            <a:endParaRPr lang="en-US" dirty="0"/>
          </a:p>
          <a:p>
            <a:r>
              <a:rPr lang="en-US" dirty="0"/>
              <a:t>Python</a:t>
            </a:r>
          </a:p>
          <a:p>
            <a:r>
              <a:rPr lang="en-US" dirty="0"/>
              <a:t>Artificial Intelligence (Machine Learning – Deep Learning)</a:t>
            </a:r>
          </a:p>
        </p:txBody>
      </p:sp>
    </p:spTree>
    <p:extLst>
      <p:ext uri="{BB962C8B-B14F-4D97-AF65-F5344CB8AC3E}">
        <p14:creationId xmlns:p14="http://schemas.microsoft.com/office/powerpoint/2010/main" val="3523796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2">
                    <a:lumMod val="75000"/>
                  </a:schemeClr>
                </a:solidFill>
              </a:rPr>
              <a:t>Technical </a:t>
            </a:r>
            <a:r>
              <a:rPr lang="en-US" b="1" dirty="0" err="1">
                <a:solidFill>
                  <a:schemeClr val="accent2">
                    <a:lumMod val="75000"/>
                  </a:schemeClr>
                </a:solidFill>
              </a:rPr>
              <a:t>Writting</a:t>
            </a:r>
            <a:endParaRPr lang="en-US" b="1" dirty="0">
              <a:solidFill>
                <a:schemeClr val="accent2">
                  <a:lumMod val="75000"/>
                </a:schemeClr>
              </a:solidFill>
            </a:endParaRPr>
          </a:p>
        </p:txBody>
      </p:sp>
      <p:sp>
        <p:nvSpPr>
          <p:cNvPr id="3" name="Content Placeholder 2"/>
          <p:cNvSpPr>
            <a:spLocks noGrp="1"/>
          </p:cNvSpPr>
          <p:nvPr>
            <p:ph idx="1"/>
          </p:nvPr>
        </p:nvSpPr>
        <p:spPr/>
        <p:txBody>
          <a:bodyPr/>
          <a:lstStyle/>
          <a:p>
            <a:r>
              <a:rPr lang="en-US" dirty="0"/>
              <a:t>Office</a:t>
            </a:r>
          </a:p>
          <a:p>
            <a:r>
              <a:rPr lang="en-US" dirty="0"/>
              <a:t>High Thinking Level (Human Resources)</a:t>
            </a:r>
          </a:p>
          <a:p>
            <a:r>
              <a:rPr lang="en-US" dirty="0" err="1"/>
              <a:t>Ielts</a:t>
            </a:r>
            <a:endParaRPr lang="en-US" dirty="0"/>
          </a:p>
          <a:p>
            <a:endParaRPr lang="en-US" dirty="0"/>
          </a:p>
        </p:txBody>
      </p:sp>
    </p:spTree>
    <p:extLst>
      <p:ext uri="{BB962C8B-B14F-4D97-AF65-F5344CB8AC3E}">
        <p14:creationId xmlns:p14="http://schemas.microsoft.com/office/powerpoint/2010/main" val="3780946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2">
                    <a:lumMod val="75000"/>
                  </a:schemeClr>
                </a:solidFill>
              </a:rPr>
              <a:t>Level 1</a:t>
            </a:r>
          </a:p>
        </p:txBody>
      </p:sp>
      <p:sp>
        <p:nvSpPr>
          <p:cNvPr id="3" name="Content Placeholder 2"/>
          <p:cNvSpPr>
            <a:spLocks noGrp="1"/>
          </p:cNvSpPr>
          <p:nvPr>
            <p:ph idx="1"/>
          </p:nvPr>
        </p:nvSpPr>
        <p:spPr/>
        <p:txBody>
          <a:bodyPr>
            <a:normAutofit fontScale="92500" lnSpcReduction="20000"/>
          </a:bodyPr>
          <a:lstStyle/>
          <a:p>
            <a:r>
              <a:rPr lang="en-US" dirty="0"/>
              <a:t>Engineering Drawing A1</a:t>
            </a:r>
          </a:p>
          <a:p>
            <a:r>
              <a:rPr lang="en-US" dirty="0"/>
              <a:t>Statics of Mechanics 1</a:t>
            </a:r>
          </a:p>
          <a:p>
            <a:r>
              <a:rPr lang="en-US" dirty="0"/>
              <a:t>Electrical Circuits</a:t>
            </a:r>
          </a:p>
          <a:p>
            <a:r>
              <a:rPr lang="en-US" dirty="0"/>
              <a:t>Logic Circuits</a:t>
            </a:r>
          </a:p>
          <a:p>
            <a:r>
              <a:rPr lang="en-US" dirty="0"/>
              <a:t>Mathematics A</a:t>
            </a:r>
          </a:p>
          <a:p>
            <a:r>
              <a:rPr lang="en-US" dirty="0"/>
              <a:t>C Language</a:t>
            </a:r>
          </a:p>
          <a:p>
            <a:r>
              <a:rPr lang="en-US" dirty="0"/>
              <a:t>Office (Word)</a:t>
            </a:r>
          </a:p>
          <a:p>
            <a:r>
              <a:rPr lang="en-US" dirty="0"/>
              <a:t>Level 1 of </a:t>
            </a:r>
            <a:r>
              <a:rPr lang="en-US" dirty="0" err="1"/>
              <a:t>Ielts</a:t>
            </a:r>
            <a:endParaRPr lang="en-US" dirty="0"/>
          </a:p>
          <a:p>
            <a:endParaRPr lang="en-US" dirty="0"/>
          </a:p>
          <a:p>
            <a:endParaRPr lang="en-US" dirty="0"/>
          </a:p>
        </p:txBody>
      </p:sp>
    </p:spTree>
    <p:extLst>
      <p:ext uri="{BB962C8B-B14F-4D97-AF65-F5344CB8AC3E}">
        <p14:creationId xmlns:p14="http://schemas.microsoft.com/office/powerpoint/2010/main" val="404145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2">
                    <a:lumMod val="75000"/>
                  </a:schemeClr>
                </a:solidFill>
              </a:rPr>
              <a:t>Level 2</a:t>
            </a:r>
          </a:p>
        </p:txBody>
      </p:sp>
      <p:sp>
        <p:nvSpPr>
          <p:cNvPr id="3" name="Content Placeholder 2"/>
          <p:cNvSpPr>
            <a:spLocks noGrp="1"/>
          </p:cNvSpPr>
          <p:nvPr>
            <p:ph idx="1"/>
          </p:nvPr>
        </p:nvSpPr>
        <p:spPr/>
        <p:txBody>
          <a:bodyPr>
            <a:normAutofit/>
          </a:bodyPr>
          <a:lstStyle/>
          <a:p>
            <a:r>
              <a:rPr lang="en-US" dirty="0"/>
              <a:t>Engineering Drawing A2</a:t>
            </a:r>
          </a:p>
          <a:p>
            <a:r>
              <a:rPr lang="en-US" dirty="0"/>
              <a:t>Statics of Mechanics 2</a:t>
            </a:r>
          </a:p>
          <a:p>
            <a:r>
              <a:rPr lang="en-US" dirty="0"/>
              <a:t>Electronics</a:t>
            </a:r>
          </a:p>
          <a:p>
            <a:r>
              <a:rPr lang="en-US" dirty="0"/>
              <a:t>Mathematics B</a:t>
            </a:r>
          </a:p>
          <a:p>
            <a:r>
              <a:rPr lang="en-US" dirty="0"/>
              <a:t>Arduino</a:t>
            </a:r>
          </a:p>
          <a:p>
            <a:r>
              <a:rPr lang="en-US" dirty="0"/>
              <a:t>Office (Excel)</a:t>
            </a:r>
          </a:p>
          <a:p>
            <a:r>
              <a:rPr lang="en-US" dirty="0"/>
              <a:t>Level 2 of </a:t>
            </a:r>
            <a:r>
              <a:rPr lang="en-US" dirty="0" err="1"/>
              <a:t>Ielts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58203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2">
                    <a:lumMod val="75000"/>
                  </a:schemeClr>
                </a:solidFill>
              </a:rPr>
              <a:t>Level 3</a:t>
            </a:r>
          </a:p>
        </p:txBody>
      </p:sp>
      <p:sp>
        <p:nvSpPr>
          <p:cNvPr id="3" name="Content Placeholder 2"/>
          <p:cNvSpPr>
            <a:spLocks noGrp="1"/>
          </p:cNvSpPr>
          <p:nvPr>
            <p:ph idx="1"/>
          </p:nvPr>
        </p:nvSpPr>
        <p:spPr/>
        <p:txBody>
          <a:bodyPr>
            <a:normAutofit fontScale="70000" lnSpcReduction="20000"/>
          </a:bodyPr>
          <a:lstStyle/>
          <a:p>
            <a:r>
              <a:rPr lang="en-US" dirty="0"/>
              <a:t>Engineering Drawing A3</a:t>
            </a:r>
          </a:p>
          <a:p>
            <a:r>
              <a:rPr lang="en-US" dirty="0"/>
              <a:t>Dynamics of Mechanics 1</a:t>
            </a:r>
          </a:p>
          <a:p>
            <a:r>
              <a:rPr lang="en-US" dirty="0"/>
              <a:t>Stress Analysis</a:t>
            </a:r>
          </a:p>
          <a:p>
            <a:r>
              <a:rPr lang="en-US" dirty="0"/>
              <a:t>Principles of Mechanical Design (Design A)</a:t>
            </a:r>
          </a:p>
          <a:p>
            <a:r>
              <a:rPr lang="en-US" dirty="0"/>
              <a:t>Solid 1</a:t>
            </a:r>
          </a:p>
          <a:p>
            <a:r>
              <a:rPr lang="en-US" dirty="0"/>
              <a:t>Devices of Electronics</a:t>
            </a:r>
          </a:p>
          <a:p>
            <a:r>
              <a:rPr lang="en-US" dirty="0"/>
              <a:t>Mathematics C</a:t>
            </a:r>
          </a:p>
          <a:p>
            <a:r>
              <a:rPr lang="en-US" dirty="0"/>
              <a:t>Microcontroller 1</a:t>
            </a:r>
          </a:p>
          <a:p>
            <a:r>
              <a:rPr lang="en-US" dirty="0"/>
              <a:t>Office (Power Point)</a:t>
            </a:r>
          </a:p>
          <a:p>
            <a:r>
              <a:rPr lang="en-US" dirty="0"/>
              <a:t>Level 3 of </a:t>
            </a:r>
            <a:r>
              <a:rPr lang="en-US" dirty="0" err="1"/>
              <a:t>Ielts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73082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2">
                    <a:lumMod val="75000"/>
                  </a:schemeClr>
                </a:solidFill>
              </a:rPr>
              <a:t>Level 4</a:t>
            </a:r>
          </a:p>
        </p:txBody>
      </p:sp>
      <p:sp>
        <p:nvSpPr>
          <p:cNvPr id="3" name="Content Placeholder 2"/>
          <p:cNvSpPr>
            <a:spLocks noGrp="1"/>
          </p:cNvSpPr>
          <p:nvPr>
            <p:ph idx="1"/>
          </p:nvPr>
        </p:nvSpPr>
        <p:spPr/>
        <p:txBody>
          <a:bodyPr>
            <a:normAutofit fontScale="77500" lnSpcReduction="20000"/>
          </a:bodyPr>
          <a:lstStyle/>
          <a:p>
            <a:r>
              <a:rPr lang="en-US" dirty="0"/>
              <a:t>Engineering Drawing B1</a:t>
            </a:r>
          </a:p>
          <a:p>
            <a:r>
              <a:rPr lang="en-US" dirty="0"/>
              <a:t>Dynamics of Mechanics 2</a:t>
            </a:r>
          </a:p>
          <a:p>
            <a:r>
              <a:rPr lang="en-US" dirty="0"/>
              <a:t>Principles of Mechanical Design (Design B)</a:t>
            </a:r>
          </a:p>
          <a:p>
            <a:r>
              <a:rPr lang="en-US" dirty="0"/>
              <a:t>Solid 2</a:t>
            </a:r>
          </a:p>
          <a:p>
            <a:r>
              <a:rPr lang="en-US" dirty="0"/>
              <a:t>Electromagnetic Waves</a:t>
            </a:r>
          </a:p>
          <a:p>
            <a:r>
              <a:rPr lang="en-US" dirty="0"/>
              <a:t>Mathematics D</a:t>
            </a:r>
          </a:p>
          <a:p>
            <a:r>
              <a:rPr lang="en-US" dirty="0"/>
              <a:t>Microcontroller 2</a:t>
            </a:r>
          </a:p>
          <a:p>
            <a:r>
              <a:rPr lang="en-US" dirty="0"/>
              <a:t>HTL 1</a:t>
            </a:r>
          </a:p>
          <a:p>
            <a:r>
              <a:rPr lang="en-US" dirty="0"/>
              <a:t>Level 4 of </a:t>
            </a:r>
            <a:r>
              <a:rPr lang="en-US" dirty="0" err="1"/>
              <a:t>Ielts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99435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2">
                    <a:lumMod val="75000"/>
                  </a:schemeClr>
                </a:solidFill>
              </a:rPr>
              <a:t>Level 5</a:t>
            </a:r>
          </a:p>
        </p:txBody>
      </p:sp>
      <p:sp>
        <p:nvSpPr>
          <p:cNvPr id="3" name="Content Placeholder 2"/>
          <p:cNvSpPr>
            <a:spLocks noGrp="1"/>
          </p:cNvSpPr>
          <p:nvPr>
            <p:ph idx="1"/>
          </p:nvPr>
        </p:nvSpPr>
        <p:spPr/>
        <p:txBody>
          <a:bodyPr>
            <a:normAutofit fontScale="77500" lnSpcReduction="20000"/>
          </a:bodyPr>
          <a:lstStyle/>
          <a:p>
            <a:r>
              <a:rPr lang="en-US" dirty="0"/>
              <a:t>Engineering Drawing B2</a:t>
            </a:r>
          </a:p>
          <a:p>
            <a:r>
              <a:rPr lang="en-US" dirty="0"/>
              <a:t>Principles of Mechanical Design (Design C)</a:t>
            </a:r>
          </a:p>
          <a:p>
            <a:r>
              <a:rPr lang="en-US" dirty="0"/>
              <a:t>Solid 3</a:t>
            </a:r>
          </a:p>
          <a:p>
            <a:r>
              <a:rPr lang="en-US" dirty="0"/>
              <a:t>Digital Circuits</a:t>
            </a:r>
          </a:p>
          <a:p>
            <a:r>
              <a:rPr lang="en-US" dirty="0"/>
              <a:t>Mathematics E</a:t>
            </a:r>
          </a:p>
          <a:p>
            <a:r>
              <a:rPr lang="en-US" dirty="0"/>
              <a:t>Microcontroller 3</a:t>
            </a:r>
          </a:p>
          <a:p>
            <a:r>
              <a:rPr lang="en-US" dirty="0"/>
              <a:t>Control A</a:t>
            </a:r>
          </a:p>
          <a:p>
            <a:r>
              <a:rPr lang="en-US" dirty="0"/>
              <a:t>HTL 2</a:t>
            </a:r>
          </a:p>
          <a:p>
            <a:r>
              <a:rPr lang="en-US" dirty="0"/>
              <a:t>Level 5 of </a:t>
            </a:r>
            <a:r>
              <a:rPr lang="en-US" dirty="0" err="1"/>
              <a:t>Ielts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15144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2">
                    <a:lumMod val="75000"/>
                  </a:schemeClr>
                </a:solidFill>
              </a:rPr>
              <a:t>Level 6</a:t>
            </a:r>
          </a:p>
        </p:txBody>
      </p:sp>
      <p:sp>
        <p:nvSpPr>
          <p:cNvPr id="3" name="Content Placeholder 2"/>
          <p:cNvSpPr>
            <a:spLocks noGrp="1"/>
          </p:cNvSpPr>
          <p:nvPr>
            <p:ph idx="1"/>
          </p:nvPr>
        </p:nvSpPr>
        <p:spPr/>
        <p:txBody>
          <a:bodyPr>
            <a:normAutofit/>
          </a:bodyPr>
          <a:lstStyle/>
          <a:p>
            <a:r>
              <a:rPr lang="en-US" dirty="0"/>
              <a:t>Engineering Drawing B3</a:t>
            </a:r>
          </a:p>
          <a:p>
            <a:r>
              <a:rPr lang="en-US" dirty="0"/>
              <a:t>Solid 4</a:t>
            </a:r>
          </a:p>
          <a:p>
            <a:r>
              <a:rPr lang="en-US" dirty="0"/>
              <a:t>Mathematics F</a:t>
            </a:r>
          </a:p>
          <a:p>
            <a:r>
              <a:rPr lang="en-US" dirty="0"/>
              <a:t>Microcontroller 4</a:t>
            </a:r>
          </a:p>
          <a:p>
            <a:r>
              <a:rPr lang="en-US" dirty="0"/>
              <a:t>Control B</a:t>
            </a:r>
          </a:p>
          <a:p>
            <a:r>
              <a:rPr lang="en-US" dirty="0"/>
              <a:t>HTL 3</a:t>
            </a:r>
          </a:p>
          <a:p>
            <a:r>
              <a:rPr lang="en-US" dirty="0"/>
              <a:t>Level 6 of </a:t>
            </a:r>
            <a:r>
              <a:rPr lang="en-US" dirty="0" err="1"/>
              <a:t>Ielts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07405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71600" y="685800"/>
            <a:ext cx="6172200" cy="535531"/>
          </a:xfrm>
          <a:prstGeom prst="rect">
            <a:avLst/>
          </a:prstGeom>
          <a:noFill/>
        </p:spPr>
        <p:txBody>
          <a:bodyPr wrap="square" rtlCol="1">
            <a:spAutoFit/>
          </a:bodyPr>
          <a:lstStyle/>
          <a:p>
            <a:pPr algn="ctr" defTabSz="914400">
              <a:lnSpc>
                <a:spcPct val="90000"/>
              </a:lnSpc>
              <a:spcBef>
                <a:spcPct val="0"/>
              </a:spcBef>
            </a:pPr>
            <a:r>
              <a:rPr lang="en-GB" sz="3200" b="1" cap="all" dirty="0">
                <a:solidFill>
                  <a:schemeClr val="accent4">
                    <a:lumMod val="75000"/>
                  </a:schemeClr>
                </a:solidFill>
                <a:effectLst>
                  <a:outerShdw blurRad="50800" dist="63500" dir="2700000" algn="tl" rotWithShape="0">
                    <a:srgbClr val="000000">
                      <a:alpha val="48000"/>
                    </a:srgbClr>
                  </a:outerShdw>
                </a:effectLst>
                <a:latin typeface="+mj-lt"/>
                <a:ea typeface="+mj-ea"/>
                <a:cs typeface="+mj-cs"/>
              </a:rPr>
              <a:t>Vision</a:t>
            </a:r>
            <a:endParaRPr lang="ar-EG" sz="3200" b="1" cap="all" dirty="0">
              <a:solidFill>
                <a:schemeClr val="accent4">
                  <a:lumMod val="75000"/>
                </a:schemeClr>
              </a:solidFill>
              <a:effectLst>
                <a:outerShdw blurRad="50800" dist="63500" dir="2700000" algn="tl" rotWithShape="0">
                  <a:srgbClr val="000000">
                    <a:alpha val="48000"/>
                  </a:srgbClr>
                </a:outerShdw>
              </a:effectLst>
              <a:latin typeface="+mj-lt"/>
              <a:ea typeface="+mj-ea"/>
              <a:cs typeface="+mj-cs"/>
            </a:endParaRPr>
          </a:p>
        </p:txBody>
      </p:sp>
      <p:sp>
        <p:nvSpPr>
          <p:cNvPr id="5" name="Rectangle 4"/>
          <p:cNvSpPr/>
          <p:nvPr/>
        </p:nvSpPr>
        <p:spPr>
          <a:xfrm>
            <a:off x="647700" y="2057400"/>
            <a:ext cx="7620000" cy="1200329"/>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1E1D24"/>
                </a:solidFill>
                <a:latin typeface="inherit"/>
              </a:rPr>
              <a:t>Be a frontrunner technology partner for the automotive industry &amp; IOT technologies within the EMEA region.  </a:t>
            </a:r>
          </a:p>
          <a:p>
            <a:br>
              <a:rPr lang="en-US" dirty="0"/>
            </a:br>
            <a:endParaRPr lang="en-US" dirty="0"/>
          </a:p>
        </p:txBody>
      </p:sp>
    </p:spTree>
    <p:extLst>
      <p:ext uri="{BB962C8B-B14F-4D97-AF65-F5344CB8AC3E}">
        <p14:creationId xmlns:p14="http://schemas.microsoft.com/office/powerpoint/2010/main" val="487826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2">
                    <a:lumMod val="75000"/>
                  </a:schemeClr>
                </a:solidFill>
              </a:rPr>
              <a:t>Level 7</a:t>
            </a:r>
          </a:p>
        </p:txBody>
      </p:sp>
      <p:sp>
        <p:nvSpPr>
          <p:cNvPr id="3" name="Content Placeholder 2"/>
          <p:cNvSpPr>
            <a:spLocks noGrp="1"/>
          </p:cNvSpPr>
          <p:nvPr>
            <p:ph idx="1"/>
          </p:nvPr>
        </p:nvSpPr>
        <p:spPr/>
        <p:txBody>
          <a:bodyPr>
            <a:normAutofit fontScale="92500" lnSpcReduction="20000"/>
          </a:bodyPr>
          <a:lstStyle/>
          <a:p>
            <a:r>
              <a:rPr lang="en-US" dirty="0"/>
              <a:t>Solid 5</a:t>
            </a:r>
          </a:p>
          <a:p>
            <a:r>
              <a:rPr lang="en-US" dirty="0"/>
              <a:t>Printed Circuit Board 1</a:t>
            </a:r>
          </a:p>
          <a:p>
            <a:r>
              <a:rPr lang="en-US" dirty="0"/>
              <a:t>Statistics</a:t>
            </a:r>
          </a:p>
          <a:p>
            <a:r>
              <a:rPr lang="en-US" dirty="0" err="1"/>
              <a:t>Rasberry</a:t>
            </a:r>
            <a:r>
              <a:rPr lang="en-US" dirty="0"/>
              <a:t> pi 1</a:t>
            </a:r>
          </a:p>
          <a:p>
            <a:r>
              <a:rPr lang="en-US" dirty="0"/>
              <a:t>PLC 1</a:t>
            </a:r>
          </a:p>
          <a:p>
            <a:r>
              <a:rPr lang="en-US" dirty="0"/>
              <a:t>PID Controller 1</a:t>
            </a:r>
          </a:p>
          <a:p>
            <a:r>
              <a:rPr lang="en-US" dirty="0"/>
              <a:t>HTL 4</a:t>
            </a:r>
          </a:p>
          <a:p>
            <a:r>
              <a:rPr lang="en-US" dirty="0"/>
              <a:t>Level 7 of </a:t>
            </a:r>
            <a:r>
              <a:rPr lang="en-US" dirty="0" err="1"/>
              <a:t>Ielts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56856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2">
                    <a:lumMod val="75000"/>
                  </a:schemeClr>
                </a:solidFill>
              </a:rPr>
              <a:t>Level 8</a:t>
            </a:r>
          </a:p>
        </p:txBody>
      </p:sp>
      <p:sp>
        <p:nvSpPr>
          <p:cNvPr id="3" name="Content Placeholder 2"/>
          <p:cNvSpPr>
            <a:spLocks noGrp="1"/>
          </p:cNvSpPr>
          <p:nvPr>
            <p:ph idx="1"/>
          </p:nvPr>
        </p:nvSpPr>
        <p:spPr/>
        <p:txBody>
          <a:bodyPr>
            <a:normAutofit/>
          </a:bodyPr>
          <a:lstStyle/>
          <a:p>
            <a:r>
              <a:rPr lang="en-US" dirty="0"/>
              <a:t>Solid 6</a:t>
            </a:r>
          </a:p>
          <a:p>
            <a:r>
              <a:rPr lang="en-US" dirty="0"/>
              <a:t>Printed Circuit Board 2</a:t>
            </a:r>
          </a:p>
          <a:p>
            <a:r>
              <a:rPr lang="en-US" dirty="0" err="1"/>
              <a:t>Rasberry</a:t>
            </a:r>
            <a:r>
              <a:rPr lang="en-US" dirty="0"/>
              <a:t> pi 2</a:t>
            </a:r>
          </a:p>
          <a:p>
            <a:r>
              <a:rPr lang="en-US" dirty="0"/>
              <a:t>PLC 2</a:t>
            </a:r>
          </a:p>
          <a:p>
            <a:r>
              <a:rPr lang="en-US" dirty="0"/>
              <a:t>PID Controller 2</a:t>
            </a:r>
          </a:p>
          <a:p>
            <a:r>
              <a:rPr lang="en-US" dirty="0"/>
              <a:t>Level 8 of </a:t>
            </a:r>
            <a:r>
              <a:rPr lang="en-US" dirty="0" err="1"/>
              <a:t>Ielts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95936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2">
                    <a:lumMod val="75000"/>
                  </a:schemeClr>
                </a:solidFill>
              </a:rPr>
              <a:t>Level 9</a:t>
            </a:r>
          </a:p>
        </p:txBody>
      </p:sp>
      <p:sp>
        <p:nvSpPr>
          <p:cNvPr id="3" name="Content Placeholder 2"/>
          <p:cNvSpPr>
            <a:spLocks noGrp="1"/>
          </p:cNvSpPr>
          <p:nvPr>
            <p:ph idx="1"/>
          </p:nvPr>
        </p:nvSpPr>
        <p:spPr/>
        <p:txBody>
          <a:bodyPr>
            <a:normAutofit/>
          </a:bodyPr>
          <a:lstStyle/>
          <a:p>
            <a:r>
              <a:rPr lang="en-US" dirty="0" err="1"/>
              <a:t>Matlab</a:t>
            </a:r>
            <a:endParaRPr lang="en-US" dirty="0"/>
          </a:p>
          <a:p>
            <a:r>
              <a:rPr lang="en-US" dirty="0"/>
              <a:t>Projects of Mechatronics 1 (Autonomous Electric Vehicle)</a:t>
            </a:r>
          </a:p>
          <a:p>
            <a:r>
              <a:rPr lang="en-US" dirty="0"/>
              <a:t>Level 9 of </a:t>
            </a:r>
            <a:r>
              <a:rPr lang="en-US" dirty="0" err="1"/>
              <a:t>Ielts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002126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2">
                    <a:lumMod val="75000"/>
                  </a:schemeClr>
                </a:solidFill>
              </a:rPr>
              <a:t>Level 10</a:t>
            </a:r>
          </a:p>
        </p:txBody>
      </p:sp>
      <p:sp>
        <p:nvSpPr>
          <p:cNvPr id="3" name="Content Placeholder 2"/>
          <p:cNvSpPr>
            <a:spLocks noGrp="1"/>
          </p:cNvSpPr>
          <p:nvPr>
            <p:ph idx="1"/>
          </p:nvPr>
        </p:nvSpPr>
        <p:spPr/>
        <p:txBody>
          <a:bodyPr>
            <a:normAutofit/>
          </a:bodyPr>
          <a:lstStyle/>
          <a:p>
            <a:r>
              <a:rPr lang="en-US" dirty="0"/>
              <a:t>Artificial Intelligence (Machine Learning – Deep Learning) 1</a:t>
            </a:r>
          </a:p>
          <a:p>
            <a:r>
              <a:rPr lang="en-US" dirty="0"/>
              <a:t>Projects of Mechatronics 2 (Robotic Arm)</a:t>
            </a:r>
          </a:p>
          <a:p>
            <a:r>
              <a:rPr lang="en-US" dirty="0"/>
              <a:t>Level 10 of </a:t>
            </a:r>
            <a:r>
              <a:rPr lang="en-US" dirty="0" err="1"/>
              <a:t>Ielts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40458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2">
                    <a:lumMod val="75000"/>
                  </a:schemeClr>
                </a:solidFill>
              </a:rPr>
              <a:t>Level 11</a:t>
            </a:r>
          </a:p>
        </p:txBody>
      </p:sp>
      <p:sp>
        <p:nvSpPr>
          <p:cNvPr id="3" name="Content Placeholder 2"/>
          <p:cNvSpPr>
            <a:spLocks noGrp="1"/>
          </p:cNvSpPr>
          <p:nvPr>
            <p:ph idx="1"/>
          </p:nvPr>
        </p:nvSpPr>
        <p:spPr/>
        <p:txBody>
          <a:bodyPr>
            <a:normAutofit/>
          </a:bodyPr>
          <a:lstStyle/>
          <a:p>
            <a:r>
              <a:rPr lang="en-US" dirty="0"/>
              <a:t>Artificial Intelligence (Machine Learning – Deep Learning) 2</a:t>
            </a:r>
          </a:p>
          <a:p>
            <a:r>
              <a:rPr lang="en-US" dirty="0"/>
              <a:t>Projects of Mechatronics 3 (Drone)</a:t>
            </a:r>
          </a:p>
          <a:p>
            <a:r>
              <a:rPr lang="en-US" dirty="0"/>
              <a:t>Level 11 of </a:t>
            </a:r>
            <a:r>
              <a:rPr lang="en-US" dirty="0" err="1"/>
              <a:t>Ielts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15000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2">
                    <a:lumMod val="75000"/>
                  </a:schemeClr>
                </a:solidFill>
              </a:rPr>
              <a:t>Level 12</a:t>
            </a:r>
          </a:p>
        </p:txBody>
      </p:sp>
      <p:sp>
        <p:nvSpPr>
          <p:cNvPr id="3" name="Content Placeholder 2"/>
          <p:cNvSpPr>
            <a:spLocks noGrp="1"/>
          </p:cNvSpPr>
          <p:nvPr>
            <p:ph idx="1"/>
          </p:nvPr>
        </p:nvSpPr>
        <p:spPr/>
        <p:txBody>
          <a:bodyPr>
            <a:normAutofit/>
          </a:bodyPr>
          <a:lstStyle/>
          <a:p>
            <a:r>
              <a:rPr lang="en-US" dirty="0"/>
              <a:t>Python </a:t>
            </a:r>
          </a:p>
          <a:p>
            <a:r>
              <a:rPr lang="en-US" dirty="0"/>
              <a:t>Projects of Mechatronics 4 (CNC Machine, 3D Printing Machine, …..)</a:t>
            </a:r>
          </a:p>
          <a:p>
            <a:r>
              <a:rPr lang="en-US" dirty="0"/>
              <a:t>Level 12 of </a:t>
            </a:r>
            <a:r>
              <a:rPr lang="en-US" dirty="0" err="1"/>
              <a:t>Ielts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16558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0" y="685800"/>
            <a:ext cx="6172200" cy="535531"/>
          </a:xfrm>
          <a:prstGeom prst="rect">
            <a:avLst/>
          </a:prstGeom>
          <a:noFill/>
        </p:spPr>
        <p:txBody>
          <a:bodyPr wrap="square" rtlCol="1">
            <a:spAutoFit/>
          </a:bodyPr>
          <a:lstStyle/>
          <a:p>
            <a:pPr algn="ctr" defTabSz="914400">
              <a:lnSpc>
                <a:spcPct val="90000"/>
              </a:lnSpc>
              <a:spcBef>
                <a:spcPct val="0"/>
              </a:spcBef>
            </a:pPr>
            <a:r>
              <a:rPr lang="en-GB" sz="3200" b="1" cap="all" dirty="0">
                <a:solidFill>
                  <a:schemeClr val="accent4">
                    <a:lumMod val="75000"/>
                  </a:schemeClr>
                </a:solidFill>
                <a:effectLst>
                  <a:outerShdw blurRad="50800" dist="63500" dir="2700000" algn="tl" rotWithShape="0">
                    <a:srgbClr val="000000">
                      <a:alpha val="48000"/>
                    </a:srgbClr>
                  </a:outerShdw>
                </a:effectLst>
                <a:latin typeface="+mj-lt"/>
                <a:ea typeface="+mj-ea"/>
                <a:cs typeface="+mj-cs"/>
              </a:rPr>
              <a:t>Mission</a:t>
            </a:r>
            <a:endParaRPr lang="ar-EG" sz="3200" b="1" cap="all" dirty="0">
              <a:solidFill>
                <a:schemeClr val="accent4">
                  <a:lumMod val="75000"/>
                </a:schemeClr>
              </a:solidFill>
              <a:effectLst>
                <a:outerShdw blurRad="50800" dist="63500" dir="2700000" algn="tl" rotWithShape="0">
                  <a:srgbClr val="000000">
                    <a:alpha val="48000"/>
                  </a:srgbClr>
                </a:outerShdw>
              </a:effectLst>
              <a:latin typeface="+mj-lt"/>
              <a:ea typeface="+mj-ea"/>
              <a:cs typeface="+mj-cs"/>
            </a:endParaRPr>
          </a:p>
        </p:txBody>
      </p:sp>
      <p:sp>
        <p:nvSpPr>
          <p:cNvPr id="5" name="Rectangle 4"/>
          <p:cNvSpPr/>
          <p:nvPr/>
        </p:nvSpPr>
        <p:spPr>
          <a:xfrm>
            <a:off x="609600" y="1905000"/>
            <a:ext cx="8229600" cy="923330"/>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1E1D24"/>
                </a:solidFill>
                <a:latin typeface="inherit"/>
              </a:rPr>
              <a:t>By harmonizing innovation, cutting-edge technology, and operational excellence, we navigate the path to sustainable growth, distinguishing ourselves as an employer of choice &amp; trusted partner.</a:t>
            </a:r>
          </a:p>
        </p:txBody>
      </p:sp>
    </p:spTree>
    <p:extLst>
      <p:ext uri="{BB962C8B-B14F-4D97-AF65-F5344CB8AC3E}">
        <p14:creationId xmlns:p14="http://schemas.microsoft.com/office/powerpoint/2010/main" val="371371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0" y="685800"/>
            <a:ext cx="6172200" cy="535531"/>
          </a:xfrm>
          <a:prstGeom prst="rect">
            <a:avLst/>
          </a:prstGeom>
          <a:noFill/>
        </p:spPr>
        <p:txBody>
          <a:bodyPr wrap="square" rtlCol="1">
            <a:spAutoFit/>
          </a:bodyPr>
          <a:lstStyle/>
          <a:p>
            <a:pPr algn="ctr" defTabSz="914400">
              <a:lnSpc>
                <a:spcPct val="90000"/>
              </a:lnSpc>
              <a:spcBef>
                <a:spcPct val="0"/>
              </a:spcBef>
            </a:pPr>
            <a:r>
              <a:rPr lang="en-GB" sz="3200" b="1" cap="all" dirty="0">
                <a:solidFill>
                  <a:schemeClr val="accent4">
                    <a:lumMod val="75000"/>
                  </a:schemeClr>
                </a:solidFill>
                <a:effectLst>
                  <a:outerShdw blurRad="50800" dist="63500" dir="2700000" algn="tl" rotWithShape="0">
                    <a:srgbClr val="000000">
                      <a:alpha val="48000"/>
                    </a:srgbClr>
                  </a:outerShdw>
                </a:effectLst>
                <a:latin typeface="+mj-lt"/>
                <a:ea typeface="+mj-ea"/>
                <a:cs typeface="+mj-cs"/>
              </a:rPr>
              <a:t>Digital Solution</a:t>
            </a:r>
            <a:endParaRPr lang="ar-EG" sz="3200" b="1" cap="all" dirty="0">
              <a:solidFill>
                <a:schemeClr val="accent4">
                  <a:lumMod val="75000"/>
                </a:schemeClr>
              </a:solidFill>
              <a:effectLst>
                <a:outerShdw blurRad="50800" dist="63500" dir="2700000" algn="tl" rotWithShape="0">
                  <a:srgbClr val="000000">
                    <a:alpha val="48000"/>
                  </a:srgbClr>
                </a:outerShdw>
              </a:effectLst>
              <a:latin typeface="+mj-lt"/>
              <a:ea typeface="+mj-ea"/>
              <a:cs typeface="+mj-cs"/>
            </a:endParaRPr>
          </a:p>
        </p:txBody>
      </p:sp>
      <p:sp>
        <p:nvSpPr>
          <p:cNvPr id="5" name="TextBox 4"/>
          <p:cNvSpPr txBox="1"/>
          <p:nvPr/>
        </p:nvSpPr>
        <p:spPr>
          <a:xfrm>
            <a:off x="286553" y="1921513"/>
            <a:ext cx="1219200" cy="646331"/>
          </a:xfrm>
          <a:prstGeom prst="rect">
            <a:avLst/>
          </a:prstGeom>
          <a:noFill/>
        </p:spPr>
        <p:txBody>
          <a:bodyPr wrap="square" rtlCol="0">
            <a:spAutoFit/>
          </a:bodyPr>
          <a:lstStyle/>
          <a:p>
            <a:r>
              <a:rPr lang="en-US" dirty="0"/>
              <a:t>Technology Provider</a:t>
            </a:r>
          </a:p>
        </p:txBody>
      </p:sp>
      <p:sp>
        <p:nvSpPr>
          <p:cNvPr id="6" name="TextBox 5"/>
          <p:cNvSpPr txBox="1"/>
          <p:nvPr/>
        </p:nvSpPr>
        <p:spPr>
          <a:xfrm>
            <a:off x="2065421" y="2024378"/>
            <a:ext cx="3657600" cy="369332"/>
          </a:xfrm>
          <a:prstGeom prst="rect">
            <a:avLst/>
          </a:prstGeom>
          <a:noFill/>
        </p:spPr>
        <p:txBody>
          <a:bodyPr wrap="square" rtlCol="0">
            <a:spAutoFit/>
          </a:bodyPr>
          <a:lstStyle/>
          <a:p>
            <a:r>
              <a:rPr lang="en-US" dirty="0"/>
              <a:t>Research, Design and Development</a:t>
            </a:r>
          </a:p>
        </p:txBody>
      </p:sp>
      <p:sp>
        <p:nvSpPr>
          <p:cNvPr id="7" name="TextBox 6"/>
          <p:cNvSpPr txBox="1"/>
          <p:nvPr/>
        </p:nvSpPr>
        <p:spPr>
          <a:xfrm>
            <a:off x="5562600" y="1942807"/>
            <a:ext cx="2743200" cy="646331"/>
          </a:xfrm>
          <a:prstGeom prst="rect">
            <a:avLst/>
          </a:prstGeom>
          <a:noFill/>
        </p:spPr>
        <p:txBody>
          <a:bodyPr wrap="square" rtlCol="0">
            <a:spAutoFit/>
          </a:bodyPr>
          <a:lstStyle/>
          <a:p>
            <a:r>
              <a:rPr lang="en-US" dirty="0"/>
              <a:t>Software and Hardware Development Services</a:t>
            </a:r>
          </a:p>
        </p:txBody>
      </p:sp>
      <p:sp>
        <p:nvSpPr>
          <p:cNvPr id="9" name="TextBox 8"/>
          <p:cNvSpPr txBox="1"/>
          <p:nvPr/>
        </p:nvSpPr>
        <p:spPr>
          <a:xfrm>
            <a:off x="3847599" y="3395312"/>
            <a:ext cx="1981200" cy="923330"/>
          </a:xfrm>
          <a:prstGeom prst="rect">
            <a:avLst/>
          </a:prstGeom>
          <a:noFill/>
        </p:spPr>
        <p:txBody>
          <a:bodyPr wrap="square" rtlCol="0">
            <a:spAutoFit/>
          </a:bodyPr>
          <a:lstStyle/>
          <a:p>
            <a:r>
              <a:rPr lang="en-US" dirty="0"/>
              <a:t>Certified Distributer and After Sales partner</a:t>
            </a:r>
          </a:p>
        </p:txBody>
      </p:sp>
      <p:sp>
        <p:nvSpPr>
          <p:cNvPr id="10" name="TextBox 9"/>
          <p:cNvSpPr txBox="1"/>
          <p:nvPr/>
        </p:nvSpPr>
        <p:spPr>
          <a:xfrm>
            <a:off x="5863087" y="3618184"/>
            <a:ext cx="1981200" cy="646331"/>
          </a:xfrm>
          <a:prstGeom prst="rect">
            <a:avLst/>
          </a:prstGeom>
          <a:noFill/>
        </p:spPr>
        <p:txBody>
          <a:bodyPr wrap="square" rtlCol="0">
            <a:spAutoFit/>
          </a:bodyPr>
          <a:lstStyle/>
          <a:p>
            <a:r>
              <a:rPr lang="en-US" dirty="0"/>
              <a:t>Maintenance &amp; Warranty</a:t>
            </a:r>
          </a:p>
        </p:txBody>
      </p:sp>
      <p:sp>
        <p:nvSpPr>
          <p:cNvPr id="11" name="TextBox 10"/>
          <p:cNvSpPr txBox="1"/>
          <p:nvPr/>
        </p:nvSpPr>
        <p:spPr>
          <a:xfrm>
            <a:off x="2590800" y="5626892"/>
            <a:ext cx="1143000" cy="1200329"/>
          </a:xfrm>
          <a:prstGeom prst="rect">
            <a:avLst/>
          </a:prstGeom>
          <a:noFill/>
        </p:spPr>
        <p:txBody>
          <a:bodyPr wrap="square" rtlCol="0">
            <a:spAutoFit/>
          </a:bodyPr>
          <a:lstStyle/>
          <a:p>
            <a:r>
              <a:rPr lang="en-US" dirty="0"/>
              <a:t>System </a:t>
            </a:r>
            <a:r>
              <a:rPr lang="en-US" dirty="0" err="1"/>
              <a:t>IntegratorService</a:t>
            </a:r>
            <a:r>
              <a:rPr lang="en-US" dirty="0"/>
              <a:t> Partner</a:t>
            </a:r>
          </a:p>
        </p:txBody>
      </p:sp>
      <p:sp>
        <p:nvSpPr>
          <p:cNvPr id="12" name="TextBox 11"/>
          <p:cNvSpPr txBox="1"/>
          <p:nvPr/>
        </p:nvSpPr>
        <p:spPr>
          <a:xfrm>
            <a:off x="2384359" y="3590476"/>
            <a:ext cx="1981200" cy="369332"/>
          </a:xfrm>
          <a:prstGeom prst="rect">
            <a:avLst/>
          </a:prstGeom>
          <a:noFill/>
        </p:spPr>
        <p:txBody>
          <a:bodyPr wrap="square" rtlCol="0">
            <a:spAutoFit/>
          </a:bodyPr>
          <a:lstStyle/>
          <a:p>
            <a:r>
              <a:rPr lang="en-US" dirty="0"/>
              <a:t>IOT Products</a:t>
            </a:r>
          </a:p>
        </p:txBody>
      </p:sp>
      <p:sp>
        <p:nvSpPr>
          <p:cNvPr id="13" name="TextBox 12"/>
          <p:cNvSpPr txBox="1"/>
          <p:nvPr/>
        </p:nvSpPr>
        <p:spPr>
          <a:xfrm>
            <a:off x="317835" y="4603277"/>
            <a:ext cx="1981200" cy="923330"/>
          </a:xfrm>
          <a:prstGeom prst="rect">
            <a:avLst/>
          </a:prstGeom>
          <a:noFill/>
        </p:spPr>
        <p:txBody>
          <a:bodyPr wrap="square" rtlCol="0">
            <a:spAutoFit/>
          </a:bodyPr>
          <a:lstStyle/>
          <a:p>
            <a:r>
              <a:rPr lang="en-US" dirty="0"/>
              <a:t>Automation &amp; System Integration Services</a:t>
            </a:r>
          </a:p>
        </p:txBody>
      </p:sp>
      <p:sp>
        <p:nvSpPr>
          <p:cNvPr id="14" name="TextBox 13"/>
          <p:cNvSpPr txBox="1"/>
          <p:nvPr/>
        </p:nvSpPr>
        <p:spPr>
          <a:xfrm>
            <a:off x="2384359" y="4493268"/>
            <a:ext cx="1981200" cy="1200329"/>
          </a:xfrm>
          <a:prstGeom prst="rect">
            <a:avLst/>
          </a:prstGeom>
          <a:noFill/>
        </p:spPr>
        <p:txBody>
          <a:bodyPr wrap="square" rtlCol="0">
            <a:spAutoFit/>
          </a:bodyPr>
          <a:lstStyle/>
          <a:p>
            <a:r>
              <a:rPr lang="en-US" dirty="0"/>
              <a:t>Integration, Installation, Retrofitting and Training</a:t>
            </a:r>
          </a:p>
        </p:txBody>
      </p:sp>
      <p:sp>
        <p:nvSpPr>
          <p:cNvPr id="15" name="TextBox 14"/>
          <p:cNvSpPr txBox="1"/>
          <p:nvPr/>
        </p:nvSpPr>
        <p:spPr>
          <a:xfrm>
            <a:off x="5696350" y="4731902"/>
            <a:ext cx="1981200" cy="646331"/>
          </a:xfrm>
          <a:prstGeom prst="rect">
            <a:avLst/>
          </a:prstGeom>
          <a:noFill/>
        </p:spPr>
        <p:txBody>
          <a:bodyPr wrap="square" rtlCol="0">
            <a:spAutoFit/>
          </a:bodyPr>
          <a:lstStyle/>
          <a:p>
            <a:r>
              <a:rPr lang="en-US" dirty="0"/>
              <a:t>Factories &amp; Machines</a:t>
            </a:r>
          </a:p>
        </p:txBody>
      </p:sp>
      <p:cxnSp>
        <p:nvCxnSpPr>
          <p:cNvPr id="18" name="Straight Arrow Connector 17"/>
          <p:cNvCxnSpPr/>
          <p:nvPr/>
        </p:nvCxnSpPr>
        <p:spPr>
          <a:xfrm>
            <a:off x="2971800" y="2420354"/>
            <a:ext cx="0" cy="1111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973404" y="3992694"/>
            <a:ext cx="14438" cy="571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038600" y="5062799"/>
            <a:ext cx="1524000" cy="22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6258626" y="4186892"/>
            <a:ext cx="0" cy="493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882889" y="3174978"/>
            <a:ext cx="1143000" cy="1200329"/>
          </a:xfrm>
          <a:prstGeom prst="rect">
            <a:avLst/>
          </a:prstGeom>
          <a:noFill/>
        </p:spPr>
        <p:txBody>
          <a:bodyPr wrap="square" rtlCol="0">
            <a:spAutoFit/>
          </a:bodyPr>
          <a:lstStyle/>
          <a:p>
            <a:r>
              <a:rPr lang="en-US" dirty="0"/>
              <a:t>System </a:t>
            </a:r>
            <a:r>
              <a:rPr lang="en-US" dirty="0" err="1"/>
              <a:t>IntegratorService</a:t>
            </a:r>
            <a:r>
              <a:rPr lang="en-US" dirty="0"/>
              <a:t> Partner</a:t>
            </a:r>
          </a:p>
        </p:txBody>
      </p:sp>
      <p:pic>
        <p:nvPicPr>
          <p:cNvPr id="3" name="Picture 2">
            <a:extLst>
              <a:ext uri="{FF2B5EF4-FFF2-40B4-BE49-F238E27FC236}">
                <a16:creationId xmlns:a16="http://schemas.microsoft.com/office/drawing/2014/main" id="{BFF442E9-4CAE-4506-8249-AD5EFDB65E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795" y="177371"/>
            <a:ext cx="1531626" cy="1204148"/>
          </a:xfrm>
          <a:prstGeom prst="rect">
            <a:avLst/>
          </a:prstGeom>
        </p:spPr>
      </p:pic>
    </p:spTree>
    <p:extLst>
      <p:ext uri="{BB962C8B-B14F-4D97-AF65-F5344CB8AC3E}">
        <p14:creationId xmlns:p14="http://schemas.microsoft.com/office/powerpoint/2010/main" val="1655472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0" y="685800"/>
            <a:ext cx="6172200" cy="535531"/>
          </a:xfrm>
          <a:prstGeom prst="rect">
            <a:avLst/>
          </a:prstGeom>
          <a:noFill/>
        </p:spPr>
        <p:txBody>
          <a:bodyPr wrap="square" rtlCol="1">
            <a:spAutoFit/>
          </a:bodyPr>
          <a:lstStyle/>
          <a:p>
            <a:pPr algn="ctr" defTabSz="914400">
              <a:lnSpc>
                <a:spcPct val="90000"/>
              </a:lnSpc>
              <a:spcBef>
                <a:spcPct val="0"/>
              </a:spcBef>
            </a:pPr>
            <a:r>
              <a:rPr lang="en-GB" sz="3200" b="1" cap="all" dirty="0">
                <a:solidFill>
                  <a:schemeClr val="accent4">
                    <a:lumMod val="75000"/>
                  </a:schemeClr>
                </a:solidFill>
                <a:effectLst>
                  <a:outerShdw blurRad="50800" dist="63500" dir="2700000" algn="tl" rotWithShape="0">
                    <a:srgbClr val="000000">
                      <a:alpha val="48000"/>
                    </a:srgbClr>
                  </a:outerShdw>
                </a:effectLst>
                <a:latin typeface="+mj-lt"/>
                <a:ea typeface="+mj-ea"/>
                <a:cs typeface="+mj-cs"/>
              </a:rPr>
              <a:t>Our Services</a:t>
            </a:r>
            <a:endParaRPr lang="ar-EG" sz="3200" b="1" cap="all" dirty="0">
              <a:solidFill>
                <a:schemeClr val="accent4">
                  <a:lumMod val="75000"/>
                </a:schemeClr>
              </a:solidFill>
              <a:effectLst>
                <a:outerShdw blurRad="50800" dist="63500" dir="2700000" algn="tl" rotWithShape="0">
                  <a:srgbClr val="000000">
                    <a:alpha val="48000"/>
                  </a:srgbClr>
                </a:outerShdw>
              </a:effectLst>
              <a:latin typeface="+mj-lt"/>
              <a:ea typeface="+mj-ea"/>
              <a:cs typeface="+mj-cs"/>
            </a:endParaRPr>
          </a:p>
        </p:txBody>
      </p:sp>
      <p:sp>
        <p:nvSpPr>
          <p:cNvPr id="5" name="Rectangle 4"/>
          <p:cNvSpPr/>
          <p:nvPr/>
        </p:nvSpPr>
        <p:spPr>
          <a:xfrm>
            <a:off x="685800" y="1828800"/>
            <a:ext cx="8077200" cy="2031325"/>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1E1D24"/>
                </a:solidFill>
                <a:latin typeface="inherit"/>
              </a:rPr>
              <a:t>Our Services help to bridge the gap between the technology providers, and the industrial applications in need to adopt the latest </a:t>
            </a:r>
            <a:r>
              <a:rPr lang="en-US" b="1" dirty="0" err="1">
                <a:solidFill>
                  <a:srgbClr val="1E1D24"/>
                </a:solidFill>
                <a:latin typeface="inherit"/>
              </a:rPr>
              <a:t>IoT</a:t>
            </a:r>
            <a:r>
              <a:rPr lang="en-US" b="1" dirty="0">
                <a:solidFill>
                  <a:srgbClr val="1E1D24"/>
                </a:solidFill>
                <a:latin typeface="inherit"/>
              </a:rPr>
              <a:t> innovations. We also support our technology partners and customers during the product development phases, by providing the needed experts levering the product cost and time to market.</a:t>
            </a:r>
          </a:p>
          <a:p>
            <a:br>
              <a:rPr lang="en-US" dirty="0"/>
            </a:br>
            <a:endParaRPr lang="en-US" dirty="0"/>
          </a:p>
        </p:txBody>
      </p:sp>
    </p:spTree>
    <p:extLst>
      <p:ext uri="{BB962C8B-B14F-4D97-AF65-F5344CB8AC3E}">
        <p14:creationId xmlns:p14="http://schemas.microsoft.com/office/powerpoint/2010/main" val="2311840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0" y="685800"/>
            <a:ext cx="6172200" cy="535531"/>
          </a:xfrm>
          <a:prstGeom prst="rect">
            <a:avLst/>
          </a:prstGeom>
          <a:noFill/>
        </p:spPr>
        <p:txBody>
          <a:bodyPr wrap="square" rtlCol="1">
            <a:spAutoFit/>
          </a:bodyPr>
          <a:lstStyle/>
          <a:p>
            <a:pPr algn="ctr" defTabSz="914400">
              <a:lnSpc>
                <a:spcPct val="90000"/>
              </a:lnSpc>
              <a:spcBef>
                <a:spcPct val="0"/>
              </a:spcBef>
            </a:pPr>
            <a:r>
              <a:rPr lang="en-GB" sz="3200" b="1" cap="all" dirty="0" err="1">
                <a:solidFill>
                  <a:schemeClr val="accent4">
                    <a:lumMod val="75000"/>
                  </a:schemeClr>
                </a:solidFill>
                <a:effectLst>
                  <a:outerShdw blurRad="50800" dist="63500" dir="2700000" algn="tl" rotWithShape="0">
                    <a:srgbClr val="000000">
                      <a:alpha val="48000"/>
                    </a:srgbClr>
                  </a:outerShdw>
                </a:effectLst>
                <a:latin typeface="+mj-lt"/>
                <a:ea typeface="+mj-ea"/>
                <a:cs typeface="+mj-cs"/>
              </a:rPr>
              <a:t>Indusrty</a:t>
            </a:r>
            <a:r>
              <a:rPr lang="en-GB" sz="3200" b="1" cap="all" dirty="0">
                <a:solidFill>
                  <a:schemeClr val="accent4">
                    <a:lumMod val="75000"/>
                  </a:schemeClr>
                </a:solidFill>
                <a:effectLst>
                  <a:outerShdw blurRad="50800" dist="63500" dir="2700000" algn="tl" rotWithShape="0">
                    <a:srgbClr val="000000">
                      <a:alpha val="48000"/>
                    </a:srgbClr>
                  </a:outerShdw>
                </a:effectLst>
                <a:latin typeface="+mj-lt"/>
                <a:ea typeface="+mj-ea"/>
                <a:cs typeface="+mj-cs"/>
              </a:rPr>
              <a:t> 4.0</a:t>
            </a:r>
            <a:endParaRPr lang="ar-EG" sz="3200" b="1" cap="all" dirty="0">
              <a:solidFill>
                <a:schemeClr val="accent4">
                  <a:lumMod val="75000"/>
                </a:schemeClr>
              </a:solidFill>
              <a:effectLst>
                <a:outerShdw blurRad="50800" dist="63500" dir="2700000" algn="tl" rotWithShape="0">
                  <a:srgbClr val="000000">
                    <a:alpha val="48000"/>
                  </a:srgbClr>
                </a:outerShdw>
              </a:effectLst>
              <a:latin typeface="+mj-lt"/>
              <a:ea typeface="+mj-ea"/>
              <a:cs typeface="+mj-cs"/>
            </a:endParaRPr>
          </a:p>
        </p:txBody>
      </p:sp>
      <p:sp>
        <p:nvSpPr>
          <p:cNvPr id="5" name="Rectangle 4"/>
          <p:cNvSpPr/>
          <p:nvPr/>
        </p:nvSpPr>
        <p:spPr>
          <a:xfrm>
            <a:off x="838200" y="1752600"/>
            <a:ext cx="7772400" cy="1477328"/>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1E1D24"/>
                </a:solidFill>
                <a:latin typeface="inherit"/>
              </a:rPr>
              <a:t>Industry 4.0 is the future of industrial automation that integrates the comprehensive </a:t>
            </a:r>
            <a:r>
              <a:rPr lang="en-US" b="1" dirty="0" err="1">
                <a:solidFill>
                  <a:srgbClr val="1E1D24"/>
                </a:solidFill>
                <a:latin typeface="inherit"/>
              </a:rPr>
              <a:t>digitisation</a:t>
            </a:r>
            <a:r>
              <a:rPr lang="en-US" b="1" dirty="0">
                <a:solidFill>
                  <a:srgbClr val="1E1D24"/>
                </a:solidFill>
                <a:latin typeface="inherit"/>
              </a:rPr>
              <a:t> of machines and factories, in order to improve their productivity and management.</a:t>
            </a:r>
          </a:p>
          <a:p>
            <a:br>
              <a:rPr lang="en-US" dirty="0">
                <a:solidFill>
                  <a:srgbClr val="FFFFFF"/>
                </a:solidFill>
                <a:latin typeface="var( --e-global-typography-accent-font-family )"/>
                <a:hlinkClick r:id="rId2"/>
              </a:rPr>
            </a:br>
            <a:endParaRPr lang="en-US" dirty="0"/>
          </a:p>
        </p:txBody>
      </p:sp>
    </p:spTree>
    <p:extLst>
      <p:ext uri="{BB962C8B-B14F-4D97-AF65-F5344CB8AC3E}">
        <p14:creationId xmlns:p14="http://schemas.microsoft.com/office/powerpoint/2010/main" val="2410524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685800"/>
            <a:ext cx="7086600" cy="535531"/>
          </a:xfrm>
          <a:prstGeom prst="rect">
            <a:avLst/>
          </a:prstGeom>
          <a:noFill/>
        </p:spPr>
        <p:txBody>
          <a:bodyPr wrap="square" rtlCol="1">
            <a:spAutoFit/>
          </a:bodyPr>
          <a:lstStyle/>
          <a:p>
            <a:pPr algn="ctr" defTabSz="914400">
              <a:lnSpc>
                <a:spcPct val="90000"/>
              </a:lnSpc>
              <a:spcBef>
                <a:spcPct val="0"/>
              </a:spcBef>
            </a:pPr>
            <a:r>
              <a:rPr lang="en-GB" sz="3200" b="1" cap="all" dirty="0">
                <a:solidFill>
                  <a:schemeClr val="accent4">
                    <a:lumMod val="75000"/>
                  </a:schemeClr>
                </a:solidFill>
                <a:effectLst>
                  <a:outerShdw blurRad="50800" dist="63500" dir="2700000" algn="tl" rotWithShape="0">
                    <a:srgbClr val="000000">
                      <a:alpha val="48000"/>
                    </a:srgbClr>
                  </a:outerShdw>
                </a:effectLst>
                <a:latin typeface="+mj-lt"/>
                <a:ea typeface="+mj-ea"/>
                <a:cs typeface="+mj-cs"/>
              </a:rPr>
              <a:t>Automation &amp; System Integration</a:t>
            </a:r>
            <a:endParaRPr lang="ar-EG" sz="3200" b="1" cap="all" dirty="0">
              <a:solidFill>
                <a:schemeClr val="accent4">
                  <a:lumMod val="75000"/>
                </a:schemeClr>
              </a:solidFill>
              <a:effectLst>
                <a:outerShdw blurRad="50800" dist="63500" dir="2700000" algn="tl" rotWithShape="0">
                  <a:srgbClr val="000000">
                    <a:alpha val="48000"/>
                  </a:srgbClr>
                </a:outerShdw>
              </a:effectLst>
              <a:latin typeface="+mj-lt"/>
              <a:ea typeface="+mj-ea"/>
              <a:cs typeface="+mj-cs"/>
            </a:endParaRPr>
          </a:p>
        </p:txBody>
      </p:sp>
      <p:sp>
        <p:nvSpPr>
          <p:cNvPr id="5" name="Rectangle 4"/>
          <p:cNvSpPr/>
          <p:nvPr/>
        </p:nvSpPr>
        <p:spPr>
          <a:xfrm>
            <a:off x="685800" y="2057400"/>
            <a:ext cx="7696200" cy="1200329"/>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1E1D24"/>
                </a:solidFill>
                <a:latin typeface="inherit"/>
              </a:rPr>
              <a:t>System Integration, Control System Upgrade, retrofitting, Smart Factories and </a:t>
            </a:r>
            <a:r>
              <a:rPr lang="en-US" b="1" dirty="0" err="1">
                <a:solidFill>
                  <a:srgbClr val="1E1D24"/>
                </a:solidFill>
                <a:latin typeface="inherit"/>
              </a:rPr>
              <a:t>IoT</a:t>
            </a:r>
            <a:r>
              <a:rPr lang="en-US" b="1" dirty="0">
                <a:solidFill>
                  <a:srgbClr val="1E1D24"/>
                </a:solidFill>
                <a:latin typeface="inherit"/>
              </a:rPr>
              <a:t> Applications. </a:t>
            </a:r>
          </a:p>
          <a:p>
            <a:br>
              <a:rPr lang="en-US" dirty="0">
                <a:solidFill>
                  <a:srgbClr val="FFFFFF"/>
                </a:solidFill>
                <a:latin typeface="var( --e-global-typography-accent-font-family )"/>
                <a:hlinkClick r:id="rId2"/>
              </a:rPr>
            </a:br>
            <a:endParaRPr lang="en-US" dirty="0"/>
          </a:p>
        </p:txBody>
      </p:sp>
    </p:spTree>
    <p:extLst>
      <p:ext uri="{BB962C8B-B14F-4D97-AF65-F5344CB8AC3E}">
        <p14:creationId xmlns:p14="http://schemas.microsoft.com/office/powerpoint/2010/main" val="1430668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685800"/>
            <a:ext cx="7086600" cy="535531"/>
          </a:xfrm>
          <a:prstGeom prst="rect">
            <a:avLst/>
          </a:prstGeom>
          <a:noFill/>
        </p:spPr>
        <p:txBody>
          <a:bodyPr wrap="square" rtlCol="1">
            <a:spAutoFit/>
          </a:bodyPr>
          <a:lstStyle/>
          <a:p>
            <a:pPr algn="ctr" defTabSz="914400">
              <a:lnSpc>
                <a:spcPct val="90000"/>
              </a:lnSpc>
              <a:spcBef>
                <a:spcPct val="0"/>
              </a:spcBef>
            </a:pPr>
            <a:r>
              <a:rPr lang="en-GB" sz="3200" b="1" cap="all" dirty="0">
                <a:solidFill>
                  <a:schemeClr val="accent4">
                    <a:lumMod val="75000"/>
                  </a:schemeClr>
                </a:solidFill>
                <a:effectLst>
                  <a:outerShdw blurRad="50800" dist="63500" dir="2700000" algn="tl" rotWithShape="0">
                    <a:srgbClr val="000000">
                      <a:alpha val="48000"/>
                    </a:srgbClr>
                  </a:outerShdw>
                </a:effectLst>
                <a:latin typeface="+mj-lt"/>
                <a:ea typeface="+mj-ea"/>
                <a:cs typeface="+mj-cs"/>
              </a:rPr>
              <a:t>Enterprise Solutions</a:t>
            </a:r>
            <a:endParaRPr lang="ar-EG" sz="3200" b="1" cap="all" dirty="0">
              <a:solidFill>
                <a:schemeClr val="accent4">
                  <a:lumMod val="75000"/>
                </a:schemeClr>
              </a:solidFill>
              <a:effectLst>
                <a:outerShdw blurRad="50800" dist="63500" dir="2700000" algn="tl" rotWithShape="0">
                  <a:srgbClr val="000000">
                    <a:alpha val="48000"/>
                  </a:srgbClr>
                </a:outerShdw>
              </a:effectLst>
              <a:latin typeface="+mj-lt"/>
              <a:ea typeface="+mj-ea"/>
              <a:cs typeface="+mj-cs"/>
            </a:endParaRPr>
          </a:p>
        </p:txBody>
      </p:sp>
      <p:sp>
        <p:nvSpPr>
          <p:cNvPr id="6" name="Rectangle 5"/>
          <p:cNvSpPr/>
          <p:nvPr/>
        </p:nvSpPr>
        <p:spPr>
          <a:xfrm>
            <a:off x="914400" y="1676400"/>
            <a:ext cx="7620000" cy="1477328"/>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1E1D24"/>
                </a:solidFill>
                <a:latin typeface="inherit"/>
              </a:rPr>
              <a:t>We help your business reach it’s organizational goals by identifying the obstacles and carefully designing digitized solutions to overcome even the most complex business problems.</a:t>
            </a:r>
          </a:p>
          <a:p>
            <a:endParaRPr lang="en-US" dirty="0"/>
          </a:p>
        </p:txBody>
      </p:sp>
    </p:spTree>
    <p:extLst>
      <p:ext uri="{BB962C8B-B14F-4D97-AF65-F5344CB8AC3E}">
        <p14:creationId xmlns:p14="http://schemas.microsoft.com/office/powerpoint/2010/main" val="244399273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36661</TotalTime>
  <Words>1338</Words>
  <Application>Microsoft Office PowerPoint</Application>
  <PresentationFormat>On-screen Show (4:3)</PresentationFormat>
  <Paragraphs>223</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inherit</vt:lpstr>
      <vt:lpstr>Inter</vt:lpstr>
      <vt:lpstr>Times New Roman</vt:lpstr>
      <vt:lpstr>Tw Cen MT</vt:lpstr>
      <vt:lpstr>var( --e-global-typography-accent-font-family )</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Mechatronics</vt:lpstr>
      <vt:lpstr> Mechatronics </vt:lpstr>
      <vt:lpstr>Mechanical</vt:lpstr>
      <vt:lpstr>Electrical</vt:lpstr>
      <vt:lpstr>Programming</vt:lpstr>
      <vt:lpstr>Technical Writting</vt:lpstr>
      <vt:lpstr>Level 1</vt:lpstr>
      <vt:lpstr>Level 2</vt:lpstr>
      <vt:lpstr>Level 3</vt:lpstr>
      <vt:lpstr>Level 4</vt:lpstr>
      <vt:lpstr>Level 5</vt:lpstr>
      <vt:lpstr>Level 6</vt:lpstr>
      <vt:lpstr>Level 7</vt:lpstr>
      <vt:lpstr>Level 8</vt:lpstr>
      <vt:lpstr>Level 9</vt:lpstr>
      <vt:lpstr>Level 10</vt:lpstr>
      <vt:lpstr>Level 11</vt:lpstr>
      <vt:lpstr>Level 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Eng.Islam Gamal</dc:creator>
  <cp:lastModifiedBy>Electronica Care</cp:lastModifiedBy>
  <cp:revision>803</cp:revision>
  <dcterms:created xsi:type="dcterms:W3CDTF">2006-08-16T00:00:00Z</dcterms:created>
  <dcterms:modified xsi:type="dcterms:W3CDTF">2024-05-06T14:49:01Z</dcterms:modified>
</cp:coreProperties>
</file>