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Economica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220a38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c220a38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220a38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c220a38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b8daf06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b8daf06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8daf06e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b8daf06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b8daf09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b8daf09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843deb14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843deb14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8daf06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8daf06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843deb14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843deb1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843deb1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843deb1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8daf09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8daf09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8daf06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b8daf06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220a38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220a38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8daf06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8daf06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8daf06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b8daf06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search/cs?searchtype=author&amp;query=Kossaifi%2C+J" TargetMode="External"/><Relationship Id="rId4" Type="http://schemas.openxmlformats.org/officeDocument/2006/relationships/hyperlink" Target="https://arxiv.org/search/cs?searchtype=author&amp;query=Tzimiropoulos%2C+G" TargetMode="External"/><Relationship Id="rId5" Type="http://schemas.openxmlformats.org/officeDocument/2006/relationships/hyperlink" Target="https://arxiv.org/search/cs?searchtype=author&amp;query=Pantic%2C+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206875"/>
            <a:ext cx="81837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Economica"/>
                <a:ea typeface="Economica"/>
                <a:cs typeface="Economica"/>
                <a:sym typeface="Economica"/>
              </a:rPr>
              <a:t>Estimación de Pose Humana </a:t>
            </a:r>
            <a:r>
              <a:rPr lang="e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Aplicado a la Clasificación de Posiciones de YOGA</a:t>
            </a:r>
            <a:endParaRPr sz="3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335250"/>
            <a:ext cx="81837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" sz="189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UNIVERSIDAD NACIONAL DE </a:t>
            </a:r>
            <a:r>
              <a:rPr b="1" lang="es" sz="189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INGENIERÍA</a:t>
            </a:r>
            <a:endParaRPr b="1" sz="189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" sz="189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Maestría</a:t>
            </a:r>
            <a:r>
              <a:rPr b="1" lang="es" sz="189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en Ciencias de la </a:t>
            </a:r>
            <a:r>
              <a:rPr b="1" lang="es" sz="189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Computación</a:t>
            </a:r>
            <a:endParaRPr b="1" sz="189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59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" sz="159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Curso: 	</a:t>
            </a:r>
            <a:r>
              <a:rPr b="1" lang="es" sz="152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MCC 616 Elementos de Procesamiento de </a:t>
            </a:r>
            <a:r>
              <a:rPr b="1" lang="es" sz="152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Imágenes</a:t>
            </a:r>
            <a:endParaRPr b="1" sz="152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" sz="152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Profesor: 	César Beltràn</a:t>
            </a:r>
            <a:endParaRPr b="1" sz="1380"/>
          </a:p>
        </p:txBody>
      </p:sp>
      <p:sp>
        <p:nvSpPr>
          <p:cNvPr id="60" name="Google Shape;60;p13"/>
          <p:cNvSpPr txBox="1"/>
          <p:nvPr/>
        </p:nvSpPr>
        <p:spPr>
          <a:xfrm>
            <a:off x="601775" y="3405725"/>
            <a:ext cx="3018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GRUPO 4</a:t>
            </a:r>
            <a:endParaRPr sz="1700" u="sng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 u="sng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Cadillo, Isabel</a:t>
            </a:r>
            <a:endParaRPr sz="1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Oscanoa, Hernan</a:t>
            </a:r>
            <a:endParaRPr sz="1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Valdez, Alexander</a:t>
            </a:r>
            <a:endParaRPr sz="1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75" y="1401075"/>
            <a:ext cx="538225" cy="6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4"/>
            </a:pPr>
            <a:r>
              <a:rPr lang="es"/>
              <a:t>Experimentación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125" y="1068425"/>
            <a:ext cx="55245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550" y="2716550"/>
            <a:ext cx="558165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446650" y="1479550"/>
            <a:ext cx="17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Economica"/>
                <a:ea typeface="Economica"/>
                <a:cs typeface="Economica"/>
                <a:sym typeface="Economica"/>
              </a:rPr>
              <a:t>COCO - 18</a:t>
            </a:r>
            <a:endParaRPr b="1"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80425" y="3725625"/>
            <a:ext cx="17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Economica"/>
                <a:ea typeface="Economica"/>
                <a:cs typeface="Economica"/>
                <a:sym typeface="Economica"/>
              </a:rPr>
              <a:t>MPI</a:t>
            </a:r>
            <a:r>
              <a:rPr b="1" lang="es" sz="2000">
                <a:latin typeface="Economica"/>
                <a:ea typeface="Economica"/>
                <a:cs typeface="Economica"/>
                <a:sym typeface="Economica"/>
              </a:rPr>
              <a:t> - 15</a:t>
            </a:r>
            <a:endParaRPr b="1" sz="2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4"/>
            </a:pPr>
            <a:r>
              <a:rPr lang="es"/>
              <a:t>Experimentación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38" y="920675"/>
            <a:ext cx="6775524" cy="31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150" y="4081200"/>
            <a:ext cx="6165679" cy="8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5"/>
            </a:pPr>
            <a:r>
              <a:rPr lang="es"/>
              <a:t>Resultados: Matriz de </a:t>
            </a:r>
            <a:r>
              <a:rPr lang="es"/>
              <a:t>Confusión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1025800" y="3896475"/>
            <a:ext cx="70011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Char char="●"/>
            </a:pPr>
            <a:r>
              <a:rPr b="1" lang="es" sz="1200">
                <a:solidFill>
                  <a:srgbClr val="073763"/>
                </a:solidFill>
              </a:rPr>
              <a:t>1 &lt;&gt; GODDES</a:t>
            </a:r>
            <a:endParaRPr b="1" sz="1200">
              <a:solidFill>
                <a:srgbClr val="0737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Char char="●"/>
            </a:pPr>
            <a:r>
              <a:rPr b="1" lang="es" sz="1200">
                <a:solidFill>
                  <a:srgbClr val="073763"/>
                </a:solidFill>
              </a:rPr>
              <a:t>2 &lt;&gt; PLANK</a:t>
            </a:r>
            <a:endParaRPr b="1" sz="1200">
              <a:solidFill>
                <a:srgbClr val="0737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Char char="●"/>
            </a:pPr>
            <a:r>
              <a:rPr b="1" lang="es" sz="1200">
                <a:solidFill>
                  <a:srgbClr val="073763"/>
                </a:solidFill>
              </a:rPr>
              <a:t>3 &lt;&gt; TREE</a:t>
            </a:r>
            <a:endParaRPr b="1" sz="1200">
              <a:solidFill>
                <a:srgbClr val="0737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Char char="●"/>
            </a:pPr>
            <a:r>
              <a:rPr b="1" lang="es" sz="1200">
                <a:solidFill>
                  <a:srgbClr val="073763"/>
                </a:solidFill>
              </a:rPr>
              <a:t>4 &lt;&gt; WARRIOR2</a:t>
            </a:r>
            <a:endParaRPr b="1" sz="1200">
              <a:solidFill>
                <a:srgbClr val="073763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800" y="1127950"/>
            <a:ext cx="29908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300" y="1144625"/>
            <a:ext cx="2965677" cy="2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s"/>
              <a:t>Conclusiones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364250"/>
            <a:ext cx="85206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65"/>
              <a:buAutoNum type="arabicPeriod"/>
            </a:pPr>
            <a:r>
              <a:rPr lang="es" sz="1865">
                <a:solidFill>
                  <a:srgbClr val="404040"/>
                </a:solidFill>
              </a:rPr>
              <a:t>OpenPose es una arquitectura para la estimación de pose de humanos.</a:t>
            </a:r>
            <a:endParaRPr sz="1865">
              <a:solidFill>
                <a:srgbClr val="404040"/>
              </a:solidFill>
            </a:endParaRPr>
          </a:p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65"/>
              <a:buAutoNum type="arabicPeriod"/>
            </a:pPr>
            <a:r>
              <a:rPr lang="es" sz="1865">
                <a:solidFill>
                  <a:srgbClr val="404040"/>
                </a:solidFill>
              </a:rPr>
              <a:t>Los puntos que se consideran en cada uno de los métodos, son </a:t>
            </a:r>
            <a:r>
              <a:rPr lang="es" sz="1865">
                <a:solidFill>
                  <a:srgbClr val="404040"/>
                </a:solidFill>
              </a:rPr>
              <a:t>extraídos</a:t>
            </a:r>
            <a:r>
              <a:rPr lang="es" sz="1865">
                <a:solidFill>
                  <a:srgbClr val="404040"/>
                </a:solidFill>
              </a:rPr>
              <a:t> por mapas de calor donde es más probable hallar una articulación.</a:t>
            </a:r>
            <a:endParaRPr sz="1865">
              <a:solidFill>
                <a:srgbClr val="404040"/>
              </a:solidFill>
            </a:endParaRPr>
          </a:p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65"/>
              <a:buAutoNum type="arabicPeriod"/>
            </a:pPr>
            <a:r>
              <a:rPr lang="es" sz="1865">
                <a:solidFill>
                  <a:srgbClr val="404040"/>
                </a:solidFill>
              </a:rPr>
              <a:t>La ventaja de validar </a:t>
            </a:r>
            <a:r>
              <a:rPr lang="es" sz="1865">
                <a:solidFill>
                  <a:srgbClr val="404040"/>
                </a:solidFill>
              </a:rPr>
              <a:t>una</a:t>
            </a:r>
            <a:r>
              <a:rPr lang="es" sz="1865">
                <a:solidFill>
                  <a:srgbClr val="404040"/>
                </a:solidFill>
              </a:rPr>
              <a:t> pose de Yoga con estimación de pose humana es que la hace independiente de la holgura de la ropa y la forma de la persona.</a:t>
            </a:r>
            <a:endParaRPr sz="1865">
              <a:solidFill>
                <a:srgbClr val="404040"/>
              </a:solidFill>
            </a:endParaRPr>
          </a:p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65"/>
              <a:buAutoNum type="arabicPeriod"/>
            </a:pPr>
            <a:r>
              <a:rPr lang="es" sz="1865">
                <a:solidFill>
                  <a:srgbClr val="404040"/>
                </a:solidFill>
              </a:rPr>
              <a:t>Los resultados pueden mejorar con una mayor cantidad de imágenes para entrenar.</a:t>
            </a:r>
            <a:endParaRPr sz="1865">
              <a:solidFill>
                <a:srgbClr val="404040"/>
              </a:solidFill>
            </a:endParaRPr>
          </a:p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65"/>
              <a:buAutoNum type="arabicPeriod"/>
            </a:pPr>
            <a:r>
              <a:rPr lang="es" sz="1865">
                <a:solidFill>
                  <a:srgbClr val="404040"/>
                </a:solidFill>
              </a:rPr>
              <a:t>La velocidad con la que se calcula las poses, pueden ser empleadas para operaciones en tiempo real.</a:t>
            </a:r>
            <a:endParaRPr sz="1865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s"/>
              <a:t>Trabajos Futuros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364250"/>
            <a:ext cx="85206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65"/>
              <a:buAutoNum type="arabicPeriod"/>
            </a:pPr>
            <a:r>
              <a:rPr lang="es" sz="1865">
                <a:solidFill>
                  <a:srgbClr val="404040"/>
                </a:solidFill>
              </a:rPr>
              <a:t>Utilizar un dataset mas grande.</a:t>
            </a:r>
            <a:endParaRPr sz="1865">
              <a:solidFill>
                <a:srgbClr val="404040"/>
              </a:solidFill>
            </a:endParaRPr>
          </a:p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65"/>
              <a:buAutoNum type="arabicPeriod"/>
            </a:pPr>
            <a:r>
              <a:rPr lang="es" sz="1865">
                <a:solidFill>
                  <a:srgbClr val="404040"/>
                </a:solidFill>
              </a:rPr>
              <a:t>No solo utilizar imágenes sino también con vídeos.</a:t>
            </a:r>
            <a:endParaRPr sz="1865">
              <a:solidFill>
                <a:srgbClr val="404040"/>
              </a:solidFill>
            </a:endParaRPr>
          </a:p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65"/>
              <a:buAutoNum type="arabicPeriod"/>
            </a:pPr>
            <a:r>
              <a:rPr lang="es" sz="1865">
                <a:solidFill>
                  <a:srgbClr val="404040"/>
                </a:solidFill>
              </a:rPr>
              <a:t>Poder clasificar imágenes o vídeos en tiempo real, utilizando un aplicativo.</a:t>
            </a:r>
            <a:endParaRPr sz="1865">
              <a:solidFill>
                <a:srgbClr val="404040"/>
              </a:solidFill>
            </a:endParaRPr>
          </a:p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65"/>
              <a:buAutoNum type="arabicPeriod"/>
            </a:pPr>
            <a:r>
              <a:rPr lang="es" sz="1865">
                <a:solidFill>
                  <a:srgbClr val="404040"/>
                </a:solidFill>
              </a:rPr>
              <a:t>Podría efectuarse análisis de movimiento. Esto tendría múltiples aplicaciones, tanto en actividades deportivas como para el cuidado de las personas.</a:t>
            </a:r>
            <a:endParaRPr sz="1865">
              <a:solidFill>
                <a:srgbClr val="404040"/>
              </a:solidFill>
            </a:endParaRPr>
          </a:p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65"/>
              <a:buAutoNum type="arabicPeriod"/>
            </a:pPr>
            <a:r>
              <a:rPr lang="es" sz="1865">
                <a:solidFill>
                  <a:srgbClr val="404040"/>
                </a:solidFill>
              </a:rPr>
              <a:t>Posibilidad de mejora de la metodología al utilizar otro tipo de red para entrenamiento. Cambios en la arquitectura del modelo.</a:t>
            </a:r>
            <a:endParaRPr sz="1865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80150" y="10566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Gracias!!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0225"/>
            <a:ext cx="3817123" cy="23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6656475" y="4698675"/>
            <a:ext cx="234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Imagen Fuente:  </a:t>
            </a:r>
            <a:r>
              <a:rPr lang="es" sz="11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https://usmsystems.com/</a:t>
            </a:r>
            <a:endParaRPr sz="11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354050"/>
            <a:ext cx="45138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3810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conomica"/>
              <a:buAutoNum type="arabicPeriod"/>
            </a:pPr>
            <a:r>
              <a:rPr lang="es" sz="24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Problema</a:t>
            </a:r>
            <a:endParaRPr sz="24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marR="3810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conomica"/>
              <a:buAutoNum type="arabicPeriod"/>
            </a:pPr>
            <a:r>
              <a:rPr lang="es" sz="24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Estado del Arte</a:t>
            </a:r>
            <a:endParaRPr sz="24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marR="3810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conomica"/>
              <a:buAutoNum type="arabicPeriod"/>
            </a:pPr>
            <a:r>
              <a:rPr lang="es" sz="24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Metodología</a:t>
            </a:r>
            <a:endParaRPr sz="24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marR="3810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conomica"/>
              <a:buAutoNum type="arabicPeriod"/>
            </a:pPr>
            <a:r>
              <a:rPr lang="es" sz="24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Experimentación</a:t>
            </a:r>
            <a:endParaRPr sz="24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marR="3810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conomica"/>
              <a:buAutoNum type="arabicPeriod"/>
            </a:pPr>
            <a:r>
              <a:rPr lang="es" sz="24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24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marR="3810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conomica"/>
              <a:buAutoNum type="arabicPeriod"/>
            </a:pPr>
            <a:r>
              <a:rPr lang="es" sz="24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24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marR="3810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conomica"/>
              <a:buAutoNum type="arabicPeriod"/>
            </a:pPr>
            <a:r>
              <a:rPr lang="es" sz="24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Trabajos Futuros</a:t>
            </a:r>
            <a:endParaRPr sz="24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5917" l="2478" r="54933" t="4565"/>
          <a:stretch/>
        </p:blipFill>
        <p:spPr>
          <a:xfrm>
            <a:off x="4494700" y="1438675"/>
            <a:ext cx="3816650" cy="22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494600" y="3845875"/>
            <a:ext cx="38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Source Sans Pro"/>
                <a:ea typeface="Source Sans Pro"/>
                <a:cs typeface="Source Sans Pro"/>
                <a:sym typeface="Source Sans Pro"/>
              </a:rPr>
              <a:t>POSE ESTIMATION - </a:t>
            </a:r>
            <a:r>
              <a:rPr b="1" lang="es">
                <a:latin typeface="Source Sans Pro"/>
                <a:ea typeface="Source Sans Pro"/>
                <a:cs typeface="Source Sans Pro"/>
                <a:sym typeface="Source Sans Pro"/>
              </a:rPr>
              <a:t>ESTIMACIÓN</a:t>
            </a:r>
            <a:r>
              <a:rPr b="1" lang="es">
                <a:latin typeface="Source Sans Pro"/>
                <a:ea typeface="Source Sans Pro"/>
                <a:cs typeface="Source Sans Pro"/>
                <a:sym typeface="Source Sans Pro"/>
              </a:rPr>
              <a:t> DE POSE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Introducción: Problema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354050"/>
            <a:ext cx="43428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202124"/>
                </a:solidFill>
                <a:latin typeface="Economica"/>
                <a:ea typeface="Economica"/>
                <a:cs typeface="Economica"/>
                <a:sym typeface="Economica"/>
              </a:rPr>
              <a:t>Determinar la </a:t>
            </a:r>
            <a:r>
              <a:rPr b="1" lang="es" sz="2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estimación</a:t>
            </a:r>
            <a:r>
              <a:rPr b="1" lang="es" sz="2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de la postura de un individuo</a:t>
            </a:r>
            <a:r>
              <a:rPr lang="es" sz="2700">
                <a:solidFill>
                  <a:srgbClr val="202124"/>
                </a:solidFill>
                <a:latin typeface="Economica"/>
                <a:ea typeface="Economica"/>
                <a:cs typeface="Economica"/>
                <a:sym typeface="Economica"/>
              </a:rPr>
              <a:t> para evaluar la correcta </a:t>
            </a:r>
            <a:r>
              <a:rPr lang="es" sz="2700">
                <a:solidFill>
                  <a:srgbClr val="202124"/>
                </a:solidFill>
                <a:latin typeface="Economica"/>
                <a:ea typeface="Economica"/>
                <a:cs typeface="Economica"/>
                <a:sym typeface="Economica"/>
              </a:rPr>
              <a:t>posición</a:t>
            </a:r>
            <a:r>
              <a:rPr lang="es" sz="2700">
                <a:solidFill>
                  <a:srgbClr val="202124"/>
                </a:solidFill>
                <a:latin typeface="Economica"/>
                <a:ea typeface="Economica"/>
                <a:cs typeface="Economica"/>
                <a:sym typeface="Economica"/>
              </a:rPr>
              <a:t> de la persona al efectuar distintas poses de </a:t>
            </a:r>
            <a:r>
              <a:rPr b="1" lang="es" sz="2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YOGA</a:t>
            </a:r>
            <a:r>
              <a:rPr lang="es" sz="2700">
                <a:solidFill>
                  <a:srgbClr val="202124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2700">
              <a:solidFill>
                <a:srgbClr val="20212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4031" l="12582" r="64663" t="5568"/>
          <a:stretch/>
        </p:blipFill>
        <p:spPr>
          <a:xfrm>
            <a:off x="5152900" y="1485675"/>
            <a:ext cx="1241225" cy="14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4800" l="65325" r="11920" t="4800"/>
          <a:stretch/>
        </p:blipFill>
        <p:spPr>
          <a:xfrm>
            <a:off x="7148300" y="1485675"/>
            <a:ext cx="1241225" cy="14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7494" l="9864" r="65293" t="6661"/>
          <a:stretch/>
        </p:blipFill>
        <p:spPr>
          <a:xfrm>
            <a:off x="4983650" y="3332200"/>
            <a:ext cx="1579725" cy="15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7073" l="62357" r="12800" t="7082"/>
          <a:stretch/>
        </p:blipFill>
        <p:spPr>
          <a:xfrm>
            <a:off x="6979050" y="3332200"/>
            <a:ext cx="1579725" cy="1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s"/>
              <a:t>Estado del Arte 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conomica"/>
              <a:buAutoNum type="arabicPeriod"/>
            </a:pPr>
            <a:r>
              <a:rPr b="1" lang="es" sz="16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Openpose: </a:t>
            </a:r>
            <a:r>
              <a:rPr b="1" lang="es" sz="1600">
                <a:solidFill>
                  <a:srgbClr val="666666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bottom-up</a:t>
            </a:r>
            <a:r>
              <a:rPr b="1" lang="es" sz="1600">
                <a:solidFill>
                  <a:srgbClr val="40404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conomica"/>
              <a:buAutoNum type="arabicPeriod"/>
            </a:pPr>
            <a:r>
              <a:rPr b="1" lang="es" sz="16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DeeperCuts:</a:t>
            </a:r>
            <a:r>
              <a:rPr b="1"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 deeper, stronger and faster multi person pose estimation model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Eldar Insafutdinov, Leonid Pishchulin, Bjoern Andres, Mykhaylo Andriluka, and Bernt Schiele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conomica"/>
              <a:buAutoNum type="arabicPeriod" startAt="3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Human Pose Estimation and Activity Classification Using </a:t>
            </a:r>
            <a:r>
              <a:rPr b="1" lang="es" sz="16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Convolutional Neural Networks 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Amy Bearman, Catherine Dong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conomica"/>
              <a:buAutoNum type="arabicPeriod" startAt="4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Toward fast and accurate human pose estimation via </a:t>
            </a:r>
            <a:r>
              <a:rPr b="1" lang="es" sz="16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soft-gated skip connections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Adrian Bulat, 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Economica"/>
                <a:ea typeface="Economica"/>
                <a:cs typeface="Economica"/>
                <a:sym typeface="Economic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Jean Kossaifi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, 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Economica"/>
                <a:ea typeface="Economica"/>
                <a:cs typeface="Economica"/>
                <a:sym typeface="Economic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Georgios Tzimiropoulos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, 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Economica"/>
                <a:ea typeface="Economica"/>
                <a:cs typeface="Economica"/>
                <a:sym typeface="Economic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Maja Pantic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conomica"/>
              <a:buAutoNum type="arabicPeriod" startAt="5"/>
            </a:pPr>
            <a:r>
              <a:rPr b="1" lang="es" sz="16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ArtTrack: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Articulated Multi-person Tracking in the Wild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Eldar Insafutdinov, Mykhaylo Andriluka, Leonid Pishchulin, Siyu Tang, Evgeny Levinkov, Bjoern Andres, Bernt Schiele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030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s"/>
              <a:t>Metodología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5" y="882725"/>
            <a:ext cx="7751049" cy="36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030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s"/>
              <a:t>Metodología: Open Pose Body 25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5" y="878875"/>
            <a:ext cx="4080649" cy="39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650" y="2178687"/>
            <a:ext cx="4683300" cy="13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965300" y="1461850"/>
            <a:ext cx="1594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latin typeface="Economica"/>
                <a:ea typeface="Economica"/>
                <a:cs typeface="Economica"/>
                <a:sym typeface="Economica"/>
              </a:rPr>
              <a:t>Body - 25</a:t>
            </a:r>
            <a:endParaRPr b="1" sz="27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s"/>
              <a:t>Metodología: Arquitectura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7475"/>
            <a:ext cx="8561251" cy="337510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276300" y="4406375"/>
            <a:ext cx="25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Economica"/>
                <a:ea typeface="Economica"/>
                <a:cs typeface="Economica"/>
                <a:sym typeface="Economica"/>
              </a:rPr>
              <a:t>Arquitectura OpenPose </a:t>
            </a:r>
            <a:endParaRPr b="1" sz="2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  </a:t>
            </a:r>
            <a:r>
              <a:rPr lang="es"/>
              <a:t>Metodología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79411"/>
            <a:ext cx="9144001" cy="74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625" y="1290821"/>
            <a:ext cx="6358663" cy="179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</a:t>
            </a:r>
            <a:r>
              <a:rPr lang="es"/>
              <a:t>Experimentación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38" y="969100"/>
            <a:ext cx="7728075" cy="17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351" y="2710750"/>
            <a:ext cx="5625305" cy="2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