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6" r:id="rId10"/>
    <p:sldId id="267" r:id="rId11"/>
    <p:sldId id="269" r:id="rId12"/>
    <p:sldId id="268" r:id="rId13"/>
    <p:sldId id="265"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1067-6B59-D3D5-A2AF-7808D16DFB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330512-3254-84A5-A72E-F192B8DD8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CAEBEC-E2C3-C99B-AF18-DEF45FA862ED}"/>
              </a:ext>
            </a:extLst>
          </p:cNvPr>
          <p:cNvSpPr>
            <a:spLocks noGrp="1"/>
          </p:cNvSpPr>
          <p:nvPr>
            <p:ph type="dt" sz="half" idx="10"/>
          </p:nvPr>
        </p:nvSpPr>
        <p:spPr/>
        <p:txBody>
          <a:bodyPr/>
          <a:lstStyle/>
          <a:p>
            <a:fld id="{00EFCC03-ACC9-4960-8737-B43D61F3A66D}" type="datetimeFigureOut">
              <a:rPr lang="en-US" smtClean="0"/>
              <a:t>6/20/2022</a:t>
            </a:fld>
            <a:endParaRPr lang="en-US"/>
          </a:p>
        </p:txBody>
      </p:sp>
      <p:sp>
        <p:nvSpPr>
          <p:cNvPr id="5" name="Footer Placeholder 4">
            <a:extLst>
              <a:ext uri="{FF2B5EF4-FFF2-40B4-BE49-F238E27FC236}">
                <a16:creationId xmlns:a16="http://schemas.microsoft.com/office/drawing/2014/main" id="{C8F6088B-F3C8-5545-1924-A487E7022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234AC-D521-5892-7D6D-C3ECEED41C67}"/>
              </a:ext>
            </a:extLst>
          </p:cNvPr>
          <p:cNvSpPr>
            <a:spLocks noGrp="1"/>
          </p:cNvSpPr>
          <p:nvPr>
            <p:ph type="sldNum" sz="quarter" idx="12"/>
          </p:nvPr>
        </p:nvSpPr>
        <p:spPr/>
        <p:txBody>
          <a:bodyPr/>
          <a:lstStyle/>
          <a:p>
            <a:fld id="{CF8DA477-6750-4469-9770-5EDD8DE31DAD}" type="slidenum">
              <a:rPr lang="en-US" smtClean="0"/>
              <a:t>‹#›</a:t>
            </a:fld>
            <a:endParaRPr lang="en-US"/>
          </a:p>
        </p:txBody>
      </p:sp>
    </p:spTree>
    <p:extLst>
      <p:ext uri="{BB962C8B-B14F-4D97-AF65-F5344CB8AC3E}">
        <p14:creationId xmlns:p14="http://schemas.microsoft.com/office/powerpoint/2010/main" val="82135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8C2-0ADE-7CD6-C4C4-63CD97C8CD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C086FD-E615-BB83-18D4-9EED5B1BD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94296-9254-37E3-4882-8DB9758B3E60}"/>
              </a:ext>
            </a:extLst>
          </p:cNvPr>
          <p:cNvSpPr>
            <a:spLocks noGrp="1"/>
          </p:cNvSpPr>
          <p:nvPr>
            <p:ph type="dt" sz="half" idx="10"/>
          </p:nvPr>
        </p:nvSpPr>
        <p:spPr/>
        <p:txBody>
          <a:bodyPr/>
          <a:lstStyle/>
          <a:p>
            <a:fld id="{00EFCC03-ACC9-4960-8737-B43D61F3A66D}" type="datetimeFigureOut">
              <a:rPr lang="en-US" smtClean="0"/>
              <a:t>6/20/2022</a:t>
            </a:fld>
            <a:endParaRPr lang="en-US"/>
          </a:p>
        </p:txBody>
      </p:sp>
      <p:sp>
        <p:nvSpPr>
          <p:cNvPr id="5" name="Footer Placeholder 4">
            <a:extLst>
              <a:ext uri="{FF2B5EF4-FFF2-40B4-BE49-F238E27FC236}">
                <a16:creationId xmlns:a16="http://schemas.microsoft.com/office/drawing/2014/main" id="{81115694-4C5C-0B5B-2C11-08B7F0E08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EAA7A-9A22-D405-6B6F-5EB25633C765}"/>
              </a:ext>
            </a:extLst>
          </p:cNvPr>
          <p:cNvSpPr>
            <a:spLocks noGrp="1"/>
          </p:cNvSpPr>
          <p:nvPr>
            <p:ph type="sldNum" sz="quarter" idx="12"/>
          </p:nvPr>
        </p:nvSpPr>
        <p:spPr/>
        <p:txBody>
          <a:bodyPr/>
          <a:lstStyle/>
          <a:p>
            <a:fld id="{CF8DA477-6750-4469-9770-5EDD8DE31DAD}" type="slidenum">
              <a:rPr lang="en-US" smtClean="0"/>
              <a:t>‹#›</a:t>
            </a:fld>
            <a:endParaRPr lang="en-US"/>
          </a:p>
        </p:txBody>
      </p:sp>
    </p:spTree>
    <p:extLst>
      <p:ext uri="{BB962C8B-B14F-4D97-AF65-F5344CB8AC3E}">
        <p14:creationId xmlns:p14="http://schemas.microsoft.com/office/powerpoint/2010/main" val="196055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5821E-5EB2-968C-18F2-C6CFE13D6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0E1F0B-97A2-5F84-CB92-2A1109161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B6274-3201-593F-155C-57890F5E95EE}"/>
              </a:ext>
            </a:extLst>
          </p:cNvPr>
          <p:cNvSpPr>
            <a:spLocks noGrp="1"/>
          </p:cNvSpPr>
          <p:nvPr>
            <p:ph type="dt" sz="half" idx="10"/>
          </p:nvPr>
        </p:nvSpPr>
        <p:spPr/>
        <p:txBody>
          <a:bodyPr/>
          <a:lstStyle/>
          <a:p>
            <a:fld id="{00EFCC03-ACC9-4960-8737-B43D61F3A66D}" type="datetimeFigureOut">
              <a:rPr lang="en-US" smtClean="0"/>
              <a:t>6/20/2022</a:t>
            </a:fld>
            <a:endParaRPr lang="en-US"/>
          </a:p>
        </p:txBody>
      </p:sp>
      <p:sp>
        <p:nvSpPr>
          <p:cNvPr id="5" name="Footer Placeholder 4">
            <a:extLst>
              <a:ext uri="{FF2B5EF4-FFF2-40B4-BE49-F238E27FC236}">
                <a16:creationId xmlns:a16="http://schemas.microsoft.com/office/drawing/2014/main" id="{17132F27-2679-1F8A-04CD-B6127D3DC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2C4DA-4EFD-6CCB-C25E-5CDB6DFD1155}"/>
              </a:ext>
            </a:extLst>
          </p:cNvPr>
          <p:cNvSpPr>
            <a:spLocks noGrp="1"/>
          </p:cNvSpPr>
          <p:nvPr>
            <p:ph type="sldNum" sz="quarter" idx="12"/>
          </p:nvPr>
        </p:nvSpPr>
        <p:spPr/>
        <p:txBody>
          <a:bodyPr/>
          <a:lstStyle/>
          <a:p>
            <a:fld id="{CF8DA477-6750-4469-9770-5EDD8DE31DAD}" type="slidenum">
              <a:rPr lang="en-US" smtClean="0"/>
              <a:t>‹#›</a:t>
            </a:fld>
            <a:endParaRPr lang="en-US"/>
          </a:p>
        </p:txBody>
      </p:sp>
    </p:spTree>
    <p:extLst>
      <p:ext uri="{BB962C8B-B14F-4D97-AF65-F5344CB8AC3E}">
        <p14:creationId xmlns:p14="http://schemas.microsoft.com/office/powerpoint/2010/main" val="181344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4C2B-F78F-F372-FE40-C87AC2888C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58BBEF-6A54-78F0-91A6-8A956A745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96CB9-1CF9-829A-5F3B-656FB778CA35}"/>
              </a:ext>
            </a:extLst>
          </p:cNvPr>
          <p:cNvSpPr>
            <a:spLocks noGrp="1"/>
          </p:cNvSpPr>
          <p:nvPr>
            <p:ph type="dt" sz="half" idx="10"/>
          </p:nvPr>
        </p:nvSpPr>
        <p:spPr/>
        <p:txBody>
          <a:bodyPr/>
          <a:lstStyle/>
          <a:p>
            <a:fld id="{00EFCC03-ACC9-4960-8737-B43D61F3A66D}" type="datetimeFigureOut">
              <a:rPr lang="en-US" smtClean="0"/>
              <a:t>6/20/2022</a:t>
            </a:fld>
            <a:endParaRPr lang="en-US"/>
          </a:p>
        </p:txBody>
      </p:sp>
      <p:sp>
        <p:nvSpPr>
          <p:cNvPr id="5" name="Footer Placeholder 4">
            <a:extLst>
              <a:ext uri="{FF2B5EF4-FFF2-40B4-BE49-F238E27FC236}">
                <a16:creationId xmlns:a16="http://schemas.microsoft.com/office/drawing/2014/main" id="{B529A0AF-D416-22E0-BFF9-53E1BF7E1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03594-B097-803F-275B-80E3C7B50962}"/>
              </a:ext>
            </a:extLst>
          </p:cNvPr>
          <p:cNvSpPr>
            <a:spLocks noGrp="1"/>
          </p:cNvSpPr>
          <p:nvPr>
            <p:ph type="sldNum" sz="quarter" idx="12"/>
          </p:nvPr>
        </p:nvSpPr>
        <p:spPr/>
        <p:txBody>
          <a:bodyPr/>
          <a:lstStyle/>
          <a:p>
            <a:fld id="{CF8DA477-6750-4469-9770-5EDD8DE31DAD}" type="slidenum">
              <a:rPr lang="en-US" smtClean="0"/>
              <a:t>‹#›</a:t>
            </a:fld>
            <a:endParaRPr lang="en-US"/>
          </a:p>
        </p:txBody>
      </p:sp>
    </p:spTree>
    <p:extLst>
      <p:ext uri="{BB962C8B-B14F-4D97-AF65-F5344CB8AC3E}">
        <p14:creationId xmlns:p14="http://schemas.microsoft.com/office/powerpoint/2010/main" val="103395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1CE2-EABE-31D5-1DF6-41C8F43025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961951-DB14-C6C1-8085-8520145D0F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56A752-095A-4C41-25F3-AEA8F250755D}"/>
              </a:ext>
            </a:extLst>
          </p:cNvPr>
          <p:cNvSpPr>
            <a:spLocks noGrp="1"/>
          </p:cNvSpPr>
          <p:nvPr>
            <p:ph type="dt" sz="half" idx="10"/>
          </p:nvPr>
        </p:nvSpPr>
        <p:spPr/>
        <p:txBody>
          <a:bodyPr/>
          <a:lstStyle/>
          <a:p>
            <a:fld id="{00EFCC03-ACC9-4960-8737-B43D61F3A66D}" type="datetimeFigureOut">
              <a:rPr lang="en-US" smtClean="0"/>
              <a:t>6/20/2022</a:t>
            </a:fld>
            <a:endParaRPr lang="en-US"/>
          </a:p>
        </p:txBody>
      </p:sp>
      <p:sp>
        <p:nvSpPr>
          <p:cNvPr id="5" name="Footer Placeholder 4">
            <a:extLst>
              <a:ext uri="{FF2B5EF4-FFF2-40B4-BE49-F238E27FC236}">
                <a16:creationId xmlns:a16="http://schemas.microsoft.com/office/drawing/2014/main" id="{4AC220F2-CFF7-143F-D369-D6D5CC24A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746A3-EB71-ECFF-5978-E4AF8DB81DDA}"/>
              </a:ext>
            </a:extLst>
          </p:cNvPr>
          <p:cNvSpPr>
            <a:spLocks noGrp="1"/>
          </p:cNvSpPr>
          <p:nvPr>
            <p:ph type="sldNum" sz="quarter" idx="12"/>
          </p:nvPr>
        </p:nvSpPr>
        <p:spPr/>
        <p:txBody>
          <a:bodyPr/>
          <a:lstStyle/>
          <a:p>
            <a:fld id="{CF8DA477-6750-4469-9770-5EDD8DE31DAD}" type="slidenum">
              <a:rPr lang="en-US" smtClean="0"/>
              <a:t>‹#›</a:t>
            </a:fld>
            <a:endParaRPr lang="en-US"/>
          </a:p>
        </p:txBody>
      </p:sp>
    </p:spTree>
    <p:extLst>
      <p:ext uri="{BB962C8B-B14F-4D97-AF65-F5344CB8AC3E}">
        <p14:creationId xmlns:p14="http://schemas.microsoft.com/office/powerpoint/2010/main" val="80513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A976-BEBA-9F82-9412-CF59BDF4E9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CEF844-B7A7-5CA2-28A5-5A404D2C45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6DDEB7-5237-9B76-C848-1A073AE71F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A139DD-1B76-EF21-7981-76BD21C477AA}"/>
              </a:ext>
            </a:extLst>
          </p:cNvPr>
          <p:cNvSpPr>
            <a:spLocks noGrp="1"/>
          </p:cNvSpPr>
          <p:nvPr>
            <p:ph type="dt" sz="half" idx="10"/>
          </p:nvPr>
        </p:nvSpPr>
        <p:spPr/>
        <p:txBody>
          <a:bodyPr/>
          <a:lstStyle/>
          <a:p>
            <a:fld id="{00EFCC03-ACC9-4960-8737-B43D61F3A66D}" type="datetimeFigureOut">
              <a:rPr lang="en-US" smtClean="0"/>
              <a:t>6/20/2022</a:t>
            </a:fld>
            <a:endParaRPr lang="en-US"/>
          </a:p>
        </p:txBody>
      </p:sp>
      <p:sp>
        <p:nvSpPr>
          <p:cNvPr id="6" name="Footer Placeholder 5">
            <a:extLst>
              <a:ext uri="{FF2B5EF4-FFF2-40B4-BE49-F238E27FC236}">
                <a16:creationId xmlns:a16="http://schemas.microsoft.com/office/drawing/2014/main" id="{9858F8C7-99FE-A676-8F3F-B6A81A337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FCC3D-A395-C068-6AFC-2536CD954735}"/>
              </a:ext>
            </a:extLst>
          </p:cNvPr>
          <p:cNvSpPr>
            <a:spLocks noGrp="1"/>
          </p:cNvSpPr>
          <p:nvPr>
            <p:ph type="sldNum" sz="quarter" idx="12"/>
          </p:nvPr>
        </p:nvSpPr>
        <p:spPr/>
        <p:txBody>
          <a:bodyPr/>
          <a:lstStyle/>
          <a:p>
            <a:fld id="{CF8DA477-6750-4469-9770-5EDD8DE31DAD}" type="slidenum">
              <a:rPr lang="en-US" smtClean="0"/>
              <a:t>‹#›</a:t>
            </a:fld>
            <a:endParaRPr lang="en-US"/>
          </a:p>
        </p:txBody>
      </p:sp>
    </p:spTree>
    <p:extLst>
      <p:ext uri="{BB962C8B-B14F-4D97-AF65-F5344CB8AC3E}">
        <p14:creationId xmlns:p14="http://schemas.microsoft.com/office/powerpoint/2010/main" val="319100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8DFF-A29B-FDB8-ADBE-9C90F24CCB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0C828-1272-CD96-1733-482241C35C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5D023D-DAD3-24EA-102B-0014740643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46BA85-65B0-E346-0851-0014BA282C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C8038D-9795-B8F8-6A1E-FD822B4EB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53A72F-CE5F-2710-4FE6-00840678521E}"/>
              </a:ext>
            </a:extLst>
          </p:cNvPr>
          <p:cNvSpPr>
            <a:spLocks noGrp="1"/>
          </p:cNvSpPr>
          <p:nvPr>
            <p:ph type="dt" sz="half" idx="10"/>
          </p:nvPr>
        </p:nvSpPr>
        <p:spPr/>
        <p:txBody>
          <a:bodyPr/>
          <a:lstStyle/>
          <a:p>
            <a:fld id="{00EFCC03-ACC9-4960-8737-B43D61F3A66D}" type="datetimeFigureOut">
              <a:rPr lang="en-US" smtClean="0"/>
              <a:t>6/20/2022</a:t>
            </a:fld>
            <a:endParaRPr lang="en-US"/>
          </a:p>
        </p:txBody>
      </p:sp>
      <p:sp>
        <p:nvSpPr>
          <p:cNvPr id="8" name="Footer Placeholder 7">
            <a:extLst>
              <a:ext uri="{FF2B5EF4-FFF2-40B4-BE49-F238E27FC236}">
                <a16:creationId xmlns:a16="http://schemas.microsoft.com/office/drawing/2014/main" id="{E7667FBE-3E33-6F3F-2860-AE8D3AC3FE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70FE18-D7E3-0F73-D2CE-7408CC4C283A}"/>
              </a:ext>
            </a:extLst>
          </p:cNvPr>
          <p:cNvSpPr>
            <a:spLocks noGrp="1"/>
          </p:cNvSpPr>
          <p:nvPr>
            <p:ph type="sldNum" sz="quarter" idx="12"/>
          </p:nvPr>
        </p:nvSpPr>
        <p:spPr/>
        <p:txBody>
          <a:bodyPr/>
          <a:lstStyle/>
          <a:p>
            <a:fld id="{CF8DA477-6750-4469-9770-5EDD8DE31DAD}" type="slidenum">
              <a:rPr lang="en-US" smtClean="0"/>
              <a:t>‹#›</a:t>
            </a:fld>
            <a:endParaRPr lang="en-US"/>
          </a:p>
        </p:txBody>
      </p:sp>
    </p:spTree>
    <p:extLst>
      <p:ext uri="{BB962C8B-B14F-4D97-AF65-F5344CB8AC3E}">
        <p14:creationId xmlns:p14="http://schemas.microsoft.com/office/powerpoint/2010/main" val="256384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9924-B7D8-81A5-E4DB-E8D5A753BB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3779A2-A316-8B7A-3FCB-0D34C2CEE343}"/>
              </a:ext>
            </a:extLst>
          </p:cNvPr>
          <p:cNvSpPr>
            <a:spLocks noGrp="1"/>
          </p:cNvSpPr>
          <p:nvPr>
            <p:ph type="dt" sz="half" idx="10"/>
          </p:nvPr>
        </p:nvSpPr>
        <p:spPr/>
        <p:txBody>
          <a:bodyPr/>
          <a:lstStyle/>
          <a:p>
            <a:fld id="{00EFCC03-ACC9-4960-8737-B43D61F3A66D}" type="datetimeFigureOut">
              <a:rPr lang="en-US" smtClean="0"/>
              <a:t>6/20/2022</a:t>
            </a:fld>
            <a:endParaRPr lang="en-US"/>
          </a:p>
        </p:txBody>
      </p:sp>
      <p:sp>
        <p:nvSpPr>
          <p:cNvPr id="4" name="Footer Placeholder 3">
            <a:extLst>
              <a:ext uri="{FF2B5EF4-FFF2-40B4-BE49-F238E27FC236}">
                <a16:creationId xmlns:a16="http://schemas.microsoft.com/office/drawing/2014/main" id="{879C0DBA-9F9B-76C9-AAAF-7A15DCD682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8116D8-E1CA-F1E2-C4BD-C6AF164753F3}"/>
              </a:ext>
            </a:extLst>
          </p:cNvPr>
          <p:cNvSpPr>
            <a:spLocks noGrp="1"/>
          </p:cNvSpPr>
          <p:nvPr>
            <p:ph type="sldNum" sz="quarter" idx="12"/>
          </p:nvPr>
        </p:nvSpPr>
        <p:spPr/>
        <p:txBody>
          <a:bodyPr/>
          <a:lstStyle/>
          <a:p>
            <a:fld id="{CF8DA477-6750-4469-9770-5EDD8DE31DAD}" type="slidenum">
              <a:rPr lang="en-US" smtClean="0"/>
              <a:t>‹#›</a:t>
            </a:fld>
            <a:endParaRPr lang="en-US"/>
          </a:p>
        </p:txBody>
      </p:sp>
    </p:spTree>
    <p:extLst>
      <p:ext uri="{BB962C8B-B14F-4D97-AF65-F5344CB8AC3E}">
        <p14:creationId xmlns:p14="http://schemas.microsoft.com/office/powerpoint/2010/main" val="304148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C7223D-5242-ED2B-DFC1-92B83BA40369}"/>
              </a:ext>
            </a:extLst>
          </p:cNvPr>
          <p:cNvSpPr>
            <a:spLocks noGrp="1"/>
          </p:cNvSpPr>
          <p:nvPr>
            <p:ph type="dt" sz="half" idx="10"/>
          </p:nvPr>
        </p:nvSpPr>
        <p:spPr/>
        <p:txBody>
          <a:bodyPr/>
          <a:lstStyle/>
          <a:p>
            <a:fld id="{00EFCC03-ACC9-4960-8737-B43D61F3A66D}" type="datetimeFigureOut">
              <a:rPr lang="en-US" smtClean="0"/>
              <a:t>6/20/2022</a:t>
            </a:fld>
            <a:endParaRPr lang="en-US"/>
          </a:p>
        </p:txBody>
      </p:sp>
      <p:sp>
        <p:nvSpPr>
          <p:cNvPr id="3" name="Footer Placeholder 2">
            <a:extLst>
              <a:ext uri="{FF2B5EF4-FFF2-40B4-BE49-F238E27FC236}">
                <a16:creationId xmlns:a16="http://schemas.microsoft.com/office/drawing/2014/main" id="{9A439E75-75ED-213D-5D22-953C686C19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E276CC-243B-C272-646F-29E26897721D}"/>
              </a:ext>
            </a:extLst>
          </p:cNvPr>
          <p:cNvSpPr>
            <a:spLocks noGrp="1"/>
          </p:cNvSpPr>
          <p:nvPr>
            <p:ph type="sldNum" sz="quarter" idx="12"/>
          </p:nvPr>
        </p:nvSpPr>
        <p:spPr/>
        <p:txBody>
          <a:bodyPr/>
          <a:lstStyle/>
          <a:p>
            <a:fld id="{CF8DA477-6750-4469-9770-5EDD8DE31DAD}" type="slidenum">
              <a:rPr lang="en-US" smtClean="0"/>
              <a:t>‹#›</a:t>
            </a:fld>
            <a:endParaRPr lang="en-US"/>
          </a:p>
        </p:txBody>
      </p:sp>
    </p:spTree>
    <p:extLst>
      <p:ext uri="{BB962C8B-B14F-4D97-AF65-F5344CB8AC3E}">
        <p14:creationId xmlns:p14="http://schemas.microsoft.com/office/powerpoint/2010/main" val="376199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77311-66CE-A269-8D03-70961AC26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21DC5E-C970-E400-6DD9-6487659CA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98F2F4-6AB8-E86C-8CC7-9A69BF363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63AA8-81E9-B5EB-2D46-12098D839E67}"/>
              </a:ext>
            </a:extLst>
          </p:cNvPr>
          <p:cNvSpPr>
            <a:spLocks noGrp="1"/>
          </p:cNvSpPr>
          <p:nvPr>
            <p:ph type="dt" sz="half" idx="10"/>
          </p:nvPr>
        </p:nvSpPr>
        <p:spPr/>
        <p:txBody>
          <a:bodyPr/>
          <a:lstStyle/>
          <a:p>
            <a:fld id="{00EFCC03-ACC9-4960-8737-B43D61F3A66D}" type="datetimeFigureOut">
              <a:rPr lang="en-US" smtClean="0"/>
              <a:t>6/20/2022</a:t>
            </a:fld>
            <a:endParaRPr lang="en-US"/>
          </a:p>
        </p:txBody>
      </p:sp>
      <p:sp>
        <p:nvSpPr>
          <p:cNvPr id="6" name="Footer Placeholder 5">
            <a:extLst>
              <a:ext uri="{FF2B5EF4-FFF2-40B4-BE49-F238E27FC236}">
                <a16:creationId xmlns:a16="http://schemas.microsoft.com/office/drawing/2014/main" id="{4064FFA2-B395-E127-E35E-333942CA0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76DE5-3AB3-F882-0399-9BD746C4CA85}"/>
              </a:ext>
            </a:extLst>
          </p:cNvPr>
          <p:cNvSpPr>
            <a:spLocks noGrp="1"/>
          </p:cNvSpPr>
          <p:nvPr>
            <p:ph type="sldNum" sz="quarter" idx="12"/>
          </p:nvPr>
        </p:nvSpPr>
        <p:spPr/>
        <p:txBody>
          <a:bodyPr/>
          <a:lstStyle/>
          <a:p>
            <a:fld id="{CF8DA477-6750-4469-9770-5EDD8DE31DAD}" type="slidenum">
              <a:rPr lang="en-US" smtClean="0"/>
              <a:t>‹#›</a:t>
            </a:fld>
            <a:endParaRPr lang="en-US"/>
          </a:p>
        </p:txBody>
      </p:sp>
    </p:spTree>
    <p:extLst>
      <p:ext uri="{BB962C8B-B14F-4D97-AF65-F5344CB8AC3E}">
        <p14:creationId xmlns:p14="http://schemas.microsoft.com/office/powerpoint/2010/main" val="170032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45E26-2FF3-7389-419F-34A85FBB82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5B2660-C073-8A59-135C-4ED383C33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806046-6835-E8D5-EA7E-6361E41A0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B8558-751F-8CE2-D016-41B8DBF92882}"/>
              </a:ext>
            </a:extLst>
          </p:cNvPr>
          <p:cNvSpPr>
            <a:spLocks noGrp="1"/>
          </p:cNvSpPr>
          <p:nvPr>
            <p:ph type="dt" sz="half" idx="10"/>
          </p:nvPr>
        </p:nvSpPr>
        <p:spPr/>
        <p:txBody>
          <a:bodyPr/>
          <a:lstStyle/>
          <a:p>
            <a:fld id="{00EFCC03-ACC9-4960-8737-B43D61F3A66D}" type="datetimeFigureOut">
              <a:rPr lang="en-US" smtClean="0"/>
              <a:t>6/20/2022</a:t>
            </a:fld>
            <a:endParaRPr lang="en-US"/>
          </a:p>
        </p:txBody>
      </p:sp>
      <p:sp>
        <p:nvSpPr>
          <p:cNvPr id="6" name="Footer Placeholder 5">
            <a:extLst>
              <a:ext uri="{FF2B5EF4-FFF2-40B4-BE49-F238E27FC236}">
                <a16:creationId xmlns:a16="http://schemas.microsoft.com/office/drawing/2014/main" id="{E95F6823-2AEC-62D0-2317-AD8119BC3A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A5AACA-09CD-8871-988B-84612D48D5D4}"/>
              </a:ext>
            </a:extLst>
          </p:cNvPr>
          <p:cNvSpPr>
            <a:spLocks noGrp="1"/>
          </p:cNvSpPr>
          <p:nvPr>
            <p:ph type="sldNum" sz="quarter" idx="12"/>
          </p:nvPr>
        </p:nvSpPr>
        <p:spPr/>
        <p:txBody>
          <a:bodyPr/>
          <a:lstStyle/>
          <a:p>
            <a:fld id="{CF8DA477-6750-4469-9770-5EDD8DE31DAD}" type="slidenum">
              <a:rPr lang="en-US" smtClean="0"/>
              <a:t>‹#›</a:t>
            </a:fld>
            <a:endParaRPr lang="en-US"/>
          </a:p>
        </p:txBody>
      </p:sp>
    </p:spTree>
    <p:extLst>
      <p:ext uri="{BB962C8B-B14F-4D97-AF65-F5344CB8AC3E}">
        <p14:creationId xmlns:p14="http://schemas.microsoft.com/office/powerpoint/2010/main" val="326400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183A36-E8D4-135D-AFAD-6C8655623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AC2606-CAB9-382F-9FF1-1DE76DB07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B7D0E-660C-2596-71E4-87F74C4B6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FCC03-ACC9-4960-8737-B43D61F3A66D}" type="datetimeFigureOut">
              <a:rPr lang="en-US" smtClean="0"/>
              <a:t>6/20/2022</a:t>
            </a:fld>
            <a:endParaRPr lang="en-US"/>
          </a:p>
        </p:txBody>
      </p:sp>
      <p:sp>
        <p:nvSpPr>
          <p:cNvPr id="5" name="Footer Placeholder 4">
            <a:extLst>
              <a:ext uri="{FF2B5EF4-FFF2-40B4-BE49-F238E27FC236}">
                <a16:creationId xmlns:a16="http://schemas.microsoft.com/office/drawing/2014/main" id="{7E8EAADE-D52A-88E8-6F50-65B66B3BA7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13BE98-0A1E-2392-28FB-FAA4FD614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DA477-6750-4469-9770-5EDD8DE31DAD}" type="slidenum">
              <a:rPr lang="en-US" smtClean="0"/>
              <a:t>‹#›</a:t>
            </a:fld>
            <a:endParaRPr lang="en-US"/>
          </a:p>
        </p:txBody>
      </p:sp>
    </p:spTree>
    <p:extLst>
      <p:ext uri="{BB962C8B-B14F-4D97-AF65-F5344CB8AC3E}">
        <p14:creationId xmlns:p14="http://schemas.microsoft.com/office/powerpoint/2010/main" val="2389548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B9B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5B9BA8"/>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1D54397-9939-141D-7BCA-5D2402CF737A}"/>
              </a:ext>
            </a:extLst>
          </p:cNvPr>
          <p:cNvSpPr>
            <a:spLocks noGrp="1"/>
          </p:cNvSpPr>
          <p:nvPr>
            <p:ph type="subTitle" idx="1"/>
          </p:nvPr>
        </p:nvSpPr>
        <p:spPr>
          <a:xfrm>
            <a:off x="1709530" y="5799488"/>
            <a:ext cx="8767860" cy="801969"/>
          </a:xfrm>
        </p:spPr>
        <p:txBody>
          <a:bodyPr>
            <a:normAutofit/>
          </a:bodyPr>
          <a:lstStyle/>
          <a:p>
            <a:r>
              <a:rPr lang="en-US" sz="2000">
                <a:solidFill>
                  <a:srgbClr val="5B9BA8"/>
                </a:solidFill>
              </a:rPr>
              <a:t>Presentation to the Regional Sales Director of the Central US</a:t>
            </a:r>
          </a:p>
          <a:p>
            <a:r>
              <a:rPr lang="en-US" sz="2000">
                <a:solidFill>
                  <a:srgbClr val="5B9BA8"/>
                </a:solidFill>
              </a:rPr>
              <a:t>By Jose G. Lora</a:t>
            </a:r>
          </a:p>
          <a:p>
            <a:endParaRPr lang="en-US" sz="2000" dirty="0">
              <a:solidFill>
                <a:srgbClr val="5B9BA8"/>
              </a:solidFill>
            </a:endParaRPr>
          </a:p>
        </p:txBody>
      </p:sp>
      <p:pic>
        <p:nvPicPr>
          <p:cNvPr id="5" name="Picture 4">
            <a:extLst>
              <a:ext uri="{FF2B5EF4-FFF2-40B4-BE49-F238E27FC236}">
                <a16:creationId xmlns:a16="http://schemas.microsoft.com/office/drawing/2014/main" id="{3207545C-93EE-38F4-3D70-10D7CB297F2C}"/>
              </a:ext>
            </a:extLst>
          </p:cNvPr>
          <p:cNvPicPr>
            <a:picLocks noChangeAspect="1"/>
          </p:cNvPicPr>
          <p:nvPr/>
        </p:nvPicPr>
        <p:blipFill rotWithShape="1">
          <a:blip r:embed="rId2"/>
          <a:srcRect t="3995" r="1" b="712"/>
          <a:stretch/>
        </p:blipFill>
        <p:spPr>
          <a:xfrm>
            <a:off x="243840" y="256540"/>
            <a:ext cx="11704320" cy="3764276"/>
          </a:xfrm>
          <a:prstGeom prst="rect">
            <a:avLst/>
          </a:prstGeom>
        </p:spPr>
      </p:pic>
    </p:spTree>
    <p:extLst>
      <p:ext uri="{BB962C8B-B14F-4D97-AF65-F5344CB8AC3E}">
        <p14:creationId xmlns:p14="http://schemas.microsoft.com/office/powerpoint/2010/main" val="213990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5E295ABE-A873-024D-C39C-4656DE1DC71E}"/>
              </a:ext>
            </a:extLst>
          </p:cNvPr>
          <p:cNvSpPr txBox="1">
            <a:spLocks/>
          </p:cNvSpPr>
          <p:nvPr/>
        </p:nvSpPr>
        <p:spPr>
          <a:xfrm>
            <a:off x="638881" y="457200"/>
            <a:ext cx="10909640" cy="13686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600"/>
              <a:t>Interpret &amp; Communicate</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6323B09-0B9D-FB2F-ED12-37DA673AD185}"/>
              </a:ext>
            </a:extLst>
          </p:cNvPr>
          <p:cNvPicPr>
            <a:picLocks noChangeAspect="1"/>
          </p:cNvPicPr>
          <p:nvPr/>
        </p:nvPicPr>
        <p:blipFill>
          <a:blip r:embed="rId2"/>
          <a:stretch>
            <a:fillRect/>
          </a:stretch>
        </p:blipFill>
        <p:spPr>
          <a:xfrm>
            <a:off x="320040" y="2740130"/>
            <a:ext cx="5614416" cy="3410756"/>
          </a:xfrm>
          <a:prstGeom prst="rect">
            <a:avLst/>
          </a:prstGeom>
        </p:spPr>
      </p:pic>
      <p:pic>
        <p:nvPicPr>
          <p:cNvPr id="10" name="Picture 9">
            <a:extLst>
              <a:ext uri="{FF2B5EF4-FFF2-40B4-BE49-F238E27FC236}">
                <a16:creationId xmlns:a16="http://schemas.microsoft.com/office/drawing/2014/main" id="{E533D90D-99A0-B3D7-4453-6EC4C32DB388}"/>
              </a:ext>
            </a:extLst>
          </p:cNvPr>
          <p:cNvPicPr>
            <a:picLocks noChangeAspect="1"/>
          </p:cNvPicPr>
          <p:nvPr/>
        </p:nvPicPr>
        <p:blipFill>
          <a:blip r:embed="rId3"/>
          <a:stretch>
            <a:fillRect/>
          </a:stretch>
        </p:blipFill>
        <p:spPr>
          <a:xfrm>
            <a:off x="6254496" y="2761183"/>
            <a:ext cx="5614416" cy="3368650"/>
          </a:xfrm>
          <a:prstGeom prst="rect">
            <a:avLst/>
          </a:prstGeom>
        </p:spPr>
      </p:pic>
      <p:pic>
        <p:nvPicPr>
          <p:cNvPr id="4" name="Picture 3">
            <a:extLst>
              <a:ext uri="{FF2B5EF4-FFF2-40B4-BE49-F238E27FC236}">
                <a16:creationId xmlns:a16="http://schemas.microsoft.com/office/drawing/2014/main" id="{751EE5B9-853E-5774-3559-C52CB62AF49D}"/>
              </a:ext>
            </a:extLst>
          </p:cNvPr>
          <p:cNvPicPr>
            <a:picLocks noChangeAspect="1"/>
          </p:cNvPicPr>
          <p:nvPr/>
        </p:nvPicPr>
        <p:blipFill>
          <a:blip r:embed="rId4"/>
          <a:stretch>
            <a:fillRect/>
          </a:stretch>
        </p:blipFill>
        <p:spPr>
          <a:xfrm>
            <a:off x="1" y="6189085"/>
            <a:ext cx="2078182" cy="668915"/>
          </a:xfrm>
          <a:prstGeom prst="rect">
            <a:avLst/>
          </a:prstGeom>
        </p:spPr>
      </p:pic>
    </p:spTree>
    <p:extLst>
      <p:ext uri="{BB962C8B-B14F-4D97-AF65-F5344CB8AC3E}">
        <p14:creationId xmlns:p14="http://schemas.microsoft.com/office/powerpoint/2010/main" val="3383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D6389-EFE3-9DA9-4EB1-7E06A9107247}"/>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Analyze &amp; Communicate</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DF9218-196A-E220-1259-DB87D2E51857}"/>
              </a:ext>
            </a:extLst>
          </p:cNvPr>
          <p:cNvPicPr>
            <a:picLocks noChangeAspect="1"/>
          </p:cNvPicPr>
          <p:nvPr/>
        </p:nvPicPr>
        <p:blipFill>
          <a:blip r:embed="rId2"/>
          <a:stretch>
            <a:fillRect/>
          </a:stretch>
        </p:blipFill>
        <p:spPr>
          <a:xfrm>
            <a:off x="1611533" y="2633472"/>
            <a:ext cx="8965886" cy="3586353"/>
          </a:xfrm>
          <a:prstGeom prst="rect">
            <a:avLst/>
          </a:prstGeom>
        </p:spPr>
      </p:pic>
      <p:pic>
        <p:nvPicPr>
          <p:cNvPr id="4" name="Picture 3">
            <a:extLst>
              <a:ext uri="{FF2B5EF4-FFF2-40B4-BE49-F238E27FC236}">
                <a16:creationId xmlns:a16="http://schemas.microsoft.com/office/drawing/2014/main" id="{751EE5B9-853E-5774-3559-C52CB62AF49D}"/>
              </a:ext>
            </a:extLst>
          </p:cNvPr>
          <p:cNvPicPr>
            <a:picLocks noChangeAspect="1"/>
          </p:cNvPicPr>
          <p:nvPr/>
        </p:nvPicPr>
        <p:blipFill>
          <a:blip r:embed="rId3"/>
          <a:stretch>
            <a:fillRect/>
          </a:stretch>
        </p:blipFill>
        <p:spPr>
          <a:xfrm>
            <a:off x="1" y="6189085"/>
            <a:ext cx="2078182" cy="668915"/>
          </a:xfrm>
          <a:prstGeom prst="rect">
            <a:avLst/>
          </a:prstGeom>
        </p:spPr>
      </p:pic>
      <p:sp>
        <p:nvSpPr>
          <p:cNvPr id="13" name="TextBox 12">
            <a:extLst>
              <a:ext uri="{FF2B5EF4-FFF2-40B4-BE49-F238E27FC236}">
                <a16:creationId xmlns:a16="http://schemas.microsoft.com/office/drawing/2014/main" id="{D530D1A7-3C62-BD92-5E4C-D7F69B35DBBF}"/>
              </a:ext>
            </a:extLst>
          </p:cNvPr>
          <p:cNvSpPr txBox="1"/>
          <p:nvPr/>
        </p:nvSpPr>
        <p:spPr>
          <a:xfrm>
            <a:off x="3121901" y="2056402"/>
            <a:ext cx="5943600" cy="369332"/>
          </a:xfrm>
          <a:prstGeom prst="rect">
            <a:avLst/>
          </a:prstGeom>
          <a:noFill/>
        </p:spPr>
        <p:txBody>
          <a:bodyPr wrap="square" rtlCol="0">
            <a:spAutoFit/>
          </a:bodyPr>
          <a:lstStyle/>
          <a:p>
            <a:pPr algn="ctr"/>
            <a:r>
              <a:rPr lang="en-US" dirty="0"/>
              <a:t>Returns</a:t>
            </a:r>
          </a:p>
        </p:txBody>
      </p:sp>
    </p:spTree>
    <p:extLst>
      <p:ext uri="{BB962C8B-B14F-4D97-AF65-F5344CB8AC3E}">
        <p14:creationId xmlns:p14="http://schemas.microsoft.com/office/powerpoint/2010/main" val="131000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E18A-3F51-BE0F-E423-1A64B334359B}"/>
              </a:ext>
            </a:extLst>
          </p:cNvPr>
          <p:cNvSpPr>
            <a:spLocks noGrp="1"/>
          </p:cNvSpPr>
          <p:nvPr>
            <p:ph type="title"/>
          </p:nvPr>
        </p:nvSpPr>
        <p:spPr>
          <a:xfrm>
            <a:off x="841248" y="548640"/>
            <a:ext cx="3600860" cy="5431536"/>
          </a:xfrm>
        </p:spPr>
        <p:txBody>
          <a:bodyPr>
            <a:normAutofit/>
          </a:bodyPr>
          <a:lstStyle/>
          <a:p>
            <a:r>
              <a:rPr lang="en-US" sz="5400" dirty="0"/>
              <a:t>Framing </a:t>
            </a:r>
            <a:r>
              <a:rPr lang="en-US" sz="4000" dirty="0"/>
              <a:t>(recap)</a:t>
            </a:r>
          </a:p>
        </p:txBody>
      </p:sp>
      <p:sp>
        <p:nvSpPr>
          <p:cNvPr id="1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01DA8F-4C57-836D-9618-8CD8EC04FE5F}"/>
              </a:ext>
            </a:extLst>
          </p:cNvPr>
          <p:cNvSpPr>
            <a:spLocks noGrp="1"/>
          </p:cNvSpPr>
          <p:nvPr>
            <p:ph idx="1"/>
          </p:nvPr>
        </p:nvSpPr>
        <p:spPr>
          <a:xfrm>
            <a:off x="5126418" y="552091"/>
            <a:ext cx="6224335" cy="5431536"/>
          </a:xfrm>
        </p:spPr>
        <p:txBody>
          <a:bodyPr anchor="ctr">
            <a:normAutofit/>
          </a:bodyPr>
          <a:lstStyle/>
          <a:p>
            <a:pPr marL="514350" indent="-514350">
              <a:buAutoNum type="arabicPeriod"/>
            </a:pPr>
            <a:r>
              <a:rPr lang="en-US" sz="1700" dirty="0"/>
              <a:t>If we examine all the product categories, we might identify that some categories are more prone to returns.</a:t>
            </a:r>
          </a:p>
          <a:p>
            <a:pPr lvl="2"/>
            <a:r>
              <a:rPr lang="en-US" sz="1700" b="1" dirty="0">
                <a:solidFill>
                  <a:srgbClr val="00B0F0"/>
                </a:solidFill>
              </a:rPr>
              <a:t>5.7% growth in furniture returns over regular sales</a:t>
            </a:r>
          </a:p>
          <a:p>
            <a:pPr marL="514350" indent="-514350">
              <a:buAutoNum type="arabicPeriod"/>
            </a:pPr>
            <a:r>
              <a:rPr lang="en-US" sz="1700" b="0" i="0" u="none" strike="noStrike" dirty="0">
                <a:effectLst/>
              </a:rPr>
              <a:t>If we examine smaller or large purchases, we might identify that one area may be more prone to returns.</a:t>
            </a:r>
            <a:r>
              <a:rPr lang="en-US" sz="1700" dirty="0"/>
              <a:t> </a:t>
            </a:r>
          </a:p>
          <a:p>
            <a:pPr lvl="2"/>
            <a:r>
              <a:rPr lang="en-US" sz="1700" b="1" dirty="0">
                <a:solidFill>
                  <a:srgbClr val="00B0F0"/>
                </a:solidFill>
              </a:rPr>
              <a:t>Over 52% of returns are in the are in Office Supplies priced low or medium</a:t>
            </a:r>
          </a:p>
          <a:p>
            <a:pPr marL="514350" indent="-514350">
              <a:buAutoNum type="arabicPeriod"/>
            </a:pPr>
            <a:r>
              <a:rPr lang="en-US" sz="1700" dirty="0"/>
              <a:t>If we examine the salespersons, we might identify that specific salespersons have a higher return rate</a:t>
            </a:r>
          </a:p>
          <a:p>
            <a:pPr lvl="2"/>
            <a:r>
              <a:rPr lang="en-US" sz="1700" b="1" dirty="0">
                <a:solidFill>
                  <a:srgbClr val="00B0F0"/>
                </a:solidFill>
              </a:rPr>
              <a:t>Turns out there is only one sales agent in the region. I thought the data set was for the company. </a:t>
            </a:r>
          </a:p>
          <a:p>
            <a:pPr marL="514350" indent="-514350">
              <a:buAutoNum type="arabicPeriod"/>
            </a:pPr>
            <a:r>
              <a:rPr lang="en-US" sz="1700" dirty="0"/>
              <a:t>If we examine the correlation between days to ship and returns, we may find that items that take longer to ship have a higher return rate</a:t>
            </a:r>
          </a:p>
          <a:p>
            <a:pPr lvl="2"/>
            <a:r>
              <a:rPr lang="en-US" sz="1700" b="1" dirty="0">
                <a:solidFill>
                  <a:srgbClr val="00B0F0"/>
                </a:solidFill>
              </a:rPr>
              <a:t>Seems like there is no major observations.  Returns seems to be indiscriminatory to when they were shipped. </a:t>
            </a:r>
          </a:p>
        </p:txBody>
      </p:sp>
      <p:pic>
        <p:nvPicPr>
          <p:cNvPr id="4" name="Picture 3">
            <a:extLst>
              <a:ext uri="{FF2B5EF4-FFF2-40B4-BE49-F238E27FC236}">
                <a16:creationId xmlns:a16="http://schemas.microsoft.com/office/drawing/2014/main" id="{84FFB38F-03D6-324F-BBD6-A89464CD2FF6}"/>
              </a:ext>
            </a:extLst>
          </p:cNvPr>
          <p:cNvPicPr>
            <a:picLocks noChangeAspect="1"/>
          </p:cNvPicPr>
          <p:nvPr/>
        </p:nvPicPr>
        <p:blipFill>
          <a:blip r:embed="rId2"/>
          <a:stretch>
            <a:fillRect/>
          </a:stretch>
        </p:blipFill>
        <p:spPr>
          <a:xfrm>
            <a:off x="1" y="6189085"/>
            <a:ext cx="2078182" cy="668915"/>
          </a:xfrm>
          <a:prstGeom prst="rect">
            <a:avLst/>
          </a:prstGeom>
        </p:spPr>
      </p:pic>
    </p:spTree>
    <p:extLst>
      <p:ext uri="{BB962C8B-B14F-4D97-AF65-F5344CB8AC3E}">
        <p14:creationId xmlns:p14="http://schemas.microsoft.com/office/powerpoint/2010/main" val="358946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D6389-EFE3-9DA9-4EB1-7E06A9107247}"/>
              </a:ext>
            </a:extLst>
          </p:cNvPr>
          <p:cNvSpPr>
            <a:spLocks noGrp="1"/>
          </p:cNvSpPr>
          <p:nvPr>
            <p:ph type="title"/>
          </p:nvPr>
        </p:nvSpPr>
        <p:spPr>
          <a:xfrm>
            <a:off x="841248" y="548640"/>
            <a:ext cx="3600860" cy="5431536"/>
          </a:xfrm>
        </p:spPr>
        <p:txBody>
          <a:bodyPr>
            <a:normAutofit/>
          </a:bodyPr>
          <a:lstStyle/>
          <a:p>
            <a:r>
              <a:rPr lang="en-US" sz="3400"/>
              <a:t>Recommendations</a:t>
            </a:r>
          </a:p>
        </p:txBody>
      </p:sp>
      <p:sp>
        <p:nvSpPr>
          <p:cNvPr id="1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A7FA9C-9400-1531-284F-0A5EE14EE0A9}"/>
              </a:ext>
            </a:extLst>
          </p:cNvPr>
          <p:cNvSpPr>
            <a:spLocks noGrp="1"/>
          </p:cNvSpPr>
          <p:nvPr>
            <p:ph idx="1"/>
          </p:nvPr>
        </p:nvSpPr>
        <p:spPr>
          <a:xfrm>
            <a:off x="5126418" y="552091"/>
            <a:ext cx="6224335" cy="5431536"/>
          </a:xfrm>
        </p:spPr>
        <p:txBody>
          <a:bodyPr anchor="ctr">
            <a:normAutofit/>
          </a:bodyPr>
          <a:lstStyle/>
          <a:p>
            <a:r>
              <a:rPr lang="en-US" sz="2200" dirty="0"/>
              <a:t>Redo the return survey to collect data to understand what customers mean when they say “Wrong item.” Is it wrong because of us or them?</a:t>
            </a:r>
          </a:p>
          <a:p>
            <a:r>
              <a:rPr lang="en-US" sz="2200" dirty="0"/>
              <a:t>Work on the color descriptions for all products to be more specific leading to more clarity</a:t>
            </a:r>
          </a:p>
          <a:p>
            <a:r>
              <a:rPr lang="en-US" sz="2200" dirty="0"/>
              <a:t>Evaluate return policy and compare to competitors. Is it too lenient?</a:t>
            </a:r>
          </a:p>
        </p:txBody>
      </p:sp>
      <p:pic>
        <p:nvPicPr>
          <p:cNvPr id="4" name="Picture 3">
            <a:extLst>
              <a:ext uri="{FF2B5EF4-FFF2-40B4-BE49-F238E27FC236}">
                <a16:creationId xmlns:a16="http://schemas.microsoft.com/office/drawing/2014/main" id="{751EE5B9-853E-5774-3559-C52CB62AF49D}"/>
              </a:ext>
            </a:extLst>
          </p:cNvPr>
          <p:cNvPicPr>
            <a:picLocks noChangeAspect="1"/>
          </p:cNvPicPr>
          <p:nvPr/>
        </p:nvPicPr>
        <p:blipFill>
          <a:blip r:embed="rId2"/>
          <a:stretch>
            <a:fillRect/>
          </a:stretch>
        </p:blipFill>
        <p:spPr>
          <a:xfrm>
            <a:off x="1" y="6189085"/>
            <a:ext cx="2078182" cy="668915"/>
          </a:xfrm>
          <a:prstGeom prst="rect">
            <a:avLst/>
          </a:prstGeom>
        </p:spPr>
      </p:pic>
    </p:spTree>
    <p:extLst>
      <p:ext uri="{BB962C8B-B14F-4D97-AF65-F5344CB8AC3E}">
        <p14:creationId xmlns:p14="http://schemas.microsoft.com/office/powerpoint/2010/main" val="188970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AA9D7-9DE6-8D13-49F3-B27085BF5FF0}"/>
              </a:ext>
            </a:extLst>
          </p:cNvPr>
          <p:cNvSpPr>
            <a:spLocks noGrp="1"/>
          </p:cNvSpPr>
          <p:nvPr>
            <p:ph type="title"/>
          </p:nvPr>
        </p:nvSpPr>
        <p:spPr>
          <a:xfrm>
            <a:off x="841248" y="548640"/>
            <a:ext cx="3600860" cy="5431536"/>
          </a:xfrm>
        </p:spPr>
        <p:txBody>
          <a:bodyPr>
            <a:normAutofit/>
          </a:bodyPr>
          <a:lstStyle/>
          <a:p>
            <a:r>
              <a:rPr lang="en-US" sz="5400" dirty="0"/>
              <a:t>If I had more time…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8092C9-FF80-1ED9-8416-67B5358E0D92}"/>
              </a:ext>
            </a:extLst>
          </p:cNvPr>
          <p:cNvSpPr>
            <a:spLocks noGrp="1"/>
          </p:cNvSpPr>
          <p:nvPr>
            <p:ph idx="1"/>
          </p:nvPr>
        </p:nvSpPr>
        <p:spPr>
          <a:xfrm>
            <a:off x="5126418" y="552091"/>
            <a:ext cx="6224335" cy="5431536"/>
          </a:xfrm>
        </p:spPr>
        <p:txBody>
          <a:bodyPr anchor="ctr">
            <a:normAutofit/>
          </a:bodyPr>
          <a:lstStyle/>
          <a:p>
            <a:r>
              <a:rPr lang="en-US" sz="2200" dirty="0"/>
              <a:t>Would have dug into the profit margin and discount items</a:t>
            </a:r>
          </a:p>
          <a:p>
            <a:r>
              <a:rPr lang="en-US" sz="2200" dirty="0"/>
              <a:t>Add more slides and be able to have the time to share those extra slides</a:t>
            </a:r>
          </a:p>
          <a:p>
            <a:r>
              <a:rPr lang="en-US" sz="2200" dirty="0"/>
              <a:t>Why do returns have higher average sale cost?</a:t>
            </a:r>
          </a:p>
          <a:p>
            <a:r>
              <a:rPr lang="en-US" sz="2200" dirty="0"/>
              <a:t>Compare how the returns in this region compare to others</a:t>
            </a:r>
          </a:p>
          <a:p>
            <a:r>
              <a:rPr lang="en-US" sz="2200" dirty="0"/>
              <a:t>What is driving the high returns of high-priced technological items</a:t>
            </a:r>
          </a:p>
          <a:p>
            <a:pPr marL="0" indent="0">
              <a:buNone/>
            </a:pPr>
            <a:endParaRPr lang="en-US" sz="2200" dirty="0"/>
          </a:p>
        </p:txBody>
      </p:sp>
      <p:pic>
        <p:nvPicPr>
          <p:cNvPr id="6" name="Picture 5">
            <a:extLst>
              <a:ext uri="{FF2B5EF4-FFF2-40B4-BE49-F238E27FC236}">
                <a16:creationId xmlns:a16="http://schemas.microsoft.com/office/drawing/2014/main" id="{D873BE62-9BA2-019C-BAEA-EF2D03E2AFC5}"/>
              </a:ext>
            </a:extLst>
          </p:cNvPr>
          <p:cNvPicPr>
            <a:picLocks noChangeAspect="1"/>
          </p:cNvPicPr>
          <p:nvPr/>
        </p:nvPicPr>
        <p:blipFill>
          <a:blip r:embed="rId2"/>
          <a:stretch>
            <a:fillRect/>
          </a:stretch>
        </p:blipFill>
        <p:spPr>
          <a:xfrm>
            <a:off x="1" y="6189085"/>
            <a:ext cx="2078182" cy="668915"/>
          </a:xfrm>
          <a:prstGeom prst="rect">
            <a:avLst/>
          </a:prstGeom>
        </p:spPr>
      </p:pic>
    </p:spTree>
    <p:extLst>
      <p:ext uri="{BB962C8B-B14F-4D97-AF65-F5344CB8AC3E}">
        <p14:creationId xmlns:p14="http://schemas.microsoft.com/office/powerpoint/2010/main" val="355002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5FF51-B31D-B4F1-E232-0114404AAD6B}"/>
              </a:ext>
            </a:extLst>
          </p:cNvPr>
          <p:cNvSpPr>
            <a:spLocks noGrp="1"/>
          </p:cNvSpPr>
          <p:nvPr>
            <p:ph type="title"/>
          </p:nvPr>
        </p:nvSpPr>
        <p:spPr>
          <a:xfrm>
            <a:off x="838200" y="365125"/>
            <a:ext cx="10515600" cy="1325563"/>
          </a:xfrm>
        </p:spPr>
        <p:txBody>
          <a:bodyPr>
            <a:normAutofit/>
          </a:bodyPr>
          <a:lstStyle/>
          <a:p>
            <a:r>
              <a:rPr lang="en-US" sz="5400"/>
              <a:t>Meeting Agenda</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E8D8FC-585F-348F-39BA-A2408306034E}"/>
              </a:ext>
            </a:extLst>
          </p:cNvPr>
          <p:cNvSpPr>
            <a:spLocks noGrp="1"/>
          </p:cNvSpPr>
          <p:nvPr>
            <p:ph idx="1"/>
          </p:nvPr>
        </p:nvSpPr>
        <p:spPr>
          <a:xfrm>
            <a:off x="838200" y="1929384"/>
            <a:ext cx="10515600" cy="4251960"/>
          </a:xfrm>
        </p:spPr>
        <p:txBody>
          <a:bodyPr>
            <a:normAutofit/>
          </a:bodyPr>
          <a:lstStyle/>
          <a:p>
            <a:r>
              <a:rPr lang="en-US" sz="2200"/>
              <a:t>Background information on the project</a:t>
            </a:r>
          </a:p>
          <a:p>
            <a:r>
              <a:rPr lang="en-US" sz="2200"/>
              <a:t>Problem statement</a:t>
            </a:r>
          </a:p>
          <a:p>
            <a:pPr lvl="1"/>
            <a:r>
              <a:rPr lang="en-US" sz="2200"/>
              <a:t>The Hypotheses created</a:t>
            </a:r>
          </a:p>
          <a:p>
            <a:r>
              <a:rPr lang="en-US" sz="2200"/>
              <a:t>Data used</a:t>
            </a:r>
          </a:p>
          <a:p>
            <a:r>
              <a:rPr lang="en-US" sz="2200"/>
              <a:t>How it was manipulated</a:t>
            </a:r>
          </a:p>
          <a:p>
            <a:r>
              <a:rPr lang="en-US" sz="2200"/>
              <a:t>Insights gleamed</a:t>
            </a:r>
          </a:p>
          <a:p>
            <a:r>
              <a:rPr lang="en-US" sz="2200"/>
              <a:t>Recommendations</a:t>
            </a:r>
          </a:p>
          <a:p>
            <a:pPr lvl="1"/>
            <a:endParaRPr lang="en-US" sz="2200"/>
          </a:p>
          <a:p>
            <a:pPr marL="0" indent="0">
              <a:buNone/>
            </a:pPr>
            <a:endParaRPr lang="en-US" sz="2200"/>
          </a:p>
          <a:p>
            <a:endParaRPr lang="en-US" sz="2200"/>
          </a:p>
        </p:txBody>
      </p:sp>
      <p:pic>
        <p:nvPicPr>
          <p:cNvPr id="4" name="Picture 3">
            <a:extLst>
              <a:ext uri="{FF2B5EF4-FFF2-40B4-BE49-F238E27FC236}">
                <a16:creationId xmlns:a16="http://schemas.microsoft.com/office/drawing/2014/main" id="{4B716970-6D83-E7BA-590E-70F7A207421D}"/>
              </a:ext>
            </a:extLst>
          </p:cNvPr>
          <p:cNvPicPr>
            <a:picLocks noChangeAspect="1"/>
          </p:cNvPicPr>
          <p:nvPr/>
        </p:nvPicPr>
        <p:blipFill>
          <a:blip r:embed="rId2"/>
          <a:stretch>
            <a:fillRect/>
          </a:stretch>
        </p:blipFill>
        <p:spPr>
          <a:xfrm>
            <a:off x="1" y="6189085"/>
            <a:ext cx="2078182" cy="668915"/>
          </a:xfrm>
          <a:prstGeom prst="rect">
            <a:avLst/>
          </a:prstGeom>
        </p:spPr>
      </p:pic>
    </p:spTree>
    <p:extLst>
      <p:ext uri="{BB962C8B-B14F-4D97-AF65-F5344CB8AC3E}">
        <p14:creationId xmlns:p14="http://schemas.microsoft.com/office/powerpoint/2010/main" val="38552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3B5E07-1538-4BFA-4D89-2238D67209FE}"/>
              </a:ext>
            </a:extLst>
          </p:cNvPr>
          <p:cNvSpPr>
            <a:spLocks noGrp="1"/>
          </p:cNvSpPr>
          <p:nvPr>
            <p:ph type="title"/>
          </p:nvPr>
        </p:nvSpPr>
        <p:spPr>
          <a:xfrm>
            <a:off x="841248" y="548640"/>
            <a:ext cx="3600860" cy="5431536"/>
          </a:xfrm>
        </p:spPr>
        <p:txBody>
          <a:bodyPr>
            <a:normAutofit/>
          </a:bodyPr>
          <a:lstStyle/>
          <a:p>
            <a:r>
              <a:rPr lang="en-US" sz="5400"/>
              <a:t>Background information on the project</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7F1060-8268-3936-3BD8-35DED185F5DB}"/>
              </a:ext>
            </a:extLst>
          </p:cNvPr>
          <p:cNvSpPr>
            <a:spLocks noGrp="1"/>
          </p:cNvSpPr>
          <p:nvPr>
            <p:ph idx="1"/>
          </p:nvPr>
        </p:nvSpPr>
        <p:spPr>
          <a:xfrm>
            <a:off x="5126418" y="552091"/>
            <a:ext cx="6224335" cy="5431536"/>
          </a:xfrm>
        </p:spPr>
        <p:txBody>
          <a:bodyPr anchor="ctr">
            <a:normAutofit/>
          </a:bodyPr>
          <a:lstStyle/>
          <a:p>
            <a:r>
              <a:rPr lang="en-US" sz="2200"/>
              <a:t>I was asked to use the Data Analytics Workflow to analyze the Superstore orders and returns dataset for the central US and to make data-driven recommendations</a:t>
            </a:r>
          </a:p>
        </p:txBody>
      </p:sp>
      <p:pic>
        <p:nvPicPr>
          <p:cNvPr id="4" name="Picture 3">
            <a:extLst>
              <a:ext uri="{FF2B5EF4-FFF2-40B4-BE49-F238E27FC236}">
                <a16:creationId xmlns:a16="http://schemas.microsoft.com/office/drawing/2014/main" id="{42925B12-24B0-39E6-8B3D-9D021514519C}"/>
              </a:ext>
            </a:extLst>
          </p:cNvPr>
          <p:cNvPicPr>
            <a:picLocks noChangeAspect="1"/>
          </p:cNvPicPr>
          <p:nvPr/>
        </p:nvPicPr>
        <p:blipFill>
          <a:blip r:embed="rId2"/>
          <a:stretch>
            <a:fillRect/>
          </a:stretch>
        </p:blipFill>
        <p:spPr>
          <a:xfrm>
            <a:off x="1" y="6189085"/>
            <a:ext cx="2078182" cy="668915"/>
          </a:xfrm>
          <a:prstGeom prst="rect">
            <a:avLst/>
          </a:prstGeom>
        </p:spPr>
      </p:pic>
    </p:spTree>
    <p:extLst>
      <p:ext uri="{BB962C8B-B14F-4D97-AF65-F5344CB8AC3E}">
        <p14:creationId xmlns:p14="http://schemas.microsoft.com/office/powerpoint/2010/main" val="119164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19022-ABDA-3B84-0ED4-807741C775F4}"/>
              </a:ext>
            </a:extLst>
          </p:cNvPr>
          <p:cNvSpPr>
            <a:spLocks noGrp="1"/>
          </p:cNvSpPr>
          <p:nvPr>
            <p:ph type="title"/>
          </p:nvPr>
        </p:nvSpPr>
        <p:spPr>
          <a:xfrm>
            <a:off x="841248" y="548640"/>
            <a:ext cx="3600860" cy="5431536"/>
          </a:xfrm>
        </p:spPr>
        <p:txBody>
          <a:bodyPr>
            <a:normAutofit/>
          </a:bodyPr>
          <a:lstStyle/>
          <a:p>
            <a:r>
              <a:rPr lang="en-US" sz="5400"/>
              <a:t>Framing</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108EBC-4443-1DDE-BDBA-24421F158465}"/>
              </a:ext>
            </a:extLst>
          </p:cNvPr>
          <p:cNvSpPr>
            <a:spLocks noGrp="1"/>
          </p:cNvSpPr>
          <p:nvPr>
            <p:ph idx="1"/>
          </p:nvPr>
        </p:nvSpPr>
        <p:spPr>
          <a:xfrm>
            <a:off x="5126418" y="552091"/>
            <a:ext cx="6224335" cy="5431536"/>
          </a:xfrm>
        </p:spPr>
        <p:txBody>
          <a:bodyPr anchor="ctr">
            <a:normAutofit/>
          </a:bodyPr>
          <a:lstStyle/>
          <a:p>
            <a:r>
              <a:rPr lang="en-US" sz="2200"/>
              <a:t>The Regional Sales Director wants to understand what the reasons are for so many returns that we are experiencing in the central United States market in 2019. Conduct an analysis to make data-driven recommendations based on orders, product categories, and returns.</a:t>
            </a:r>
          </a:p>
        </p:txBody>
      </p:sp>
      <p:pic>
        <p:nvPicPr>
          <p:cNvPr id="4" name="Picture 3">
            <a:extLst>
              <a:ext uri="{FF2B5EF4-FFF2-40B4-BE49-F238E27FC236}">
                <a16:creationId xmlns:a16="http://schemas.microsoft.com/office/drawing/2014/main" id="{4975C0F1-ABCF-4B7E-9ED7-6C9D9B35EAAA}"/>
              </a:ext>
            </a:extLst>
          </p:cNvPr>
          <p:cNvPicPr>
            <a:picLocks noChangeAspect="1"/>
          </p:cNvPicPr>
          <p:nvPr/>
        </p:nvPicPr>
        <p:blipFill>
          <a:blip r:embed="rId2"/>
          <a:stretch>
            <a:fillRect/>
          </a:stretch>
        </p:blipFill>
        <p:spPr>
          <a:xfrm>
            <a:off x="1" y="6189085"/>
            <a:ext cx="2078182" cy="668915"/>
          </a:xfrm>
          <a:prstGeom prst="rect">
            <a:avLst/>
          </a:prstGeom>
        </p:spPr>
      </p:pic>
    </p:spTree>
    <p:extLst>
      <p:ext uri="{BB962C8B-B14F-4D97-AF65-F5344CB8AC3E}">
        <p14:creationId xmlns:p14="http://schemas.microsoft.com/office/powerpoint/2010/main" val="39386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E18A-3F51-BE0F-E423-1A64B334359B}"/>
              </a:ext>
            </a:extLst>
          </p:cNvPr>
          <p:cNvSpPr>
            <a:spLocks noGrp="1"/>
          </p:cNvSpPr>
          <p:nvPr>
            <p:ph type="title"/>
          </p:nvPr>
        </p:nvSpPr>
        <p:spPr>
          <a:xfrm>
            <a:off x="841248" y="548640"/>
            <a:ext cx="3600860" cy="5431536"/>
          </a:xfrm>
        </p:spPr>
        <p:txBody>
          <a:bodyPr>
            <a:normAutofit/>
          </a:bodyPr>
          <a:lstStyle/>
          <a:p>
            <a:r>
              <a:rPr lang="en-US" sz="5400" dirty="0"/>
              <a:t>Framing </a:t>
            </a:r>
            <a:r>
              <a:rPr lang="en-US" sz="4000" dirty="0"/>
              <a:t>(cont.)</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01DA8F-4C57-836D-9618-8CD8EC04FE5F}"/>
              </a:ext>
            </a:extLst>
          </p:cNvPr>
          <p:cNvSpPr>
            <a:spLocks noGrp="1"/>
          </p:cNvSpPr>
          <p:nvPr>
            <p:ph idx="1"/>
          </p:nvPr>
        </p:nvSpPr>
        <p:spPr>
          <a:xfrm>
            <a:off x="5126418" y="552091"/>
            <a:ext cx="6224335" cy="5431536"/>
          </a:xfrm>
        </p:spPr>
        <p:txBody>
          <a:bodyPr anchor="ctr">
            <a:normAutofit/>
          </a:bodyPr>
          <a:lstStyle/>
          <a:p>
            <a:pPr marL="514350" indent="-514350">
              <a:buAutoNum type="arabicPeriod"/>
            </a:pPr>
            <a:r>
              <a:rPr lang="en-US" sz="2200"/>
              <a:t>If we examine all the product categories, we might identify that some categories are more prone to returns. </a:t>
            </a:r>
          </a:p>
          <a:p>
            <a:pPr marL="514350" indent="-514350">
              <a:buAutoNum type="arabicPeriod"/>
            </a:pPr>
            <a:r>
              <a:rPr lang="en-US" sz="2200" b="0" i="0" u="none" strike="noStrike">
                <a:effectLst/>
              </a:rPr>
              <a:t>If we examine smaller or large purchases, we might identify that one area may be more prone to returns.</a:t>
            </a:r>
            <a:r>
              <a:rPr lang="en-US" sz="2200"/>
              <a:t> </a:t>
            </a:r>
          </a:p>
          <a:p>
            <a:pPr marL="514350" indent="-514350">
              <a:buAutoNum type="arabicPeriod"/>
            </a:pPr>
            <a:r>
              <a:rPr lang="en-US" sz="2200"/>
              <a:t>If we examine the salespersons, we might identify that specific salespersons have a higher return rate</a:t>
            </a:r>
          </a:p>
          <a:p>
            <a:pPr marL="514350" indent="-514350">
              <a:buAutoNum type="arabicPeriod"/>
            </a:pPr>
            <a:r>
              <a:rPr lang="en-US" sz="2200"/>
              <a:t>If we examine the correlation between days to ship and returns we may find that items that take longer to ship have a higher return rate</a:t>
            </a:r>
          </a:p>
        </p:txBody>
      </p:sp>
      <p:pic>
        <p:nvPicPr>
          <p:cNvPr id="4" name="Picture 3">
            <a:extLst>
              <a:ext uri="{FF2B5EF4-FFF2-40B4-BE49-F238E27FC236}">
                <a16:creationId xmlns:a16="http://schemas.microsoft.com/office/drawing/2014/main" id="{84FFB38F-03D6-324F-BBD6-A89464CD2FF6}"/>
              </a:ext>
            </a:extLst>
          </p:cNvPr>
          <p:cNvPicPr>
            <a:picLocks noChangeAspect="1"/>
          </p:cNvPicPr>
          <p:nvPr/>
        </p:nvPicPr>
        <p:blipFill>
          <a:blip r:embed="rId2"/>
          <a:stretch>
            <a:fillRect/>
          </a:stretch>
        </p:blipFill>
        <p:spPr>
          <a:xfrm>
            <a:off x="1" y="6189085"/>
            <a:ext cx="2078182" cy="668915"/>
          </a:xfrm>
          <a:prstGeom prst="rect">
            <a:avLst/>
          </a:prstGeom>
        </p:spPr>
      </p:pic>
    </p:spTree>
    <p:extLst>
      <p:ext uri="{BB962C8B-B14F-4D97-AF65-F5344CB8AC3E}">
        <p14:creationId xmlns:p14="http://schemas.microsoft.com/office/powerpoint/2010/main" val="85571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6119AC-E667-3CB1-F139-F35BCEAAA34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Wrangle and Prepare</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5058056-C650-2608-E693-D7C4C8654C7E}"/>
              </a:ext>
            </a:extLst>
          </p:cNvPr>
          <p:cNvPicPr>
            <a:picLocks noChangeAspect="1"/>
          </p:cNvPicPr>
          <p:nvPr/>
        </p:nvPicPr>
        <p:blipFill>
          <a:blip r:embed="rId2"/>
          <a:stretch>
            <a:fillRect/>
          </a:stretch>
        </p:blipFill>
        <p:spPr>
          <a:xfrm>
            <a:off x="4803406" y="640080"/>
            <a:ext cx="6916396" cy="5550408"/>
          </a:xfrm>
          <a:prstGeom prst="rect">
            <a:avLst/>
          </a:prstGeom>
        </p:spPr>
      </p:pic>
      <p:pic>
        <p:nvPicPr>
          <p:cNvPr id="4" name="Picture 3">
            <a:extLst>
              <a:ext uri="{FF2B5EF4-FFF2-40B4-BE49-F238E27FC236}">
                <a16:creationId xmlns:a16="http://schemas.microsoft.com/office/drawing/2014/main" id="{A32A49C5-0AE5-6081-BB22-8F545A9439E4}"/>
              </a:ext>
            </a:extLst>
          </p:cNvPr>
          <p:cNvPicPr>
            <a:picLocks noChangeAspect="1"/>
          </p:cNvPicPr>
          <p:nvPr/>
        </p:nvPicPr>
        <p:blipFill>
          <a:blip r:embed="rId3"/>
          <a:stretch>
            <a:fillRect/>
          </a:stretch>
        </p:blipFill>
        <p:spPr>
          <a:xfrm>
            <a:off x="1" y="6189085"/>
            <a:ext cx="2078182" cy="668915"/>
          </a:xfrm>
          <a:prstGeom prst="rect">
            <a:avLst/>
          </a:prstGeom>
        </p:spPr>
      </p:pic>
    </p:spTree>
    <p:extLst>
      <p:ext uri="{BB962C8B-B14F-4D97-AF65-F5344CB8AC3E}">
        <p14:creationId xmlns:p14="http://schemas.microsoft.com/office/powerpoint/2010/main" val="295205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D6389-EFE3-9DA9-4EB1-7E06A910724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Analyze</a:t>
            </a:r>
          </a:p>
        </p:txBody>
      </p:sp>
      <p:sp>
        <p:nvSpPr>
          <p:cNvPr id="1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0E9C18F-D465-5DBE-2D45-5F1AA0DAD62D}"/>
              </a:ext>
            </a:extLst>
          </p:cNvPr>
          <p:cNvPicPr>
            <a:picLocks noGrp="1" noChangeAspect="1"/>
          </p:cNvPicPr>
          <p:nvPr>
            <p:ph idx="1"/>
          </p:nvPr>
        </p:nvPicPr>
        <p:blipFill>
          <a:blip r:embed="rId2"/>
          <a:stretch>
            <a:fillRect/>
          </a:stretch>
        </p:blipFill>
        <p:spPr>
          <a:xfrm>
            <a:off x="1982693" y="2643170"/>
            <a:ext cx="8222016" cy="2569380"/>
          </a:xfrm>
          <a:prstGeom prst="rect">
            <a:avLst/>
          </a:prstGeom>
        </p:spPr>
      </p:pic>
      <p:pic>
        <p:nvPicPr>
          <p:cNvPr id="8" name="Picture 7">
            <a:extLst>
              <a:ext uri="{FF2B5EF4-FFF2-40B4-BE49-F238E27FC236}">
                <a16:creationId xmlns:a16="http://schemas.microsoft.com/office/drawing/2014/main" id="{08DAC414-9A74-1A7F-548E-933858E38800}"/>
              </a:ext>
            </a:extLst>
          </p:cNvPr>
          <p:cNvPicPr>
            <a:picLocks noChangeAspect="1"/>
          </p:cNvPicPr>
          <p:nvPr/>
        </p:nvPicPr>
        <p:blipFill>
          <a:blip r:embed="rId3"/>
          <a:stretch>
            <a:fillRect/>
          </a:stretch>
        </p:blipFill>
        <p:spPr>
          <a:xfrm>
            <a:off x="2484319" y="5391132"/>
            <a:ext cx="7218764" cy="1064766"/>
          </a:xfrm>
          <a:prstGeom prst="rect">
            <a:avLst/>
          </a:prstGeom>
        </p:spPr>
      </p:pic>
      <p:pic>
        <p:nvPicPr>
          <p:cNvPr id="4" name="Picture 3">
            <a:extLst>
              <a:ext uri="{FF2B5EF4-FFF2-40B4-BE49-F238E27FC236}">
                <a16:creationId xmlns:a16="http://schemas.microsoft.com/office/drawing/2014/main" id="{751EE5B9-853E-5774-3559-C52CB62AF49D}"/>
              </a:ext>
            </a:extLst>
          </p:cNvPr>
          <p:cNvPicPr>
            <a:picLocks noChangeAspect="1"/>
          </p:cNvPicPr>
          <p:nvPr/>
        </p:nvPicPr>
        <p:blipFill>
          <a:blip r:embed="rId4"/>
          <a:stretch>
            <a:fillRect/>
          </a:stretch>
        </p:blipFill>
        <p:spPr>
          <a:xfrm>
            <a:off x="1" y="6189085"/>
            <a:ext cx="2078182" cy="668915"/>
          </a:xfrm>
          <a:prstGeom prst="rect">
            <a:avLst/>
          </a:prstGeom>
        </p:spPr>
      </p:pic>
      <p:sp>
        <p:nvSpPr>
          <p:cNvPr id="9" name="TextBox 8">
            <a:extLst>
              <a:ext uri="{FF2B5EF4-FFF2-40B4-BE49-F238E27FC236}">
                <a16:creationId xmlns:a16="http://schemas.microsoft.com/office/drawing/2014/main" id="{FE228247-DDFE-0A32-9E6C-F53032066C32}"/>
              </a:ext>
            </a:extLst>
          </p:cNvPr>
          <p:cNvSpPr txBox="1"/>
          <p:nvPr/>
        </p:nvSpPr>
        <p:spPr>
          <a:xfrm>
            <a:off x="3121901" y="2056402"/>
            <a:ext cx="5943600" cy="369332"/>
          </a:xfrm>
          <a:prstGeom prst="rect">
            <a:avLst/>
          </a:prstGeom>
          <a:noFill/>
        </p:spPr>
        <p:txBody>
          <a:bodyPr wrap="square" rtlCol="0">
            <a:spAutoFit/>
          </a:bodyPr>
          <a:lstStyle/>
          <a:p>
            <a:r>
              <a:rPr lang="en-US" dirty="0"/>
              <a:t>	Sales		 vs. 		Returns</a:t>
            </a:r>
          </a:p>
        </p:txBody>
      </p:sp>
    </p:spTree>
    <p:extLst>
      <p:ext uri="{BB962C8B-B14F-4D97-AF65-F5344CB8AC3E}">
        <p14:creationId xmlns:p14="http://schemas.microsoft.com/office/powerpoint/2010/main" val="204040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5E295ABE-A873-024D-C39C-4656DE1DC71E}"/>
              </a:ext>
            </a:extLst>
          </p:cNvPr>
          <p:cNvSpPr txBox="1">
            <a:spLocks/>
          </p:cNvSpPr>
          <p:nvPr/>
        </p:nvSpPr>
        <p:spPr>
          <a:xfrm>
            <a:off x="638881" y="457200"/>
            <a:ext cx="10909640" cy="13686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600"/>
              <a:t>Interpret &amp; Communicate</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8D6225D-95A3-73CB-0273-57D39D4445FA}"/>
              </a:ext>
            </a:extLst>
          </p:cNvPr>
          <p:cNvPicPr>
            <a:picLocks noChangeAspect="1"/>
          </p:cNvPicPr>
          <p:nvPr/>
        </p:nvPicPr>
        <p:blipFill>
          <a:blip r:embed="rId2"/>
          <a:stretch>
            <a:fillRect/>
          </a:stretch>
        </p:blipFill>
        <p:spPr>
          <a:xfrm>
            <a:off x="748542" y="2642616"/>
            <a:ext cx="5347458" cy="3605784"/>
          </a:xfrm>
          <a:prstGeom prst="rect">
            <a:avLst/>
          </a:prstGeom>
        </p:spPr>
      </p:pic>
      <p:pic>
        <p:nvPicPr>
          <p:cNvPr id="6" name="Picture 5">
            <a:extLst>
              <a:ext uri="{FF2B5EF4-FFF2-40B4-BE49-F238E27FC236}">
                <a16:creationId xmlns:a16="http://schemas.microsoft.com/office/drawing/2014/main" id="{F8B3C94C-186B-A6F1-E75A-E9EEEFFA199B}"/>
              </a:ext>
            </a:extLst>
          </p:cNvPr>
          <p:cNvPicPr>
            <a:picLocks noChangeAspect="1"/>
          </p:cNvPicPr>
          <p:nvPr/>
        </p:nvPicPr>
        <p:blipFill>
          <a:blip r:embed="rId3"/>
          <a:stretch>
            <a:fillRect/>
          </a:stretch>
        </p:blipFill>
        <p:spPr>
          <a:xfrm>
            <a:off x="6468747" y="2660904"/>
            <a:ext cx="5347458" cy="3587496"/>
          </a:xfrm>
          <a:prstGeom prst="rect">
            <a:avLst/>
          </a:prstGeom>
        </p:spPr>
      </p:pic>
      <p:pic>
        <p:nvPicPr>
          <p:cNvPr id="4" name="Picture 3">
            <a:extLst>
              <a:ext uri="{FF2B5EF4-FFF2-40B4-BE49-F238E27FC236}">
                <a16:creationId xmlns:a16="http://schemas.microsoft.com/office/drawing/2014/main" id="{751EE5B9-853E-5774-3559-C52CB62AF49D}"/>
              </a:ext>
            </a:extLst>
          </p:cNvPr>
          <p:cNvPicPr>
            <a:picLocks noChangeAspect="1"/>
          </p:cNvPicPr>
          <p:nvPr/>
        </p:nvPicPr>
        <p:blipFill>
          <a:blip r:embed="rId4"/>
          <a:stretch>
            <a:fillRect/>
          </a:stretch>
        </p:blipFill>
        <p:spPr>
          <a:xfrm>
            <a:off x="1" y="6189085"/>
            <a:ext cx="2078182" cy="668915"/>
          </a:xfrm>
          <a:prstGeom prst="rect">
            <a:avLst/>
          </a:prstGeom>
        </p:spPr>
      </p:pic>
    </p:spTree>
    <p:extLst>
      <p:ext uri="{BB962C8B-B14F-4D97-AF65-F5344CB8AC3E}">
        <p14:creationId xmlns:p14="http://schemas.microsoft.com/office/powerpoint/2010/main" val="284554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D6389-EFE3-9DA9-4EB1-7E06A910724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Analyze</a:t>
            </a:r>
          </a:p>
        </p:txBody>
      </p:sp>
      <p:sp>
        <p:nvSpPr>
          <p:cNvPr id="1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E6FC0558-9DEF-DB85-2767-8E0082D5FA53}"/>
              </a:ext>
            </a:extLst>
          </p:cNvPr>
          <p:cNvPicPr>
            <a:picLocks noGrp="1" noChangeAspect="1"/>
          </p:cNvPicPr>
          <p:nvPr>
            <p:ph idx="1"/>
          </p:nvPr>
        </p:nvPicPr>
        <p:blipFill>
          <a:blip r:embed="rId2"/>
          <a:stretch>
            <a:fillRect/>
          </a:stretch>
        </p:blipFill>
        <p:spPr>
          <a:xfrm>
            <a:off x="320040" y="2817327"/>
            <a:ext cx="5614416" cy="3256361"/>
          </a:xfrm>
          <a:prstGeom prst="rect">
            <a:avLst/>
          </a:prstGeom>
        </p:spPr>
      </p:pic>
      <p:pic>
        <p:nvPicPr>
          <p:cNvPr id="11" name="Picture 10">
            <a:extLst>
              <a:ext uri="{FF2B5EF4-FFF2-40B4-BE49-F238E27FC236}">
                <a16:creationId xmlns:a16="http://schemas.microsoft.com/office/drawing/2014/main" id="{0FAB22CB-CB17-183D-CDE9-05A14F0871E0}"/>
              </a:ext>
            </a:extLst>
          </p:cNvPr>
          <p:cNvPicPr>
            <a:picLocks noChangeAspect="1"/>
          </p:cNvPicPr>
          <p:nvPr/>
        </p:nvPicPr>
        <p:blipFill>
          <a:blip r:embed="rId3"/>
          <a:stretch>
            <a:fillRect/>
          </a:stretch>
        </p:blipFill>
        <p:spPr>
          <a:xfrm>
            <a:off x="6254496" y="2831364"/>
            <a:ext cx="5614416" cy="3228288"/>
          </a:xfrm>
          <a:prstGeom prst="rect">
            <a:avLst/>
          </a:prstGeom>
        </p:spPr>
      </p:pic>
      <p:pic>
        <p:nvPicPr>
          <p:cNvPr id="4" name="Picture 3">
            <a:extLst>
              <a:ext uri="{FF2B5EF4-FFF2-40B4-BE49-F238E27FC236}">
                <a16:creationId xmlns:a16="http://schemas.microsoft.com/office/drawing/2014/main" id="{751EE5B9-853E-5774-3559-C52CB62AF49D}"/>
              </a:ext>
            </a:extLst>
          </p:cNvPr>
          <p:cNvPicPr>
            <a:picLocks noChangeAspect="1"/>
          </p:cNvPicPr>
          <p:nvPr/>
        </p:nvPicPr>
        <p:blipFill>
          <a:blip r:embed="rId4"/>
          <a:stretch>
            <a:fillRect/>
          </a:stretch>
        </p:blipFill>
        <p:spPr>
          <a:xfrm>
            <a:off x="1" y="6189085"/>
            <a:ext cx="2078182" cy="668915"/>
          </a:xfrm>
          <a:prstGeom prst="rect">
            <a:avLst/>
          </a:prstGeom>
        </p:spPr>
      </p:pic>
      <p:sp>
        <p:nvSpPr>
          <p:cNvPr id="14" name="TextBox 13">
            <a:extLst>
              <a:ext uri="{FF2B5EF4-FFF2-40B4-BE49-F238E27FC236}">
                <a16:creationId xmlns:a16="http://schemas.microsoft.com/office/drawing/2014/main" id="{B3785AB9-9065-E93A-EBE9-BC6456600EE4}"/>
              </a:ext>
            </a:extLst>
          </p:cNvPr>
          <p:cNvSpPr txBox="1"/>
          <p:nvPr/>
        </p:nvSpPr>
        <p:spPr>
          <a:xfrm>
            <a:off x="3121901" y="2056402"/>
            <a:ext cx="5943600" cy="369332"/>
          </a:xfrm>
          <a:prstGeom prst="rect">
            <a:avLst/>
          </a:prstGeom>
          <a:noFill/>
        </p:spPr>
        <p:txBody>
          <a:bodyPr wrap="square" rtlCol="0">
            <a:spAutoFit/>
          </a:bodyPr>
          <a:lstStyle/>
          <a:p>
            <a:pPr algn="ctr"/>
            <a:r>
              <a:rPr lang="en-US" dirty="0"/>
              <a:t>Returns</a:t>
            </a:r>
          </a:p>
        </p:txBody>
      </p:sp>
    </p:spTree>
    <p:extLst>
      <p:ext uri="{BB962C8B-B14F-4D97-AF65-F5344CB8AC3E}">
        <p14:creationId xmlns:p14="http://schemas.microsoft.com/office/powerpoint/2010/main" val="1024497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TotalTime>
  <Words>500</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Meeting Agenda</vt:lpstr>
      <vt:lpstr>Background information on the project</vt:lpstr>
      <vt:lpstr>Framing</vt:lpstr>
      <vt:lpstr>Framing (cont.)</vt:lpstr>
      <vt:lpstr>Wrangle and Prepare</vt:lpstr>
      <vt:lpstr>Analyze</vt:lpstr>
      <vt:lpstr>PowerPoint Presentation</vt:lpstr>
      <vt:lpstr>Analyze</vt:lpstr>
      <vt:lpstr>PowerPoint Presentation</vt:lpstr>
      <vt:lpstr>Analyze &amp; Communicate</vt:lpstr>
      <vt:lpstr>Framing (recap)</vt:lpstr>
      <vt:lpstr>Recommendations</vt:lpstr>
      <vt:lpstr>If I had more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Lora</dc:creator>
  <cp:lastModifiedBy>Jose Lora</cp:lastModifiedBy>
  <cp:revision>6</cp:revision>
  <dcterms:created xsi:type="dcterms:W3CDTF">2022-06-20T18:33:32Z</dcterms:created>
  <dcterms:modified xsi:type="dcterms:W3CDTF">2022-06-21T11:04:04Z</dcterms:modified>
</cp:coreProperties>
</file>