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3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7" d="100"/>
          <a:sy n="87" d="100"/>
        </p:scale>
        <p:origin x="6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1BBAD-67A9-4186-8934-64CA26A3F174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2EEE-2A5F-4A4B-8F84-DEF4450AB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335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1BBAD-67A9-4186-8934-64CA26A3F174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2EEE-2A5F-4A4B-8F84-DEF4450AB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482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1BBAD-67A9-4186-8934-64CA26A3F174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2EEE-2A5F-4A4B-8F84-DEF4450AB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450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1BBAD-67A9-4186-8934-64CA26A3F174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2EEE-2A5F-4A4B-8F84-DEF4450AB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152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1BBAD-67A9-4186-8934-64CA26A3F174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2EEE-2A5F-4A4B-8F84-DEF4450AB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02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1BBAD-67A9-4186-8934-64CA26A3F174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2EEE-2A5F-4A4B-8F84-DEF4450AB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923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1BBAD-67A9-4186-8934-64CA26A3F174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2EEE-2A5F-4A4B-8F84-DEF4450AB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221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1BBAD-67A9-4186-8934-64CA26A3F174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2EEE-2A5F-4A4B-8F84-DEF4450AB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795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1BBAD-67A9-4186-8934-64CA26A3F174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2EEE-2A5F-4A4B-8F84-DEF4450AB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363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1BBAD-67A9-4186-8934-64CA26A3F174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2EEE-2A5F-4A4B-8F84-DEF4450AB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673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1BBAD-67A9-4186-8934-64CA26A3F174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2EEE-2A5F-4A4B-8F84-DEF4450AB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238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71BBAD-67A9-4186-8934-64CA26A3F174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DE2EEE-2A5F-4A4B-8F84-DEF4450AB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91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Predicting Disruptions from Data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Hosea Siu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840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Looking at 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Time series datasets containing</a:t>
            </a:r>
          </a:p>
          <a:p>
            <a:pPr lvl="1"/>
            <a:r>
              <a:rPr lang="en-US" dirty="0" smtClean="0"/>
              <a:t>Disrupted shots with disruption times</a:t>
            </a:r>
          </a:p>
          <a:p>
            <a:pPr lvl="1"/>
            <a:r>
              <a:rPr lang="en-US" dirty="0" smtClean="0"/>
              <a:t>Non-disrupted shots</a:t>
            </a:r>
          </a:p>
          <a:p>
            <a:pPr lvl="1"/>
            <a:endParaRPr lang="en-US" dirty="0"/>
          </a:p>
          <a:p>
            <a:r>
              <a:rPr lang="en-US" dirty="0" smtClean="0"/>
              <a:t>This becomes a combined classification and prediction problem</a:t>
            </a:r>
          </a:p>
          <a:p>
            <a:pPr lvl="1"/>
            <a:r>
              <a:rPr lang="en-US" dirty="0" smtClean="0"/>
              <a:t>Disrupted vs not-disrupted</a:t>
            </a:r>
          </a:p>
          <a:p>
            <a:pPr lvl="1"/>
            <a:r>
              <a:rPr lang="en-US" dirty="0" smtClean="0"/>
              <a:t>Time until disruption </a:t>
            </a:r>
            <a:r>
              <a:rPr lang="en-US" i="1" dirty="0" smtClean="0"/>
              <a:t>given</a:t>
            </a:r>
            <a:r>
              <a:rPr lang="en-US" dirty="0" smtClean="0"/>
              <a:t> that a disruption occurs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603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structure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540850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 smtClean="0"/>
                  <a:t> = a particular shot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i="1" dirty="0" smtClean="0">
                    <a:latin typeface="Cambria Math" panose="02040503050406030204" pitchFamily="18" charset="0"/>
                  </a:rPr>
                  <a:t> </a:t>
                </a:r>
                <a:r>
                  <a:rPr lang="en-US" dirty="0"/>
                  <a:t>= a binary variable for disruption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 smtClean="0"/>
                  <a:t> = a time point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dirty="0" smtClean="0"/>
                  <a:t> = time until disruption</a:t>
                </a: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dirty="0" smtClean="0"/>
                  <a:t> = time of disruption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540850" cy="4351338"/>
              </a:xfrm>
              <a:blipFill>
                <a:blip r:embed="rId2"/>
                <a:stretch>
                  <a:fillRect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Oval 3"/>
              <p:cNvSpPr/>
              <p:nvPr/>
            </p:nvSpPr>
            <p:spPr>
              <a:xfrm>
                <a:off x="7860935" y="3125614"/>
                <a:ext cx="1107596" cy="110759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0935" y="3125614"/>
                <a:ext cx="1107596" cy="1107596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Oval 4"/>
              <p:cNvSpPr/>
              <p:nvPr/>
            </p:nvSpPr>
            <p:spPr>
              <a:xfrm>
                <a:off x="7860935" y="4876162"/>
                <a:ext cx="1107596" cy="110759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0935" y="4876162"/>
                <a:ext cx="1107596" cy="1107596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>
            <a:stCxn id="4" idx="4"/>
            <a:endCxn id="5" idx="0"/>
          </p:cNvCxnSpPr>
          <p:nvPr/>
        </p:nvCxnSpPr>
        <p:spPr>
          <a:xfrm>
            <a:off x="8414733" y="4233210"/>
            <a:ext cx="0" cy="6429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Oval 7"/>
              <p:cNvSpPr/>
              <p:nvPr/>
            </p:nvSpPr>
            <p:spPr>
              <a:xfrm>
                <a:off x="10112648" y="3125614"/>
                <a:ext cx="1107596" cy="1107596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2648" y="3125614"/>
                <a:ext cx="1107596" cy="1107596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Oval 8"/>
              <p:cNvSpPr/>
              <p:nvPr/>
            </p:nvSpPr>
            <p:spPr>
              <a:xfrm>
                <a:off x="10112648" y="4876162"/>
                <a:ext cx="1107596" cy="110759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2648" y="4876162"/>
                <a:ext cx="1107596" cy="1107596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>
            <a:stCxn id="8" idx="4"/>
            <a:endCxn id="9" idx="0"/>
          </p:cNvCxnSpPr>
          <p:nvPr/>
        </p:nvCxnSpPr>
        <p:spPr>
          <a:xfrm>
            <a:off x="10666446" y="4233210"/>
            <a:ext cx="0" cy="6429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Oval 11"/>
              <p:cNvSpPr/>
              <p:nvPr/>
            </p:nvSpPr>
            <p:spPr>
              <a:xfrm>
                <a:off x="7860935" y="1375066"/>
                <a:ext cx="1107596" cy="110759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0935" y="1375066"/>
                <a:ext cx="1107596" cy="1107596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/>
          <p:cNvCxnSpPr>
            <a:stCxn id="12" idx="4"/>
            <a:endCxn id="4" idx="0"/>
          </p:cNvCxnSpPr>
          <p:nvPr/>
        </p:nvCxnSpPr>
        <p:spPr>
          <a:xfrm>
            <a:off x="8414733" y="2482662"/>
            <a:ext cx="0" cy="6429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Oval 15"/>
              <p:cNvSpPr/>
              <p:nvPr/>
            </p:nvSpPr>
            <p:spPr>
              <a:xfrm>
                <a:off x="10112648" y="1333423"/>
                <a:ext cx="1107596" cy="1107596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6" name="Oval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2648" y="1333423"/>
                <a:ext cx="1107596" cy="1107596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/>
          <p:cNvCxnSpPr>
            <a:stCxn id="16" idx="4"/>
            <a:endCxn id="8" idx="0"/>
          </p:cNvCxnSpPr>
          <p:nvPr/>
        </p:nvCxnSpPr>
        <p:spPr>
          <a:xfrm>
            <a:off x="10666446" y="2441019"/>
            <a:ext cx="0" cy="6845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6634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Classify into disrupted or not first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8379128" cy="4351338"/>
              </a:xfrm>
            </p:spPr>
            <p:txBody>
              <a:bodyPr/>
              <a:lstStyle/>
              <a:p>
                <a:r>
                  <a:rPr lang="en-US" dirty="0" smtClean="0"/>
                  <a:t>Why not combine the problems?</a:t>
                </a:r>
              </a:p>
              <a:p>
                <a:pPr lvl="1"/>
                <a:endParaRPr lang="en-US" dirty="0" smtClean="0"/>
              </a:p>
              <a:p>
                <a:pPr lvl="1"/>
                <a:r>
                  <a:rPr lang="en-US" dirty="0" smtClean="0"/>
                  <a:t>Classification + disruption would likely mean assigning a high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dirty="0" smtClean="0"/>
                  <a:t> and/or an unrealistic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dirty="0" smtClean="0"/>
                  <a:t> as a label</a:t>
                </a:r>
              </a:p>
              <a:p>
                <a:pPr lvl="1"/>
                <a:endParaRPr lang="en-US" dirty="0" smtClean="0"/>
              </a:p>
              <a:p>
                <a:pPr lvl="1"/>
                <a:r>
                  <a:rPr lang="en-US" dirty="0" smtClean="0"/>
                  <a:t>Would affect performance of the regression problem</a:t>
                </a:r>
              </a:p>
              <a:p>
                <a:pPr lvl="1"/>
                <a:endParaRPr lang="en-US" dirty="0"/>
              </a:p>
              <a:p>
                <a:r>
                  <a:rPr lang="en-US" dirty="0" smtClean="0"/>
                  <a:t>Make the prediction of disruption time conditional on a disruption taking place</a:t>
                </a:r>
              </a:p>
              <a:p>
                <a:pPr lvl="1"/>
                <a:r>
                  <a:rPr lang="en-US" dirty="0" smtClean="0"/>
                  <a:t>Train the regression only on the disrupted data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8379128" cy="4351338"/>
              </a:xfrm>
              <a:blipFill>
                <a:blip r:embed="rId2"/>
                <a:stretch>
                  <a:fillRect l="-1310" t="-2241" r="-16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Oval 29"/>
              <p:cNvSpPr/>
              <p:nvPr/>
            </p:nvSpPr>
            <p:spPr>
              <a:xfrm>
                <a:off x="10112648" y="3125614"/>
                <a:ext cx="1107596" cy="1107596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0" name="Oval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2648" y="3125614"/>
                <a:ext cx="1107596" cy="1107596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Oval 30"/>
              <p:cNvSpPr/>
              <p:nvPr/>
            </p:nvSpPr>
            <p:spPr>
              <a:xfrm>
                <a:off x="10112648" y="4876162"/>
                <a:ext cx="1107596" cy="110759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1" name="Oval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2648" y="4876162"/>
                <a:ext cx="1107596" cy="1107596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/>
          <p:cNvCxnSpPr>
            <a:stCxn id="30" idx="4"/>
            <a:endCxn id="31" idx="0"/>
          </p:cNvCxnSpPr>
          <p:nvPr/>
        </p:nvCxnSpPr>
        <p:spPr>
          <a:xfrm>
            <a:off x="10666446" y="4233210"/>
            <a:ext cx="0" cy="6429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Oval 34"/>
              <p:cNvSpPr/>
              <p:nvPr/>
            </p:nvSpPr>
            <p:spPr>
              <a:xfrm>
                <a:off x="10112648" y="1333423"/>
                <a:ext cx="1107596" cy="1107596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5" name="Oval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2648" y="1333423"/>
                <a:ext cx="1107596" cy="1107596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/>
          <p:cNvCxnSpPr>
            <a:stCxn id="35" idx="4"/>
            <a:endCxn id="30" idx="0"/>
          </p:cNvCxnSpPr>
          <p:nvPr/>
        </p:nvCxnSpPr>
        <p:spPr>
          <a:xfrm>
            <a:off x="10666446" y="2441019"/>
            <a:ext cx="0" cy="6845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6313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Classify into disrupted or not first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379128" cy="4351338"/>
          </a:xfrm>
        </p:spPr>
        <p:txBody>
          <a:bodyPr/>
          <a:lstStyle/>
          <a:p>
            <a:r>
              <a:rPr lang="en-US" dirty="0" smtClean="0"/>
              <a:t>When classifying, only use the last 5 data points of the time series</a:t>
            </a:r>
          </a:p>
          <a:p>
            <a:pPr lvl="1"/>
            <a:r>
              <a:rPr lang="en-US" dirty="0" smtClean="0"/>
              <a:t>End data most characteristic of disruption or not (disruption is likely to have already occurred)</a:t>
            </a:r>
          </a:p>
          <a:p>
            <a:pPr lvl="1"/>
            <a:r>
              <a:rPr lang="en-US" dirty="0" smtClean="0"/>
              <a:t>Note that this would never work in an actual control scenario, because we’d only have data up to the present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Oval 29"/>
              <p:cNvSpPr/>
              <p:nvPr/>
            </p:nvSpPr>
            <p:spPr>
              <a:xfrm>
                <a:off x="10112648" y="3125614"/>
                <a:ext cx="1107596" cy="1107596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0" name="Oval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2648" y="3125614"/>
                <a:ext cx="1107596" cy="1107596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Oval 30"/>
              <p:cNvSpPr/>
              <p:nvPr/>
            </p:nvSpPr>
            <p:spPr>
              <a:xfrm>
                <a:off x="10112648" y="4876162"/>
                <a:ext cx="1107596" cy="110759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1" name="Oval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2648" y="4876162"/>
                <a:ext cx="1107596" cy="1107596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/>
          <p:cNvCxnSpPr>
            <a:stCxn id="30" idx="4"/>
            <a:endCxn id="31" idx="0"/>
          </p:cNvCxnSpPr>
          <p:nvPr/>
        </p:nvCxnSpPr>
        <p:spPr>
          <a:xfrm>
            <a:off x="10666446" y="4233210"/>
            <a:ext cx="0" cy="6429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Oval 34"/>
              <p:cNvSpPr/>
              <p:nvPr/>
            </p:nvSpPr>
            <p:spPr>
              <a:xfrm>
                <a:off x="10112648" y="1333423"/>
                <a:ext cx="1107596" cy="1107596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5" name="Oval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2648" y="1333423"/>
                <a:ext cx="1107596" cy="1107596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/>
          <p:cNvCxnSpPr>
            <a:stCxn id="35" idx="4"/>
            <a:endCxn id="30" idx="0"/>
          </p:cNvCxnSpPr>
          <p:nvPr/>
        </p:nvCxnSpPr>
        <p:spPr>
          <a:xfrm>
            <a:off x="10666446" y="2441019"/>
            <a:ext cx="0" cy="6845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601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Solve the regression problem with an LSTM on the disrupted data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157689" y="2765234"/>
            <a:ext cx="1684663" cy="9805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time series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3645665" y="2765232"/>
            <a:ext cx="1684663" cy="9805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Extract last 5 data points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6133641" y="2765232"/>
            <a:ext cx="1684663" cy="9805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KNN to predict disrupted or not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8" idx="3"/>
            <a:endCxn id="9" idx="1"/>
          </p:cNvCxnSpPr>
          <p:nvPr/>
        </p:nvCxnSpPr>
        <p:spPr>
          <a:xfrm flipV="1">
            <a:off x="2842352" y="3255483"/>
            <a:ext cx="803313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" idx="3"/>
            <a:endCxn id="10" idx="1"/>
          </p:cNvCxnSpPr>
          <p:nvPr/>
        </p:nvCxnSpPr>
        <p:spPr>
          <a:xfrm>
            <a:off x="5330328" y="3255483"/>
            <a:ext cx="80331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ounded Rectangle 18"/>
              <p:cNvSpPr/>
              <p:nvPr/>
            </p:nvSpPr>
            <p:spPr>
              <a:xfrm>
                <a:off x="6133640" y="4787226"/>
                <a:ext cx="1684663" cy="980501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Not disrupted</a:t>
                </a:r>
              </a:p>
              <a:p>
                <a:pPr algn="ctr"/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>
          <p:sp>
            <p:nvSpPr>
              <p:cNvPr id="19" name="Rounded 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3640" y="4787226"/>
                <a:ext cx="1684663" cy="980501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6133640" y="4112310"/>
            <a:ext cx="561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10" idx="2"/>
            <a:endCxn id="19" idx="0"/>
          </p:cNvCxnSpPr>
          <p:nvPr/>
        </p:nvCxnSpPr>
        <p:spPr>
          <a:xfrm flipH="1">
            <a:off x="6975972" y="3745733"/>
            <a:ext cx="1" cy="104149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8621617" y="2749104"/>
            <a:ext cx="1684663" cy="9805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LSTM to predict disruption time</a:t>
            </a:r>
            <a:endParaRPr lang="en-US" sz="1600" dirty="0"/>
          </a:p>
        </p:txBody>
      </p:sp>
      <p:cxnSp>
        <p:nvCxnSpPr>
          <p:cNvPr id="27" name="Elbow Connector 26"/>
          <p:cNvCxnSpPr>
            <a:stCxn id="8" idx="0"/>
            <a:endCxn id="25" idx="0"/>
          </p:cNvCxnSpPr>
          <p:nvPr/>
        </p:nvCxnSpPr>
        <p:spPr>
          <a:xfrm rot="5400000" flipH="1" flipV="1">
            <a:off x="5723920" y="-974795"/>
            <a:ext cx="16130" cy="7463928"/>
          </a:xfrm>
          <a:prstGeom prst="bentConnector3">
            <a:avLst>
              <a:gd name="adj1" fmla="val 4112653"/>
            </a:avLst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0" idx="3"/>
          </p:cNvCxnSpPr>
          <p:nvPr/>
        </p:nvCxnSpPr>
        <p:spPr>
          <a:xfrm flipV="1">
            <a:off x="7818304" y="3255481"/>
            <a:ext cx="842330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922733" y="3435235"/>
            <a:ext cx="561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Rounded Rectangle 32"/>
              <p:cNvSpPr/>
              <p:nvPr/>
            </p:nvSpPr>
            <p:spPr>
              <a:xfrm>
                <a:off x="8660634" y="4807168"/>
                <a:ext cx="1684663" cy="980501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Disruption time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3" name="Rounded 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0634" y="4807168"/>
                <a:ext cx="1684663" cy="980501"/>
              </a:xfrm>
              <a:prstGeom prst="roundRect">
                <a:avLst/>
              </a:prstGeom>
              <a:blipFill>
                <a:blip r:embed="rId3"/>
                <a:stretch>
                  <a:fillRect b="-1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/>
          <p:cNvCxnSpPr>
            <a:stCxn id="25" idx="2"/>
            <a:endCxn id="33" idx="0"/>
          </p:cNvCxnSpPr>
          <p:nvPr/>
        </p:nvCxnSpPr>
        <p:spPr>
          <a:xfrm>
            <a:off x="9463949" y="3729605"/>
            <a:ext cx="39017" cy="10775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/>
              <p:cNvSpPr txBox="1"/>
              <p:nvPr/>
            </p:nvSpPr>
            <p:spPr>
              <a:xfrm>
                <a:off x="838200" y="4481642"/>
                <a:ext cx="4525868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Since using LSTM at all is conditioned on a prediction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 smtClean="0"/>
                  <a:t>, the LSTM can be trained solely on disrupted data.</a:t>
                </a:r>
              </a:p>
              <a:p>
                <a:endParaRPr lang="en-US" dirty="0"/>
              </a:p>
              <a:p>
                <a:r>
                  <a:rPr lang="en-US" dirty="0" smtClean="0"/>
                  <a:t>If we didn’t have the entire dataset (e.g. operational scenario), </a:t>
                </a:r>
                <a:endParaRPr lang="en-US" dirty="0"/>
              </a:p>
            </p:txBody>
          </p:sp>
        </mc:Choice>
        <mc:Fallback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481642"/>
                <a:ext cx="4525868" cy="1754326"/>
              </a:xfrm>
              <a:prstGeom prst="rect">
                <a:avLst/>
              </a:prstGeom>
              <a:blipFill>
                <a:blip r:embed="rId4"/>
                <a:stretch>
                  <a:fillRect l="-1213" t="-1736" r="-2022" b="-4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8354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Disruption classification accuracy: 95.17%</a:t>
            </a:r>
          </a:p>
          <a:p>
            <a:r>
              <a:rPr lang="en-US" dirty="0" smtClean="0"/>
              <a:t>Regression RMSE (given classification) = 0.309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3101" y="2980951"/>
            <a:ext cx="4660908" cy="3499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536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9741" y="1532737"/>
            <a:ext cx="6772518" cy="5176536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 regression results: time until disruption when we </a:t>
            </a:r>
            <a:r>
              <a:rPr lang="en-US" i="1" dirty="0" smtClean="0"/>
              <a:t>do not</a:t>
            </a:r>
            <a:r>
              <a:rPr lang="en-US" dirty="0" smtClean="0"/>
              <a:t> have the whole sequence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1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273</Words>
  <Application>Microsoft Office PowerPoint</Application>
  <PresentationFormat>Widescreen</PresentationFormat>
  <Paragraphs>59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Predicting Disruptions from Data</vt:lpstr>
      <vt:lpstr>Looking at the data</vt:lpstr>
      <vt:lpstr>Problem structure</vt:lpstr>
      <vt:lpstr>Classify into disrupted or not first</vt:lpstr>
      <vt:lpstr>Classify into disrupted or not first</vt:lpstr>
      <vt:lpstr>Solve the regression problem with an LSTM on the disrupted data</vt:lpstr>
      <vt:lpstr>Results</vt:lpstr>
      <vt:lpstr>Example regression results: time until disruption when we do not have the whole sequence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Disruptions from Data</dc:title>
  <dc:creator>Hosea Siu</dc:creator>
  <cp:lastModifiedBy>Hosea Siu</cp:lastModifiedBy>
  <cp:revision>14</cp:revision>
  <dcterms:created xsi:type="dcterms:W3CDTF">2019-01-27T22:14:50Z</dcterms:created>
  <dcterms:modified xsi:type="dcterms:W3CDTF">2019-01-28T01:30:12Z</dcterms:modified>
</cp:coreProperties>
</file>