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257" r:id="rId3"/>
    <p:sldId id="258" r:id="rId4"/>
    <p:sldId id="265" r:id="rId5"/>
    <p:sldId id="266" r:id="rId6"/>
    <p:sldId id="305" r:id="rId7"/>
    <p:sldId id="267" r:id="rId8"/>
    <p:sldId id="270" r:id="rId9"/>
    <p:sldId id="272" r:id="rId10"/>
    <p:sldId id="273" r:id="rId11"/>
    <p:sldId id="271" r:id="rId12"/>
    <p:sldId id="288" r:id="rId13"/>
    <p:sldId id="289" r:id="rId14"/>
    <p:sldId id="291" r:id="rId15"/>
    <p:sldId id="290" r:id="rId16"/>
    <p:sldId id="302" r:id="rId17"/>
    <p:sldId id="304" r:id="rId18"/>
    <p:sldId id="303" r:id="rId19"/>
    <p:sldId id="287" r:id="rId20"/>
    <p:sldId id="299" r:id="rId21"/>
    <p:sldId id="292" r:id="rId22"/>
    <p:sldId id="293" r:id="rId23"/>
    <p:sldId id="297" r:id="rId24"/>
    <p:sldId id="294" r:id="rId25"/>
    <p:sldId id="295" r:id="rId26"/>
    <p:sldId id="296" r:id="rId27"/>
    <p:sldId id="298" r:id="rId28"/>
    <p:sldId id="284" r:id="rId29"/>
    <p:sldId id="285" r:id="rId30"/>
    <p:sldId id="286" r:id="rId31"/>
    <p:sldId id="268" r:id="rId32"/>
    <p:sldId id="269" r:id="rId33"/>
    <p:sldId id="259" r:id="rId34"/>
    <p:sldId id="261" r:id="rId35"/>
    <p:sldId id="260" r:id="rId36"/>
    <p:sldId id="262" r:id="rId37"/>
    <p:sldId id="263" r:id="rId38"/>
    <p:sldId id="264" r:id="rId39"/>
    <p:sldId id="300" r:id="rId40"/>
    <p:sldId id="301"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9" r:id="rId74"/>
    <p:sldId id="340" r:id="rId75"/>
    <p:sldId id="338" r:id="rId76"/>
    <p:sldId id="341" r:id="rId77"/>
    <p:sldId id="342" r:id="rId78"/>
    <p:sldId id="343" r:id="rId79"/>
    <p:sldId id="344" r:id="rId80"/>
    <p:sldId id="345" r:id="rId81"/>
    <p:sldId id="346" r:id="rId82"/>
    <p:sldId id="347" r:id="rId83"/>
    <p:sldId id="348" r:id="rId84"/>
    <p:sldId id="349" r:id="rId85"/>
    <p:sldId id="351" r:id="rId86"/>
    <p:sldId id="352" r:id="rId87"/>
    <p:sldId id="350"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5CE50-AFE2-4CB8-9006-3DB64A6658B4}"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67F8-29F5-4B52-9661-496E104CE2ED}" type="slidenum">
              <a:rPr lang="en-US" smtClean="0"/>
              <a:t>‹#›</a:t>
            </a:fld>
            <a:endParaRPr lang="en-US"/>
          </a:p>
        </p:txBody>
      </p:sp>
    </p:spTree>
    <p:extLst>
      <p:ext uri="{BB962C8B-B14F-4D97-AF65-F5344CB8AC3E}">
        <p14:creationId xmlns:p14="http://schemas.microsoft.com/office/powerpoint/2010/main" val="3582738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BFA27E-6D3E-40A4-AF3B-BA9FF5C52E62}"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111311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A12EA6-2737-4E7B-A69D-F55B9E3B8F0E}"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298312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F56DD0-63C9-4C14-AA15-C125D1B4F8BE}"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7106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E5BCD6-5C90-4C5A-9769-8B133A0735CE}"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912120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1CDF3D-E23D-4B1A-9122-E68B0C891587}"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899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73ECA-FBCC-48EC-8F82-3257258EBCD5}"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3026220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639A8F-64F0-4587-8EF2-871E5FA00D9C}"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3703816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A6B0A-93C4-4F76-B294-1EF545E35BAE}"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92641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15946878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51BA8D-1871-4095-965C-41D26328215C}"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132259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3811F6-07BC-4A4F-B1A5-A050492193DE}"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324273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387897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C87F7F-90BD-4A9D-9702-31961BBC7FF1}" type="datetime1">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333883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7BD6E-6590-42F5-B21C-4B01703844B7}"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192366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1A8CB2-7085-4545-858F-C1C8B79E0D04}"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886729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C8922C-1BF5-43ED-AADB-8386C691C7EB}"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C91B6-D89A-464B-9C1A-C18744F82C9C}" type="slidenum">
              <a:rPr lang="en-US" smtClean="0"/>
              <a:t>‹#›</a:t>
            </a:fld>
            <a:endParaRPr lang="en-US"/>
          </a:p>
        </p:txBody>
      </p:sp>
    </p:spTree>
    <p:extLst>
      <p:ext uri="{BB962C8B-B14F-4D97-AF65-F5344CB8AC3E}">
        <p14:creationId xmlns:p14="http://schemas.microsoft.com/office/powerpoint/2010/main" val="205613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D9C4FA-44F9-4165-9915-3920EC9882E5}" type="datetime1">
              <a:rPr lang="en-US" smtClean="0"/>
              <a:t>11/9/2022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1C91B6-D89A-464B-9C1A-C18744F82C9C}" type="slidenum">
              <a:rPr lang="en-US" smtClean="0"/>
              <a:t>‹#›</a:t>
            </a:fld>
            <a:endParaRPr lang="en-US"/>
          </a:p>
        </p:txBody>
      </p:sp>
    </p:spTree>
    <p:extLst>
      <p:ext uri="{BB962C8B-B14F-4D97-AF65-F5344CB8AC3E}">
        <p14:creationId xmlns:p14="http://schemas.microsoft.com/office/powerpoint/2010/main" val="342692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st.com/resource/en/datasheet/vl6180x.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t.com/resource/en/application_note/an5165-development-of-rf-hardware-using-stm32wb-microcontrollers-stmicroelectronics.pdf" TargetMode="External"/><Relationship Id="rId2" Type="http://schemas.openxmlformats.org/officeDocument/2006/relationships/hyperlink" Target="https://www.st.com/resource/en/datasheet/stm32wb55rg.pdf" TargetMode="External"/><Relationship Id="rId1" Type="http://schemas.openxmlformats.org/officeDocument/2006/relationships/slideLayout" Target="../slideLayouts/slideLayout2.xml"/><Relationship Id="rId6" Type="http://schemas.openxmlformats.org/officeDocument/2006/relationships/hyperlink" Target="https://www.st.com/resource/en/application_note/cd00221665-oscillator-design-guide-for-stm8afals-stm32-mcus-and-mpus-stmicroelectronics.pdf" TargetMode="External"/><Relationship Id="rId5" Type="http://schemas.openxmlformats.org/officeDocument/2006/relationships/hyperlink" Target="https://www.st.com/resource/en/application_note/an5407-optimized-rf-board-layout-for-stm32wl-series-stmicroelectronics.pdf" TargetMode="External"/><Relationship Id="rId4" Type="http://schemas.openxmlformats.org/officeDocument/2006/relationships/hyperlink" Target="https://www.st.com/resource/en/application_note/an5042-precise-hse-frequency-and-startup-time-tuning-for-stm32-wireless-mcus-stmicroelectronics.pdf"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t.com/resource/en/application_note/an5246-usage-of-smps-on-stm32wb-series-microcontrollers-stmicroelectronics.pdf" TargetMode="External"/><Relationship Id="rId2" Type="http://schemas.openxmlformats.org/officeDocument/2006/relationships/hyperlink" Target="https://www.st.com/resource/en/application_note/an5378-stm32wb-series-microcontrollers-bringup-procedure-stmicroelectronics.pdf" TargetMode="External"/><Relationship Id="rId1" Type="http://schemas.openxmlformats.org/officeDocument/2006/relationships/slideLayout" Target="../slideLayouts/slideLayout2.xml"/><Relationship Id="rId6" Type="http://schemas.openxmlformats.org/officeDocument/2006/relationships/hyperlink" Target="https://www.murata.com/en-us/products/inductor/chip/overview/app/app1/mobile/mobileindex/ant" TargetMode="External"/><Relationship Id="rId5" Type="http://schemas.openxmlformats.org/officeDocument/2006/relationships/hyperlink" Target="https://www.murata.com/en-us/products/inductor/chip/overview/feature/rf" TargetMode="External"/><Relationship Id="rId4" Type="http://schemas.openxmlformats.org/officeDocument/2006/relationships/hyperlink" Target="https://www.st.com/resource/en/user_manual/um2550-getting-started-with-stm32cubewb-for-stm32wb-series-stmicroelectronics.pdf"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www.murata.com/en-us/products/inductor/chip/overview/app/app1"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murata.com/en-us/products/inductor/chip/overview/app/app1/mobile/mobileindex/ant"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hyperlink" Target="https://www.murata.com/en-us/products/inductor/chip/overview/learn/apply/match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Name</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21C91B6-D89A-464B-9C1A-C18744F82C9C}" type="slidenum">
              <a:rPr lang="en-US" smtClean="0"/>
              <a:t>1</a:t>
            </a:fld>
            <a:endParaRPr lang="en-US"/>
          </a:p>
        </p:txBody>
      </p:sp>
      <p:sp>
        <p:nvSpPr>
          <p:cNvPr id="5" name="Date Placeholder 4"/>
          <p:cNvSpPr>
            <a:spLocks noGrp="1"/>
          </p:cNvSpPr>
          <p:nvPr>
            <p:ph type="dt" sz="half" idx="10"/>
          </p:nvPr>
        </p:nvSpPr>
        <p:spPr/>
        <p:txBody>
          <a:bodyPr/>
          <a:lstStyle/>
          <a:p>
            <a:fld id="{A239C7AC-4F0E-434B-9F1B-6EE76D436C92}" type="datetime1">
              <a:rPr lang="en-US" smtClean="0"/>
              <a:t>11/9/2022</a:t>
            </a:fld>
            <a:endParaRPr lang="en-US"/>
          </a:p>
        </p:txBody>
      </p:sp>
    </p:spTree>
    <p:extLst>
      <p:ext uri="{BB962C8B-B14F-4D97-AF65-F5344CB8AC3E}">
        <p14:creationId xmlns:p14="http://schemas.microsoft.com/office/powerpoint/2010/main" val="1026716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SMPS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order not to disturb the RF performances, this SMPS has its switching frequency synchronous with the RF main clock source HSE.</a:t>
            </a:r>
          </a:p>
          <a:p>
            <a:r>
              <a:rPr lang="en-US" dirty="0" smtClean="0">
                <a:solidFill>
                  <a:srgbClr val="00B050"/>
                </a:solidFill>
              </a:rPr>
              <a:t>The </a:t>
            </a:r>
            <a:r>
              <a:rPr lang="en-US" dirty="0">
                <a:solidFill>
                  <a:srgbClr val="00B050"/>
                </a:solidFill>
              </a:rPr>
              <a:t>allowed frequency for the SMPS are 4 or 8 </a:t>
            </a:r>
            <a:r>
              <a:rPr lang="en-US" dirty="0" err="1">
                <a:solidFill>
                  <a:srgbClr val="00B050"/>
                </a:solidFill>
              </a:rPr>
              <a:t>MHz</a:t>
            </a:r>
            <a:r>
              <a:rPr lang="en-US" dirty="0" err="1" smtClean="0">
                <a:solidFill>
                  <a:srgbClr val="00B050"/>
                </a:solidFill>
              </a:rPr>
              <a:t>.</a:t>
            </a:r>
            <a:endParaRPr lang="en-US" dirty="0" smtClean="0">
              <a:solidFill>
                <a:srgbClr val="00B050"/>
              </a:solidFill>
            </a:endParaRPr>
          </a:p>
          <a:p>
            <a:r>
              <a:rPr lang="en-US" dirty="0"/>
              <a:t>To operate properly the SMPS needs </a:t>
            </a:r>
            <a:r>
              <a:rPr lang="en-US" dirty="0">
                <a:solidFill>
                  <a:srgbClr val="00B050"/>
                </a:solidFill>
              </a:rPr>
              <a:t>two inductors and two capacitors</a:t>
            </a:r>
            <a:r>
              <a:rPr lang="en-US" dirty="0"/>
              <a:t>, whose value depend upon the targeted performance, and </a:t>
            </a:r>
            <a:r>
              <a:rPr lang="en-US" dirty="0">
                <a:solidFill>
                  <a:srgbClr val="00B050"/>
                </a:solidFill>
              </a:rPr>
              <a:t>upon the PCB area and total height allowed in the mechanical design</a:t>
            </a:r>
            <a:r>
              <a:rPr lang="en-US" dirty="0" smtClean="0">
                <a:solidFill>
                  <a:srgbClr val="00B050"/>
                </a:solidFill>
              </a:rPr>
              <a:t>.</a:t>
            </a:r>
          </a:p>
          <a:p>
            <a:r>
              <a:rPr lang="en-US" dirty="0"/>
              <a:t>For best power performances, </a:t>
            </a:r>
            <a:r>
              <a:rPr lang="en-US" dirty="0">
                <a:solidFill>
                  <a:srgbClr val="00B050"/>
                </a:solidFill>
              </a:rPr>
              <a:t>4 MHz should be selected</a:t>
            </a:r>
            <a:r>
              <a:rPr lang="en-US" dirty="0"/>
              <a:t>, leading to a </a:t>
            </a:r>
            <a:r>
              <a:rPr lang="en-US" dirty="0">
                <a:solidFill>
                  <a:srgbClr val="FF0000"/>
                </a:solidFill>
              </a:rPr>
              <a:t>10 µH inductor</a:t>
            </a:r>
            <a:r>
              <a:rPr lang="en-US" dirty="0"/>
              <a:t> associated with a </a:t>
            </a:r>
            <a:r>
              <a:rPr lang="en-US" dirty="0">
                <a:solidFill>
                  <a:srgbClr val="FF0000"/>
                </a:solidFill>
              </a:rPr>
              <a:t>4.7 µF bulk </a:t>
            </a:r>
            <a:r>
              <a:rPr lang="en-US" dirty="0" smtClean="0">
                <a:solidFill>
                  <a:srgbClr val="FF0000"/>
                </a:solidFill>
              </a:rPr>
              <a:t>capacitance</a:t>
            </a:r>
            <a:r>
              <a:rPr lang="en-US" dirty="0" smtClean="0"/>
              <a:t>.</a:t>
            </a:r>
          </a:p>
          <a:p>
            <a:r>
              <a:rPr lang="en-US" dirty="0" smtClean="0"/>
              <a:t>For </a:t>
            </a:r>
            <a:r>
              <a:rPr lang="en-US" dirty="0">
                <a:solidFill>
                  <a:srgbClr val="00B050"/>
                </a:solidFill>
              </a:rPr>
              <a:t>smaller footprint</a:t>
            </a:r>
            <a:r>
              <a:rPr lang="en-US" dirty="0"/>
              <a:t>, and especially to use very low profile inductor, the </a:t>
            </a:r>
            <a:r>
              <a:rPr lang="en-US" dirty="0">
                <a:solidFill>
                  <a:srgbClr val="00B050"/>
                </a:solidFill>
              </a:rPr>
              <a:t>8 MHz can be selected</a:t>
            </a:r>
            <a:r>
              <a:rPr lang="en-US" dirty="0"/>
              <a:t>, making it possible to use a 2.2 µH inductor associated with a </a:t>
            </a:r>
            <a:r>
              <a:rPr lang="en-US" dirty="0">
                <a:solidFill>
                  <a:srgbClr val="FF0000"/>
                </a:solidFill>
              </a:rPr>
              <a:t>4.7 µF bulk capacitance</a:t>
            </a:r>
            <a:r>
              <a:rPr lang="en-US" dirty="0" smtClean="0"/>
              <a:t>.</a:t>
            </a:r>
          </a:p>
          <a:p>
            <a:r>
              <a:rPr lang="en-US" dirty="0"/>
              <a:t>For all packages it is advised to add </a:t>
            </a:r>
            <a:r>
              <a:rPr lang="en-US" dirty="0">
                <a:solidFill>
                  <a:srgbClr val="00B050"/>
                </a:solidFill>
              </a:rPr>
              <a:t>an</a:t>
            </a:r>
            <a:r>
              <a:rPr lang="en-US" dirty="0"/>
              <a:t> </a:t>
            </a:r>
            <a:r>
              <a:rPr lang="en-US" dirty="0">
                <a:solidFill>
                  <a:srgbClr val="00B050"/>
                </a:solidFill>
              </a:rPr>
              <a:t>extra</a:t>
            </a:r>
            <a:r>
              <a:rPr lang="en-US" dirty="0"/>
              <a:t> </a:t>
            </a:r>
            <a:r>
              <a:rPr lang="en-US" dirty="0" smtClean="0">
                <a:solidFill>
                  <a:srgbClr val="FF0000"/>
                </a:solidFill>
              </a:rPr>
              <a:t>10 </a:t>
            </a:r>
            <a:r>
              <a:rPr lang="en-US" dirty="0" err="1" smtClean="0">
                <a:solidFill>
                  <a:srgbClr val="FF0000"/>
                </a:solidFill>
              </a:rPr>
              <a:t>nH</a:t>
            </a:r>
            <a:r>
              <a:rPr lang="en-US" dirty="0" smtClean="0">
                <a:solidFill>
                  <a:srgbClr val="FF0000"/>
                </a:solidFill>
              </a:rPr>
              <a:t> inductor </a:t>
            </a:r>
            <a:r>
              <a:rPr lang="en-US" dirty="0" smtClean="0"/>
              <a:t>in </a:t>
            </a:r>
            <a:r>
              <a:rPr lang="en-US" dirty="0"/>
              <a:t>series with the 10 or 2.2 µH one, </a:t>
            </a:r>
            <a:r>
              <a:rPr lang="en-US" dirty="0">
                <a:solidFill>
                  <a:srgbClr val="00B050"/>
                </a:solidFill>
              </a:rPr>
              <a:t>to filter the RF harmonic</a:t>
            </a:r>
            <a:r>
              <a:rPr lang="en-US" dirty="0"/>
              <a:t> that can degrade the receiver </a:t>
            </a:r>
            <a:r>
              <a:rPr lang="en-US" dirty="0" smtClean="0"/>
              <a:t>performance.</a:t>
            </a:r>
          </a:p>
          <a:p>
            <a:r>
              <a:rPr lang="en-US" dirty="0"/>
              <a:t>Another </a:t>
            </a:r>
            <a:r>
              <a:rPr lang="en-US" dirty="0">
                <a:solidFill>
                  <a:srgbClr val="00B050"/>
                </a:solidFill>
              </a:rPr>
              <a:t>4.7 µF capacitor </a:t>
            </a:r>
            <a:r>
              <a:rPr lang="en-US" dirty="0"/>
              <a:t>must be used to decouple the </a:t>
            </a:r>
            <a:r>
              <a:rPr lang="en-US" dirty="0">
                <a:solidFill>
                  <a:srgbClr val="00B050"/>
                </a:solidFill>
              </a:rPr>
              <a:t>VDDSMPS</a:t>
            </a:r>
            <a:r>
              <a:rPr lang="en-US" dirty="0"/>
              <a:t> </a:t>
            </a:r>
            <a:r>
              <a:rPr lang="en-US" dirty="0" smtClean="0"/>
              <a:t>supply.</a:t>
            </a:r>
          </a:p>
          <a:p>
            <a:r>
              <a:rPr lang="en-US" dirty="0" smtClean="0"/>
              <a:t>All </a:t>
            </a:r>
            <a:r>
              <a:rPr lang="en-US" dirty="0"/>
              <a:t>of these external components must have the </a:t>
            </a:r>
            <a:r>
              <a:rPr lang="en-US" dirty="0">
                <a:solidFill>
                  <a:srgbClr val="00B050"/>
                </a:solidFill>
              </a:rPr>
              <a:t>lowest possible ESR values</a:t>
            </a:r>
            <a:r>
              <a:rPr lang="en-US" dirty="0"/>
              <a:t>. </a:t>
            </a:r>
            <a:endParaRPr lang="en-US" dirty="0" smtClean="0"/>
          </a:p>
          <a:p>
            <a:r>
              <a:rPr lang="en-US" dirty="0" smtClean="0"/>
              <a:t>Note </a:t>
            </a:r>
            <a:r>
              <a:rPr lang="en-US" dirty="0"/>
              <a:t>that </a:t>
            </a:r>
            <a:r>
              <a:rPr lang="en-US" dirty="0">
                <a:solidFill>
                  <a:srgbClr val="00B050"/>
                </a:solidFill>
              </a:rPr>
              <a:t>VDDSMPS</a:t>
            </a:r>
            <a:r>
              <a:rPr lang="en-US" dirty="0"/>
              <a:t> must be connected to VDD, and that </a:t>
            </a:r>
            <a:r>
              <a:rPr lang="en-US" dirty="0">
                <a:solidFill>
                  <a:srgbClr val="00B050"/>
                </a:solidFill>
              </a:rPr>
              <a:t>voltage rising and falling must satisfy the conditions described in the STM32WB data sheet</a:t>
            </a:r>
            <a:r>
              <a:rPr lang="en-US" dirty="0"/>
              <a:t>.</a:t>
            </a:r>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10</a:t>
            </a:fld>
            <a:endParaRPr lang="en-US"/>
          </a:p>
        </p:txBody>
      </p:sp>
    </p:spTree>
    <p:extLst>
      <p:ext uri="{BB962C8B-B14F-4D97-AF65-F5344CB8AC3E}">
        <p14:creationId xmlns:p14="http://schemas.microsoft.com/office/powerpoint/2010/main" val="1895843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SMPS</a:t>
            </a:r>
            <a:endParaRPr lang="en-US" dirty="0"/>
          </a:p>
        </p:txBody>
      </p:sp>
      <p:sp>
        <p:nvSpPr>
          <p:cNvPr id="3" name="Content Placeholder 2"/>
          <p:cNvSpPr>
            <a:spLocks noGrp="1"/>
          </p:cNvSpPr>
          <p:nvPr>
            <p:ph idx="1"/>
          </p:nvPr>
        </p:nvSpPr>
        <p:spPr/>
        <p:txBody>
          <a:bodyPr/>
          <a:lstStyle/>
          <a:p>
            <a:r>
              <a:rPr lang="en-US" dirty="0"/>
              <a:t>For DC-DC converter, as the </a:t>
            </a:r>
            <a:r>
              <a:rPr lang="en-US" dirty="0">
                <a:solidFill>
                  <a:srgbClr val="00B050"/>
                </a:solidFill>
              </a:rPr>
              <a:t>quality factor of a capacitor is inversely proportional to its ESR</a:t>
            </a:r>
            <a:r>
              <a:rPr lang="en-US" dirty="0"/>
              <a:t>, a capacitor with </a:t>
            </a:r>
            <a:r>
              <a:rPr lang="en-US" dirty="0">
                <a:solidFill>
                  <a:srgbClr val="00B050"/>
                </a:solidFill>
              </a:rPr>
              <a:t>low insertion loss </a:t>
            </a:r>
            <a:r>
              <a:rPr lang="en-US" dirty="0"/>
              <a:t>and a </a:t>
            </a:r>
            <a:r>
              <a:rPr lang="en-US" dirty="0">
                <a:solidFill>
                  <a:srgbClr val="00B050"/>
                </a:solidFill>
              </a:rPr>
              <a:t>good quality factor</a:t>
            </a:r>
            <a:r>
              <a:rPr lang="en-US" dirty="0"/>
              <a:t> is recommended. The capacitor requires either an </a:t>
            </a:r>
            <a:r>
              <a:rPr lang="en-US" dirty="0">
                <a:solidFill>
                  <a:srgbClr val="00B050"/>
                </a:solidFill>
              </a:rPr>
              <a:t>X7R</a:t>
            </a:r>
            <a:r>
              <a:rPr lang="en-US" dirty="0"/>
              <a:t> or </a:t>
            </a:r>
            <a:r>
              <a:rPr lang="en-US" dirty="0">
                <a:solidFill>
                  <a:srgbClr val="00B050"/>
                </a:solidFill>
              </a:rPr>
              <a:t>X5R</a:t>
            </a:r>
            <a:r>
              <a:rPr lang="en-US" dirty="0"/>
              <a:t> dielectric</a:t>
            </a:r>
            <a:r>
              <a:rPr lang="en-US" dirty="0" smtClean="0"/>
              <a:t>.</a:t>
            </a:r>
          </a:p>
          <a:p>
            <a:r>
              <a:rPr lang="en-US" dirty="0"/>
              <a:t>For DC-DC converter, the nominal value is </a:t>
            </a:r>
            <a:r>
              <a:rPr lang="en-US" dirty="0">
                <a:solidFill>
                  <a:srgbClr val="FF0000"/>
                </a:solidFill>
              </a:rPr>
              <a:t>10 µH</a:t>
            </a:r>
            <a:r>
              <a:rPr lang="en-US" dirty="0"/>
              <a:t>. The inductor value affects the </a:t>
            </a:r>
            <a:r>
              <a:rPr lang="en-US" dirty="0">
                <a:solidFill>
                  <a:srgbClr val="00B050"/>
                </a:solidFill>
              </a:rPr>
              <a:t>peak-to-peak ripple current</a:t>
            </a:r>
            <a:r>
              <a:rPr lang="en-US" dirty="0"/>
              <a:t>, the output voltage ripple and the efficiency. The selected inductor has to be rated for its </a:t>
            </a:r>
            <a:r>
              <a:rPr lang="en-US" dirty="0">
                <a:solidFill>
                  <a:srgbClr val="00B050"/>
                </a:solidFill>
              </a:rPr>
              <a:t>DC resistance and saturation current.</a:t>
            </a:r>
            <a:endParaRPr lang="en-US" dirty="0" smtClean="0">
              <a:solidFill>
                <a:srgbClr val="00B050"/>
              </a:solidFill>
            </a:endParaRPr>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11</a:t>
            </a:fld>
            <a:endParaRPr lang="en-US"/>
          </a:p>
        </p:txBody>
      </p:sp>
    </p:spTree>
    <p:extLst>
      <p:ext uri="{BB962C8B-B14F-4D97-AF65-F5344CB8AC3E}">
        <p14:creationId xmlns:p14="http://schemas.microsoft.com/office/powerpoint/2010/main" val="674764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Two working frequency:</a:t>
            </a:r>
          </a:p>
          <a:p>
            <a:pPr lvl="1"/>
            <a:r>
              <a:rPr lang="en-US" dirty="0" smtClean="0"/>
              <a:t>4 MHz</a:t>
            </a:r>
          </a:p>
          <a:p>
            <a:pPr lvl="2"/>
            <a:r>
              <a:rPr lang="en-US" dirty="0" smtClean="0"/>
              <a:t>Best power performance</a:t>
            </a:r>
          </a:p>
          <a:p>
            <a:pPr lvl="2"/>
            <a:r>
              <a:rPr lang="en-US" dirty="0" smtClean="0"/>
              <a:t>10 </a:t>
            </a:r>
            <a:r>
              <a:rPr lang="en-US" dirty="0" err="1" smtClean="0"/>
              <a:t>uH</a:t>
            </a:r>
            <a:endParaRPr lang="en-US" dirty="0" smtClean="0"/>
          </a:p>
          <a:p>
            <a:pPr lvl="1"/>
            <a:r>
              <a:rPr lang="en-US" dirty="0" smtClean="0"/>
              <a:t>8 MHz</a:t>
            </a:r>
          </a:p>
          <a:p>
            <a:pPr lvl="2"/>
            <a:r>
              <a:rPr lang="en-US" dirty="0" smtClean="0"/>
              <a:t>Smaller footprint</a:t>
            </a:r>
          </a:p>
          <a:p>
            <a:pPr lvl="2"/>
            <a:r>
              <a:rPr lang="en-US" dirty="0" smtClean="0"/>
              <a:t>Low profile inductor</a:t>
            </a:r>
          </a:p>
          <a:p>
            <a:pPr lvl="2"/>
            <a:r>
              <a:rPr lang="en-US" dirty="0" smtClean="0"/>
              <a:t>2.2 </a:t>
            </a:r>
            <a:r>
              <a:rPr lang="en-US" dirty="0" err="1" smtClean="0"/>
              <a:t>uH</a:t>
            </a:r>
            <a:endParaRPr lang="en-US" dirty="0" smtClean="0"/>
          </a:p>
          <a:p>
            <a:r>
              <a:rPr lang="en-US" dirty="0" smtClean="0"/>
              <a:t>An extra inductor</a:t>
            </a:r>
          </a:p>
          <a:p>
            <a:pPr lvl="1"/>
            <a:r>
              <a:rPr lang="en-US" dirty="0" smtClean="0"/>
              <a:t>10 </a:t>
            </a:r>
            <a:r>
              <a:rPr lang="en-US" dirty="0" err="1" smtClean="0"/>
              <a:t>nH</a:t>
            </a:r>
            <a:endParaRPr lang="en-US" dirty="0" smtClean="0"/>
          </a:p>
          <a:p>
            <a:pPr lvl="1"/>
            <a:r>
              <a:rPr lang="en-US" dirty="0" smtClean="0"/>
              <a:t>To filter the RF harmonic</a:t>
            </a:r>
          </a:p>
          <a:p>
            <a:r>
              <a:rPr lang="en-US" dirty="0" smtClean="0"/>
              <a:t>Low ESR inductors</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12</a:t>
            </a:fld>
            <a:endParaRPr lang="en-US"/>
          </a:p>
        </p:txBody>
      </p:sp>
    </p:spTree>
    <p:extLst>
      <p:ext uri="{BB962C8B-B14F-4D97-AF65-F5344CB8AC3E}">
        <p14:creationId xmlns:p14="http://schemas.microsoft.com/office/powerpoint/2010/main" val="3051014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SMPS</a:t>
            </a:r>
            <a:endParaRPr lang="en-US" dirty="0"/>
          </a:p>
        </p:txBody>
      </p:sp>
      <p:sp>
        <p:nvSpPr>
          <p:cNvPr id="3" name="Content Placeholder 2"/>
          <p:cNvSpPr>
            <a:spLocks noGrp="1"/>
          </p:cNvSpPr>
          <p:nvPr>
            <p:ph idx="1"/>
          </p:nvPr>
        </p:nvSpPr>
        <p:spPr/>
        <p:txBody>
          <a:bodyPr/>
          <a:lstStyle/>
          <a:p>
            <a:r>
              <a:rPr lang="en-US" dirty="0"/>
              <a:t>4.7 µF bulk </a:t>
            </a:r>
            <a:r>
              <a:rPr lang="en-US" dirty="0" smtClean="0"/>
              <a:t>capacitance</a:t>
            </a:r>
          </a:p>
          <a:p>
            <a:r>
              <a:rPr lang="en-US" dirty="0" smtClean="0">
                <a:solidFill>
                  <a:schemeClr val="tx1"/>
                </a:solidFill>
              </a:rPr>
              <a:t>4.7 </a:t>
            </a:r>
            <a:r>
              <a:rPr lang="en-US" dirty="0">
                <a:solidFill>
                  <a:schemeClr val="tx1"/>
                </a:solidFill>
              </a:rPr>
              <a:t>µF capacitor </a:t>
            </a:r>
            <a:r>
              <a:rPr lang="en-US" dirty="0" smtClean="0">
                <a:solidFill>
                  <a:schemeClr val="tx1"/>
                </a:solidFill>
              </a:rPr>
              <a:t>for decoupling </a:t>
            </a:r>
            <a:r>
              <a:rPr lang="en-US" dirty="0">
                <a:solidFill>
                  <a:schemeClr val="tx1"/>
                </a:solidFill>
              </a:rPr>
              <a:t>the VDDSMPS </a:t>
            </a:r>
            <a:r>
              <a:rPr lang="en-US" dirty="0" smtClean="0">
                <a:solidFill>
                  <a:schemeClr val="tx1"/>
                </a:solidFill>
              </a:rPr>
              <a:t>supply</a:t>
            </a:r>
          </a:p>
          <a:p>
            <a:r>
              <a:rPr lang="en-US" dirty="0" smtClean="0">
                <a:solidFill>
                  <a:schemeClr val="tx1"/>
                </a:solidFill>
              </a:rPr>
              <a:t>Connecting </a:t>
            </a:r>
            <a:r>
              <a:rPr lang="en-US" dirty="0">
                <a:solidFill>
                  <a:schemeClr val="tx1"/>
                </a:solidFill>
              </a:rPr>
              <a:t>VDDSMPS</a:t>
            </a:r>
            <a:r>
              <a:rPr lang="en-US" dirty="0"/>
              <a:t> </a:t>
            </a:r>
            <a:r>
              <a:rPr lang="en-US" dirty="0" smtClean="0"/>
              <a:t>to VDD</a:t>
            </a:r>
          </a:p>
          <a:p>
            <a:r>
              <a:rPr lang="en-US" dirty="0" smtClean="0">
                <a:solidFill>
                  <a:schemeClr val="tx1"/>
                </a:solidFill>
              </a:rPr>
              <a:t>All external components with </a:t>
            </a:r>
            <a:r>
              <a:rPr lang="en-US" dirty="0">
                <a:solidFill>
                  <a:schemeClr val="tx1"/>
                </a:solidFill>
              </a:rPr>
              <a:t>lowest possible ESR </a:t>
            </a:r>
            <a:r>
              <a:rPr lang="en-US" dirty="0" smtClean="0">
                <a:solidFill>
                  <a:schemeClr val="tx1"/>
                </a:solidFill>
              </a:rPr>
              <a:t>values</a:t>
            </a:r>
            <a:endParaRPr lang="en-US" dirty="0">
              <a:solidFill>
                <a:schemeClr val="tx1"/>
              </a:solidFill>
            </a:endParaRPr>
          </a:p>
          <a:p>
            <a:endParaRPr lang="en-US" dirty="0">
              <a:solidFill>
                <a:schemeClr val="tx1"/>
              </a:solidFill>
            </a:endParaRPr>
          </a:p>
          <a:p>
            <a:endParaRPr lang="en-US" dirty="0" smtClean="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13</a:t>
            </a:fld>
            <a:endParaRPr lang="en-US"/>
          </a:p>
        </p:txBody>
      </p:sp>
    </p:spTree>
    <p:extLst>
      <p:ext uri="{BB962C8B-B14F-4D97-AF65-F5344CB8AC3E}">
        <p14:creationId xmlns:p14="http://schemas.microsoft.com/office/powerpoint/2010/main" val="1477053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SMPS</a:t>
            </a:r>
            <a:endParaRPr lang="en-US" dirty="0"/>
          </a:p>
        </p:txBody>
      </p:sp>
      <p:sp>
        <p:nvSpPr>
          <p:cNvPr id="3" name="Content Placeholder 2"/>
          <p:cNvSpPr>
            <a:spLocks noGrp="1"/>
          </p:cNvSpPr>
          <p:nvPr>
            <p:ph idx="1"/>
          </p:nvPr>
        </p:nvSpPr>
        <p:spPr/>
        <p:txBody>
          <a:bodyPr/>
          <a:lstStyle/>
          <a:p>
            <a:r>
              <a:rPr lang="en-US" dirty="0" smtClean="0"/>
              <a:t>DC-DC convertor</a:t>
            </a:r>
          </a:p>
          <a:p>
            <a:pPr lvl="1"/>
            <a:r>
              <a:rPr lang="en-US" dirty="0" smtClean="0"/>
              <a:t>10 </a:t>
            </a:r>
            <a:r>
              <a:rPr lang="en-US" dirty="0" err="1" smtClean="0"/>
              <a:t>uH</a:t>
            </a:r>
            <a:endParaRPr lang="en-US" dirty="0" smtClean="0"/>
          </a:p>
          <a:p>
            <a:pPr lvl="1"/>
            <a:r>
              <a:rPr lang="en-US" dirty="0" smtClean="0"/>
              <a:t>High quality factor</a:t>
            </a:r>
          </a:p>
          <a:p>
            <a:pPr lvl="1"/>
            <a:r>
              <a:rPr lang="en-US" dirty="0" smtClean="0"/>
              <a:t>Low ESR, low insertion loss</a:t>
            </a:r>
          </a:p>
          <a:p>
            <a:pPr lvl="1"/>
            <a:r>
              <a:rPr lang="en-US" dirty="0" smtClean="0"/>
              <a:t>X5R/X7R dielectric</a:t>
            </a:r>
          </a:p>
          <a:p>
            <a:pPr lvl="1"/>
            <a:r>
              <a:rPr lang="en-US" dirty="0" smtClean="0"/>
              <a:t>DC resistance</a:t>
            </a:r>
          </a:p>
          <a:p>
            <a:pPr lvl="1"/>
            <a:r>
              <a:rPr lang="en-US" dirty="0" smtClean="0"/>
              <a:t>Saturation current</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14</a:t>
            </a:fld>
            <a:endParaRPr lang="en-US"/>
          </a:p>
        </p:txBody>
      </p:sp>
    </p:spTree>
    <p:extLst>
      <p:ext uri="{BB962C8B-B14F-4D97-AF65-F5344CB8AC3E}">
        <p14:creationId xmlns:p14="http://schemas.microsoft.com/office/powerpoint/2010/main" val="2878822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crystal</a:t>
            </a:r>
          </a:p>
        </p:txBody>
      </p:sp>
      <p:sp>
        <p:nvSpPr>
          <p:cNvPr id="3" name="Content Placeholder 2"/>
          <p:cNvSpPr>
            <a:spLocks noGrp="1"/>
          </p:cNvSpPr>
          <p:nvPr>
            <p:ph idx="1"/>
          </p:nvPr>
        </p:nvSpPr>
        <p:spPr/>
        <p:txBody>
          <a:bodyPr>
            <a:normAutofit fontScale="92500" lnSpcReduction="10000"/>
          </a:bodyPr>
          <a:lstStyle/>
          <a:p>
            <a:r>
              <a:rPr lang="en-US" dirty="0"/>
              <a:t>The HSE (high speed external) with 32 MHz frequency </a:t>
            </a:r>
            <a:r>
              <a:rPr lang="en-US" dirty="0" smtClean="0"/>
              <a:t>for the </a:t>
            </a:r>
            <a:r>
              <a:rPr lang="en-US" dirty="0"/>
              <a:t>RF </a:t>
            </a:r>
            <a:r>
              <a:rPr lang="en-US" dirty="0" smtClean="0"/>
              <a:t>subsystem</a:t>
            </a:r>
            <a:endParaRPr lang="en-US" dirty="0"/>
          </a:p>
          <a:p>
            <a:r>
              <a:rPr lang="en-US" dirty="0" smtClean="0"/>
              <a:t>Placing HSE as </a:t>
            </a:r>
            <a:r>
              <a:rPr lang="en-US" dirty="0"/>
              <a:t>close as possible to the oscillator </a:t>
            </a:r>
            <a:r>
              <a:rPr lang="en-US" dirty="0" smtClean="0"/>
              <a:t>pins</a:t>
            </a:r>
            <a:endParaRPr lang="en-US" dirty="0"/>
          </a:p>
          <a:p>
            <a:pPr lvl="1"/>
            <a:r>
              <a:rPr lang="en-US" dirty="0"/>
              <a:t>T</a:t>
            </a:r>
            <a:r>
              <a:rPr lang="en-US" dirty="0" smtClean="0"/>
              <a:t>o </a:t>
            </a:r>
            <a:r>
              <a:rPr lang="en-US" dirty="0"/>
              <a:t>minimize output distortion and start-up stabilization </a:t>
            </a:r>
            <a:r>
              <a:rPr lang="en-US" dirty="0" smtClean="0"/>
              <a:t>time</a:t>
            </a:r>
          </a:p>
          <a:p>
            <a:r>
              <a:rPr lang="en-US" dirty="0" smtClean="0"/>
              <a:t>Integrated </a:t>
            </a:r>
            <a:r>
              <a:rPr lang="en-US" dirty="0"/>
              <a:t>load capacitances </a:t>
            </a:r>
            <a:r>
              <a:rPr lang="en-US" dirty="0" smtClean="0"/>
              <a:t>on </a:t>
            </a:r>
            <a:r>
              <a:rPr lang="en-US" dirty="0"/>
              <a:t>chip </a:t>
            </a:r>
            <a:endParaRPr lang="en-US" dirty="0" smtClean="0"/>
          </a:p>
          <a:p>
            <a:pPr lvl="1"/>
            <a:r>
              <a:rPr lang="en-US" dirty="0" smtClean="0"/>
              <a:t>Tuning </a:t>
            </a:r>
            <a:r>
              <a:rPr lang="en-US" dirty="0"/>
              <a:t>according to the selected crystal via an internal </a:t>
            </a:r>
            <a:r>
              <a:rPr lang="en-US" dirty="0" smtClean="0"/>
              <a:t>register</a:t>
            </a:r>
          </a:p>
          <a:p>
            <a:r>
              <a:rPr lang="en-US" dirty="0" smtClean="0"/>
              <a:t>AN5042: </a:t>
            </a:r>
          </a:p>
          <a:p>
            <a:pPr lvl="1"/>
            <a:r>
              <a:rPr lang="en-US" dirty="0" smtClean="0"/>
              <a:t>Precise HSE frequency and startup time tuning for stm32 wireless </a:t>
            </a:r>
            <a:r>
              <a:rPr lang="en-US" dirty="0" err="1" smtClean="0"/>
              <a:t>mcus</a:t>
            </a:r>
            <a:r>
              <a:rPr lang="en-US" dirty="0" smtClean="0"/>
              <a:t> </a:t>
            </a:r>
            <a:r>
              <a:rPr lang="en-US" dirty="0" err="1" smtClean="0"/>
              <a:t>stmicroelectronics</a:t>
            </a:r>
            <a:endParaRPr lang="en-US" dirty="0"/>
          </a:p>
          <a:p>
            <a:r>
              <a:rPr lang="en-US" dirty="0" smtClean="0"/>
              <a:t>High </a:t>
            </a:r>
            <a:r>
              <a:rPr lang="en-US" dirty="0"/>
              <a:t>frequency accuracy to achieve the best </a:t>
            </a:r>
            <a:r>
              <a:rPr lang="en-US" dirty="0" smtClean="0"/>
              <a:t>performance for RF systems</a:t>
            </a:r>
          </a:p>
          <a:p>
            <a:pPr lvl="1"/>
            <a:r>
              <a:rPr lang="en-US" dirty="0" smtClean="0"/>
              <a:t>Any </a:t>
            </a:r>
            <a:r>
              <a:rPr lang="en-US" dirty="0"/>
              <a:t>clock deviation can cause system malfunctions and/or degrade performance</a:t>
            </a:r>
            <a:r>
              <a:rPr lang="en-US" dirty="0" smtClean="0"/>
              <a:t>.</a:t>
            </a:r>
          </a:p>
          <a:p>
            <a:pPr lvl="1"/>
            <a:r>
              <a:rPr lang="en-US" dirty="0"/>
              <a:t>Carrier accuracy requirement for RF protocols: ± 50 ppm</a:t>
            </a:r>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15</a:t>
            </a:fld>
            <a:endParaRPr lang="en-US"/>
          </a:p>
        </p:txBody>
      </p:sp>
    </p:spTree>
    <p:extLst>
      <p:ext uri="{BB962C8B-B14F-4D97-AF65-F5344CB8AC3E}">
        <p14:creationId xmlns:p14="http://schemas.microsoft.com/office/powerpoint/2010/main" val="4109104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crystal</a:t>
            </a:r>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inaccuracy of the HSE is directly transferred to the RF </a:t>
            </a:r>
            <a:r>
              <a:rPr lang="en-US" dirty="0" smtClean="0"/>
              <a:t>clock</a:t>
            </a:r>
          </a:p>
          <a:p>
            <a:pPr lvl="1"/>
            <a:r>
              <a:rPr lang="en-US" dirty="0" smtClean="0"/>
              <a:t>It must be fine-tuned </a:t>
            </a:r>
            <a:r>
              <a:rPr lang="en-US" dirty="0"/>
              <a:t>by </a:t>
            </a:r>
            <a:r>
              <a:rPr lang="en-US" dirty="0" smtClean="0"/>
              <a:t>adjusting </a:t>
            </a:r>
            <a:r>
              <a:rPr lang="en-US" dirty="0"/>
              <a:t>load capacitance at crystal </a:t>
            </a:r>
            <a:r>
              <a:rPr lang="en-US" dirty="0" smtClean="0"/>
              <a:t>terminals.</a:t>
            </a:r>
          </a:p>
          <a:p>
            <a:r>
              <a:rPr lang="en-US" dirty="0"/>
              <a:t>VFQFPN68 </a:t>
            </a:r>
            <a:endParaRPr lang="en-US" dirty="0" smtClean="0"/>
          </a:p>
          <a:p>
            <a:pPr lvl="1"/>
            <a:r>
              <a:rPr lang="en-US" dirty="0" smtClean="0"/>
              <a:t>OSC_IN: 35</a:t>
            </a:r>
          </a:p>
          <a:p>
            <a:pPr lvl="1"/>
            <a:r>
              <a:rPr lang="en-US" dirty="0" smtClean="0"/>
              <a:t>OSC_OUT: 34</a:t>
            </a:r>
          </a:p>
          <a:p>
            <a:r>
              <a:rPr lang="en-US" dirty="0" smtClean="0"/>
              <a:t>carrier accuracy = sum of the maximum values of:</a:t>
            </a:r>
          </a:p>
          <a:p>
            <a:pPr lvl="1"/>
            <a:r>
              <a:rPr lang="en-US" dirty="0" smtClean="0"/>
              <a:t>frequency tolerance</a:t>
            </a:r>
          </a:p>
          <a:p>
            <a:pPr lvl="1"/>
            <a:r>
              <a:rPr lang="en-US" dirty="0" smtClean="0"/>
              <a:t>frequency </a:t>
            </a:r>
            <a:r>
              <a:rPr lang="en-US" dirty="0"/>
              <a:t>versus temperature characteristics (for the temperature in which the crystal must be </a:t>
            </a:r>
            <a:r>
              <a:rPr lang="en-US" dirty="0" smtClean="0"/>
              <a:t>used)</a:t>
            </a:r>
          </a:p>
          <a:p>
            <a:pPr lvl="1"/>
            <a:r>
              <a:rPr lang="en-US" dirty="0" smtClean="0"/>
              <a:t>aging </a:t>
            </a:r>
            <a:r>
              <a:rPr lang="en-US" dirty="0"/>
              <a:t>(for the duration during which the crystal must be </a:t>
            </a:r>
            <a:r>
              <a:rPr lang="en-US" dirty="0" smtClean="0"/>
              <a:t>used)</a:t>
            </a:r>
          </a:p>
          <a:p>
            <a:pPr marL="342900" lvl="1" indent="-342900"/>
            <a:r>
              <a:rPr lang="en-US" dirty="0" smtClean="0"/>
              <a:t>Carrier </a:t>
            </a:r>
            <a:r>
              <a:rPr lang="en-US" dirty="0"/>
              <a:t>accuracy </a:t>
            </a:r>
            <a:r>
              <a:rPr lang="en-US" dirty="0" smtClean="0"/>
              <a:t>&lt;= </a:t>
            </a:r>
            <a:r>
              <a:rPr lang="en-US" dirty="0"/>
              <a:t>± 50 </a:t>
            </a:r>
            <a:r>
              <a:rPr lang="en-US" dirty="0" smtClean="0"/>
              <a:t>ppm</a:t>
            </a:r>
            <a:endParaRPr lang="en-US" dirty="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16</a:t>
            </a:fld>
            <a:endParaRPr lang="en-US"/>
          </a:p>
        </p:txBody>
      </p:sp>
    </p:spTree>
    <p:extLst>
      <p:ext uri="{BB962C8B-B14F-4D97-AF65-F5344CB8AC3E}">
        <p14:creationId xmlns:p14="http://schemas.microsoft.com/office/powerpoint/2010/main" val="278446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crystal</a:t>
            </a:r>
          </a:p>
        </p:txBody>
      </p:sp>
      <p:sp>
        <p:nvSpPr>
          <p:cNvPr id="3" name="Content Placeholder 2"/>
          <p:cNvSpPr>
            <a:spLocks noGrp="1"/>
          </p:cNvSpPr>
          <p:nvPr>
            <p:ph idx="1"/>
          </p:nvPr>
        </p:nvSpPr>
        <p:spPr/>
        <p:txBody>
          <a:bodyPr>
            <a:normAutofit fontScale="77500" lnSpcReduction="20000"/>
          </a:bodyPr>
          <a:lstStyle/>
          <a:p>
            <a:r>
              <a:rPr lang="en-US" dirty="0"/>
              <a:t>Tuning in </a:t>
            </a:r>
            <a:r>
              <a:rPr lang="en-US" dirty="0" smtClean="0"/>
              <a:t>production:</a:t>
            </a:r>
          </a:p>
          <a:p>
            <a:pPr lvl="1"/>
            <a:r>
              <a:rPr lang="en-US" dirty="0" smtClean="0"/>
              <a:t>Manual</a:t>
            </a:r>
          </a:p>
          <a:p>
            <a:pPr lvl="2"/>
            <a:r>
              <a:rPr lang="en-US" dirty="0"/>
              <a:t>Runs in SRAM (user program in Flash memory is not affected</a:t>
            </a:r>
            <a:r>
              <a:rPr lang="en-US" dirty="0" smtClean="0"/>
              <a:t>)</a:t>
            </a:r>
            <a:r>
              <a:rPr lang="en-US" dirty="0"/>
              <a:t> </a:t>
            </a:r>
            <a:r>
              <a:rPr lang="en-US" dirty="0">
                <a:solidFill>
                  <a:srgbClr val="FF0000"/>
                </a:solidFill>
              </a:rPr>
              <a:t>(BOOT0 &amp; BOOT1 pins)</a:t>
            </a:r>
            <a:endParaRPr lang="en-US" dirty="0" smtClean="0">
              <a:solidFill>
                <a:srgbClr val="FF0000"/>
              </a:solidFill>
            </a:endParaRPr>
          </a:p>
          <a:p>
            <a:pPr lvl="2"/>
            <a:r>
              <a:rPr lang="en-US" dirty="0" smtClean="0">
                <a:solidFill>
                  <a:srgbClr val="FF0000"/>
                </a:solidFill>
              </a:rPr>
              <a:t>3 Buttons</a:t>
            </a:r>
            <a:r>
              <a:rPr lang="en-US" dirty="0" smtClean="0"/>
              <a:t> </a:t>
            </a:r>
          </a:p>
          <a:p>
            <a:pPr lvl="2"/>
            <a:r>
              <a:rPr lang="en-US" dirty="0" smtClean="0"/>
              <a:t>a </a:t>
            </a:r>
            <a:r>
              <a:rPr lang="en-US" dirty="0"/>
              <a:t>frequency </a:t>
            </a:r>
            <a:r>
              <a:rPr lang="en-US" dirty="0" smtClean="0"/>
              <a:t>meter</a:t>
            </a:r>
          </a:p>
          <a:p>
            <a:pPr lvl="1"/>
            <a:r>
              <a:rPr lang="en-US" dirty="0" smtClean="0"/>
              <a:t>Automatic</a:t>
            </a:r>
          </a:p>
          <a:p>
            <a:pPr lvl="2"/>
            <a:r>
              <a:rPr lang="en-US" dirty="0"/>
              <a:t>Runs in SRAM (user program in Flash memory is not </a:t>
            </a:r>
            <a:r>
              <a:rPr lang="en-US" dirty="0" smtClean="0"/>
              <a:t>affected)</a:t>
            </a:r>
            <a:r>
              <a:rPr lang="en-US" dirty="0"/>
              <a:t> </a:t>
            </a:r>
            <a:r>
              <a:rPr lang="en-US" dirty="0">
                <a:solidFill>
                  <a:srgbClr val="FF0000"/>
                </a:solidFill>
              </a:rPr>
              <a:t>(BOOT0 &amp; BOOT1 pins)</a:t>
            </a:r>
            <a:endParaRPr lang="en-US" dirty="0" smtClean="0">
              <a:solidFill>
                <a:srgbClr val="FF0000"/>
              </a:solidFill>
            </a:endParaRPr>
          </a:p>
          <a:p>
            <a:pPr lvl="2"/>
            <a:r>
              <a:rPr lang="en-US" dirty="0"/>
              <a:t>N</a:t>
            </a:r>
            <a:r>
              <a:rPr lang="en-US" dirty="0" smtClean="0"/>
              <a:t>eed </a:t>
            </a:r>
            <a:r>
              <a:rPr lang="en-US" dirty="0"/>
              <a:t>to set up a reference clock only once to trim as many devices as </a:t>
            </a:r>
            <a:r>
              <a:rPr lang="en-US" dirty="0" smtClean="0"/>
              <a:t>wanted</a:t>
            </a:r>
          </a:p>
          <a:p>
            <a:pPr lvl="1"/>
            <a:r>
              <a:rPr lang="en-US" dirty="0" smtClean="0"/>
              <a:t>STM32CubeMonitor-RF</a:t>
            </a:r>
          </a:p>
          <a:p>
            <a:pPr lvl="2"/>
            <a:r>
              <a:rPr lang="en-US" dirty="0"/>
              <a:t>BLE stack and transparent mode FW must be flashed in the </a:t>
            </a:r>
            <a:r>
              <a:rPr lang="en-US" dirty="0" smtClean="0"/>
              <a:t>device</a:t>
            </a:r>
          </a:p>
          <a:p>
            <a:pPr lvl="2"/>
            <a:r>
              <a:rPr lang="en-US" dirty="0" smtClean="0"/>
              <a:t>Requires </a:t>
            </a:r>
            <a:r>
              <a:rPr lang="en-US" dirty="0"/>
              <a:t>several actions from the user for each </a:t>
            </a:r>
            <a:r>
              <a:rPr lang="en-US" dirty="0" smtClean="0"/>
              <a:t>product</a:t>
            </a:r>
          </a:p>
          <a:p>
            <a:pPr lvl="3"/>
            <a:r>
              <a:rPr lang="en-US" dirty="0" smtClean="0"/>
              <a:t>modifying </a:t>
            </a:r>
            <a:r>
              <a:rPr lang="en-US" dirty="0"/>
              <a:t>and running the </a:t>
            </a:r>
            <a:r>
              <a:rPr lang="en-US" dirty="0" smtClean="0"/>
              <a:t>script</a:t>
            </a:r>
          </a:p>
          <a:p>
            <a:pPr lvl="3"/>
            <a:r>
              <a:rPr lang="en-US" dirty="0" smtClean="0"/>
              <a:t>a </a:t>
            </a:r>
            <a:r>
              <a:rPr lang="en-US" dirty="0"/>
              <a:t>frequency </a:t>
            </a:r>
            <a:r>
              <a:rPr lang="en-US" dirty="0" smtClean="0"/>
              <a:t>meter</a:t>
            </a:r>
          </a:p>
          <a:p>
            <a:r>
              <a:rPr lang="en-US" dirty="0" smtClean="0"/>
              <a:t>All </a:t>
            </a:r>
            <a:r>
              <a:rPr lang="en-US" dirty="0"/>
              <a:t>methods require the use of </a:t>
            </a:r>
            <a:r>
              <a:rPr lang="en-US" dirty="0">
                <a:solidFill>
                  <a:srgbClr val="FF0000"/>
                </a:solidFill>
              </a:rPr>
              <a:t>a pin (MCO) </a:t>
            </a:r>
            <a:r>
              <a:rPr lang="en-US" dirty="0"/>
              <a:t>to output the HSE signal for the frequency measurement.</a:t>
            </a:r>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17</a:t>
            </a:fld>
            <a:endParaRPr lang="en-US"/>
          </a:p>
        </p:txBody>
      </p:sp>
    </p:spTree>
    <p:extLst>
      <p:ext uri="{BB962C8B-B14F-4D97-AF65-F5344CB8AC3E}">
        <p14:creationId xmlns:p14="http://schemas.microsoft.com/office/powerpoint/2010/main" val="3504230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specifications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342" y="3041678"/>
            <a:ext cx="8324659" cy="1731234"/>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18</a:t>
            </a:fld>
            <a:endParaRPr lang="en-US"/>
          </a:p>
        </p:txBody>
      </p:sp>
    </p:spTree>
    <p:extLst>
      <p:ext uri="{BB962C8B-B14F-4D97-AF65-F5344CB8AC3E}">
        <p14:creationId xmlns:p14="http://schemas.microsoft.com/office/powerpoint/2010/main" val="3013890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IPD</a:t>
            </a:r>
          </a:p>
        </p:txBody>
      </p:sp>
      <p:sp>
        <p:nvSpPr>
          <p:cNvPr id="3" name="Content Placeholder 2"/>
          <p:cNvSpPr>
            <a:spLocks noGrp="1"/>
          </p:cNvSpPr>
          <p:nvPr>
            <p:ph idx="1"/>
          </p:nvPr>
        </p:nvSpPr>
        <p:spPr/>
        <p:txBody>
          <a:bodyPr>
            <a:normAutofit fontScale="85000" lnSpcReduction="20000"/>
          </a:bodyPr>
          <a:lstStyle/>
          <a:p>
            <a:r>
              <a:rPr lang="en-US" dirty="0" smtClean="0"/>
              <a:t>IPD </a:t>
            </a:r>
            <a:r>
              <a:rPr lang="en-US" dirty="0"/>
              <a:t>(integrated passive </a:t>
            </a:r>
            <a:r>
              <a:rPr lang="en-US" dirty="0" smtClean="0"/>
              <a:t>device):</a:t>
            </a:r>
          </a:p>
          <a:p>
            <a:pPr lvl="1"/>
            <a:r>
              <a:rPr lang="en-US" dirty="0"/>
              <a:t>T</a:t>
            </a:r>
            <a:r>
              <a:rPr lang="en-US" dirty="0" smtClean="0"/>
              <a:t>o </a:t>
            </a:r>
            <a:r>
              <a:rPr lang="en-US" dirty="0"/>
              <a:t>replace the discrete matching network plus the integrated low-pass filter </a:t>
            </a:r>
            <a:endParaRPr lang="en-US" dirty="0" smtClean="0"/>
          </a:p>
          <a:p>
            <a:pPr lvl="1"/>
            <a:r>
              <a:rPr lang="en-US" dirty="0" smtClean="0"/>
              <a:t>keeping </a:t>
            </a:r>
            <a:r>
              <a:rPr lang="en-US" dirty="0"/>
              <a:t>equivalent TX/RX </a:t>
            </a:r>
            <a:r>
              <a:rPr lang="en-US" dirty="0" smtClean="0"/>
              <a:t>performance</a:t>
            </a:r>
          </a:p>
          <a:p>
            <a:r>
              <a:rPr lang="en-US" dirty="0"/>
              <a:t>QFN68</a:t>
            </a:r>
            <a:endParaRPr lang="en-US" dirty="0" smtClean="0"/>
          </a:p>
          <a:p>
            <a:pPr lvl="1"/>
            <a:r>
              <a:rPr lang="en-US" dirty="0"/>
              <a:t>MLPF-WB55-01E3 </a:t>
            </a:r>
            <a:endParaRPr lang="en-US" dirty="0" smtClean="0"/>
          </a:p>
          <a:p>
            <a:pPr lvl="2"/>
            <a:r>
              <a:rPr lang="en-US" dirty="0" smtClean="0"/>
              <a:t>DS12804: </a:t>
            </a:r>
            <a:r>
              <a:rPr lang="en-US" dirty="0"/>
              <a:t>2.4 GHz low pass filter matched to </a:t>
            </a:r>
            <a:r>
              <a:rPr lang="en-US" dirty="0" smtClean="0"/>
              <a:t>STM32WB55Cx/Rx</a:t>
            </a:r>
          </a:p>
          <a:p>
            <a:r>
              <a:rPr lang="en-US" dirty="0" smtClean="0"/>
              <a:t>Reducing the </a:t>
            </a:r>
            <a:r>
              <a:rPr lang="en-US" dirty="0"/>
              <a:t>length of the track between the output of the IPD and the RF </a:t>
            </a:r>
            <a:r>
              <a:rPr lang="en-US" dirty="0" smtClean="0"/>
              <a:t>output</a:t>
            </a:r>
          </a:p>
          <a:p>
            <a:pPr lvl="1"/>
            <a:r>
              <a:rPr lang="en-US" dirty="0"/>
              <a:t>T</a:t>
            </a:r>
            <a:r>
              <a:rPr lang="en-US" dirty="0" smtClean="0"/>
              <a:t>o </a:t>
            </a:r>
            <a:r>
              <a:rPr lang="en-US" dirty="0"/>
              <a:t>decrease the dimensions of the </a:t>
            </a:r>
            <a:r>
              <a:rPr lang="en-US" dirty="0" smtClean="0"/>
              <a:t>PCB</a:t>
            </a:r>
          </a:p>
          <a:p>
            <a:pPr lvl="1"/>
            <a:r>
              <a:rPr lang="en-US" dirty="0" smtClean="0"/>
              <a:t>Improving </a:t>
            </a:r>
            <a:r>
              <a:rPr lang="en-US" dirty="0"/>
              <a:t>RF performance by reducing losses </a:t>
            </a:r>
            <a:endParaRPr lang="en-US" dirty="0" smtClean="0"/>
          </a:p>
          <a:p>
            <a:pPr lvl="2"/>
            <a:r>
              <a:rPr lang="en-US" dirty="0" smtClean="0"/>
              <a:t>due </a:t>
            </a:r>
            <a:r>
              <a:rPr lang="en-US" dirty="0"/>
              <a:t>to the length of this </a:t>
            </a:r>
            <a:r>
              <a:rPr lang="en-US" dirty="0" smtClean="0"/>
              <a:t>track</a:t>
            </a:r>
          </a:p>
          <a:p>
            <a:r>
              <a:rPr lang="en-US" dirty="0" smtClean="0"/>
              <a:t>Reducing PCB </a:t>
            </a:r>
            <a:r>
              <a:rPr lang="en-US" dirty="0"/>
              <a:t>size and the bill of </a:t>
            </a:r>
            <a:r>
              <a:rPr lang="en-US" dirty="0" smtClean="0"/>
              <a:t>materials</a:t>
            </a:r>
          </a:p>
          <a:p>
            <a:r>
              <a:rPr lang="en-US" dirty="0"/>
              <a:t>P</a:t>
            </a:r>
            <a:r>
              <a:rPr lang="en-US" dirty="0" smtClean="0"/>
              <a:t>erformance </a:t>
            </a:r>
            <a:r>
              <a:rPr lang="en-US" dirty="0"/>
              <a:t>stability on volume </a:t>
            </a:r>
            <a:r>
              <a:rPr lang="en-US" dirty="0" smtClean="0"/>
              <a:t>production</a:t>
            </a:r>
          </a:p>
          <a:p>
            <a:pPr lvl="1"/>
            <a:r>
              <a:rPr lang="en-US" dirty="0"/>
              <a:t>L</a:t>
            </a:r>
            <a:r>
              <a:rPr lang="en-US" dirty="0" smtClean="0"/>
              <a:t>ower </a:t>
            </a:r>
            <a:r>
              <a:rPr lang="en-US" dirty="0"/>
              <a:t>parameter dispersion compared with the discrete </a:t>
            </a:r>
            <a:r>
              <a:rPr lang="en-US" dirty="0" smtClean="0"/>
              <a:t>components</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19</a:t>
            </a:fld>
            <a:endParaRPr lang="en-US"/>
          </a:p>
        </p:txBody>
      </p:sp>
    </p:spTree>
    <p:extLst>
      <p:ext uri="{BB962C8B-B14F-4D97-AF65-F5344CB8AC3E}">
        <p14:creationId xmlns:p14="http://schemas.microsoft.com/office/powerpoint/2010/main" val="820641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Block Diagram</a:t>
            </a:r>
            <a:endParaRPr lang="en-US" dirty="0"/>
          </a:p>
        </p:txBody>
      </p:sp>
      <p:sp>
        <p:nvSpPr>
          <p:cNvPr id="3" name="Content Placeholder 2"/>
          <p:cNvSpPr>
            <a:spLocks noGrp="1"/>
          </p:cNvSpPr>
          <p:nvPr>
            <p:ph idx="1"/>
          </p:nvPr>
        </p:nvSpPr>
        <p:spPr/>
        <p:txBody>
          <a:bodyPr/>
          <a:lstStyle/>
          <a:p>
            <a:r>
              <a:rPr lang="en-US" dirty="0" smtClean="0"/>
              <a:t>Wireless Bluetooth ARM MCU</a:t>
            </a:r>
          </a:p>
          <a:p>
            <a:r>
              <a:rPr lang="en-US" dirty="0" smtClean="0"/>
              <a:t>MEMS Speaker</a:t>
            </a:r>
          </a:p>
          <a:p>
            <a:r>
              <a:rPr lang="en-US" dirty="0" smtClean="0"/>
              <a:t>MEMS Microphone</a:t>
            </a:r>
          </a:p>
          <a:p>
            <a:r>
              <a:rPr lang="en-US" dirty="0" smtClean="0"/>
              <a:t>Power AMP</a:t>
            </a:r>
          </a:p>
          <a:p>
            <a:r>
              <a:rPr lang="en-US" dirty="0" smtClean="0"/>
              <a:t>Audio Codec</a:t>
            </a:r>
          </a:p>
          <a:p>
            <a:r>
              <a:rPr lang="en-US" dirty="0" smtClean="0"/>
              <a:t>Power</a:t>
            </a:r>
          </a:p>
          <a:p>
            <a:r>
              <a:rPr lang="en-US" dirty="0" smtClean="0"/>
              <a:t>Chip Antenna</a:t>
            </a:r>
          </a:p>
          <a:p>
            <a:r>
              <a:rPr lang="en-US" dirty="0" smtClean="0"/>
              <a:t>TOF Sensor</a:t>
            </a:r>
          </a:p>
          <a:p>
            <a:r>
              <a:rPr lang="en-US" dirty="0" smtClean="0"/>
              <a:t>Touch Sensor Controller</a:t>
            </a:r>
            <a:endParaRPr lang="en-US" dirty="0"/>
          </a:p>
        </p:txBody>
      </p:sp>
      <p:sp>
        <p:nvSpPr>
          <p:cNvPr id="4" name="Slide Number Placeholder 3"/>
          <p:cNvSpPr>
            <a:spLocks noGrp="1"/>
          </p:cNvSpPr>
          <p:nvPr>
            <p:ph type="sldNum" sz="quarter" idx="12"/>
          </p:nvPr>
        </p:nvSpPr>
        <p:spPr/>
        <p:txBody>
          <a:bodyPr/>
          <a:lstStyle/>
          <a:p>
            <a:fld id="{F21C91B6-D89A-464B-9C1A-C18744F82C9C}" type="slidenum">
              <a:rPr lang="en-US" smtClean="0"/>
              <a:t>2</a:t>
            </a:fld>
            <a:endParaRPr lang="en-US"/>
          </a:p>
        </p:txBody>
      </p:sp>
      <p:sp>
        <p:nvSpPr>
          <p:cNvPr id="5" name="Date Placeholder 4"/>
          <p:cNvSpPr>
            <a:spLocks noGrp="1"/>
          </p:cNvSpPr>
          <p:nvPr>
            <p:ph type="dt" sz="half" idx="10"/>
          </p:nvPr>
        </p:nvSpPr>
        <p:spPr/>
        <p:txBody>
          <a:bodyPr/>
          <a:lstStyle/>
          <a:p>
            <a:fld id="{6C0FCFD0-2FE7-4101-AD64-A1CB94152275}" type="datetime1">
              <a:rPr lang="en-US" smtClean="0"/>
              <a:t>11/9/2022</a:t>
            </a:fld>
            <a:endParaRPr lang="en-US"/>
          </a:p>
        </p:txBody>
      </p:sp>
    </p:spTree>
    <p:extLst>
      <p:ext uri="{BB962C8B-B14F-4D97-AF65-F5344CB8AC3E}">
        <p14:creationId xmlns:p14="http://schemas.microsoft.com/office/powerpoint/2010/main" val="3524981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IPD</a:t>
            </a:r>
            <a:endParaRPr lang="en-US" dirty="0"/>
          </a:p>
        </p:txBody>
      </p:sp>
      <p:sp>
        <p:nvSpPr>
          <p:cNvPr id="3" name="Content Placeholder 2"/>
          <p:cNvSpPr>
            <a:spLocks noGrp="1"/>
          </p:cNvSpPr>
          <p:nvPr>
            <p:ph idx="1"/>
          </p:nvPr>
        </p:nvSpPr>
        <p:spPr/>
        <p:txBody>
          <a:bodyPr/>
          <a:lstStyle/>
          <a:p>
            <a:r>
              <a:rPr lang="en-US" dirty="0" smtClean="0"/>
              <a:t>Output track width</a:t>
            </a:r>
          </a:p>
          <a:p>
            <a:pPr lvl="1"/>
            <a:r>
              <a:rPr lang="en-US" dirty="0" smtClean="0"/>
              <a:t>450um (0.45mm)</a:t>
            </a:r>
          </a:p>
          <a:p>
            <a:r>
              <a:rPr lang="en-US" dirty="0" smtClean="0"/>
              <a:t>Input track width</a:t>
            </a:r>
          </a:p>
          <a:p>
            <a:pPr lvl="1"/>
            <a:r>
              <a:rPr lang="en-US" dirty="0" smtClean="0"/>
              <a:t>200um (0.2mm)</a:t>
            </a:r>
          </a:p>
          <a:p>
            <a:r>
              <a:rPr lang="en-US" dirty="0" smtClean="0"/>
              <a:t>Input track length</a:t>
            </a:r>
          </a:p>
          <a:p>
            <a:pPr lvl="1"/>
            <a:r>
              <a:rPr lang="en-US" dirty="0" smtClean="0"/>
              <a:t>1500um (1.5mm)</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20</a:t>
            </a:fld>
            <a:endParaRPr lang="en-US"/>
          </a:p>
        </p:txBody>
      </p:sp>
    </p:spTree>
    <p:extLst>
      <p:ext uri="{BB962C8B-B14F-4D97-AF65-F5344CB8AC3E}">
        <p14:creationId xmlns:p14="http://schemas.microsoft.com/office/powerpoint/2010/main" val="1680035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PCB stack and technology</a:t>
            </a:r>
          </a:p>
        </p:txBody>
      </p:sp>
      <p:sp>
        <p:nvSpPr>
          <p:cNvPr id="3" name="Content Placeholder 2"/>
          <p:cNvSpPr>
            <a:spLocks noGrp="1"/>
          </p:cNvSpPr>
          <p:nvPr>
            <p:ph idx="1"/>
          </p:nvPr>
        </p:nvSpPr>
        <p:spPr/>
        <p:txBody>
          <a:bodyPr>
            <a:normAutofit fontScale="92500" lnSpcReduction="20000"/>
          </a:bodyPr>
          <a:lstStyle/>
          <a:p>
            <a:r>
              <a:rPr lang="en-US" dirty="0" smtClean="0"/>
              <a:t>FR4 substrate</a:t>
            </a:r>
          </a:p>
          <a:p>
            <a:pPr marL="342900" lvl="1" indent="-342900"/>
            <a:r>
              <a:rPr lang="en-US" sz="1800" dirty="0"/>
              <a:t>Use TOP layer for the components and the RF transmission line</a:t>
            </a:r>
          </a:p>
          <a:p>
            <a:pPr marL="342900" lvl="1" indent="-342900"/>
            <a:r>
              <a:rPr lang="en-US" sz="1800" dirty="0"/>
              <a:t>use a continuous ground plane on INNER 1 layer</a:t>
            </a:r>
          </a:p>
          <a:p>
            <a:pPr marL="342900" lvl="1" indent="-342900"/>
            <a:r>
              <a:rPr lang="en-US" sz="1800" dirty="0"/>
              <a:t>Not sharing or assigning to signal or power nets</a:t>
            </a:r>
          </a:p>
          <a:p>
            <a:pPr marL="342900" lvl="1" indent="-342900"/>
            <a:r>
              <a:rPr lang="en-US" sz="1800" dirty="0"/>
              <a:t>Uniquely allocated to ground</a:t>
            </a:r>
          </a:p>
          <a:p>
            <a:pPr marL="342900" lvl="1" indent="-342900"/>
            <a:r>
              <a:rPr lang="en-US" sz="1800" dirty="0"/>
              <a:t>Partial ground planes on a layer for all RF components and transmission line</a:t>
            </a:r>
          </a:p>
          <a:p>
            <a:r>
              <a:rPr lang="en-US" dirty="0"/>
              <a:t>None broken ground planes under transmission line routing</a:t>
            </a:r>
          </a:p>
          <a:p>
            <a:r>
              <a:rPr lang="en-US" dirty="0" smtClean="0"/>
              <a:t>Add </a:t>
            </a:r>
            <a:r>
              <a:rPr lang="en-US" dirty="0"/>
              <a:t>liberally g</a:t>
            </a:r>
            <a:r>
              <a:rPr lang="en-US" dirty="0" smtClean="0"/>
              <a:t>round </a:t>
            </a:r>
            <a:r>
              <a:rPr lang="en-US" dirty="0" err="1"/>
              <a:t>vias</a:t>
            </a:r>
            <a:r>
              <a:rPr lang="en-US" dirty="0"/>
              <a:t> between </a:t>
            </a:r>
            <a:r>
              <a:rPr lang="en-US" dirty="0" smtClean="0"/>
              <a:t>layers throughout </a:t>
            </a:r>
            <a:r>
              <a:rPr lang="en-US" dirty="0"/>
              <a:t>the RF portion of the </a:t>
            </a:r>
            <a:r>
              <a:rPr lang="en-US" dirty="0" smtClean="0"/>
              <a:t>PCB</a:t>
            </a:r>
          </a:p>
          <a:p>
            <a:pPr lvl="1"/>
            <a:r>
              <a:rPr lang="en-US" dirty="0" smtClean="0"/>
              <a:t>To prevent </a:t>
            </a:r>
            <a:r>
              <a:rPr lang="en-US" dirty="0"/>
              <a:t>accrual of parasitic ground inductance due to ground-current return </a:t>
            </a:r>
            <a:r>
              <a:rPr lang="en-US" dirty="0" smtClean="0"/>
              <a:t>paths</a:t>
            </a:r>
            <a:endParaRPr lang="en-US" dirty="0"/>
          </a:p>
          <a:p>
            <a:pPr lvl="1"/>
            <a:r>
              <a:rPr lang="en-US" dirty="0" smtClean="0"/>
              <a:t>To </a:t>
            </a:r>
            <a:r>
              <a:rPr lang="en-US" dirty="0"/>
              <a:t>prevent cross-coupling from RF and other signal lines across the </a:t>
            </a:r>
            <a:r>
              <a:rPr lang="en-US" dirty="0" smtClean="0"/>
              <a:t>PCB</a:t>
            </a:r>
            <a:endParaRPr lang="en-US" dirty="0"/>
          </a:p>
          <a:p>
            <a:endParaRPr lang="en-US" dirty="0"/>
          </a:p>
          <a:p>
            <a:pPr marL="342900" lvl="1" indent="-342900"/>
            <a:endParaRPr lang="en-US" dirty="0"/>
          </a:p>
          <a:p>
            <a:pPr marL="342900" lvl="1" indent="-342900"/>
            <a:endParaRPr lang="en-US" dirty="0" smtClean="0"/>
          </a:p>
          <a:p>
            <a:pPr marL="342900" lvl="1" indent="-342900"/>
            <a:endParaRPr lang="en-US" dirty="0"/>
          </a:p>
          <a:p>
            <a:pPr marL="342900" lvl="1" indent="-342900"/>
            <a:endParaRPr lang="en-US" dirty="0" smtClean="0"/>
          </a:p>
          <a:p>
            <a:pPr marL="342900" lvl="1" indent="-342900"/>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21</a:t>
            </a:fld>
            <a:endParaRPr lang="en-US"/>
          </a:p>
        </p:txBody>
      </p:sp>
    </p:spTree>
    <p:extLst>
      <p:ext uri="{BB962C8B-B14F-4D97-AF65-F5344CB8AC3E}">
        <p14:creationId xmlns:p14="http://schemas.microsoft.com/office/powerpoint/2010/main" val="520616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PCB stack and technology</a:t>
            </a:r>
          </a:p>
        </p:txBody>
      </p:sp>
      <p:sp>
        <p:nvSpPr>
          <p:cNvPr id="3" name="Content Placeholder 2"/>
          <p:cNvSpPr>
            <a:spLocks noGrp="1"/>
          </p:cNvSpPr>
          <p:nvPr>
            <p:ph idx="1"/>
          </p:nvPr>
        </p:nvSpPr>
        <p:spPr/>
        <p:txBody>
          <a:bodyPr/>
          <a:lstStyle/>
          <a:p>
            <a:r>
              <a:rPr lang="en-US" dirty="0" smtClean="0"/>
              <a:t>Fill unused </a:t>
            </a:r>
            <a:r>
              <a:rPr lang="en-US" dirty="0"/>
              <a:t>area </a:t>
            </a:r>
            <a:r>
              <a:rPr lang="en-US" dirty="0" smtClean="0"/>
              <a:t>on the TOP layer with </a:t>
            </a:r>
            <a:r>
              <a:rPr lang="en-US" dirty="0"/>
              <a:t>ground </a:t>
            </a:r>
            <a:r>
              <a:rPr lang="en-US" dirty="0" smtClean="0"/>
              <a:t>plane</a:t>
            </a:r>
          </a:p>
          <a:p>
            <a:pPr lvl="1"/>
            <a:r>
              <a:rPr lang="en-US" dirty="0" smtClean="0"/>
              <a:t>connect </a:t>
            </a:r>
            <a:r>
              <a:rPr lang="en-US" dirty="0"/>
              <a:t>this top fill with the INNER1 ground plane with several </a:t>
            </a:r>
            <a:r>
              <a:rPr lang="en-US" dirty="0" err="1" smtClean="0"/>
              <a:t>vias</a:t>
            </a:r>
            <a:endParaRPr lang="en-US" dirty="0" smtClean="0"/>
          </a:p>
          <a:p>
            <a:pPr lvl="1"/>
            <a:r>
              <a:rPr lang="en-US" dirty="0" err="1"/>
              <a:t>V</a:t>
            </a:r>
            <a:r>
              <a:rPr lang="en-US" dirty="0" err="1" smtClean="0"/>
              <a:t>ias</a:t>
            </a:r>
            <a:r>
              <a:rPr lang="en-US" dirty="0" smtClean="0"/>
              <a:t> </a:t>
            </a:r>
            <a:r>
              <a:rPr lang="en-US" dirty="0"/>
              <a:t>space about 1/10th of the </a:t>
            </a:r>
            <a:r>
              <a:rPr lang="en-US" dirty="0" smtClean="0"/>
              <a:t>wavelength apart</a:t>
            </a:r>
            <a:endParaRPr lang="en-US" dirty="0"/>
          </a:p>
          <a:p>
            <a:r>
              <a:rPr lang="en-US" dirty="0" smtClean="0"/>
              <a:t>No </a:t>
            </a:r>
            <a:r>
              <a:rPr lang="en-US" dirty="0"/>
              <a:t>signals </a:t>
            </a:r>
            <a:r>
              <a:rPr lang="en-US" dirty="0" smtClean="0"/>
              <a:t>routing </a:t>
            </a:r>
            <a:r>
              <a:rPr lang="en-US" dirty="0"/>
              <a:t>on layers between the power supplies layer and the ground </a:t>
            </a:r>
            <a:r>
              <a:rPr lang="en-US" dirty="0" smtClean="0"/>
              <a:t>layer</a:t>
            </a:r>
          </a:p>
          <a:p>
            <a:r>
              <a:rPr lang="en-US" dirty="0" smtClean="0"/>
              <a:t>More than 4 layers PCB:</a:t>
            </a:r>
          </a:p>
          <a:p>
            <a:pPr lvl="1"/>
            <a:r>
              <a:rPr lang="en-US" dirty="0" smtClean="0"/>
              <a:t>Components </a:t>
            </a:r>
            <a:r>
              <a:rPr lang="en-US" dirty="0"/>
              <a:t>and critical signals (e.g. RF, XTAL, SMPS) on the TOP </a:t>
            </a:r>
            <a:r>
              <a:rPr lang="en-US" dirty="0" smtClean="0"/>
              <a:t>layer</a:t>
            </a:r>
          </a:p>
          <a:p>
            <a:pPr lvl="1"/>
            <a:r>
              <a:rPr lang="en-US" dirty="0" smtClean="0"/>
              <a:t>Ground </a:t>
            </a:r>
            <a:r>
              <a:rPr lang="en-US" dirty="0"/>
              <a:t>plane in INNER1 layer before routing the signals on the others layers (INNER2, INNER3, …) to isolate the GPIOs from the critical </a:t>
            </a:r>
            <a:r>
              <a:rPr lang="en-US" dirty="0" smtClean="0"/>
              <a:t>signals</a:t>
            </a:r>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22</a:t>
            </a:fld>
            <a:endParaRPr lang="en-US"/>
          </a:p>
        </p:txBody>
      </p:sp>
    </p:spTree>
    <p:extLst>
      <p:ext uri="{BB962C8B-B14F-4D97-AF65-F5344CB8AC3E}">
        <p14:creationId xmlns:p14="http://schemas.microsoft.com/office/powerpoint/2010/main" val="969092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parts</a:t>
            </a:r>
          </a:p>
        </p:txBody>
      </p:sp>
      <p:sp>
        <p:nvSpPr>
          <p:cNvPr id="3" name="Content Placeholder 2"/>
          <p:cNvSpPr>
            <a:spLocks noGrp="1"/>
          </p:cNvSpPr>
          <p:nvPr>
            <p:ph idx="1"/>
          </p:nvPr>
        </p:nvSpPr>
        <p:spPr/>
        <p:txBody>
          <a:bodyPr/>
          <a:lstStyle/>
          <a:p>
            <a:r>
              <a:rPr lang="en-US" dirty="0" smtClean="0"/>
              <a:t>RF</a:t>
            </a:r>
          </a:p>
          <a:p>
            <a:pPr lvl="1"/>
            <a:r>
              <a:rPr lang="en-US" dirty="0" smtClean="0"/>
              <a:t>Route the </a:t>
            </a:r>
            <a:r>
              <a:rPr lang="en-US" dirty="0"/>
              <a:t>power supply and digital lines </a:t>
            </a:r>
            <a:r>
              <a:rPr lang="en-US" dirty="0" smtClean="0"/>
              <a:t>away </a:t>
            </a:r>
            <a:r>
              <a:rPr lang="en-US" dirty="0"/>
              <a:t>from the RF </a:t>
            </a:r>
            <a:r>
              <a:rPr lang="en-US" dirty="0" smtClean="0"/>
              <a:t>section</a:t>
            </a:r>
          </a:p>
          <a:p>
            <a:pPr lvl="1"/>
            <a:r>
              <a:rPr lang="en-US" dirty="0"/>
              <a:t>D</a:t>
            </a:r>
            <a:r>
              <a:rPr lang="en-US" dirty="0" smtClean="0"/>
              <a:t>ecoupling to </a:t>
            </a:r>
            <a:r>
              <a:rPr lang="en-US" dirty="0"/>
              <a:t>isolate </a:t>
            </a:r>
            <a:r>
              <a:rPr lang="en-US" dirty="0" smtClean="0"/>
              <a:t>power </a:t>
            </a:r>
            <a:r>
              <a:rPr lang="en-US" dirty="0"/>
              <a:t>supply pin from the high frequency </a:t>
            </a:r>
            <a:r>
              <a:rPr lang="en-US" dirty="0" smtClean="0"/>
              <a:t>noise</a:t>
            </a:r>
          </a:p>
          <a:p>
            <a:pPr lvl="1"/>
            <a:r>
              <a:rPr lang="en-US" dirty="0" smtClean="0"/>
              <a:t>Route </a:t>
            </a:r>
            <a:r>
              <a:rPr lang="en-US" dirty="0"/>
              <a:t>separately h</a:t>
            </a:r>
            <a:r>
              <a:rPr lang="en-US" dirty="0" smtClean="0"/>
              <a:t>igh-speed </a:t>
            </a:r>
            <a:r>
              <a:rPr lang="en-US" dirty="0"/>
              <a:t>digital signal </a:t>
            </a:r>
            <a:r>
              <a:rPr lang="en-US" dirty="0" smtClean="0"/>
              <a:t>lines</a:t>
            </a:r>
          </a:p>
          <a:p>
            <a:pPr lvl="2"/>
            <a:r>
              <a:rPr lang="en-US" dirty="0"/>
              <a:t>O</a:t>
            </a:r>
            <a:r>
              <a:rPr lang="en-US" dirty="0" smtClean="0"/>
              <a:t>n </a:t>
            </a:r>
            <a:r>
              <a:rPr lang="en-US" dirty="0"/>
              <a:t>a layer different from that of the RF signal </a:t>
            </a:r>
            <a:r>
              <a:rPr lang="en-US" dirty="0" smtClean="0"/>
              <a:t>line</a:t>
            </a:r>
          </a:p>
          <a:p>
            <a:pPr lvl="2"/>
            <a:r>
              <a:rPr lang="en-US" dirty="0"/>
              <a:t>T</a:t>
            </a:r>
            <a:r>
              <a:rPr lang="en-US" dirty="0" smtClean="0"/>
              <a:t>o </a:t>
            </a:r>
            <a:r>
              <a:rPr lang="en-US" dirty="0"/>
              <a:t>prevent </a:t>
            </a:r>
            <a:r>
              <a:rPr lang="en-US" dirty="0" smtClean="0"/>
              <a:t>coupling</a:t>
            </a:r>
            <a:endParaRPr lang="en-US" dirty="0"/>
          </a:p>
          <a:p>
            <a:pPr lvl="1"/>
            <a:r>
              <a:rPr lang="en-US" dirty="0" smtClean="0"/>
              <a:t>Route VDD </a:t>
            </a:r>
            <a:r>
              <a:rPr lang="en-US" dirty="0"/>
              <a:t>and power lines </a:t>
            </a:r>
            <a:r>
              <a:rPr lang="en-US" dirty="0" smtClean="0"/>
              <a:t>on </a:t>
            </a:r>
            <a:r>
              <a:rPr lang="en-US" dirty="0"/>
              <a:t>a dedicated </a:t>
            </a:r>
            <a:r>
              <a:rPr lang="en-US" dirty="0" smtClean="0"/>
              <a:t>layer</a:t>
            </a:r>
          </a:p>
          <a:p>
            <a:pPr lvl="1"/>
            <a:r>
              <a:rPr lang="en-US" dirty="0" smtClean="0"/>
              <a:t>Provide </a:t>
            </a:r>
            <a:r>
              <a:rPr lang="en-US" dirty="0"/>
              <a:t>adequate decoupling/bypass </a:t>
            </a:r>
            <a:r>
              <a:rPr lang="en-US" dirty="0" smtClean="0"/>
              <a:t>capacitors</a:t>
            </a:r>
          </a:p>
          <a:p>
            <a:pPr lvl="2"/>
            <a:r>
              <a:rPr lang="en-US" dirty="0" smtClean="0"/>
              <a:t>at </a:t>
            </a:r>
            <a:r>
              <a:rPr lang="en-US" dirty="0"/>
              <a:t>the main VDD distribution </a:t>
            </a:r>
            <a:r>
              <a:rPr lang="en-US" dirty="0" smtClean="0"/>
              <a:t>nodes</a:t>
            </a:r>
          </a:p>
          <a:p>
            <a:pPr lvl="2"/>
            <a:r>
              <a:rPr lang="en-US" dirty="0" smtClean="0"/>
              <a:t>at </a:t>
            </a:r>
            <a:r>
              <a:rPr lang="en-US" dirty="0"/>
              <a:t>VDD </a:t>
            </a:r>
            <a:r>
              <a:rPr lang="en-US" dirty="0" smtClean="0"/>
              <a:t>branches</a:t>
            </a:r>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23</a:t>
            </a:fld>
            <a:endParaRPr lang="en-US"/>
          </a:p>
        </p:txBody>
      </p:sp>
    </p:spTree>
    <p:extLst>
      <p:ext uri="{BB962C8B-B14F-4D97-AF65-F5344CB8AC3E}">
        <p14:creationId xmlns:p14="http://schemas.microsoft.com/office/powerpoint/2010/main" val="1015090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parts</a:t>
            </a:r>
          </a:p>
        </p:txBody>
      </p:sp>
      <p:sp>
        <p:nvSpPr>
          <p:cNvPr id="3" name="Content Placeholder 2"/>
          <p:cNvSpPr>
            <a:spLocks noGrp="1"/>
          </p:cNvSpPr>
          <p:nvPr>
            <p:ph idx="1"/>
          </p:nvPr>
        </p:nvSpPr>
        <p:spPr/>
        <p:txBody>
          <a:bodyPr/>
          <a:lstStyle/>
          <a:p>
            <a:pPr marL="342900" lvl="1" indent="-342900"/>
            <a:r>
              <a:rPr lang="en-US" dirty="0" smtClean="0"/>
              <a:t>RF</a:t>
            </a:r>
          </a:p>
          <a:p>
            <a:pPr marL="742950" lvl="2" indent="-342900"/>
            <a:r>
              <a:rPr lang="en-US" dirty="0" smtClean="0"/>
              <a:t>A </a:t>
            </a:r>
            <a:r>
              <a:rPr lang="en-US" dirty="0"/>
              <a:t>matching network </a:t>
            </a:r>
            <a:r>
              <a:rPr lang="en-US" dirty="0" smtClean="0"/>
              <a:t>between </a:t>
            </a:r>
            <a:r>
              <a:rPr lang="en-US" dirty="0"/>
              <a:t>the RF1 output pin and the RF low-pass </a:t>
            </a:r>
            <a:r>
              <a:rPr lang="en-US" dirty="0" smtClean="0"/>
              <a:t>filter</a:t>
            </a:r>
          </a:p>
          <a:p>
            <a:pPr marL="742950" lvl="2" indent="-342900"/>
            <a:r>
              <a:rPr lang="en-US" dirty="0" smtClean="0"/>
              <a:t>Place </a:t>
            </a:r>
            <a:r>
              <a:rPr lang="en-US" dirty="0"/>
              <a:t>the matching network as near as possible to the RF </a:t>
            </a:r>
            <a:r>
              <a:rPr lang="en-US" dirty="0" smtClean="0"/>
              <a:t>output</a:t>
            </a:r>
          </a:p>
          <a:p>
            <a:pPr marL="742950" lvl="2" indent="-342900"/>
            <a:r>
              <a:rPr lang="en-US" dirty="0"/>
              <a:t>A</a:t>
            </a:r>
            <a:r>
              <a:rPr lang="en-US" dirty="0" smtClean="0"/>
              <a:t>void </a:t>
            </a:r>
            <a:r>
              <a:rPr lang="en-US" dirty="0"/>
              <a:t>long track between each component of </a:t>
            </a:r>
            <a:r>
              <a:rPr lang="en-US" dirty="0" smtClean="0"/>
              <a:t>matching network</a:t>
            </a:r>
          </a:p>
          <a:p>
            <a:pPr marL="742950" lvl="2" indent="-342900"/>
            <a:r>
              <a:rPr lang="en-US" dirty="0" smtClean="0"/>
              <a:t>Track </a:t>
            </a:r>
            <a:r>
              <a:rPr lang="en-US" dirty="0"/>
              <a:t>between the output of the low-pass filter FLT1 and the SMA </a:t>
            </a:r>
            <a:r>
              <a:rPr lang="en-US" dirty="0" smtClean="0"/>
              <a:t>connector</a:t>
            </a:r>
          </a:p>
          <a:p>
            <a:pPr marL="1200150" lvl="3" indent="-342900"/>
            <a:r>
              <a:rPr lang="en-US" dirty="0" smtClean="0"/>
              <a:t>variable length</a:t>
            </a:r>
          </a:p>
          <a:p>
            <a:pPr marL="1200150" lvl="3" indent="-342900"/>
            <a:r>
              <a:rPr lang="en-US" dirty="0" smtClean="0"/>
              <a:t>depending </a:t>
            </a:r>
            <a:r>
              <a:rPr lang="en-US" dirty="0"/>
              <a:t>upon the </a:t>
            </a:r>
            <a:r>
              <a:rPr lang="en-US" dirty="0" smtClean="0"/>
              <a:t>application</a:t>
            </a:r>
          </a:p>
          <a:p>
            <a:pPr marL="1200150" lvl="3" indent="-342900"/>
            <a:r>
              <a:rPr lang="en-US" dirty="0" smtClean="0"/>
              <a:t>provided </a:t>
            </a:r>
            <a:r>
              <a:rPr lang="en-US" dirty="0"/>
              <a:t>that its impedance is always 50 </a:t>
            </a:r>
            <a:r>
              <a:rPr lang="en-US" dirty="0" smtClean="0"/>
              <a:t>Ω</a:t>
            </a:r>
            <a:endParaRPr lang="en-US" dirty="0"/>
          </a:p>
          <a:p>
            <a:pPr marL="342900" lvl="1" indent="-342900"/>
            <a:endParaRPr lang="en-US" dirty="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24</a:t>
            </a:fld>
            <a:endParaRPr lang="en-US"/>
          </a:p>
        </p:txBody>
      </p:sp>
    </p:spTree>
    <p:extLst>
      <p:ext uri="{BB962C8B-B14F-4D97-AF65-F5344CB8AC3E}">
        <p14:creationId xmlns:p14="http://schemas.microsoft.com/office/powerpoint/2010/main" val="4245558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parts</a:t>
            </a:r>
          </a:p>
        </p:txBody>
      </p:sp>
      <p:sp>
        <p:nvSpPr>
          <p:cNvPr id="3" name="Content Placeholder 2"/>
          <p:cNvSpPr>
            <a:spLocks noGrp="1"/>
          </p:cNvSpPr>
          <p:nvPr>
            <p:ph idx="1"/>
          </p:nvPr>
        </p:nvSpPr>
        <p:spPr/>
        <p:txBody>
          <a:bodyPr>
            <a:normAutofit fontScale="47500" lnSpcReduction="20000"/>
          </a:bodyPr>
          <a:lstStyle/>
          <a:p>
            <a:r>
              <a:rPr lang="en-US" dirty="0"/>
              <a:t>SMPS</a:t>
            </a:r>
          </a:p>
          <a:p>
            <a:pPr lvl="1"/>
            <a:r>
              <a:rPr lang="en-US" dirty="0"/>
              <a:t>some design rules </a:t>
            </a:r>
            <a:r>
              <a:rPr lang="en-US" dirty="0" smtClean="0"/>
              <a:t>for </a:t>
            </a:r>
            <a:r>
              <a:rPr lang="en-US" dirty="0"/>
              <a:t>the layout of the VDDSMPS </a:t>
            </a:r>
            <a:r>
              <a:rPr lang="en-US" dirty="0" smtClean="0"/>
              <a:t>tracks</a:t>
            </a:r>
            <a:endParaRPr lang="en-US" dirty="0"/>
          </a:p>
          <a:p>
            <a:pPr lvl="1"/>
            <a:r>
              <a:rPr lang="en-US" dirty="0"/>
              <a:t>Capacitor </a:t>
            </a:r>
            <a:r>
              <a:rPr lang="en-US" dirty="0" smtClean="0"/>
              <a:t>(4.7 </a:t>
            </a:r>
            <a:r>
              <a:rPr lang="en-US" dirty="0" err="1"/>
              <a:t>μF</a:t>
            </a:r>
            <a:r>
              <a:rPr lang="en-US" dirty="0"/>
              <a:t>) </a:t>
            </a:r>
            <a:r>
              <a:rPr lang="en-US" dirty="0" smtClean="0"/>
              <a:t>between </a:t>
            </a:r>
            <a:r>
              <a:rPr lang="en-US" dirty="0"/>
              <a:t>VDDSMPS </a:t>
            </a:r>
            <a:r>
              <a:rPr lang="en-US" dirty="0" smtClean="0"/>
              <a:t>pins</a:t>
            </a:r>
            <a:endParaRPr lang="en-US" dirty="0"/>
          </a:p>
          <a:p>
            <a:pPr lvl="2"/>
            <a:r>
              <a:rPr lang="en-US" dirty="0"/>
              <a:t>Ensure </a:t>
            </a:r>
            <a:r>
              <a:rPr lang="en-US" dirty="0" smtClean="0"/>
              <a:t>a </a:t>
            </a:r>
            <a:r>
              <a:rPr lang="en-US" dirty="0"/>
              <a:t>whole ground plane </a:t>
            </a:r>
            <a:r>
              <a:rPr lang="en-US" dirty="0" smtClean="0"/>
              <a:t>just </a:t>
            </a:r>
            <a:r>
              <a:rPr lang="en-US" dirty="0"/>
              <a:t>under the </a:t>
            </a:r>
            <a:r>
              <a:rPr lang="en-US" dirty="0" smtClean="0"/>
              <a:t>layer</a:t>
            </a:r>
          </a:p>
          <a:p>
            <a:pPr lvl="3"/>
            <a:r>
              <a:rPr lang="en-US" dirty="0" smtClean="0"/>
              <a:t>cover </a:t>
            </a:r>
            <a:r>
              <a:rPr lang="en-US" dirty="0"/>
              <a:t>the capacitor and the track between it and the VDDSMPS </a:t>
            </a:r>
            <a:r>
              <a:rPr lang="en-US" dirty="0" smtClean="0"/>
              <a:t>pins</a:t>
            </a:r>
          </a:p>
          <a:p>
            <a:pPr lvl="2"/>
            <a:r>
              <a:rPr lang="en-US" dirty="0"/>
              <a:t>Measure the width and length of the track between the VDDSMPS pin and the </a:t>
            </a:r>
            <a:r>
              <a:rPr lang="en-US" dirty="0" smtClean="0"/>
              <a:t>capacitor:</a:t>
            </a:r>
          </a:p>
          <a:p>
            <a:pPr lvl="3"/>
            <a:r>
              <a:rPr lang="en-US" dirty="0"/>
              <a:t>Track total </a:t>
            </a:r>
            <a:r>
              <a:rPr lang="en-US" dirty="0" err="1"/>
              <a:t>lenght</a:t>
            </a:r>
            <a:r>
              <a:rPr lang="en-US" dirty="0"/>
              <a:t>: 1.663 mm </a:t>
            </a:r>
            <a:endParaRPr lang="en-US" dirty="0" smtClean="0"/>
          </a:p>
          <a:p>
            <a:pPr lvl="3"/>
            <a:r>
              <a:rPr lang="en-US" dirty="0"/>
              <a:t>Track width: 0.25 mm</a:t>
            </a:r>
          </a:p>
          <a:p>
            <a:pPr lvl="1"/>
            <a:r>
              <a:rPr lang="en-US" dirty="0"/>
              <a:t>Check </a:t>
            </a:r>
            <a:r>
              <a:rPr lang="en-US" dirty="0" smtClean="0"/>
              <a:t>the </a:t>
            </a:r>
            <a:r>
              <a:rPr lang="en-US" dirty="0"/>
              <a:t>thickness and the permittivity of the </a:t>
            </a:r>
            <a:r>
              <a:rPr lang="en-US" dirty="0" smtClean="0"/>
              <a:t>dielectric</a:t>
            </a:r>
          </a:p>
          <a:p>
            <a:pPr lvl="2"/>
            <a:r>
              <a:rPr lang="en-US" dirty="0" smtClean="0"/>
              <a:t>distance </a:t>
            </a:r>
            <a:r>
              <a:rPr lang="en-US" dirty="0"/>
              <a:t>between the capacitor and the ground plane </a:t>
            </a:r>
            <a:r>
              <a:rPr lang="en-US" dirty="0" smtClean="0"/>
              <a:t>reference</a:t>
            </a:r>
            <a:endParaRPr lang="en-US" dirty="0"/>
          </a:p>
          <a:p>
            <a:pPr lvl="1"/>
            <a:r>
              <a:rPr lang="en-US" dirty="0"/>
              <a:t>Use the freeware Saturn PCB</a:t>
            </a:r>
          </a:p>
          <a:p>
            <a:pPr lvl="1"/>
            <a:r>
              <a:rPr lang="en-US" dirty="0"/>
              <a:t>The ground pin of C12 must return to the ground plane through a via as close as possible (see Figure 27</a:t>
            </a:r>
            <a:r>
              <a:rPr lang="en-US" dirty="0" smtClean="0"/>
              <a:t>).</a:t>
            </a:r>
          </a:p>
          <a:p>
            <a:pPr lvl="2"/>
            <a:r>
              <a:rPr lang="en-US" dirty="0"/>
              <a:t>Via from top to bottom layer Diameter = 200 µm</a:t>
            </a:r>
            <a:endParaRPr lang="en-US" dirty="0" smtClean="0"/>
          </a:p>
          <a:p>
            <a:pPr lvl="2"/>
            <a:r>
              <a:rPr lang="en-US" dirty="0" smtClean="0"/>
              <a:t>This </a:t>
            </a:r>
            <a:r>
              <a:rPr lang="en-US" dirty="0"/>
              <a:t>via has also an ESL</a:t>
            </a:r>
            <a:r>
              <a:rPr lang="en-US" dirty="0" smtClean="0"/>
              <a:t>.</a:t>
            </a:r>
            <a:endParaRPr lang="en-US" dirty="0"/>
          </a:p>
          <a:p>
            <a:pPr lvl="1"/>
            <a:r>
              <a:rPr lang="en-US" dirty="0"/>
              <a:t>The board ESL </a:t>
            </a:r>
            <a:r>
              <a:rPr lang="en-US" dirty="0" smtClean="0"/>
              <a:t> = between </a:t>
            </a:r>
            <a:r>
              <a:rPr lang="en-US" dirty="0"/>
              <a:t>the decoupling capacitance and the VDDSMPS </a:t>
            </a:r>
            <a:r>
              <a:rPr lang="en-US" dirty="0" smtClean="0"/>
              <a:t>pin</a:t>
            </a:r>
          </a:p>
          <a:p>
            <a:pPr lvl="2"/>
            <a:r>
              <a:rPr lang="en-US" dirty="0" smtClean="0"/>
              <a:t>lower </a:t>
            </a:r>
            <a:r>
              <a:rPr lang="en-US" dirty="0"/>
              <a:t>than </a:t>
            </a:r>
            <a:r>
              <a:rPr lang="en-US" dirty="0" smtClean="0"/>
              <a:t>2.0 </a:t>
            </a:r>
            <a:r>
              <a:rPr lang="en-US" dirty="0" err="1"/>
              <a:t>nH</a:t>
            </a:r>
            <a:r>
              <a:rPr lang="en-US" dirty="0"/>
              <a:t> for QFN </a:t>
            </a:r>
            <a:r>
              <a:rPr lang="en-US" dirty="0" smtClean="0"/>
              <a:t>packages</a:t>
            </a:r>
          </a:p>
          <a:p>
            <a:pPr lvl="1"/>
            <a:r>
              <a:rPr lang="en-US" dirty="0" smtClean="0"/>
              <a:t>verify the </a:t>
            </a:r>
            <a:r>
              <a:rPr lang="en-US" dirty="0"/>
              <a:t>VSSSMPS pins of the chip, the negative pin of the capacitor and the exposed pad (for QFN </a:t>
            </a:r>
            <a:r>
              <a:rPr lang="en-US" dirty="0" err="1"/>
              <a:t>pakages</a:t>
            </a:r>
            <a:r>
              <a:rPr lang="en-US" dirty="0"/>
              <a:t>) </a:t>
            </a:r>
            <a:r>
              <a:rPr lang="en-US" dirty="0" smtClean="0"/>
              <a:t>are </a:t>
            </a:r>
            <a:r>
              <a:rPr lang="en-US" dirty="0"/>
              <a:t>connected together as close as </a:t>
            </a:r>
            <a:r>
              <a:rPr lang="en-US" dirty="0" smtClean="0"/>
              <a:t>possible</a:t>
            </a:r>
            <a:endParaRPr lang="en-US" dirty="0"/>
          </a:p>
          <a:p>
            <a:pPr lvl="2"/>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25</a:t>
            </a:fld>
            <a:endParaRPr lang="en-US"/>
          </a:p>
        </p:txBody>
      </p:sp>
    </p:spTree>
    <p:extLst>
      <p:ext uri="{BB962C8B-B14F-4D97-AF65-F5344CB8AC3E}">
        <p14:creationId xmlns:p14="http://schemas.microsoft.com/office/powerpoint/2010/main" val="185189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parts</a:t>
            </a:r>
          </a:p>
        </p:txBody>
      </p:sp>
      <p:sp>
        <p:nvSpPr>
          <p:cNvPr id="3" name="Content Placeholder 2"/>
          <p:cNvSpPr>
            <a:spLocks noGrp="1"/>
          </p:cNvSpPr>
          <p:nvPr>
            <p:ph idx="1"/>
          </p:nvPr>
        </p:nvSpPr>
        <p:spPr/>
        <p:txBody>
          <a:bodyPr>
            <a:normAutofit lnSpcReduction="10000"/>
          </a:bodyPr>
          <a:lstStyle/>
          <a:p>
            <a:r>
              <a:rPr lang="en-US" dirty="0"/>
              <a:t> LSE</a:t>
            </a:r>
          </a:p>
          <a:p>
            <a:pPr lvl="1"/>
            <a:r>
              <a:rPr lang="en-US" dirty="0"/>
              <a:t>place X2, </a:t>
            </a:r>
            <a:r>
              <a:rPr lang="en-US" dirty="0" smtClean="0"/>
              <a:t>CL as </a:t>
            </a:r>
            <a:r>
              <a:rPr lang="en-US" dirty="0"/>
              <a:t>close as possible to their respective </a:t>
            </a:r>
            <a:r>
              <a:rPr lang="en-US" dirty="0" smtClean="0"/>
              <a:t>pins</a:t>
            </a:r>
          </a:p>
          <a:p>
            <a:r>
              <a:rPr lang="en-US" dirty="0"/>
              <a:t>XTALs </a:t>
            </a:r>
          </a:p>
          <a:p>
            <a:pPr lvl="1"/>
            <a:r>
              <a:rPr lang="en-US" dirty="0" smtClean="0"/>
              <a:t>Place </a:t>
            </a:r>
            <a:r>
              <a:rPr lang="en-US" dirty="0"/>
              <a:t>the XTALs on the </a:t>
            </a:r>
            <a:r>
              <a:rPr lang="en-US" dirty="0" smtClean="0"/>
              <a:t>component </a:t>
            </a:r>
            <a:r>
              <a:rPr lang="en-US" dirty="0"/>
              <a:t>layer </a:t>
            </a:r>
            <a:endParaRPr lang="en-US" dirty="0" smtClean="0"/>
          </a:p>
          <a:p>
            <a:pPr lvl="1"/>
            <a:r>
              <a:rPr lang="en-US" dirty="0" smtClean="0"/>
              <a:t>keep </a:t>
            </a:r>
            <a:r>
              <a:rPr lang="en-US" dirty="0"/>
              <a:t>them as close as possible to the oscillator pins of the </a:t>
            </a:r>
            <a:r>
              <a:rPr lang="en-US" dirty="0" smtClean="0"/>
              <a:t>device</a:t>
            </a:r>
          </a:p>
          <a:p>
            <a:pPr lvl="1"/>
            <a:r>
              <a:rPr lang="en-US" dirty="0" smtClean="0"/>
              <a:t>Avoided </a:t>
            </a:r>
            <a:r>
              <a:rPr lang="en-US" dirty="0"/>
              <a:t>l</a:t>
            </a:r>
            <a:r>
              <a:rPr lang="en-US" dirty="0" smtClean="0"/>
              <a:t>ong lines</a:t>
            </a:r>
            <a:endParaRPr lang="en-US" dirty="0"/>
          </a:p>
          <a:p>
            <a:pPr lvl="1"/>
            <a:r>
              <a:rPr lang="en-US" dirty="0"/>
              <a:t>No GPIO routing in the vicinity on the top layer and the layers below the XTAL as long as the ground layer is not </a:t>
            </a:r>
            <a:r>
              <a:rPr lang="en-US" dirty="0" smtClean="0"/>
              <a:t>inserted</a:t>
            </a:r>
            <a:endParaRPr lang="en-US" dirty="0"/>
          </a:p>
          <a:p>
            <a:pPr lvl="1"/>
            <a:r>
              <a:rPr lang="en-US" dirty="0" smtClean="0"/>
              <a:t>Keep the </a:t>
            </a:r>
            <a:r>
              <a:rPr lang="en-US" dirty="0"/>
              <a:t>XTAL </a:t>
            </a:r>
            <a:r>
              <a:rPr lang="en-US" dirty="0" smtClean="0"/>
              <a:t>far from: </a:t>
            </a:r>
          </a:p>
          <a:p>
            <a:pPr lvl="2"/>
            <a:r>
              <a:rPr lang="en-US" dirty="0" smtClean="0"/>
              <a:t>SMPS</a:t>
            </a:r>
          </a:p>
          <a:p>
            <a:pPr lvl="2"/>
            <a:r>
              <a:rPr lang="en-US" dirty="0" smtClean="0"/>
              <a:t>RF </a:t>
            </a:r>
            <a:r>
              <a:rPr lang="en-US" dirty="0"/>
              <a:t>components (matching, filter, antenna</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26</a:t>
            </a:fld>
            <a:endParaRPr lang="en-US"/>
          </a:p>
        </p:txBody>
      </p:sp>
    </p:spTree>
    <p:extLst>
      <p:ext uri="{BB962C8B-B14F-4D97-AF65-F5344CB8AC3E}">
        <p14:creationId xmlns:p14="http://schemas.microsoft.com/office/powerpoint/2010/main" val="1913752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recommendations for reference boards</a:t>
            </a:r>
          </a:p>
        </p:txBody>
      </p:sp>
      <p:sp>
        <p:nvSpPr>
          <p:cNvPr id="3" name="Content Placeholder 2"/>
          <p:cNvSpPr>
            <a:spLocks noGrp="1"/>
          </p:cNvSpPr>
          <p:nvPr>
            <p:ph idx="1"/>
          </p:nvPr>
        </p:nvSpPr>
        <p:spPr/>
        <p:txBody>
          <a:bodyPr>
            <a:normAutofit fontScale="92500" lnSpcReduction="20000"/>
          </a:bodyPr>
          <a:lstStyle/>
          <a:p>
            <a:r>
              <a:rPr lang="en-US" dirty="0"/>
              <a:t>IC ground plane (exposed pad)</a:t>
            </a:r>
          </a:p>
          <a:p>
            <a:pPr lvl="1"/>
            <a:r>
              <a:rPr lang="en-US" dirty="0"/>
              <a:t>S</a:t>
            </a:r>
            <a:r>
              <a:rPr lang="en-US" dirty="0" smtClean="0"/>
              <a:t>olid </a:t>
            </a:r>
            <a:r>
              <a:rPr lang="en-US" dirty="0"/>
              <a:t>ground plane on the component </a:t>
            </a:r>
            <a:r>
              <a:rPr lang="en-US" dirty="0" smtClean="0"/>
              <a:t>layer directly </a:t>
            </a:r>
            <a:r>
              <a:rPr lang="en-US" dirty="0"/>
              <a:t>underneath the </a:t>
            </a:r>
            <a:r>
              <a:rPr lang="en-US" dirty="0" smtClean="0"/>
              <a:t>component</a:t>
            </a:r>
          </a:p>
          <a:p>
            <a:pPr lvl="1"/>
            <a:r>
              <a:rPr lang="en-US" dirty="0" smtClean="0"/>
              <a:t>caring </a:t>
            </a:r>
            <a:r>
              <a:rPr lang="en-US" dirty="0"/>
              <a:t>DC and RF return currents through the PCB to the assigned ground </a:t>
            </a:r>
            <a:r>
              <a:rPr lang="en-US" dirty="0" smtClean="0"/>
              <a:t>plane</a:t>
            </a:r>
          </a:p>
          <a:p>
            <a:pPr lvl="1"/>
            <a:r>
              <a:rPr lang="en-US" dirty="0" smtClean="0"/>
              <a:t>to </a:t>
            </a:r>
            <a:r>
              <a:rPr lang="en-US" dirty="0"/>
              <a:t>provide a thermal </a:t>
            </a:r>
            <a:r>
              <a:rPr lang="en-US" dirty="0" smtClean="0"/>
              <a:t>heat-sink</a:t>
            </a:r>
          </a:p>
          <a:p>
            <a:pPr lvl="1"/>
            <a:r>
              <a:rPr lang="en-US" dirty="0" smtClean="0"/>
              <a:t>include </a:t>
            </a:r>
            <a:r>
              <a:rPr lang="en-US" dirty="0"/>
              <a:t>the maximum </a:t>
            </a:r>
            <a:r>
              <a:rPr lang="en-US" dirty="0" smtClean="0"/>
              <a:t>number </a:t>
            </a:r>
            <a:r>
              <a:rPr lang="en-US" dirty="0"/>
              <a:t>of </a:t>
            </a:r>
            <a:r>
              <a:rPr lang="en-US" dirty="0" err="1"/>
              <a:t>vias</a:t>
            </a:r>
            <a:r>
              <a:rPr lang="en-US" dirty="0"/>
              <a:t> allowed by the PCB design </a:t>
            </a:r>
            <a:r>
              <a:rPr lang="en-US" dirty="0" smtClean="0"/>
              <a:t>rules</a:t>
            </a:r>
          </a:p>
          <a:p>
            <a:pPr lvl="1"/>
            <a:r>
              <a:rPr lang="en-US" dirty="0" smtClean="0"/>
              <a:t>These </a:t>
            </a:r>
            <a:r>
              <a:rPr lang="en-US" dirty="0" err="1"/>
              <a:t>vias</a:t>
            </a:r>
            <a:r>
              <a:rPr lang="en-US" dirty="0"/>
              <a:t> are ideally thru-</a:t>
            </a:r>
            <a:r>
              <a:rPr lang="en-US" dirty="0" err="1"/>
              <a:t>vias</a:t>
            </a:r>
            <a:r>
              <a:rPr lang="en-US" dirty="0"/>
              <a:t> (penetrating through all the PCB layers</a:t>
            </a:r>
            <a:r>
              <a:rPr lang="en-US" dirty="0" smtClean="0"/>
              <a:t>)</a:t>
            </a:r>
            <a:endParaRPr lang="en-US" dirty="0"/>
          </a:p>
          <a:p>
            <a:r>
              <a:rPr lang="en-US" dirty="0"/>
              <a:t>Component orientation</a:t>
            </a:r>
          </a:p>
          <a:p>
            <a:pPr lvl="1"/>
            <a:r>
              <a:rPr lang="en-US" dirty="0"/>
              <a:t>Inductors on the PCB generate a magnetic </a:t>
            </a:r>
            <a:r>
              <a:rPr lang="en-US" dirty="0" smtClean="0"/>
              <a:t>field</a:t>
            </a:r>
          </a:p>
          <a:p>
            <a:pPr lvl="1"/>
            <a:r>
              <a:rPr lang="en-US" dirty="0" smtClean="0"/>
              <a:t>Coupling </a:t>
            </a:r>
            <a:r>
              <a:rPr lang="en-US" dirty="0"/>
              <a:t>with other components and RF </a:t>
            </a:r>
            <a:r>
              <a:rPr lang="en-US" dirty="0" smtClean="0"/>
              <a:t>line</a:t>
            </a:r>
          </a:p>
          <a:p>
            <a:pPr lvl="1"/>
            <a:r>
              <a:rPr lang="en-US" dirty="0" smtClean="0"/>
              <a:t>To </a:t>
            </a:r>
            <a:r>
              <a:rPr lang="en-US" dirty="0"/>
              <a:t>obtain a good isolation between those </a:t>
            </a:r>
            <a:r>
              <a:rPr lang="en-US" dirty="0" smtClean="0"/>
              <a:t>components:</a:t>
            </a:r>
          </a:p>
          <a:p>
            <a:pPr lvl="2"/>
            <a:r>
              <a:rPr lang="en-US" dirty="0" smtClean="0"/>
              <a:t>place </a:t>
            </a:r>
            <a:r>
              <a:rPr lang="en-US" dirty="0"/>
              <a:t>them orthogonally </a:t>
            </a:r>
            <a:r>
              <a:rPr lang="en-US" dirty="0" smtClean="0"/>
              <a:t>and</a:t>
            </a:r>
          </a:p>
          <a:p>
            <a:pPr lvl="2"/>
            <a:r>
              <a:rPr lang="en-US" dirty="0" smtClean="0"/>
              <a:t>space </a:t>
            </a:r>
            <a:r>
              <a:rPr lang="en-US" dirty="0"/>
              <a:t>them as much as </a:t>
            </a:r>
            <a:r>
              <a:rPr lang="en-US" dirty="0" smtClean="0"/>
              <a:t>possible</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27</a:t>
            </a:fld>
            <a:endParaRPr lang="en-US"/>
          </a:p>
        </p:txBody>
      </p:sp>
    </p:spTree>
    <p:extLst>
      <p:ext uri="{BB962C8B-B14F-4D97-AF65-F5344CB8AC3E}">
        <p14:creationId xmlns:p14="http://schemas.microsoft.com/office/powerpoint/2010/main" val="22358587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fontScale="92500" lnSpcReduction="20000"/>
          </a:bodyPr>
          <a:lstStyle/>
          <a:p>
            <a:r>
              <a:rPr lang="en-US" dirty="0"/>
              <a:t>1. Verify that the bypass capacitors are as close as possible to the power supply pins that they are meant to bypass. </a:t>
            </a:r>
            <a:endParaRPr lang="en-US" dirty="0" smtClean="0"/>
          </a:p>
          <a:p>
            <a:r>
              <a:rPr lang="en-US" dirty="0" smtClean="0"/>
              <a:t>2</a:t>
            </a:r>
            <a:r>
              <a:rPr lang="en-US" dirty="0"/>
              <a:t>. Ensure that each decoupling capacitor only decouples the specific pins recommended on the reference design and that the capacitor be of the correct value and type. </a:t>
            </a:r>
            <a:endParaRPr lang="en-US" dirty="0" smtClean="0"/>
          </a:p>
          <a:p>
            <a:r>
              <a:rPr lang="en-US" dirty="0" smtClean="0"/>
              <a:t>3</a:t>
            </a:r>
            <a:r>
              <a:rPr lang="en-US" dirty="0"/>
              <a:t>. Check that the SMPS parasitic inductance is lower than the limit, and the ground position, as detailed in Section 5.3.2 </a:t>
            </a:r>
            <a:endParaRPr lang="en-US" dirty="0" smtClean="0"/>
          </a:p>
          <a:p>
            <a:r>
              <a:rPr lang="en-US" dirty="0" smtClean="0"/>
              <a:t>4</a:t>
            </a:r>
            <a:r>
              <a:rPr lang="en-US" dirty="0"/>
              <a:t>. Verify that the stack-up matches the reference design. If the design is 4-layer or higher, verify that ground planes is INNER1 layer just below TOP/components layer. </a:t>
            </a:r>
            <a:endParaRPr lang="en-US" dirty="0" smtClean="0"/>
          </a:p>
          <a:p>
            <a:r>
              <a:rPr lang="en-US" dirty="0" smtClean="0"/>
              <a:t>5</a:t>
            </a:r>
            <a:r>
              <a:rPr lang="en-US" dirty="0"/>
              <a:t>. Changing the spacing/stack-up affects the matching in the RF signal path and must be carefully accounted. </a:t>
            </a:r>
            <a:endParaRPr lang="en-US" dirty="0" smtClean="0"/>
          </a:p>
          <a:p>
            <a:r>
              <a:rPr lang="en-US" dirty="0" smtClean="0"/>
              <a:t>6</a:t>
            </a:r>
            <a:r>
              <a:rPr lang="en-US" dirty="0"/>
              <a:t>. A solid ground plane must be placed below the device and the RF path. No ground plane must be placed below the antenna unless recommended by the manufacturer. </a:t>
            </a:r>
            <a:endParaRPr lang="en-US" dirty="0" smtClean="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28</a:t>
            </a:fld>
            <a:endParaRPr lang="en-US"/>
          </a:p>
        </p:txBody>
      </p:sp>
    </p:spTree>
    <p:extLst>
      <p:ext uri="{BB962C8B-B14F-4D97-AF65-F5344CB8AC3E}">
        <p14:creationId xmlns:p14="http://schemas.microsoft.com/office/powerpoint/2010/main" val="2509851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fontScale="92500" lnSpcReduction="20000"/>
          </a:bodyPr>
          <a:lstStyle/>
          <a:p>
            <a:r>
              <a:rPr lang="en-US" dirty="0"/>
              <a:t>7. Verify that the RF signal path matches the reference design as close as possible (components should be arranged in a very similar way and oriented the same way). </a:t>
            </a:r>
          </a:p>
          <a:p>
            <a:r>
              <a:rPr lang="en-US" dirty="0"/>
              <a:t>8. The XTALs should be as close as possible to the oscillator pins of the device. Long lines to the oscillator must be avoided. </a:t>
            </a:r>
          </a:p>
          <a:p>
            <a:r>
              <a:rPr lang="en-US" dirty="0"/>
              <a:t>9. No GPIOs net nearby the XTAL area. </a:t>
            </a:r>
          </a:p>
          <a:p>
            <a:r>
              <a:rPr lang="en-US" dirty="0"/>
              <a:t>10. Verify that the ground pours on the TOP layer are stitched to the INNER ground plane and to the BOTTOM layer plane with many </a:t>
            </a:r>
            <a:r>
              <a:rPr lang="en-US" dirty="0" err="1"/>
              <a:t>vias</a:t>
            </a:r>
            <a:r>
              <a:rPr lang="en-US" dirty="0"/>
              <a:t>, especially around the RF path. </a:t>
            </a:r>
            <a:r>
              <a:rPr lang="en-US" dirty="0" err="1"/>
              <a:t>Vias</a:t>
            </a:r>
            <a:r>
              <a:rPr lang="en-US" dirty="0"/>
              <a:t> on the rest of the board should be no more than a tenth of </a:t>
            </a:r>
            <a:r>
              <a:rPr lang="en-US" dirty="0" smtClean="0"/>
              <a:t>wavelength </a:t>
            </a:r>
            <a:r>
              <a:rPr lang="en-US" dirty="0"/>
              <a:t>apart. </a:t>
            </a:r>
          </a:p>
          <a:p>
            <a:r>
              <a:rPr lang="en-US" dirty="0"/>
              <a:t>11. If the device uses a battery, do not place it under the antenna because it acts as a ground plane. </a:t>
            </a:r>
          </a:p>
          <a:p>
            <a:r>
              <a:rPr lang="en-US" dirty="0"/>
              <a:t>12. The board should specify impedance controlled traces, meaning that the layer spacing and FR4 permittivity must be controlled and known. </a:t>
            </a:r>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29</a:t>
            </a:fld>
            <a:endParaRPr lang="en-US"/>
          </a:p>
        </p:txBody>
      </p:sp>
    </p:spTree>
    <p:extLst>
      <p:ext uri="{BB962C8B-B14F-4D97-AF65-F5344CB8AC3E}">
        <p14:creationId xmlns:p14="http://schemas.microsoft.com/office/powerpoint/2010/main" val="1307799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Info</a:t>
            </a:r>
            <a:endParaRPr lang="en-US" dirty="0"/>
          </a:p>
        </p:txBody>
      </p:sp>
      <p:sp>
        <p:nvSpPr>
          <p:cNvPr id="3" name="Content Placeholder 2"/>
          <p:cNvSpPr>
            <a:spLocks noGrp="1"/>
          </p:cNvSpPr>
          <p:nvPr>
            <p:ph idx="1"/>
          </p:nvPr>
        </p:nvSpPr>
        <p:spPr/>
        <p:txBody>
          <a:bodyPr>
            <a:normAutofit lnSpcReduction="10000"/>
          </a:bodyPr>
          <a:lstStyle/>
          <a:p>
            <a:r>
              <a:rPr lang="en-US" dirty="0" smtClean="0"/>
              <a:t>Component selection</a:t>
            </a:r>
          </a:p>
          <a:p>
            <a:r>
              <a:rPr lang="en-US" dirty="0" smtClean="0"/>
              <a:t>Component specification</a:t>
            </a:r>
          </a:p>
          <a:p>
            <a:r>
              <a:rPr lang="en-US" dirty="0" smtClean="0"/>
              <a:t>Datasheet link</a:t>
            </a:r>
          </a:p>
          <a:p>
            <a:r>
              <a:rPr lang="en-US" dirty="0" smtClean="0"/>
              <a:t>Operation description</a:t>
            </a:r>
          </a:p>
          <a:p>
            <a:r>
              <a:rPr lang="en-US" dirty="0" smtClean="0"/>
              <a:t>Pinout</a:t>
            </a:r>
          </a:p>
          <a:p>
            <a:r>
              <a:rPr lang="en-US" dirty="0" smtClean="0"/>
              <a:t>Sample circuit</a:t>
            </a:r>
          </a:p>
          <a:p>
            <a:r>
              <a:rPr lang="en-US" dirty="0" smtClean="0"/>
              <a:t>External parts selection</a:t>
            </a:r>
          </a:p>
          <a:p>
            <a:r>
              <a:rPr lang="en-US" dirty="0" smtClean="0"/>
              <a:t>Simulation</a:t>
            </a:r>
          </a:p>
          <a:p>
            <a:r>
              <a:rPr lang="en-US" dirty="0" smtClean="0"/>
              <a:t>PCB layout</a:t>
            </a:r>
          </a:p>
          <a:p>
            <a:r>
              <a:rPr lang="en-US" dirty="0" smtClean="0"/>
              <a:t>Extra notes</a:t>
            </a:r>
          </a:p>
          <a:p>
            <a:endParaRPr lang="en-US" dirty="0" smtClean="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a:t>
            </a:fld>
            <a:endParaRPr lang="en-US"/>
          </a:p>
        </p:txBody>
      </p:sp>
    </p:spTree>
    <p:extLst>
      <p:ext uri="{BB962C8B-B14F-4D97-AF65-F5344CB8AC3E}">
        <p14:creationId xmlns:p14="http://schemas.microsoft.com/office/powerpoint/2010/main" val="3948609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Important considerations for the antennas: </a:t>
            </a:r>
          </a:p>
          <a:p>
            <a:pPr lvl="1"/>
            <a:r>
              <a:rPr lang="en-US" dirty="0"/>
              <a:t>1. Be sure to copy the reference design exactly with the same stack-up. </a:t>
            </a:r>
          </a:p>
          <a:p>
            <a:pPr lvl="1"/>
            <a:r>
              <a:rPr lang="en-US" dirty="0"/>
              <a:t>2. Changes to feed line length of antenna change input impedance matching. </a:t>
            </a:r>
          </a:p>
          <a:p>
            <a:pPr lvl="1"/>
            <a:r>
              <a:rPr lang="en-US" dirty="0"/>
              <a:t>3. Metals in close proximity, plastic enclosures, and human body change the antenna input impedance and resonance frequency. </a:t>
            </a:r>
          </a:p>
          <a:p>
            <a:pPr lvl="1"/>
            <a:r>
              <a:rPr lang="en-US" dirty="0"/>
              <a:t>4. For multiple antennas on the same board use antenna polarization and directivity to isolate them. </a:t>
            </a:r>
          </a:p>
          <a:p>
            <a:pPr lvl="1"/>
            <a:r>
              <a:rPr lang="en-US" dirty="0"/>
              <a:t>5. For chip antennas, verify that the spacing from and orientation with respect to the ground plane is correct (as specified in the antenna datasheet).</a:t>
            </a:r>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30</a:t>
            </a:fld>
            <a:endParaRPr lang="en-US"/>
          </a:p>
        </p:txBody>
      </p:sp>
    </p:spTree>
    <p:extLst>
      <p:ext uri="{BB962C8B-B14F-4D97-AF65-F5344CB8AC3E}">
        <p14:creationId xmlns:p14="http://schemas.microsoft.com/office/powerpoint/2010/main" val="3326760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Pinout</a:t>
            </a:r>
          </a:p>
        </p:txBody>
      </p:sp>
      <p:sp>
        <p:nvSpPr>
          <p:cNvPr id="3" name="Content Placeholder 2"/>
          <p:cNvSpPr>
            <a:spLocks noGrp="1"/>
          </p:cNvSpPr>
          <p:nvPr>
            <p:ph idx="1"/>
          </p:nvPr>
        </p:nvSpPr>
        <p:spPr/>
        <p:txBody>
          <a:bodyPr/>
          <a:lstStyle/>
          <a:p>
            <a:r>
              <a:rPr lang="en-US" dirty="0" smtClean="0"/>
              <a:t>STM32CubeMX screen shots</a:t>
            </a:r>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31</a:t>
            </a:fld>
            <a:endParaRPr lang="en-US"/>
          </a:p>
        </p:txBody>
      </p:sp>
    </p:spTree>
    <p:extLst>
      <p:ext uri="{BB962C8B-B14F-4D97-AF65-F5344CB8AC3E}">
        <p14:creationId xmlns:p14="http://schemas.microsoft.com/office/powerpoint/2010/main" val="979255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MCU Simulation</a:t>
            </a:r>
            <a:endParaRPr lang="en-US" dirty="0"/>
          </a:p>
        </p:txBody>
      </p:sp>
      <p:sp>
        <p:nvSpPr>
          <p:cNvPr id="3" name="Content Placeholder 2"/>
          <p:cNvSpPr>
            <a:spLocks noGrp="1"/>
          </p:cNvSpPr>
          <p:nvPr>
            <p:ph idx="1"/>
          </p:nvPr>
        </p:nvSpPr>
        <p:spPr/>
        <p:txBody>
          <a:bodyPr/>
          <a:lstStyle/>
          <a:p>
            <a:r>
              <a:rPr lang="en-US" dirty="0" smtClean="0"/>
              <a:t>Simulation based on MCU IBIS model</a:t>
            </a:r>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32</a:t>
            </a:fld>
            <a:endParaRPr lang="en-US"/>
          </a:p>
        </p:txBody>
      </p:sp>
    </p:spTree>
    <p:extLst>
      <p:ext uri="{BB962C8B-B14F-4D97-AF65-F5344CB8AC3E}">
        <p14:creationId xmlns:p14="http://schemas.microsoft.com/office/powerpoint/2010/main" val="3104153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err="1" smtClean="0"/>
              <a:t>Altium</a:t>
            </a:r>
            <a:endParaRPr lang="en-US" dirty="0" smtClean="0"/>
          </a:p>
          <a:p>
            <a:r>
              <a:rPr lang="en-US" dirty="0" smtClean="0"/>
              <a:t>ADS</a:t>
            </a:r>
          </a:p>
          <a:p>
            <a:r>
              <a:rPr lang="en-US" dirty="0" smtClean="0"/>
              <a:t>CST</a:t>
            </a:r>
          </a:p>
          <a:p>
            <a:r>
              <a:rPr lang="en-US" dirty="0" smtClean="0"/>
              <a:t>IAR</a:t>
            </a:r>
          </a:p>
          <a:p>
            <a:r>
              <a:rPr lang="en-US" dirty="0" smtClean="0"/>
              <a:t>STM32CubeMX</a:t>
            </a:r>
          </a:p>
          <a:p>
            <a:r>
              <a:rPr lang="en-US" dirty="0" err="1" smtClean="0"/>
              <a:t>Autocad</a:t>
            </a:r>
            <a:endParaRPr lang="en-US" dirty="0" smtClean="0"/>
          </a:p>
          <a:p>
            <a:r>
              <a:rPr lang="en-US" dirty="0" err="1" smtClean="0"/>
              <a:t>Freecad</a:t>
            </a:r>
            <a:endParaRPr lang="en-US" dirty="0" smtClean="0"/>
          </a:p>
          <a:p>
            <a:r>
              <a:rPr lang="en-US" dirty="0" smtClean="0"/>
              <a:t>Fusion 360</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33</a:t>
            </a:fld>
            <a:endParaRPr lang="en-US"/>
          </a:p>
        </p:txBody>
      </p:sp>
    </p:spTree>
    <p:extLst>
      <p:ext uri="{BB962C8B-B14F-4D97-AF65-F5344CB8AC3E}">
        <p14:creationId xmlns:p14="http://schemas.microsoft.com/office/powerpoint/2010/main" val="507477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Configuration</a:t>
            </a:r>
            <a:endParaRPr lang="en-US" dirty="0"/>
          </a:p>
        </p:txBody>
      </p:sp>
      <p:sp>
        <p:nvSpPr>
          <p:cNvPr id="3" name="Content Placeholder 2"/>
          <p:cNvSpPr>
            <a:spLocks noGrp="1"/>
          </p:cNvSpPr>
          <p:nvPr>
            <p:ph idx="1"/>
          </p:nvPr>
        </p:nvSpPr>
        <p:spPr/>
        <p:txBody>
          <a:bodyPr/>
          <a:lstStyle/>
          <a:p>
            <a:r>
              <a:rPr lang="en-US" dirty="0" err="1" smtClean="0"/>
              <a:t>Altium</a:t>
            </a:r>
            <a:r>
              <a:rPr lang="en-US" dirty="0" smtClean="0"/>
              <a:t> layer stack up manager</a:t>
            </a:r>
          </a:p>
          <a:p>
            <a:r>
              <a:rPr lang="en-US" dirty="0" smtClean="0"/>
              <a:t>MCU Pins Configuration in STM32CubeMX</a:t>
            </a:r>
          </a:p>
          <a:p>
            <a:r>
              <a:rPr lang="en-US" dirty="0" smtClean="0"/>
              <a:t>CST simulation</a:t>
            </a:r>
          </a:p>
          <a:p>
            <a:r>
              <a:rPr lang="en-US" dirty="0" smtClean="0"/>
              <a:t>ADS simulation</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34</a:t>
            </a:fld>
            <a:endParaRPr lang="en-US"/>
          </a:p>
        </p:txBody>
      </p:sp>
    </p:spTree>
    <p:extLst>
      <p:ext uri="{BB962C8B-B14F-4D97-AF65-F5344CB8AC3E}">
        <p14:creationId xmlns:p14="http://schemas.microsoft.com/office/powerpoint/2010/main" val="1619683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 Design</a:t>
            </a:r>
            <a:endParaRPr lang="en-US" dirty="0"/>
          </a:p>
        </p:txBody>
      </p:sp>
      <p:sp>
        <p:nvSpPr>
          <p:cNvPr id="3" name="Content Placeholder 2"/>
          <p:cNvSpPr>
            <a:spLocks noGrp="1"/>
          </p:cNvSpPr>
          <p:nvPr>
            <p:ph idx="1"/>
          </p:nvPr>
        </p:nvSpPr>
        <p:spPr/>
        <p:txBody>
          <a:bodyPr/>
          <a:lstStyle/>
          <a:p>
            <a:r>
              <a:rPr lang="en-US" dirty="0" smtClean="0"/>
              <a:t>Rigid-Flex PCB</a:t>
            </a:r>
          </a:p>
          <a:p>
            <a:r>
              <a:rPr lang="en-US" dirty="0" smtClean="0"/>
              <a:t>Capacitive Touch Sensor</a:t>
            </a:r>
          </a:p>
          <a:p>
            <a:r>
              <a:rPr lang="en-US" dirty="0" smtClean="0"/>
              <a:t>RF design</a:t>
            </a:r>
          </a:p>
          <a:p>
            <a:r>
              <a:rPr lang="en-US" dirty="0" smtClean="0"/>
              <a:t>Matching Network</a:t>
            </a:r>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35</a:t>
            </a:fld>
            <a:endParaRPr lang="en-US"/>
          </a:p>
        </p:txBody>
      </p:sp>
    </p:spTree>
    <p:extLst>
      <p:ext uri="{BB962C8B-B14F-4D97-AF65-F5344CB8AC3E}">
        <p14:creationId xmlns:p14="http://schemas.microsoft.com/office/powerpoint/2010/main" val="21439988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Network Design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36</a:t>
            </a:fld>
            <a:endParaRPr lang="en-US"/>
          </a:p>
        </p:txBody>
      </p:sp>
    </p:spTree>
    <p:extLst>
      <p:ext uri="{BB962C8B-B14F-4D97-AF65-F5344CB8AC3E}">
        <p14:creationId xmlns:p14="http://schemas.microsoft.com/office/powerpoint/2010/main" val="2092987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Inductor and Capacitance Selection Guide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37</a:t>
            </a:fld>
            <a:endParaRPr lang="en-US"/>
          </a:p>
        </p:txBody>
      </p:sp>
    </p:spTree>
    <p:extLst>
      <p:ext uri="{BB962C8B-B14F-4D97-AF65-F5344CB8AC3E}">
        <p14:creationId xmlns:p14="http://schemas.microsoft.com/office/powerpoint/2010/main" val="10961051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Consumption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38</a:t>
            </a:fld>
            <a:endParaRPr lang="en-US"/>
          </a:p>
        </p:txBody>
      </p:sp>
    </p:spTree>
    <p:extLst>
      <p:ext uri="{BB962C8B-B14F-4D97-AF65-F5344CB8AC3E}">
        <p14:creationId xmlns:p14="http://schemas.microsoft.com/office/powerpoint/2010/main" val="2777366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VL6180 (TOF Sensor)</a:t>
            </a:r>
          </a:p>
          <a:p>
            <a:pPr lvl="1"/>
            <a:r>
              <a:rPr lang="en-US" dirty="0" smtClean="0"/>
              <a:t>Sample circuit</a:t>
            </a:r>
          </a:p>
          <a:p>
            <a:pPr lvl="1"/>
            <a:r>
              <a:rPr lang="en-US" dirty="0" smtClean="0"/>
              <a:t>Signal: 1.8V / </a:t>
            </a:r>
            <a:r>
              <a:rPr lang="en-US" dirty="0" smtClean="0">
                <a:solidFill>
                  <a:srgbClr val="FF0000"/>
                </a:solidFill>
              </a:rPr>
              <a:t>VDD: 2.8V</a:t>
            </a:r>
          </a:p>
          <a:p>
            <a:r>
              <a:rPr lang="en-US" dirty="0" smtClean="0"/>
              <a:t>MP34DT06JTR (Mic)</a:t>
            </a:r>
          </a:p>
          <a:p>
            <a:pPr lvl="1"/>
            <a:r>
              <a:rPr lang="en-US" dirty="0" smtClean="0"/>
              <a:t>Sample circuit</a:t>
            </a:r>
          </a:p>
          <a:p>
            <a:pPr lvl="1"/>
            <a:r>
              <a:rPr lang="en-US" dirty="0" smtClean="0"/>
              <a:t>1.8V</a:t>
            </a:r>
          </a:p>
          <a:p>
            <a:r>
              <a:rPr lang="en-US" dirty="0"/>
              <a:t>IPD </a:t>
            </a:r>
            <a:r>
              <a:rPr lang="en-US" dirty="0" smtClean="0"/>
              <a:t>(MLPF-WB55-01E3)</a:t>
            </a:r>
          </a:p>
          <a:p>
            <a:pPr lvl="1"/>
            <a:r>
              <a:rPr lang="en-US" dirty="0" smtClean="0"/>
              <a:t>Sample circuit</a:t>
            </a:r>
          </a:p>
          <a:p>
            <a:pPr lvl="1"/>
            <a:r>
              <a:rPr lang="en-US" dirty="0" smtClean="0"/>
              <a:t>PCB Layout</a:t>
            </a:r>
          </a:p>
          <a:p>
            <a:r>
              <a:rPr lang="en-US" dirty="0" smtClean="0"/>
              <a:t>LM48580TL/NOPB</a:t>
            </a:r>
          </a:p>
          <a:p>
            <a:pPr lvl="1"/>
            <a:r>
              <a:rPr lang="en-US" dirty="0" smtClean="0"/>
              <a:t>Sample circuit</a:t>
            </a:r>
          </a:p>
          <a:p>
            <a:pPr lvl="1"/>
            <a:r>
              <a:rPr lang="en-US" dirty="0" smtClean="0"/>
              <a:t>PCB layout</a:t>
            </a:r>
          </a:p>
          <a:p>
            <a:pPr lvl="1"/>
            <a:r>
              <a:rPr lang="en-US" dirty="0" smtClean="0">
                <a:solidFill>
                  <a:srgbClr val="FF0000"/>
                </a:solidFill>
              </a:rPr>
              <a:t>2.5 to 5.5V</a:t>
            </a:r>
          </a:p>
          <a:p>
            <a:r>
              <a:rPr lang="en-US" dirty="0" smtClean="0"/>
              <a:t>UT-P2020</a:t>
            </a:r>
          </a:p>
          <a:p>
            <a:pPr lvl="1"/>
            <a:r>
              <a:rPr lang="en-US" dirty="0" smtClean="0"/>
              <a:t>Sample circuit</a:t>
            </a:r>
            <a:endParaRPr lang="en-US" dirty="0"/>
          </a:p>
          <a:p>
            <a:endParaRPr lang="en-US" dirty="0" smtClean="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39</a:t>
            </a:fld>
            <a:endParaRPr lang="en-US"/>
          </a:p>
        </p:txBody>
      </p:sp>
    </p:spTree>
    <p:extLst>
      <p:ext uri="{BB962C8B-B14F-4D97-AF65-F5344CB8AC3E}">
        <p14:creationId xmlns:p14="http://schemas.microsoft.com/office/powerpoint/2010/main" val="3175764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MCU selection &amp; Specification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RF transceiver supporting Bluetooth® 5.3 </a:t>
            </a:r>
            <a:r>
              <a:rPr lang="en-US" dirty="0" smtClean="0"/>
              <a:t>specification</a:t>
            </a:r>
          </a:p>
          <a:p>
            <a:pPr lvl="1"/>
            <a:r>
              <a:rPr lang="en-US" dirty="0"/>
              <a:t>Dedicated Arm® 32-bit Cortex® M0+ CPU for real-time Radio layer</a:t>
            </a:r>
            <a:endParaRPr lang="en-US" dirty="0" smtClean="0"/>
          </a:p>
          <a:p>
            <a:r>
              <a:rPr lang="en-US" dirty="0" smtClean="0"/>
              <a:t>ARM Cortex M4</a:t>
            </a:r>
          </a:p>
          <a:p>
            <a:pPr lvl="1"/>
            <a:r>
              <a:rPr lang="en-US" dirty="0"/>
              <a:t>F</a:t>
            </a:r>
            <a:r>
              <a:rPr lang="en-US" dirty="0" smtClean="0"/>
              <a:t>requency </a:t>
            </a:r>
            <a:r>
              <a:rPr lang="en-US" dirty="0"/>
              <a:t>up to 64 MHz</a:t>
            </a:r>
            <a:endParaRPr lang="en-US" dirty="0" smtClean="0"/>
          </a:p>
          <a:p>
            <a:pPr lvl="1"/>
            <a:r>
              <a:rPr lang="en-US" dirty="0" smtClean="0"/>
              <a:t>64 Pins / 1 MB Flash / 256 KB RAM</a:t>
            </a:r>
          </a:p>
          <a:p>
            <a:r>
              <a:rPr lang="en-US" dirty="0" smtClean="0"/>
              <a:t>I2C / SPI / SAI</a:t>
            </a:r>
          </a:p>
          <a:p>
            <a:r>
              <a:rPr lang="en-US" dirty="0"/>
              <a:t>Touch sensing </a:t>
            </a:r>
            <a:r>
              <a:rPr lang="en-US" dirty="0" smtClean="0"/>
              <a:t>controller (TSC)</a:t>
            </a:r>
          </a:p>
          <a:p>
            <a:r>
              <a:rPr lang="en-US" dirty="0" smtClean="0"/>
              <a:t>Ultra-low-power</a:t>
            </a:r>
          </a:p>
          <a:p>
            <a:pPr lvl="1"/>
            <a:r>
              <a:rPr lang="en-US" dirty="0"/>
              <a:t>1.71 to 3.6 V power </a:t>
            </a:r>
            <a:r>
              <a:rPr lang="en-US" dirty="0" smtClean="0"/>
              <a:t>supply</a:t>
            </a:r>
          </a:p>
          <a:p>
            <a:endParaRPr lang="en-US" dirty="0" smtClean="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4</a:t>
            </a:fld>
            <a:endParaRPr lang="en-US"/>
          </a:p>
        </p:txBody>
      </p:sp>
    </p:spTree>
    <p:extLst>
      <p:ext uri="{BB962C8B-B14F-4D97-AF65-F5344CB8AC3E}">
        <p14:creationId xmlns:p14="http://schemas.microsoft.com/office/powerpoint/2010/main" val="38646296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LD39050PUR</a:t>
            </a:r>
          </a:p>
          <a:p>
            <a:pPr lvl="1"/>
            <a:r>
              <a:rPr lang="en-US" dirty="0" smtClean="0"/>
              <a:t>Sample circuit</a:t>
            </a:r>
          </a:p>
          <a:p>
            <a:pPr lvl="1"/>
            <a:r>
              <a:rPr lang="en-US" dirty="0"/>
              <a:t>Resistor </a:t>
            </a:r>
            <a:r>
              <a:rPr lang="en-US" dirty="0" smtClean="0"/>
              <a:t>selection</a:t>
            </a:r>
          </a:p>
          <a:p>
            <a:pPr lvl="2"/>
            <a:r>
              <a:rPr lang="en-US" dirty="0"/>
              <a:t>VOUT = VADJ (1 + R1 / R2 ) with VADJ = 0.8 V </a:t>
            </a:r>
            <a:r>
              <a:rPr lang="en-US" dirty="0" smtClean="0"/>
              <a:t>(typ.)</a:t>
            </a:r>
          </a:p>
          <a:p>
            <a:pPr lvl="1"/>
            <a:r>
              <a:rPr lang="en-US" dirty="0" smtClean="0"/>
              <a:t>1.8V</a:t>
            </a:r>
          </a:p>
          <a:p>
            <a:r>
              <a:rPr lang="en-US" dirty="0" smtClean="0"/>
              <a:t>TPS61040DBVR</a:t>
            </a:r>
          </a:p>
          <a:p>
            <a:pPr lvl="1"/>
            <a:r>
              <a:rPr lang="en-US" dirty="0" smtClean="0"/>
              <a:t>Sample circuit</a:t>
            </a:r>
          </a:p>
          <a:p>
            <a:pPr lvl="1"/>
            <a:r>
              <a:rPr lang="en-US" dirty="0" smtClean="0"/>
              <a:t>Resistor selection</a:t>
            </a:r>
          </a:p>
          <a:p>
            <a:pPr lvl="2"/>
            <a:r>
              <a:rPr lang="pt-BR" dirty="0" smtClean="0"/>
              <a:t>VOUT = 1.233 (1 + R1 / R2)</a:t>
            </a:r>
            <a:endParaRPr lang="en-US" dirty="0" smtClean="0"/>
          </a:p>
          <a:p>
            <a:pPr lvl="1"/>
            <a:r>
              <a:rPr lang="en-US" dirty="0" smtClean="0"/>
              <a:t>Component selection</a:t>
            </a:r>
          </a:p>
          <a:p>
            <a:pPr lvl="1"/>
            <a:r>
              <a:rPr lang="en-US" dirty="0" smtClean="0"/>
              <a:t>PCB layout</a:t>
            </a:r>
          </a:p>
          <a:p>
            <a:pPr lvl="1"/>
            <a:r>
              <a:rPr lang="en-US" dirty="0" smtClean="0"/>
              <a:t>1.8 V</a:t>
            </a:r>
          </a:p>
          <a:p>
            <a:r>
              <a:rPr lang="en-US" dirty="0" smtClean="0"/>
              <a:t>MAX98091ETM+</a:t>
            </a:r>
          </a:p>
          <a:p>
            <a:pPr lvl="1"/>
            <a:r>
              <a:rPr lang="en-US" dirty="0" smtClean="0"/>
              <a:t>Sample circuit</a:t>
            </a:r>
          </a:p>
          <a:p>
            <a:pPr lvl="1"/>
            <a:r>
              <a:rPr lang="en-US" dirty="0" smtClean="0"/>
              <a:t>1.8V</a:t>
            </a:r>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40</a:t>
            </a:fld>
            <a:endParaRPr lang="en-US"/>
          </a:p>
        </p:txBody>
      </p:sp>
    </p:spTree>
    <p:extLst>
      <p:ext uri="{BB962C8B-B14F-4D97-AF65-F5344CB8AC3E}">
        <p14:creationId xmlns:p14="http://schemas.microsoft.com/office/powerpoint/2010/main" val="3371220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TOF Sensor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Proximity and ambient light sensing (ALS) module </a:t>
            </a:r>
          </a:p>
          <a:p>
            <a:r>
              <a:rPr lang="en-US" dirty="0" smtClean="0"/>
              <a:t>VL6180X:</a:t>
            </a:r>
          </a:p>
          <a:p>
            <a:pPr lvl="1"/>
            <a:r>
              <a:rPr lang="en-US" dirty="0" smtClean="0">
                <a:hlinkClick r:id="rId2"/>
              </a:rPr>
              <a:t>Datasheet</a:t>
            </a:r>
            <a:endParaRPr lang="en-US" dirty="0" smtClean="0"/>
          </a:p>
          <a:p>
            <a:r>
              <a:rPr lang="en-US" dirty="0"/>
              <a:t>Operating voltage: </a:t>
            </a:r>
          </a:p>
          <a:p>
            <a:pPr lvl="1"/>
            <a:r>
              <a:rPr lang="en-US" dirty="0" smtClean="0"/>
              <a:t>Functional range</a:t>
            </a:r>
          </a:p>
          <a:p>
            <a:pPr lvl="2"/>
            <a:r>
              <a:rPr lang="en-US" dirty="0"/>
              <a:t>2.6 to 3.0 V</a:t>
            </a:r>
            <a:endParaRPr lang="en-US" dirty="0" smtClean="0"/>
          </a:p>
          <a:p>
            <a:pPr lvl="1"/>
            <a:r>
              <a:rPr lang="en-US" dirty="0" smtClean="0"/>
              <a:t>Optimum range</a:t>
            </a:r>
          </a:p>
          <a:p>
            <a:pPr lvl="2"/>
            <a:r>
              <a:rPr lang="en-US" dirty="0" smtClean="0"/>
              <a:t>2.7 </a:t>
            </a:r>
            <a:r>
              <a:rPr lang="en-US" dirty="0"/>
              <a:t>to 2.9 V </a:t>
            </a:r>
            <a:endParaRPr lang="en-US" dirty="0" smtClean="0"/>
          </a:p>
          <a:p>
            <a:r>
              <a:rPr lang="en-US" dirty="0" smtClean="0"/>
              <a:t>Size: </a:t>
            </a:r>
            <a:r>
              <a:rPr lang="en-US" dirty="0"/>
              <a:t>4.8 x 2.8 x 1.0 </a:t>
            </a:r>
            <a:r>
              <a:rPr lang="en-US" dirty="0" smtClean="0"/>
              <a:t>mm</a:t>
            </a:r>
          </a:p>
          <a:p>
            <a:r>
              <a:rPr lang="en-US" dirty="0" smtClean="0"/>
              <a:t>Ranging: </a:t>
            </a:r>
            <a:r>
              <a:rPr lang="en-US" dirty="0"/>
              <a:t>0 to 100 </a:t>
            </a:r>
            <a:r>
              <a:rPr lang="en-US" dirty="0" smtClean="0"/>
              <a:t>mm</a:t>
            </a:r>
          </a:p>
          <a:p>
            <a:r>
              <a:rPr lang="en-US" dirty="0" smtClean="0"/>
              <a:t>I2C</a:t>
            </a:r>
          </a:p>
          <a:p>
            <a:pPr lvl="1"/>
            <a:r>
              <a:rPr lang="en-US" dirty="0" smtClean="0"/>
              <a:t>400 </a:t>
            </a:r>
            <a:r>
              <a:rPr lang="en-US" dirty="0"/>
              <a:t>kHz serial </a:t>
            </a:r>
            <a:r>
              <a:rPr lang="en-US" dirty="0" smtClean="0"/>
              <a:t>bus</a:t>
            </a:r>
          </a:p>
          <a:p>
            <a:pPr lvl="1"/>
            <a:r>
              <a:rPr lang="en-US" dirty="0" smtClean="0"/>
              <a:t>Address</a:t>
            </a:r>
            <a:r>
              <a:rPr lang="en-US" dirty="0"/>
              <a:t>: 0x29 (7-bit)</a:t>
            </a:r>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41</a:t>
            </a:fld>
            <a:endParaRPr lang="en-US"/>
          </a:p>
        </p:txBody>
      </p:sp>
    </p:spTree>
    <p:extLst>
      <p:ext uri="{BB962C8B-B14F-4D97-AF65-F5344CB8AC3E}">
        <p14:creationId xmlns:p14="http://schemas.microsoft.com/office/powerpoint/2010/main" val="34384724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VL6180X</a:t>
            </a:r>
            <a:endParaRPr lang="en-US" dirty="0"/>
          </a:p>
        </p:txBody>
      </p:sp>
      <p:sp>
        <p:nvSpPr>
          <p:cNvPr id="9" name="Text Placeholder 8"/>
          <p:cNvSpPr>
            <a:spLocks noGrp="1"/>
          </p:cNvSpPr>
          <p:nvPr>
            <p:ph type="body" idx="1"/>
          </p:nvPr>
        </p:nvSpPr>
        <p:spPr/>
        <p:txBody>
          <a:bodyPr/>
          <a:lstStyle/>
          <a:p>
            <a:r>
              <a:rPr lang="en-US" dirty="0" smtClean="0"/>
              <a:t>Pinout</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2019" y="3384409"/>
            <a:ext cx="2953162" cy="2010056"/>
          </a:xfrm>
        </p:spPr>
      </p:pic>
      <p:sp>
        <p:nvSpPr>
          <p:cNvPr id="10" name="Text Placeholder 9"/>
          <p:cNvSpPr>
            <a:spLocks noGrp="1"/>
          </p:cNvSpPr>
          <p:nvPr>
            <p:ph type="body" sz="quarter" idx="3"/>
          </p:nvPr>
        </p:nvSpPr>
        <p:spPr/>
        <p:txBody>
          <a:bodyPr/>
          <a:lstStyle/>
          <a:p>
            <a:r>
              <a:rPr lang="en-US" dirty="0" smtClean="0"/>
              <a:t>Pin Description</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923244"/>
            <a:ext cx="4186237" cy="2932387"/>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42</a:t>
            </a:fld>
            <a:endParaRPr lang="en-US"/>
          </a:p>
        </p:txBody>
      </p:sp>
    </p:spTree>
    <p:extLst>
      <p:ext uri="{BB962C8B-B14F-4D97-AF65-F5344CB8AC3E}">
        <p14:creationId xmlns:p14="http://schemas.microsoft.com/office/powerpoint/2010/main" val="30626008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VL6180X (Sample Circuit)</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1. Open </a:t>
            </a:r>
            <a:r>
              <a:rPr lang="en-US" dirty="0"/>
              <a:t>drain. If pin is used, then 47 </a:t>
            </a:r>
            <a:r>
              <a:rPr lang="en-US" dirty="0" err="1"/>
              <a:t>kΩ</a:t>
            </a:r>
            <a:r>
              <a:rPr lang="en-US" dirty="0"/>
              <a:t> recommended, otherwise leave </a:t>
            </a:r>
            <a:r>
              <a:rPr lang="en-US" dirty="0" smtClean="0"/>
              <a:t>floating</a:t>
            </a:r>
          </a:p>
          <a:p>
            <a:r>
              <a:rPr lang="en-US" dirty="0" smtClean="0"/>
              <a:t>2. Open </a:t>
            </a:r>
            <a:r>
              <a:rPr lang="en-US" dirty="0"/>
              <a:t>drain, 47 </a:t>
            </a:r>
            <a:r>
              <a:rPr lang="en-US" dirty="0" err="1"/>
              <a:t>kΩ</a:t>
            </a:r>
            <a:r>
              <a:rPr lang="en-US" dirty="0"/>
              <a:t> </a:t>
            </a:r>
            <a:r>
              <a:rPr lang="en-US" dirty="0" smtClean="0"/>
              <a:t>recommended</a:t>
            </a:r>
          </a:p>
          <a:p>
            <a:r>
              <a:rPr lang="en-US" dirty="0" smtClean="0"/>
              <a:t>3</a:t>
            </a:r>
            <a:r>
              <a:rPr lang="en-US" dirty="0"/>
              <a:t>. Open drain. Pull up resistors typically fitted once per I2C bus at host </a:t>
            </a:r>
          </a:p>
          <a:p>
            <a:r>
              <a:rPr lang="en-US" i="1" dirty="0" smtClean="0"/>
              <a:t>Note</a:t>
            </a:r>
          </a:p>
          <a:p>
            <a:pPr lvl="1"/>
            <a:r>
              <a:rPr lang="en-US" i="1" dirty="0" smtClean="0"/>
              <a:t>Capacitors </a:t>
            </a:r>
            <a:r>
              <a:rPr lang="en-US" i="1" dirty="0"/>
              <a:t>on AVDD and AVDD_VCSEL should be placed as close as possible to the supply pads.</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2603500"/>
            <a:ext cx="4184650" cy="2895599"/>
          </a:xfrm>
        </p:spPr>
      </p:pic>
      <p:sp>
        <p:nvSpPr>
          <p:cNvPr id="5" name="Date Placeholder 4"/>
          <p:cNvSpPr>
            <a:spLocks noGrp="1"/>
          </p:cNvSpPr>
          <p:nvPr>
            <p:ph type="dt" sz="half" idx="10"/>
          </p:nvPr>
        </p:nvSpPr>
        <p:spPr/>
        <p:txBody>
          <a:bodyPr/>
          <a:lstStyle/>
          <a:p>
            <a:fld id="{673811F6-07BC-4A4F-B1A5-A050492193DE}" type="datetime1">
              <a:rPr lang="en-US" smtClean="0"/>
              <a:t>11/9/2022</a:t>
            </a:fld>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43</a:t>
            </a:fld>
            <a:endParaRPr lang="en-US"/>
          </a:p>
        </p:txBody>
      </p:sp>
    </p:spTree>
    <p:extLst>
      <p:ext uri="{BB962C8B-B14F-4D97-AF65-F5344CB8AC3E}">
        <p14:creationId xmlns:p14="http://schemas.microsoft.com/office/powerpoint/2010/main" val="364522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MEMS Microphone</a:t>
            </a:r>
            <a:endParaRPr lang="en-US" dirty="0"/>
          </a:p>
        </p:txBody>
      </p:sp>
      <p:sp>
        <p:nvSpPr>
          <p:cNvPr id="8" name="Content Placeholder 7"/>
          <p:cNvSpPr>
            <a:spLocks noGrp="1"/>
          </p:cNvSpPr>
          <p:nvPr>
            <p:ph idx="1"/>
          </p:nvPr>
        </p:nvSpPr>
        <p:spPr/>
        <p:txBody>
          <a:bodyPr/>
          <a:lstStyle/>
          <a:p>
            <a:r>
              <a:rPr lang="en-US" dirty="0"/>
              <a:t>MEMS audio sensor omnidirectional digital </a:t>
            </a:r>
            <a:r>
              <a:rPr lang="en-US" dirty="0" smtClean="0"/>
              <a:t>microphone</a:t>
            </a:r>
          </a:p>
          <a:p>
            <a:r>
              <a:rPr lang="en-US" dirty="0" smtClean="0"/>
              <a:t>MP34DT06J</a:t>
            </a:r>
          </a:p>
          <a:p>
            <a:pPr lvl="1"/>
            <a:r>
              <a:rPr lang="en-US" dirty="0" smtClean="0"/>
              <a:t>Datasheet</a:t>
            </a:r>
          </a:p>
          <a:p>
            <a:r>
              <a:rPr lang="en-US" dirty="0"/>
              <a:t>Features</a:t>
            </a:r>
          </a:p>
          <a:p>
            <a:pPr lvl="1"/>
            <a:r>
              <a:rPr lang="en-US" dirty="0" smtClean="0"/>
              <a:t>Single </a:t>
            </a:r>
            <a:r>
              <a:rPr lang="en-US" dirty="0"/>
              <a:t>supply voltage</a:t>
            </a:r>
          </a:p>
          <a:p>
            <a:pPr lvl="1"/>
            <a:r>
              <a:rPr lang="en-US" dirty="0" smtClean="0"/>
              <a:t>Low </a:t>
            </a:r>
            <a:r>
              <a:rPr lang="en-US" dirty="0"/>
              <a:t>power consumption</a:t>
            </a:r>
          </a:p>
          <a:p>
            <a:pPr lvl="1"/>
            <a:r>
              <a:rPr lang="en-US" dirty="0" smtClean="0"/>
              <a:t>Omnidirectional </a:t>
            </a:r>
            <a:r>
              <a:rPr lang="en-US" dirty="0"/>
              <a:t>sensitivity</a:t>
            </a:r>
          </a:p>
          <a:p>
            <a:pPr lvl="1"/>
            <a:r>
              <a:rPr lang="en-US" dirty="0" smtClean="0"/>
              <a:t>PDM output</a:t>
            </a:r>
            <a:endParaRPr lang="en-US" dirty="0"/>
          </a:p>
        </p:txBody>
      </p:sp>
      <p:sp>
        <p:nvSpPr>
          <p:cNvPr id="5" name="Date Placeholder 4"/>
          <p:cNvSpPr>
            <a:spLocks noGrp="1"/>
          </p:cNvSpPr>
          <p:nvPr>
            <p:ph type="dt" sz="half" idx="10"/>
          </p:nvPr>
        </p:nvSpPr>
        <p:spPr/>
        <p:txBody>
          <a:bodyPr/>
          <a:lstStyle/>
          <a:p>
            <a:fld id="{673811F6-07BC-4A4F-B1A5-A050492193DE}" type="datetime1">
              <a:rPr lang="en-US" smtClean="0"/>
              <a:t>11/9/2022</a:t>
            </a:fld>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44</a:t>
            </a:fld>
            <a:endParaRPr lang="en-US"/>
          </a:p>
        </p:txBody>
      </p:sp>
    </p:spTree>
    <p:extLst>
      <p:ext uri="{BB962C8B-B14F-4D97-AF65-F5344CB8AC3E}">
        <p14:creationId xmlns:p14="http://schemas.microsoft.com/office/powerpoint/2010/main" val="33961621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MP34DT06J</a:t>
            </a:r>
          </a:p>
        </p:txBody>
      </p:sp>
      <p:sp>
        <p:nvSpPr>
          <p:cNvPr id="6" name="Text Placeholder 5"/>
          <p:cNvSpPr>
            <a:spLocks noGrp="1"/>
          </p:cNvSpPr>
          <p:nvPr>
            <p:ph type="body" idx="1"/>
          </p:nvPr>
        </p:nvSpPr>
        <p:spPr/>
        <p:txBody>
          <a:bodyPr/>
          <a:lstStyle/>
          <a:p>
            <a:r>
              <a:rPr lang="en-US" dirty="0" smtClean="0"/>
              <a:t>pinout</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63519" y="3070041"/>
            <a:ext cx="2410161" cy="2638793"/>
          </a:xfrm>
        </p:spPr>
      </p:pic>
      <p:sp>
        <p:nvSpPr>
          <p:cNvPr id="8" name="Text Placeholder 7"/>
          <p:cNvSpPr>
            <a:spLocks noGrp="1"/>
          </p:cNvSpPr>
          <p:nvPr>
            <p:ph type="body" sz="quarter" idx="3"/>
          </p:nvPr>
        </p:nvSpPr>
        <p:spPr/>
        <p:txBody>
          <a:bodyPr/>
          <a:lstStyle/>
          <a:p>
            <a:r>
              <a:rPr lang="en-US" dirty="0"/>
              <a:t>Pin </a:t>
            </a:r>
            <a:r>
              <a:rPr lang="en-US" dirty="0" smtClean="0"/>
              <a:t>Description</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0000" y="3327400"/>
            <a:ext cx="4194175" cy="1570451"/>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45</a:t>
            </a:fld>
            <a:endParaRPr lang="en-US"/>
          </a:p>
        </p:txBody>
      </p:sp>
    </p:spTree>
    <p:extLst>
      <p:ext uri="{BB962C8B-B14F-4D97-AF65-F5344CB8AC3E}">
        <p14:creationId xmlns:p14="http://schemas.microsoft.com/office/powerpoint/2010/main" val="3467602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MP34DT06J</a:t>
            </a:r>
          </a:p>
        </p:txBody>
      </p:sp>
      <p:sp>
        <p:nvSpPr>
          <p:cNvPr id="10" name="Content Placeholder 9"/>
          <p:cNvSpPr>
            <a:spLocks noGrp="1"/>
          </p:cNvSpPr>
          <p:nvPr>
            <p:ph idx="1"/>
          </p:nvPr>
        </p:nvSpPr>
        <p:spPr/>
        <p:txBody>
          <a:bodyPr/>
          <a:lstStyle/>
          <a:p>
            <a:r>
              <a:rPr lang="en-US" dirty="0"/>
              <a:t>Supply </a:t>
            </a:r>
            <a:r>
              <a:rPr lang="en-US" dirty="0" smtClean="0"/>
              <a:t>voltage</a:t>
            </a:r>
          </a:p>
          <a:p>
            <a:pPr lvl="1"/>
            <a:r>
              <a:rPr lang="en-US" dirty="0" smtClean="0"/>
              <a:t>Min: 1.6 	</a:t>
            </a:r>
            <a:r>
              <a:rPr lang="en-US" dirty="0" err="1" smtClean="0"/>
              <a:t>Typ</a:t>
            </a:r>
            <a:r>
              <a:rPr lang="en-US" dirty="0" smtClean="0"/>
              <a:t>: 1.8	Max: 3.6 V</a:t>
            </a:r>
          </a:p>
          <a:p>
            <a:r>
              <a:rPr lang="en-US" dirty="0"/>
              <a:t>Current consumption in normal </a:t>
            </a:r>
            <a:r>
              <a:rPr lang="en-US" dirty="0" smtClean="0"/>
              <a:t>mode: 650 </a:t>
            </a:r>
            <a:r>
              <a:rPr lang="en-US" dirty="0" err="1" smtClean="0"/>
              <a:t>μA</a:t>
            </a:r>
            <a:endParaRPr lang="en-US" dirty="0" smtClean="0"/>
          </a:p>
          <a:p>
            <a:r>
              <a:rPr lang="en-US" dirty="0"/>
              <a:t>Current consumption in power-down </a:t>
            </a:r>
            <a:r>
              <a:rPr lang="en-US" dirty="0" smtClean="0"/>
              <a:t>mode: </a:t>
            </a:r>
            <a:r>
              <a:rPr lang="en-US" dirty="0"/>
              <a:t>5 </a:t>
            </a:r>
            <a:r>
              <a:rPr lang="en-US" dirty="0" err="1" smtClean="0"/>
              <a:t>μA</a:t>
            </a:r>
            <a:endParaRPr lang="en-US" dirty="0" smtClean="0"/>
          </a:p>
          <a:p>
            <a:pPr lvl="1"/>
            <a:r>
              <a:rPr lang="en-US" dirty="0"/>
              <a:t>power-down </a:t>
            </a:r>
            <a:r>
              <a:rPr lang="en-US" dirty="0" smtClean="0"/>
              <a:t>mode: </a:t>
            </a:r>
            <a:r>
              <a:rPr lang="en-US" i="1" dirty="0" smtClean="0"/>
              <a:t>Input </a:t>
            </a:r>
            <a:r>
              <a:rPr lang="en-US" i="1" dirty="0"/>
              <a:t>clock in static </a:t>
            </a:r>
            <a:r>
              <a:rPr lang="en-US" i="1" dirty="0" smtClean="0"/>
              <a:t>mode</a:t>
            </a:r>
          </a:p>
          <a:p>
            <a:r>
              <a:rPr lang="en-US" dirty="0"/>
              <a:t>Capacitive </a:t>
            </a:r>
            <a:r>
              <a:rPr lang="en-US" dirty="0" smtClean="0"/>
              <a:t>load: 100 pF</a:t>
            </a:r>
          </a:p>
          <a:p>
            <a:r>
              <a:rPr lang="en-US" dirty="0" err="1"/>
              <a:t>fCLK</a:t>
            </a:r>
            <a:r>
              <a:rPr lang="en-US" dirty="0"/>
              <a:t> Clock frequency for normal mode </a:t>
            </a:r>
            <a:endParaRPr lang="en-US" dirty="0" smtClean="0"/>
          </a:p>
          <a:p>
            <a:pPr lvl="1"/>
            <a:r>
              <a:rPr lang="en-US" dirty="0" smtClean="0"/>
              <a:t>Min: 1.2 MHz	Max: </a:t>
            </a:r>
            <a:r>
              <a:rPr lang="en-US" dirty="0"/>
              <a:t>3.25 </a:t>
            </a:r>
            <a:r>
              <a:rPr lang="en-US" dirty="0" smtClean="0"/>
              <a:t>MHz</a:t>
            </a:r>
          </a:p>
          <a:p>
            <a:endParaRPr lang="en-US" dirty="0"/>
          </a:p>
        </p:txBody>
      </p:sp>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46</a:t>
            </a:fld>
            <a:endParaRPr lang="en-US"/>
          </a:p>
        </p:txBody>
      </p:sp>
    </p:spTree>
    <p:extLst>
      <p:ext uri="{BB962C8B-B14F-4D97-AF65-F5344CB8AC3E}">
        <p14:creationId xmlns:p14="http://schemas.microsoft.com/office/powerpoint/2010/main" val="31372066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MP34DT06J (Sample Circuit)</a:t>
            </a:r>
            <a:endParaRPr lang="en-US" dirty="0"/>
          </a:p>
        </p:txBody>
      </p:sp>
      <p:sp>
        <p:nvSpPr>
          <p:cNvPr id="6" name="Text Placeholder 5"/>
          <p:cNvSpPr>
            <a:spLocks noGrp="1"/>
          </p:cNvSpPr>
          <p:nvPr>
            <p:ph type="body" idx="1"/>
          </p:nvPr>
        </p:nvSpPr>
        <p:spPr/>
        <p:txBody>
          <a:bodyPr/>
          <a:lstStyle/>
          <a:p>
            <a:r>
              <a:rPr lang="en-US" dirty="0" smtClean="0"/>
              <a:t>Mono</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1492" y="2860461"/>
            <a:ext cx="3334215" cy="3057952"/>
          </a:xfrm>
        </p:spPr>
      </p:pic>
      <p:sp>
        <p:nvSpPr>
          <p:cNvPr id="8" name="Text Placeholder 7"/>
          <p:cNvSpPr>
            <a:spLocks noGrp="1"/>
          </p:cNvSpPr>
          <p:nvPr>
            <p:ph type="body" sz="quarter" idx="3"/>
          </p:nvPr>
        </p:nvSpPr>
        <p:spPr/>
        <p:txBody>
          <a:bodyPr/>
          <a:lstStyle/>
          <a:p>
            <a:r>
              <a:rPr lang="en-US" dirty="0" smtClean="0"/>
              <a:t>Stereo</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906812"/>
            <a:ext cx="4186237" cy="2965251"/>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47</a:t>
            </a:fld>
            <a:endParaRPr lang="en-US"/>
          </a:p>
        </p:txBody>
      </p:sp>
    </p:spTree>
    <p:extLst>
      <p:ext uri="{BB962C8B-B14F-4D97-AF65-F5344CB8AC3E}">
        <p14:creationId xmlns:p14="http://schemas.microsoft.com/office/powerpoint/2010/main" val="26862760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MP34DT06J (PCB Layout)</a:t>
            </a:r>
            <a:endParaRPr lang="en-US" dirty="0"/>
          </a:p>
        </p:txBody>
      </p:sp>
      <p:sp>
        <p:nvSpPr>
          <p:cNvPr id="10" name="Content Placeholder 9"/>
          <p:cNvSpPr>
            <a:spLocks noGrp="1"/>
          </p:cNvSpPr>
          <p:nvPr>
            <p:ph sz="half" idx="1"/>
          </p:nvPr>
        </p:nvSpPr>
        <p:spPr/>
        <p:txBody>
          <a:bodyPr/>
          <a:lstStyle/>
          <a:p>
            <a:r>
              <a:rPr lang="en-US" dirty="0"/>
              <a:t>Power supply decoupling capacitors (100 </a:t>
            </a:r>
            <a:r>
              <a:rPr lang="en-US" dirty="0" err="1"/>
              <a:t>nF</a:t>
            </a:r>
            <a:r>
              <a:rPr lang="en-US" dirty="0"/>
              <a:t> ceramic, 1 </a:t>
            </a:r>
            <a:r>
              <a:rPr lang="en-US" dirty="0" err="1"/>
              <a:t>μF</a:t>
            </a:r>
            <a:r>
              <a:rPr lang="en-US" dirty="0"/>
              <a:t> ceramic) should be placed as near as possible to </a:t>
            </a:r>
            <a:r>
              <a:rPr lang="en-US" dirty="0" smtClean="0"/>
              <a:t>pin1 </a:t>
            </a:r>
            <a:r>
              <a:rPr lang="en-US" dirty="0"/>
              <a:t>of the </a:t>
            </a:r>
            <a:r>
              <a:rPr lang="en-US" dirty="0" smtClean="0"/>
              <a:t>device.</a:t>
            </a:r>
            <a:endParaRPr lang="en-US" dirty="0"/>
          </a:p>
          <a:p>
            <a:r>
              <a:rPr lang="en-US" dirty="0"/>
              <a:t>The L/R pin must be connected to </a:t>
            </a:r>
            <a:r>
              <a:rPr lang="en-US" dirty="0" err="1"/>
              <a:t>Vdd</a:t>
            </a:r>
            <a:r>
              <a:rPr lang="en-US" dirty="0"/>
              <a:t> or </a:t>
            </a:r>
            <a:r>
              <a:rPr lang="en-US" dirty="0" smtClean="0"/>
              <a:t>GND</a:t>
            </a:r>
            <a:endParaRPr lang="en-US"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6163" y="2257962"/>
            <a:ext cx="3391373" cy="3686689"/>
          </a:xfrm>
        </p:spPr>
      </p:pic>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48</a:t>
            </a:fld>
            <a:endParaRPr lang="en-US"/>
          </a:p>
        </p:txBody>
      </p:sp>
    </p:spTree>
    <p:extLst>
      <p:ext uri="{BB962C8B-B14F-4D97-AF65-F5344CB8AC3E}">
        <p14:creationId xmlns:p14="http://schemas.microsoft.com/office/powerpoint/2010/main" val="42790985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MEMS </a:t>
            </a:r>
            <a:r>
              <a:rPr lang="en-US" dirty="0" smtClean="0"/>
              <a:t>Speakers</a:t>
            </a:r>
            <a:br>
              <a:rPr lang="en-US" dirty="0" smtClean="0"/>
            </a:br>
            <a:endParaRPr lang="en-US" dirty="0"/>
          </a:p>
        </p:txBody>
      </p:sp>
      <p:sp>
        <p:nvSpPr>
          <p:cNvPr id="8" name="Content Placeholder 7"/>
          <p:cNvSpPr>
            <a:spLocks noGrp="1"/>
          </p:cNvSpPr>
          <p:nvPr>
            <p:ph idx="1"/>
          </p:nvPr>
        </p:nvSpPr>
        <p:spPr/>
        <p:txBody>
          <a:bodyPr/>
          <a:lstStyle/>
          <a:p>
            <a:r>
              <a:rPr lang="en-US" dirty="0"/>
              <a:t>ACHELOUS </a:t>
            </a:r>
            <a:r>
              <a:rPr lang="en-US" dirty="0" smtClean="0"/>
              <a:t>UT-P2020</a:t>
            </a:r>
          </a:p>
          <a:p>
            <a:pPr lvl="1"/>
            <a:r>
              <a:rPr lang="en-US" dirty="0" smtClean="0"/>
              <a:t>Datasheet</a:t>
            </a:r>
          </a:p>
          <a:p>
            <a:r>
              <a:rPr lang="en-US" dirty="0" smtClean="0"/>
              <a:t>Capacity: 27±5 </a:t>
            </a:r>
            <a:r>
              <a:rPr lang="en-US" dirty="0" err="1" smtClean="0"/>
              <a:t>nF</a:t>
            </a:r>
            <a:endParaRPr lang="en-US" dirty="0" smtClean="0"/>
          </a:p>
          <a:p>
            <a:r>
              <a:rPr lang="en-US" dirty="0"/>
              <a:t>Maximum AC voltage (</a:t>
            </a:r>
            <a:r>
              <a:rPr lang="en-US" dirty="0" smtClean="0"/>
              <a:t>peak) – up </a:t>
            </a:r>
            <a:r>
              <a:rPr lang="en-US" dirty="0"/>
              <a:t>to 20 </a:t>
            </a:r>
            <a:r>
              <a:rPr lang="en-US" dirty="0" smtClean="0"/>
              <a:t>kHz: 15VP</a:t>
            </a:r>
            <a:endParaRPr lang="en-US" dirty="0"/>
          </a:p>
          <a:p>
            <a:r>
              <a:rPr lang="en-US" dirty="0"/>
              <a:t>Maximum DC </a:t>
            </a:r>
            <a:r>
              <a:rPr lang="en-US" dirty="0" smtClean="0"/>
              <a:t>voltage:15V</a:t>
            </a:r>
          </a:p>
          <a:p>
            <a:r>
              <a:rPr lang="en-US" dirty="0"/>
              <a:t>Size [mm</a:t>
            </a:r>
            <a:r>
              <a:rPr lang="en-US" dirty="0" smtClean="0"/>
              <a:t>]: </a:t>
            </a:r>
            <a:r>
              <a:rPr lang="en-US" dirty="0"/>
              <a:t>6.7 x 4.7 x 1.58</a:t>
            </a:r>
          </a:p>
        </p:txBody>
      </p:sp>
      <p:sp>
        <p:nvSpPr>
          <p:cNvPr id="5" name="Date Placeholder 4"/>
          <p:cNvSpPr>
            <a:spLocks noGrp="1"/>
          </p:cNvSpPr>
          <p:nvPr>
            <p:ph type="dt" sz="half" idx="10"/>
          </p:nvPr>
        </p:nvSpPr>
        <p:spPr/>
        <p:txBody>
          <a:bodyPr/>
          <a:lstStyle/>
          <a:p>
            <a:fld id="{673811F6-07BC-4A4F-B1A5-A050492193DE}" type="datetime1">
              <a:rPr lang="en-US" smtClean="0"/>
              <a:t>11/9/2022</a:t>
            </a:fld>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49</a:t>
            </a:fld>
            <a:endParaRPr lang="en-US"/>
          </a:p>
        </p:txBody>
      </p:sp>
    </p:spTree>
    <p:extLst>
      <p:ext uri="{BB962C8B-B14F-4D97-AF65-F5344CB8AC3E}">
        <p14:creationId xmlns:p14="http://schemas.microsoft.com/office/powerpoint/2010/main" val="1017237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MCU Datasheet, Application Notes &amp; Design Resources</a:t>
            </a:r>
            <a:endParaRPr lang="en-US" dirty="0"/>
          </a:p>
        </p:txBody>
      </p:sp>
      <p:sp>
        <p:nvSpPr>
          <p:cNvPr id="3" name="Content Placeholder 2"/>
          <p:cNvSpPr>
            <a:spLocks noGrp="1"/>
          </p:cNvSpPr>
          <p:nvPr>
            <p:ph idx="1"/>
          </p:nvPr>
        </p:nvSpPr>
        <p:spPr/>
        <p:txBody>
          <a:bodyPr>
            <a:normAutofit fontScale="92500"/>
          </a:bodyPr>
          <a:lstStyle/>
          <a:p>
            <a:r>
              <a:rPr lang="en-US" dirty="0" smtClean="0"/>
              <a:t>Datasheet</a:t>
            </a:r>
          </a:p>
          <a:p>
            <a:pPr lvl="1"/>
            <a:r>
              <a:rPr lang="en-US" dirty="0" smtClean="0">
                <a:hlinkClick r:id="rId2"/>
              </a:rPr>
              <a:t>STM32WB55RG</a:t>
            </a:r>
            <a:endParaRPr lang="en-US" dirty="0">
              <a:hlinkClick r:id="rId2"/>
            </a:endParaRPr>
          </a:p>
          <a:p>
            <a:r>
              <a:rPr lang="en-US" dirty="0" smtClean="0"/>
              <a:t>ANs</a:t>
            </a:r>
          </a:p>
          <a:p>
            <a:pPr lvl="1"/>
            <a:r>
              <a:rPr lang="en-US" dirty="0" smtClean="0"/>
              <a:t>AN5156</a:t>
            </a:r>
          </a:p>
          <a:p>
            <a:pPr lvl="2"/>
            <a:r>
              <a:rPr lang="en-US" dirty="0" smtClean="0">
                <a:hlinkClick r:id="rId3"/>
              </a:rPr>
              <a:t>Development of RF hardware using STM32WB55 MCUs</a:t>
            </a:r>
            <a:endParaRPr lang="en-US" dirty="0" smtClean="0"/>
          </a:p>
          <a:p>
            <a:pPr lvl="1"/>
            <a:r>
              <a:rPr lang="en-US" dirty="0" smtClean="0"/>
              <a:t>AN5042 </a:t>
            </a:r>
          </a:p>
          <a:p>
            <a:pPr lvl="2"/>
            <a:r>
              <a:rPr lang="en-US" dirty="0" smtClean="0">
                <a:hlinkClick r:id="rId4"/>
              </a:rPr>
              <a:t>Precise </a:t>
            </a:r>
            <a:r>
              <a:rPr lang="en-US" dirty="0">
                <a:hlinkClick r:id="rId4"/>
              </a:rPr>
              <a:t>HSE frequency and startup time tuning for stm32 wireless </a:t>
            </a:r>
            <a:r>
              <a:rPr lang="en-US" dirty="0" smtClean="0">
                <a:hlinkClick r:id="rId4"/>
              </a:rPr>
              <a:t>MCUs STMicroelectronics</a:t>
            </a:r>
            <a:endParaRPr lang="en-US" dirty="0" smtClean="0"/>
          </a:p>
          <a:p>
            <a:pPr lvl="1"/>
            <a:r>
              <a:rPr lang="en-US" dirty="0" smtClean="0"/>
              <a:t>AN5407</a:t>
            </a:r>
          </a:p>
          <a:p>
            <a:pPr lvl="2"/>
            <a:r>
              <a:rPr lang="en-US" dirty="0" smtClean="0">
                <a:hlinkClick r:id="rId5"/>
              </a:rPr>
              <a:t>Optimized RF board layout for STM32WL series STMicroelectronics</a:t>
            </a:r>
            <a:endParaRPr lang="en-US" dirty="0" smtClean="0"/>
          </a:p>
          <a:p>
            <a:pPr lvl="1"/>
            <a:r>
              <a:rPr lang="en-US" dirty="0" smtClean="0"/>
              <a:t>AN2867</a:t>
            </a:r>
          </a:p>
          <a:p>
            <a:pPr lvl="2"/>
            <a:r>
              <a:rPr lang="en-US" dirty="0" smtClean="0">
                <a:hlinkClick r:id="rId6"/>
              </a:rPr>
              <a:t>Oscillator design guide for STM8AF/AL/S, STM32 MCUs and MPUs</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5</a:t>
            </a:fld>
            <a:endParaRPr lang="en-US"/>
          </a:p>
        </p:txBody>
      </p:sp>
    </p:spTree>
    <p:extLst>
      <p:ext uri="{BB962C8B-B14F-4D97-AF65-F5344CB8AC3E}">
        <p14:creationId xmlns:p14="http://schemas.microsoft.com/office/powerpoint/2010/main" val="23633303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UT-P2020</a:t>
            </a:r>
            <a:endParaRPr lang="en-US" dirty="0"/>
          </a:p>
        </p:txBody>
      </p:sp>
      <p:sp>
        <p:nvSpPr>
          <p:cNvPr id="7" name="Text Placeholder 6"/>
          <p:cNvSpPr>
            <a:spLocks noGrp="1"/>
          </p:cNvSpPr>
          <p:nvPr>
            <p:ph type="body" idx="1"/>
          </p:nvPr>
        </p:nvSpPr>
        <p:spPr/>
        <p:txBody>
          <a:bodyPr/>
          <a:lstStyle/>
          <a:p>
            <a:r>
              <a:rPr lang="en-US" dirty="0" smtClean="0"/>
              <a:t>Description</a:t>
            </a:r>
            <a:endParaRPr lang="en-US" dirty="0"/>
          </a:p>
        </p:txBody>
      </p:sp>
      <p:sp>
        <p:nvSpPr>
          <p:cNvPr id="8" name="Content Placeholder 7"/>
          <p:cNvSpPr>
            <a:spLocks noGrp="1"/>
          </p:cNvSpPr>
          <p:nvPr>
            <p:ph sz="half" idx="2"/>
          </p:nvPr>
        </p:nvSpPr>
        <p:spPr/>
        <p:txBody>
          <a:bodyPr>
            <a:normAutofit fontScale="77500" lnSpcReduction="20000"/>
          </a:bodyPr>
          <a:lstStyle/>
          <a:p>
            <a:r>
              <a:rPr lang="en-US" dirty="0"/>
              <a:t>The speaker is driven by applying voltage </a:t>
            </a:r>
            <a:r>
              <a:rPr lang="en-US" dirty="0" smtClean="0"/>
              <a:t>between the </a:t>
            </a:r>
            <a:r>
              <a:rPr lang="en-US" b="1" dirty="0"/>
              <a:t>+ </a:t>
            </a:r>
            <a:r>
              <a:rPr lang="en-US" dirty="0"/>
              <a:t>and the </a:t>
            </a:r>
            <a:r>
              <a:rPr lang="en-US" b="1" dirty="0"/>
              <a:t>- </a:t>
            </a:r>
            <a:r>
              <a:rPr lang="en-US" dirty="0" smtClean="0"/>
              <a:t>connection.</a:t>
            </a:r>
          </a:p>
          <a:p>
            <a:r>
              <a:rPr lang="en-US" dirty="0" smtClean="0"/>
              <a:t>The </a:t>
            </a:r>
            <a:r>
              <a:rPr lang="en-US" dirty="0"/>
              <a:t>potential of </a:t>
            </a:r>
            <a:r>
              <a:rPr lang="en-US" b="1" dirty="0"/>
              <a:t>+ </a:t>
            </a:r>
            <a:r>
              <a:rPr lang="en-US" dirty="0"/>
              <a:t>has </a:t>
            </a:r>
            <a:r>
              <a:rPr lang="en-US" dirty="0" smtClean="0"/>
              <a:t>to be </a:t>
            </a:r>
            <a:r>
              <a:rPr lang="en-US" dirty="0"/>
              <a:t>always equal or higher than the </a:t>
            </a:r>
            <a:r>
              <a:rPr lang="en-US" b="1" dirty="0" smtClean="0"/>
              <a:t>-</a:t>
            </a:r>
            <a:r>
              <a:rPr lang="en-US" dirty="0" smtClean="0"/>
              <a:t>.</a:t>
            </a:r>
          </a:p>
          <a:p>
            <a:r>
              <a:rPr lang="en-US" dirty="0" smtClean="0"/>
              <a:t>To </a:t>
            </a:r>
            <a:r>
              <a:rPr lang="en-US" dirty="0"/>
              <a:t>ensure </a:t>
            </a:r>
            <a:r>
              <a:rPr lang="en-US" dirty="0" smtClean="0"/>
              <a:t>this a </a:t>
            </a:r>
            <a:r>
              <a:rPr lang="en-US" dirty="0"/>
              <a:t>DC voltage together with the AC signal has to </a:t>
            </a:r>
            <a:r>
              <a:rPr lang="en-US" dirty="0" smtClean="0"/>
              <a:t>be applied </a:t>
            </a:r>
            <a:r>
              <a:rPr lang="en-US" dirty="0"/>
              <a:t>on </a:t>
            </a:r>
            <a:r>
              <a:rPr lang="en-US" b="1" dirty="0"/>
              <a:t>+</a:t>
            </a:r>
            <a:r>
              <a:rPr lang="en-US" dirty="0"/>
              <a:t>.</a:t>
            </a:r>
          </a:p>
          <a:p>
            <a:r>
              <a:rPr lang="en-US" dirty="0" smtClean="0"/>
              <a:t>Attention:</a:t>
            </a:r>
          </a:p>
          <a:p>
            <a:pPr lvl="1"/>
            <a:r>
              <a:rPr lang="en-US" dirty="0" smtClean="0"/>
              <a:t>The </a:t>
            </a:r>
            <a:r>
              <a:rPr lang="en-US" dirty="0"/>
              <a:t>AC peak voltage must always </a:t>
            </a:r>
            <a:r>
              <a:rPr lang="en-US" dirty="0" smtClean="0"/>
              <a:t>be smaller </a:t>
            </a:r>
            <a:r>
              <a:rPr lang="en-US" dirty="0"/>
              <a:t>than or equal to the DC voltage.</a:t>
            </a:r>
          </a:p>
          <a:p>
            <a:r>
              <a:rPr lang="en-US" dirty="0"/>
              <a:t>The membrane will move downwards/inside </a:t>
            </a:r>
            <a:r>
              <a:rPr lang="en-US" dirty="0" smtClean="0"/>
              <a:t>by applying </a:t>
            </a:r>
            <a:r>
              <a:rPr lang="en-US" dirty="0"/>
              <a:t>a positive voltage on the </a:t>
            </a:r>
            <a:r>
              <a:rPr lang="en-US" b="1" dirty="0"/>
              <a:t>+ </a:t>
            </a:r>
            <a:r>
              <a:rPr lang="en-US" dirty="0"/>
              <a:t>connection.</a:t>
            </a:r>
          </a:p>
        </p:txBody>
      </p:sp>
      <p:sp>
        <p:nvSpPr>
          <p:cNvPr id="9" name="Text Placeholder 8"/>
          <p:cNvSpPr>
            <a:spLocks noGrp="1"/>
          </p:cNvSpPr>
          <p:nvPr>
            <p:ph type="body" sz="quarter" idx="3"/>
          </p:nvPr>
        </p:nvSpPr>
        <p:spPr/>
        <p:txBody>
          <a:bodyPr/>
          <a:lstStyle/>
          <a:p>
            <a:r>
              <a:rPr lang="en-US" dirty="0" smtClean="0"/>
              <a:t>Pinout (Bac </a:t>
            </a:r>
            <a:r>
              <a:rPr lang="en-US" dirty="0" err="1" smtClean="0"/>
              <a:t>kside</a:t>
            </a:r>
            <a:r>
              <a:rPr lang="en-US" dirty="0" smtClean="0"/>
              <a:t>)</a:t>
            </a:r>
            <a:endParaRPr lang="en-US" dirty="0"/>
          </a:p>
        </p:txBody>
      </p:sp>
      <p:pic>
        <p:nvPicPr>
          <p:cNvPr id="11" name="Content Placeholder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18765" y="3212936"/>
            <a:ext cx="2924583" cy="2353003"/>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50</a:t>
            </a:fld>
            <a:endParaRPr lang="en-US"/>
          </a:p>
        </p:txBody>
      </p:sp>
    </p:spTree>
    <p:extLst>
      <p:ext uri="{BB962C8B-B14F-4D97-AF65-F5344CB8AC3E}">
        <p14:creationId xmlns:p14="http://schemas.microsoft.com/office/powerpoint/2010/main" val="1945918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UT-P2020</a:t>
            </a:r>
          </a:p>
        </p:txBody>
      </p:sp>
      <p:sp>
        <p:nvSpPr>
          <p:cNvPr id="10" name="Text Placeholder 9"/>
          <p:cNvSpPr>
            <a:spLocks noGrp="1"/>
          </p:cNvSpPr>
          <p:nvPr>
            <p:ph type="body" idx="1"/>
          </p:nvPr>
        </p:nvSpPr>
        <p:spPr/>
        <p:txBody>
          <a:bodyPr/>
          <a:lstStyle/>
          <a:p>
            <a:r>
              <a:rPr lang="en-US" dirty="0" smtClean="0"/>
              <a:t>DC-DC Convertor</a:t>
            </a:r>
            <a:endParaRPr lang="en-US" dirty="0"/>
          </a:p>
        </p:txBody>
      </p:sp>
      <p:pic>
        <p:nvPicPr>
          <p:cNvPr id="14" name="Content Placeholder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3354822"/>
            <a:ext cx="4184650" cy="2069231"/>
          </a:xfrm>
        </p:spPr>
      </p:pic>
      <p:sp>
        <p:nvSpPr>
          <p:cNvPr id="12" name="Text Placeholder 11"/>
          <p:cNvSpPr>
            <a:spLocks noGrp="1"/>
          </p:cNvSpPr>
          <p:nvPr>
            <p:ph type="body" sz="quarter" idx="3"/>
          </p:nvPr>
        </p:nvSpPr>
        <p:spPr/>
        <p:txBody>
          <a:bodyPr/>
          <a:lstStyle/>
          <a:p>
            <a:r>
              <a:rPr lang="en-US" dirty="0" smtClean="0"/>
              <a:t>Power Amplifier</a:t>
            </a:r>
            <a:endParaRPr lang="en-US" dirty="0"/>
          </a:p>
        </p:txBody>
      </p:sp>
      <p:pic>
        <p:nvPicPr>
          <p:cNvPr id="15" name="Content Placeholder 14"/>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3460888"/>
            <a:ext cx="4186237" cy="1857099"/>
          </a:xfrm>
        </p:spPr>
      </p:pic>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51</a:t>
            </a:fld>
            <a:endParaRPr lang="en-US"/>
          </a:p>
        </p:txBody>
      </p:sp>
    </p:spTree>
    <p:extLst>
      <p:ext uri="{BB962C8B-B14F-4D97-AF65-F5344CB8AC3E}">
        <p14:creationId xmlns:p14="http://schemas.microsoft.com/office/powerpoint/2010/main" val="40269791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Low-Power DC-DC Boost Converter</a:t>
            </a:r>
          </a:p>
        </p:txBody>
      </p:sp>
      <p:sp>
        <p:nvSpPr>
          <p:cNvPr id="10" name="Content Placeholder 9"/>
          <p:cNvSpPr>
            <a:spLocks noGrp="1"/>
          </p:cNvSpPr>
          <p:nvPr>
            <p:ph idx="1"/>
          </p:nvPr>
        </p:nvSpPr>
        <p:spPr/>
        <p:txBody>
          <a:bodyPr>
            <a:normAutofit fontScale="70000" lnSpcReduction="20000"/>
          </a:bodyPr>
          <a:lstStyle/>
          <a:p>
            <a:r>
              <a:rPr lang="en-US" dirty="0" smtClean="0"/>
              <a:t>TPS61040</a:t>
            </a:r>
          </a:p>
          <a:p>
            <a:pPr lvl="1"/>
            <a:r>
              <a:rPr lang="en-US" dirty="0" smtClean="0"/>
              <a:t>Datasheet</a:t>
            </a:r>
          </a:p>
          <a:p>
            <a:r>
              <a:rPr lang="en-US" dirty="0"/>
              <a:t>1.8-V to 6-V Input Voltage </a:t>
            </a:r>
            <a:r>
              <a:rPr lang="en-US" dirty="0" smtClean="0"/>
              <a:t>Range</a:t>
            </a:r>
          </a:p>
          <a:p>
            <a:r>
              <a:rPr lang="en-US" dirty="0"/>
              <a:t>Adjustable Output Voltage Range up to 28 </a:t>
            </a:r>
            <a:r>
              <a:rPr lang="en-US" dirty="0" smtClean="0"/>
              <a:t>V</a:t>
            </a:r>
          </a:p>
          <a:p>
            <a:r>
              <a:rPr lang="en-US" dirty="0"/>
              <a:t>400-mA </a:t>
            </a:r>
            <a:r>
              <a:rPr lang="en-US" dirty="0" smtClean="0"/>
              <a:t>Internal </a:t>
            </a:r>
            <a:r>
              <a:rPr lang="en-US" dirty="0"/>
              <a:t>Switch </a:t>
            </a:r>
            <a:r>
              <a:rPr lang="en-US" dirty="0" smtClean="0"/>
              <a:t>Current</a:t>
            </a:r>
          </a:p>
          <a:p>
            <a:r>
              <a:rPr lang="en-US" dirty="0"/>
              <a:t>Up to 1-MHz Switching Frequency</a:t>
            </a:r>
          </a:p>
          <a:p>
            <a:r>
              <a:rPr lang="el-GR" dirty="0" smtClean="0"/>
              <a:t>28-μ</a:t>
            </a:r>
            <a:r>
              <a:rPr lang="en-US" dirty="0"/>
              <a:t>A Typical No-Load Quiescent Current</a:t>
            </a:r>
          </a:p>
          <a:p>
            <a:r>
              <a:rPr lang="el-GR" dirty="0" smtClean="0"/>
              <a:t>1-μ</a:t>
            </a:r>
            <a:r>
              <a:rPr lang="en-US" dirty="0" smtClean="0"/>
              <a:t>A </a:t>
            </a:r>
            <a:r>
              <a:rPr lang="en-US" dirty="0"/>
              <a:t>Typical Shutdown </a:t>
            </a:r>
            <a:r>
              <a:rPr lang="en-US" dirty="0" smtClean="0"/>
              <a:t>Current</a:t>
            </a:r>
          </a:p>
          <a:p>
            <a:r>
              <a:rPr lang="es-ES" dirty="0"/>
              <a:t>L </a:t>
            </a:r>
            <a:r>
              <a:rPr lang="es-ES" dirty="0" smtClean="0"/>
              <a:t>Inductor</a:t>
            </a:r>
          </a:p>
          <a:p>
            <a:pPr lvl="1"/>
            <a:r>
              <a:rPr lang="es-ES" dirty="0" smtClean="0"/>
              <a:t>Min: 2.2 </a:t>
            </a:r>
            <a:r>
              <a:rPr lang="es-ES" dirty="0" err="1"/>
              <a:t>μH</a:t>
            </a:r>
            <a:r>
              <a:rPr lang="es-ES" dirty="0"/>
              <a:t> </a:t>
            </a:r>
            <a:r>
              <a:rPr lang="es-ES" dirty="0" smtClean="0"/>
              <a:t>	Max: 10 </a:t>
            </a:r>
            <a:r>
              <a:rPr lang="es-ES" dirty="0" err="1"/>
              <a:t>μH</a:t>
            </a:r>
            <a:endParaRPr lang="es-ES" dirty="0"/>
          </a:p>
          <a:p>
            <a:r>
              <a:rPr lang="en-US" dirty="0" smtClean="0"/>
              <a:t>CIN </a:t>
            </a:r>
            <a:r>
              <a:rPr lang="en-US" dirty="0"/>
              <a:t>Input </a:t>
            </a:r>
            <a:r>
              <a:rPr lang="en-US" dirty="0" smtClean="0"/>
              <a:t>capacitor</a:t>
            </a:r>
          </a:p>
          <a:p>
            <a:pPr lvl="1"/>
            <a:r>
              <a:rPr lang="en-US" dirty="0" smtClean="0"/>
              <a:t>NOM: </a:t>
            </a:r>
            <a:r>
              <a:rPr lang="en-US" dirty="0"/>
              <a:t>4.7 </a:t>
            </a:r>
            <a:r>
              <a:rPr lang="el-GR" dirty="0"/>
              <a:t>μ</a:t>
            </a:r>
            <a:r>
              <a:rPr lang="en-US" dirty="0"/>
              <a:t>F</a:t>
            </a:r>
          </a:p>
          <a:p>
            <a:r>
              <a:rPr lang="en-US" dirty="0"/>
              <a:t>COUT Output </a:t>
            </a:r>
            <a:r>
              <a:rPr lang="en-US" dirty="0" smtClean="0"/>
              <a:t>capacitor</a:t>
            </a:r>
          </a:p>
          <a:p>
            <a:pPr lvl="1"/>
            <a:r>
              <a:rPr lang="en-US" dirty="0" smtClean="0"/>
              <a:t> Min: 1 </a:t>
            </a:r>
            <a:r>
              <a:rPr lang="el-GR" dirty="0"/>
              <a:t>μ</a:t>
            </a:r>
            <a:r>
              <a:rPr lang="en-US" dirty="0"/>
              <a:t>F</a:t>
            </a:r>
          </a:p>
        </p:txBody>
      </p:sp>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52</a:t>
            </a:fld>
            <a:endParaRPr lang="en-US"/>
          </a:p>
        </p:txBody>
      </p:sp>
    </p:spTree>
    <p:extLst>
      <p:ext uri="{BB962C8B-B14F-4D97-AF65-F5344CB8AC3E}">
        <p14:creationId xmlns:p14="http://schemas.microsoft.com/office/powerpoint/2010/main" val="37641113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TPS61040</a:t>
            </a:r>
          </a:p>
        </p:txBody>
      </p:sp>
      <p:sp>
        <p:nvSpPr>
          <p:cNvPr id="14" name="Text Placeholder 13"/>
          <p:cNvSpPr>
            <a:spLocks noGrp="1"/>
          </p:cNvSpPr>
          <p:nvPr>
            <p:ph type="body" idx="1"/>
          </p:nvPr>
        </p:nvSpPr>
        <p:spPr/>
        <p:txBody>
          <a:bodyPr/>
          <a:lstStyle/>
          <a:p>
            <a:r>
              <a:rPr lang="en-US" dirty="0" smtClean="0"/>
              <a:t>Pinout</a:t>
            </a:r>
            <a:endParaRPr lang="en-US"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34993" y="3727357"/>
            <a:ext cx="2067213" cy="1324160"/>
          </a:xfrm>
        </p:spPr>
      </p:pic>
      <p:sp>
        <p:nvSpPr>
          <p:cNvPr id="15" name="Text Placeholder 14"/>
          <p:cNvSpPr>
            <a:spLocks noGrp="1"/>
          </p:cNvSpPr>
          <p:nvPr>
            <p:ph type="body" sz="quarter" idx="3"/>
          </p:nvPr>
        </p:nvSpPr>
        <p:spPr/>
        <p:txBody>
          <a:bodyPr/>
          <a:lstStyle/>
          <a:p>
            <a:endParaRPr lang="en-US"/>
          </a:p>
        </p:txBody>
      </p:sp>
      <p:sp>
        <p:nvSpPr>
          <p:cNvPr id="16" name="Content Placeholder 15"/>
          <p:cNvSpPr>
            <a:spLocks noGrp="1"/>
          </p:cNvSpPr>
          <p:nvPr>
            <p:ph sz="quarter" idx="4"/>
          </p:nvPr>
        </p:nvSpPr>
        <p:spPr/>
        <p:txBody>
          <a:bodyPr/>
          <a:lstStyle/>
          <a:p>
            <a:endParaRPr lang="en-US"/>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53</a:t>
            </a:fld>
            <a:endParaRPr lang="en-US"/>
          </a:p>
        </p:txBody>
      </p:sp>
    </p:spTree>
    <p:extLst>
      <p:ext uri="{BB962C8B-B14F-4D97-AF65-F5344CB8AC3E}">
        <p14:creationId xmlns:p14="http://schemas.microsoft.com/office/powerpoint/2010/main" val="5958449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TPS61040 (Pin Description)</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54</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585641"/>
            <a:ext cx="8596312" cy="3031330"/>
          </a:xfrm>
        </p:spPr>
      </p:pic>
    </p:spTree>
    <p:extLst>
      <p:ext uri="{BB962C8B-B14F-4D97-AF65-F5344CB8AC3E}">
        <p14:creationId xmlns:p14="http://schemas.microsoft.com/office/powerpoint/2010/main" val="11923361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TPS61040</a:t>
            </a:r>
          </a:p>
        </p:txBody>
      </p:sp>
      <p:sp>
        <p:nvSpPr>
          <p:cNvPr id="7" name="Text Placeholder 6"/>
          <p:cNvSpPr>
            <a:spLocks noGrp="1"/>
          </p:cNvSpPr>
          <p:nvPr>
            <p:ph type="body" idx="1"/>
          </p:nvPr>
        </p:nvSpPr>
        <p:spPr/>
        <p:txBody>
          <a:bodyPr/>
          <a:lstStyle/>
          <a:p>
            <a:r>
              <a:rPr lang="en-US" dirty="0" smtClean="0"/>
              <a:t>Component Selection</a:t>
            </a:r>
            <a:endParaRPr lang="en-US" dirty="0"/>
          </a:p>
        </p:txBody>
      </p:sp>
      <p:sp>
        <p:nvSpPr>
          <p:cNvPr id="8" name="Content Placeholder 7"/>
          <p:cNvSpPr>
            <a:spLocks noGrp="1"/>
          </p:cNvSpPr>
          <p:nvPr>
            <p:ph sz="half" idx="2"/>
          </p:nvPr>
        </p:nvSpPr>
        <p:spPr/>
        <p:txBody>
          <a:bodyPr>
            <a:normAutofit lnSpcReduction="10000"/>
          </a:bodyPr>
          <a:lstStyle/>
          <a:p>
            <a:r>
              <a:rPr lang="en-US" dirty="0"/>
              <a:t>L1: Sumida CR32-100</a:t>
            </a:r>
          </a:p>
          <a:p>
            <a:r>
              <a:rPr lang="en-US" dirty="0"/>
              <a:t>D1: Motorola MBR0530</a:t>
            </a:r>
          </a:p>
          <a:p>
            <a:r>
              <a:rPr lang="en-US" dirty="0"/>
              <a:t>C1: </a:t>
            </a:r>
            <a:r>
              <a:rPr lang="en-US" dirty="0" err="1"/>
              <a:t>Tayo</a:t>
            </a:r>
            <a:r>
              <a:rPr lang="en-US" dirty="0"/>
              <a:t> </a:t>
            </a:r>
            <a:r>
              <a:rPr lang="en-US" dirty="0" smtClean="0"/>
              <a:t>Yuden JMK212BY475MG</a:t>
            </a:r>
            <a:endParaRPr lang="en-US" dirty="0"/>
          </a:p>
          <a:p>
            <a:r>
              <a:rPr lang="en-US" dirty="0"/>
              <a:t>C2: </a:t>
            </a:r>
            <a:r>
              <a:rPr lang="en-US" dirty="0" err="1"/>
              <a:t>Tayo</a:t>
            </a:r>
            <a:r>
              <a:rPr lang="en-US" dirty="0"/>
              <a:t> Yuden </a:t>
            </a:r>
            <a:r>
              <a:rPr lang="en-US" dirty="0" smtClean="0"/>
              <a:t>TMK316BJ105KL</a:t>
            </a:r>
          </a:p>
          <a:p>
            <a:r>
              <a:rPr lang="en-US" dirty="0" smtClean="0"/>
              <a:t>CFF: 22pF</a:t>
            </a:r>
          </a:p>
          <a:p>
            <a:r>
              <a:rPr lang="en-US" dirty="0"/>
              <a:t>Output </a:t>
            </a:r>
            <a:r>
              <a:rPr lang="en-US" dirty="0" smtClean="0"/>
              <a:t>Current: 10 mA</a:t>
            </a:r>
          </a:p>
          <a:p>
            <a:r>
              <a:rPr lang="en-US" dirty="0" smtClean="0"/>
              <a:t>VOUT =  1.233V * (1 + R1 / R2)</a:t>
            </a:r>
          </a:p>
          <a:p>
            <a:r>
              <a:rPr lang="en-US" dirty="0" smtClean="0"/>
              <a:t>R1 = 2.2 </a:t>
            </a:r>
            <a:r>
              <a:rPr lang="en-US" dirty="0"/>
              <a:t>M</a:t>
            </a:r>
            <a:r>
              <a:rPr lang="el-GR" dirty="0" smtClean="0"/>
              <a:t>Ω</a:t>
            </a:r>
            <a:r>
              <a:rPr lang="en-US" dirty="0"/>
              <a:t>	</a:t>
            </a:r>
            <a:r>
              <a:rPr lang="en-US" dirty="0" smtClean="0"/>
              <a:t>R2 = 160 </a:t>
            </a:r>
            <a:r>
              <a:rPr lang="en-US" dirty="0"/>
              <a:t>K</a:t>
            </a:r>
            <a:r>
              <a:rPr lang="el-GR" dirty="0" smtClean="0"/>
              <a:t>Ω</a:t>
            </a:r>
            <a:endParaRPr lang="en-US" dirty="0"/>
          </a:p>
        </p:txBody>
      </p:sp>
      <p:sp>
        <p:nvSpPr>
          <p:cNvPr id="9" name="Text Placeholder 8"/>
          <p:cNvSpPr>
            <a:spLocks noGrp="1"/>
          </p:cNvSpPr>
          <p:nvPr>
            <p:ph type="body" sz="quarter" idx="3"/>
          </p:nvPr>
        </p:nvSpPr>
        <p:spPr/>
        <p:txBody>
          <a:bodyPr/>
          <a:lstStyle/>
          <a:p>
            <a:r>
              <a:rPr lang="en-US" dirty="0" smtClean="0"/>
              <a:t>Sample Circuit</a:t>
            </a:r>
            <a:endParaRPr lang="en-US" dirty="0"/>
          </a:p>
        </p:txBody>
      </p:sp>
      <p:pic>
        <p:nvPicPr>
          <p:cNvPr id="11" name="Content Placeholder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87938" y="3352515"/>
            <a:ext cx="4186237" cy="2073845"/>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55</a:t>
            </a:fld>
            <a:endParaRPr lang="en-US"/>
          </a:p>
        </p:txBody>
      </p:sp>
    </p:spTree>
    <p:extLst>
      <p:ext uri="{BB962C8B-B14F-4D97-AF65-F5344CB8AC3E}">
        <p14:creationId xmlns:p14="http://schemas.microsoft.com/office/powerpoint/2010/main" val="8981071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TPS61040 (PCB Layout)</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206" y="2160588"/>
            <a:ext cx="4393626" cy="3881437"/>
          </a:xfrm>
        </p:spPr>
      </p:pic>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56</a:t>
            </a:fld>
            <a:endParaRPr lang="en-US"/>
          </a:p>
        </p:txBody>
      </p:sp>
    </p:spTree>
    <p:extLst>
      <p:ext uri="{BB962C8B-B14F-4D97-AF65-F5344CB8AC3E}">
        <p14:creationId xmlns:p14="http://schemas.microsoft.com/office/powerpoint/2010/main" val="18330046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Power </a:t>
            </a:r>
            <a:r>
              <a:rPr lang="en-US" dirty="0" smtClean="0"/>
              <a:t>Amplifier</a:t>
            </a:r>
            <a:endParaRPr lang="en-US" dirty="0"/>
          </a:p>
        </p:txBody>
      </p:sp>
      <p:sp>
        <p:nvSpPr>
          <p:cNvPr id="3" name="Content Placeholder 2"/>
          <p:cNvSpPr>
            <a:spLocks noGrp="1"/>
          </p:cNvSpPr>
          <p:nvPr>
            <p:ph idx="1"/>
          </p:nvPr>
        </p:nvSpPr>
        <p:spPr/>
        <p:txBody>
          <a:bodyPr/>
          <a:lstStyle/>
          <a:p>
            <a:r>
              <a:rPr lang="en-US" dirty="0" smtClean="0"/>
              <a:t>LM48580</a:t>
            </a:r>
          </a:p>
          <a:p>
            <a:pPr lvl="1"/>
            <a:r>
              <a:rPr lang="en-US" dirty="0" smtClean="0"/>
              <a:t>Datasheet</a:t>
            </a:r>
          </a:p>
          <a:p>
            <a:r>
              <a:rPr lang="en-US" dirty="0"/>
              <a:t>High Efficiency Class </a:t>
            </a:r>
            <a:r>
              <a:rPr lang="en-US" dirty="0" smtClean="0"/>
              <a:t>H</a:t>
            </a:r>
          </a:p>
          <a:p>
            <a:r>
              <a:rPr lang="en-US" dirty="0" smtClean="0"/>
              <a:t>Haptic </a:t>
            </a:r>
            <a:r>
              <a:rPr lang="en-US" dirty="0"/>
              <a:t>Piezo Actuator / Ceramic Speaker </a:t>
            </a:r>
            <a:r>
              <a:rPr lang="en-US" dirty="0" smtClean="0"/>
              <a:t>Driver</a:t>
            </a:r>
          </a:p>
          <a:p>
            <a:r>
              <a:rPr lang="en-US" dirty="0" smtClean="0"/>
              <a:t>Integrated </a:t>
            </a:r>
            <a:r>
              <a:rPr lang="en-US" dirty="0"/>
              <a:t>Boost </a:t>
            </a:r>
            <a:r>
              <a:rPr lang="en-US" dirty="0" smtClean="0"/>
              <a:t>Converter</a:t>
            </a:r>
          </a:p>
          <a:p>
            <a:r>
              <a:rPr lang="en-US" dirty="0"/>
              <a:t>Low Supply </a:t>
            </a:r>
            <a:r>
              <a:rPr lang="en-US" dirty="0" smtClean="0"/>
              <a:t>Current</a:t>
            </a:r>
          </a:p>
          <a:p>
            <a:r>
              <a:rPr lang="en-US" dirty="0" smtClean="0"/>
              <a:t>Supply </a:t>
            </a:r>
            <a:r>
              <a:rPr lang="en-US" dirty="0"/>
              <a:t>Voltage </a:t>
            </a:r>
            <a:r>
              <a:rPr lang="en-US" dirty="0" smtClean="0"/>
              <a:t>Range</a:t>
            </a:r>
          </a:p>
          <a:p>
            <a:pPr lvl="1"/>
            <a:r>
              <a:rPr lang="en-US" dirty="0" smtClean="0"/>
              <a:t>Min: 2.5 V	Max: 5.5 </a:t>
            </a:r>
            <a:r>
              <a:rPr lang="en-US" dirty="0"/>
              <a:t>V</a:t>
            </a:r>
            <a:endParaRPr lang="en-US" dirty="0" smtClean="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57</a:t>
            </a:fld>
            <a:endParaRPr lang="en-US"/>
          </a:p>
        </p:txBody>
      </p:sp>
    </p:spTree>
    <p:extLst>
      <p:ext uri="{BB962C8B-B14F-4D97-AF65-F5344CB8AC3E}">
        <p14:creationId xmlns:p14="http://schemas.microsoft.com/office/powerpoint/2010/main" val="4814783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LM48580</a:t>
            </a:r>
          </a:p>
        </p:txBody>
      </p:sp>
      <p:sp>
        <p:nvSpPr>
          <p:cNvPr id="6" name="Text Placeholder 5"/>
          <p:cNvSpPr>
            <a:spLocks noGrp="1"/>
          </p:cNvSpPr>
          <p:nvPr>
            <p:ph type="body" idx="1"/>
          </p:nvPr>
        </p:nvSpPr>
        <p:spPr/>
        <p:txBody>
          <a:bodyPr/>
          <a:lstStyle/>
          <a:p>
            <a:r>
              <a:rPr lang="en-US" dirty="0" smtClean="0"/>
              <a:t>Pinout</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30177" y="2846172"/>
            <a:ext cx="2476846" cy="3086531"/>
          </a:xfrm>
        </p:spPr>
      </p:pic>
      <p:sp>
        <p:nvSpPr>
          <p:cNvPr id="8" name="Text Placeholder 7"/>
          <p:cNvSpPr>
            <a:spLocks noGrp="1"/>
          </p:cNvSpPr>
          <p:nvPr>
            <p:ph type="body" sz="quarter" idx="3"/>
          </p:nvPr>
        </p:nvSpPr>
        <p:spPr/>
        <p:txBody>
          <a:bodyPr/>
          <a:lstStyle/>
          <a:p>
            <a:r>
              <a:rPr lang="en-US" dirty="0" smtClean="0"/>
              <a:t>Pin description</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3111500"/>
            <a:ext cx="4186237" cy="2628900"/>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58</a:t>
            </a:fld>
            <a:endParaRPr lang="en-US"/>
          </a:p>
        </p:txBody>
      </p:sp>
    </p:spTree>
    <p:extLst>
      <p:ext uri="{BB962C8B-B14F-4D97-AF65-F5344CB8AC3E}">
        <p14:creationId xmlns:p14="http://schemas.microsoft.com/office/powerpoint/2010/main" val="35390070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LM48580 (Sample Circuit)</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095" y="2224619"/>
            <a:ext cx="4105848" cy="3753374"/>
          </a:xfrm>
        </p:spPr>
      </p:pic>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59</a:t>
            </a:fld>
            <a:endParaRPr lang="en-US"/>
          </a:p>
        </p:txBody>
      </p:sp>
    </p:spTree>
    <p:extLst>
      <p:ext uri="{BB962C8B-B14F-4D97-AF65-F5344CB8AC3E}">
        <p14:creationId xmlns:p14="http://schemas.microsoft.com/office/powerpoint/2010/main" val="223486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MCU Datasheet, Application Notes &amp; Design Resources</a:t>
            </a:r>
          </a:p>
        </p:txBody>
      </p:sp>
      <p:sp>
        <p:nvSpPr>
          <p:cNvPr id="3" name="Content Placeholder 2"/>
          <p:cNvSpPr>
            <a:spLocks noGrp="1"/>
          </p:cNvSpPr>
          <p:nvPr>
            <p:ph idx="1"/>
          </p:nvPr>
        </p:nvSpPr>
        <p:spPr/>
        <p:txBody>
          <a:bodyPr>
            <a:normAutofit lnSpcReduction="10000"/>
          </a:bodyPr>
          <a:lstStyle/>
          <a:p>
            <a:r>
              <a:rPr lang="en-US" dirty="0" smtClean="0"/>
              <a:t>ANs</a:t>
            </a:r>
          </a:p>
          <a:p>
            <a:pPr lvl="1"/>
            <a:r>
              <a:rPr lang="en-US" dirty="0" smtClean="0"/>
              <a:t>AN5378</a:t>
            </a:r>
          </a:p>
          <a:p>
            <a:pPr lvl="2"/>
            <a:r>
              <a:rPr lang="en-US" dirty="0" smtClean="0">
                <a:hlinkClick r:id="rId2"/>
              </a:rPr>
              <a:t>STM32WB series microcontrollers </a:t>
            </a:r>
            <a:r>
              <a:rPr lang="en-US" dirty="0" err="1" smtClean="0">
                <a:hlinkClick r:id="rId2"/>
              </a:rPr>
              <a:t>bringup</a:t>
            </a:r>
            <a:r>
              <a:rPr lang="en-US" dirty="0" smtClean="0">
                <a:hlinkClick r:id="rId2"/>
              </a:rPr>
              <a:t> procedure STMicroelectronics</a:t>
            </a:r>
            <a:endParaRPr lang="en-US" dirty="0" smtClean="0"/>
          </a:p>
          <a:p>
            <a:pPr lvl="1"/>
            <a:r>
              <a:rPr lang="en-US" dirty="0"/>
              <a:t>AN5246 </a:t>
            </a:r>
            <a:endParaRPr lang="en-US" dirty="0" smtClean="0"/>
          </a:p>
          <a:p>
            <a:pPr lvl="2"/>
            <a:r>
              <a:rPr lang="en-US" dirty="0" smtClean="0">
                <a:hlinkClick r:id="rId3"/>
              </a:rPr>
              <a:t>Usage </a:t>
            </a:r>
            <a:r>
              <a:rPr lang="en-US" dirty="0">
                <a:hlinkClick r:id="rId3"/>
              </a:rPr>
              <a:t>of SMPS on STM32WB Series microcontrollers application </a:t>
            </a:r>
            <a:r>
              <a:rPr lang="en-US" dirty="0" smtClean="0">
                <a:hlinkClick r:id="rId3"/>
              </a:rPr>
              <a:t>note</a:t>
            </a:r>
            <a:endParaRPr lang="en-US" dirty="0" smtClean="0"/>
          </a:p>
          <a:p>
            <a:pPr lvl="1"/>
            <a:r>
              <a:rPr lang="en-US" dirty="0" smtClean="0"/>
              <a:t>UM2550</a:t>
            </a:r>
          </a:p>
          <a:p>
            <a:pPr lvl="2"/>
            <a:r>
              <a:rPr lang="en-US" dirty="0">
                <a:hlinkClick r:id="rId4"/>
              </a:rPr>
              <a:t>Getting started with STM32CubeWB for STM32WB </a:t>
            </a:r>
            <a:r>
              <a:rPr lang="en-US" dirty="0" smtClean="0">
                <a:hlinkClick r:id="rId4"/>
              </a:rPr>
              <a:t>Series</a:t>
            </a:r>
            <a:endParaRPr lang="en-US" dirty="0" smtClean="0"/>
          </a:p>
          <a:p>
            <a:r>
              <a:rPr lang="en-US" dirty="0" smtClean="0"/>
              <a:t>Murata ref:</a:t>
            </a:r>
          </a:p>
          <a:p>
            <a:pPr lvl="1"/>
            <a:r>
              <a:rPr lang="en-US" dirty="0">
                <a:hlinkClick r:id="rId5"/>
              </a:rPr>
              <a:t>https://</a:t>
            </a:r>
            <a:r>
              <a:rPr lang="en-US" dirty="0" smtClean="0">
                <a:hlinkClick r:id="rId5"/>
              </a:rPr>
              <a:t>www.murata.com/en-us/products/inductor/chip/overview/feature/rf</a:t>
            </a:r>
            <a:endParaRPr lang="en-US" dirty="0" smtClean="0"/>
          </a:p>
          <a:p>
            <a:pPr lvl="1"/>
            <a:r>
              <a:rPr lang="en-US" dirty="0">
                <a:hlinkClick r:id="rId6"/>
              </a:rPr>
              <a:t>https://www.murata.com/en-us/products/inductor/chip/overview/app/app1/mobile/mobileindex/ant</a:t>
            </a:r>
            <a:endParaRPr lang="en-US" dirty="0" smtClean="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6</a:t>
            </a:fld>
            <a:endParaRPr lang="en-US"/>
          </a:p>
        </p:txBody>
      </p:sp>
    </p:spTree>
    <p:extLst>
      <p:ext uri="{BB962C8B-B14F-4D97-AF65-F5344CB8AC3E}">
        <p14:creationId xmlns:p14="http://schemas.microsoft.com/office/powerpoint/2010/main" val="3548435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LM48580 (PCB Layout)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462" y="2405620"/>
            <a:ext cx="5649113" cy="3391373"/>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60</a:t>
            </a:fld>
            <a:endParaRPr lang="en-US"/>
          </a:p>
        </p:txBody>
      </p:sp>
    </p:spTree>
    <p:extLst>
      <p:ext uri="{BB962C8B-B14F-4D97-AF65-F5344CB8AC3E}">
        <p14:creationId xmlns:p14="http://schemas.microsoft.com/office/powerpoint/2010/main" val="6066284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LM48580</a:t>
            </a:r>
          </a:p>
        </p:txBody>
      </p:sp>
      <p:sp>
        <p:nvSpPr>
          <p:cNvPr id="6" name="Text Placeholder 5"/>
          <p:cNvSpPr>
            <a:spLocks noGrp="1"/>
          </p:cNvSpPr>
          <p:nvPr>
            <p:ph type="body" idx="1"/>
          </p:nvPr>
        </p:nvSpPr>
        <p:spPr/>
        <p:txBody>
          <a:bodyPr/>
          <a:lstStyle/>
          <a:p>
            <a:r>
              <a:rPr lang="en-US" dirty="0"/>
              <a:t>Recommended </a:t>
            </a:r>
            <a:r>
              <a:rPr lang="en-US" dirty="0" smtClean="0"/>
              <a:t>Inductors</a:t>
            </a:r>
            <a:endParaRPr lang="en-US" dirty="0"/>
          </a:p>
        </p:txBody>
      </p:sp>
      <p:sp>
        <p:nvSpPr>
          <p:cNvPr id="3" name="Content Placeholder 2"/>
          <p:cNvSpPr>
            <a:spLocks noGrp="1"/>
          </p:cNvSpPr>
          <p:nvPr>
            <p:ph sz="half" idx="2"/>
          </p:nvPr>
        </p:nvSpPr>
        <p:spPr/>
        <p:txBody>
          <a:bodyPr/>
          <a:lstStyle/>
          <a:p>
            <a:r>
              <a:rPr lang="en-US" dirty="0" smtClean="0"/>
              <a:t>Taiyo Yuden</a:t>
            </a:r>
          </a:p>
          <a:p>
            <a:pPr lvl="1"/>
            <a:r>
              <a:rPr lang="en-US" dirty="0" smtClean="0"/>
              <a:t>BRL3225T4R7M</a:t>
            </a:r>
          </a:p>
          <a:p>
            <a:pPr lvl="1"/>
            <a:r>
              <a:rPr lang="en-US" dirty="0" smtClean="0"/>
              <a:t>4.7 </a:t>
            </a:r>
            <a:r>
              <a:rPr lang="el-GR" dirty="0"/>
              <a:t>μ</a:t>
            </a:r>
            <a:r>
              <a:rPr lang="en-US" dirty="0" smtClean="0"/>
              <a:t>H</a:t>
            </a:r>
          </a:p>
          <a:p>
            <a:pPr lvl="1"/>
            <a:r>
              <a:rPr lang="en-US" dirty="0" smtClean="0"/>
              <a:t>ISAT:</a:t>
            </a:r>
            <a:r>
              <a:rPr lang="en-US" b="1" dirty="0" smtClean="0"/>
              <a:t> </a:t>
            </a:r>
            <a:r>
              <a:rPr lang="en-US" dirty="0" smtClean="0"/>
              <a:t>1.1 </a:t>
            </a:r>
            <a:r>
              <a:rPr lang="en-US" dirty="0"/>
              <a:t>A</a:t>
            </a:r>
          </a:p>
          <a:p>
            <a:r>
              <a:rPr lang="en-US" dirty="0" err="1" smtClean="0"/>
              <a:t>Coilcraft</a:t>
            </a:r>
            <a:endParaRPr lang="en-US" dirty="0"/>
          </a:p>
          <a:p>
            <a:pPr lvl="1"/>
            <a:r>
              <a:rPr lang="en-US" dirty="0" smtClean="0"/>
              <a:t>LP3015</a:t>
            </a:r>
          </a:p>
          <a:p>
            <a:pPr lvl="1"/>
            <a:r>
              <a:rPr lang="en-US" dirty="0" smtClean="0"/>
              <a:t>4.7 </a:t>
            </a:r>
            <a:r>
              <a:rPr lang="en-US" dirty="0" err="1" smtClean="0"/>
              <a:t>μH</a:t>
            </a:r>
            <a:endParaRPr lang="en-US" dirty="0"/>
          </a:p>
          <a:p>
            <a:pPr lvl="1"/>
            <a:r>
              <a:rPr lang="en-US" dirty="0"/>
              <a:t>ISAT:</a:t>
            </a:r>
            <a:r>
              <a:rPr lang="en-US" b="1" dirty="0"/>
              <a:t> </a:t>
            </a:r>
            <a:r>
              <a:rPr lang="en-US" dirty="0" smtClean="0"/>
              <a:t>1.1 </a:t>
            </a:r>
            <a:r>
              <a:rPr lang="en-US" dirty="0"/>
              <a:t>A</a:t>
            </a:r>
          </a:p>
        </p:txBody>
      </p:sp>
      <p:sp>
        <p:nvSpPr>
          <p:cNvPr id="7" name="Text Placeholder 6"/>
          <p:cNvSpPr>
            <a:spLocks noGrp="1"/>
          </p:cNvSpPr>
          <p:nvPr>
            <p:ph type="body" sz="quarter" idx="3"/>
          </p:nvPr>
        </p:nvSpPr>
        <p:spPr/>
        <p:txBody>
          <a:bodyPr/>
          <a:lstStyle/>
          <a:p>
            <a:r>
              <a:rPr lang="en-US" dirty="0" smtClean="0"/>
              <a:t>Gain setting</a:t>
            </a:r>
            <a:endParaRPr lang="en-US" dirty="0"/>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80527" y="3951226"/>
            <a:ext cx="4001058" cy="876422"/>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61</a:t>
            </a:fld>
            <a:endParaRPr lang="en-US"/>
          </a:p>
        </p:txBody>
      </p:sp>
    </p:spTree>
    <p:extLst>
      <p:ext uri="{BB962C8B-B14F-4D97-AF65-F5344CB8AC3E}">
        <p14:creationId xmlns:p14="http://schemas.microsoft.com/office/powerpoint/2010/main" val="16894454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a:t>
            </a:r>
            <a:r>
              <a:rPr lang="en-US" dirty="0"/>
              <a:t>R</a:t>
            </a:r>
            <a:r>
              <a:rPr lang="en-US" dirty="0" smtClean="0"/>
              <a:t>egulator</a:t>
            </a:r>
            <a:endParaRPr lang="en-US" dirty="0"/>
          </a:p>
        </p:txBody>
      </p:sp>
      <p:sp>
        <p:nvSpPr>
          <p:cNvPr id="9" name="Content Placeholder 8"/>
          <p:cNvSpPr>
            <a:spLocks noGrp="1"/>
          </p:cNvSpPr>
          <p:nvPr>
            <p:ph idx="1"/>
          </p:nvPr>
        </p:nvSpPr>
        <p:spPr/>
        <p:txBody>
          <a:bodyPr/>
          <a:lstStyle/>
          <a:p>
            <a:r>
              <a:rPr lang="en-US" dirty="0" smtClean="0"/>
              <a:t>LD39050</a:t>
            </a:r>
          </a:p>
          <a:p>
            <a:pPr lvl="1"/>
            <a:r>
              <a:rPr lang="en-US" dirty="0" smtClean="0"/>
              <a:t>Datasheet</a:t>
            </a:r>
          </a:p>
          <a:p>
            <a:r>
              <a:rPr lang="en-US" dirty="0" smtClean="0"/>
              <a:t>Input </a:t>
            </a:r>
            <a:r>
              <a:rPr lang="en-US" dirty="0"/>
              <a:t>voltage from 1.5 to 5.5 </a:t>
            </a:r>
            <a:r>
              <a:rPr lang="en-US" dirty="0" smtClean="0"/>
              <a:t>V</a:t>
            </a:r>
          </a:p>
          <a:p>
            <a:r>
              <a:rPr lang="en-US" dirty="0"/>
              <a:t>Ultra low-dropout voltage (200 mV typ. at </a:t>
            </a:r>
            <a:r>
              <a:rPr lang="en-US" dirty="0" smtClean="0"/>
              <a:t>500mA </a:t>
            </a:r>
            <a:r>
              <a:rPr lang="en-US" dirty="0"/>
              <a:t>load</a:t>
            </a:r>
            <a:r>
              <a:rPr lang="en-US" dirty="0" smtClean="0"/>
              <a:t>)</a:t>
            </a:r>
          </a:p>
          <a:p>
            <a:r>
              <a:rPr lang="en-US" dirty="0"/>
              <a:t>500 mA guaranteed output </a:t>
            </a:r>
            <a:r>
              <a:rPr lang="en-US" dirty="0" smtClean="0"/>
              <a:t>current</a:t>
            </a:r>
          </a:p>
          <a:p>
            <a:r>
              <a:rPr lang="en-US" dirty="0"/>
              <a:t>Compatible with ceramic capacitor COUT = 1 </a:t>
            </a:r>
            <a:r>
              <a:rPr lang="en-US" dirty="0" err="1"/>
              <a:t>μF</a:t>
            </a:r>
            <a:endParaRPr lang="en-US" dirty="0"/>
          </a:p>
        </p:txBody>
      </p:sp>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62</a:t>
            </a:fld>
            <a:endParaRPr lang="en-US"/>
          </a:p>
        </p:txBody>
      </p:sp>
    </p:spTree>
    <p:extLst>
      <p:ext uri="{BB962C8B-B14F-4D97-AF65-F5344CB8AC3E}">
        <p14:creationId xmlns:p14="http://schemas.microsoft.com/office/powerpoint/2010/main" val="3354952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LD39050</a:t>
            </a:r>
          </a:p>
        </p:txBody>
      </p:sp>
      <p:sp>
        <p:nvSpPr>
          <p:cNvPr id="6" name="Text Placeholder 5"/>
          <p:cNvSpPr>
            <a:spLocks noGrp="1"/>
          </p:cNvSpPr>
          <p:nvPr>
            <p:ph type="body" idx="1"/>
          </p:nvPr>
        </p:nvSpPr>
        <p:spPr/>
        <p:txBody>
          <a:bodyPr/>
          <a:lstStyle/>
          <a:p>
            <a:r>
              <a:rPr lang="en-US" dirty="0" smtClean="0"/>
              <a:t>Pinout</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6388" y="3579699"/>
            <a:ext cx="2324424" cy="1619476"/>
          </a:xfrm>
        </p:spPr>
      </p:pic>
      <p:sp>
        <p:nvSpPr>
          <p:cNvPr id="8" name="Text Placeholder 7"/>
          <p:cNvSpPr>
            <a:spLocks noGrp="1"/>
          </p:cNvSpPr>
          <p:nvPr>
            <p:ph type="body" sz="quarter" idx="3"/>
          </p:nvPr>
        </p:nvSpPr>
        <p:spPr/>
        <p:txBody>
          <a:bodyPr/>
          <a:lstStyle/>
          <a:p>
            <a:r>
              <a:rPr lang="en-US" dirty="0" smtClean="0"/>
              <a:t>Pin description</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3472228"/>
            <a:ext cx="4186237" cy="1834418"/>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63</a:t>
            </a:fld>
            <a:endParaRPr lang="en-US"/>
          </a:p>
        </p:txBody>
      </p:sp>
    </p:spTree>
    <p:extLst>
      <p:ext uri="{BB962C8B-B14F-4D97-AF65-F5344CB8AC3E}">
        <p14:creationId xmlns:p14="http://schemas.microsoft.com/office/powerpoint/2010/main" val="26019544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LD39050</a:t>
            </a:r>
          </a:p>
        </p:txBody>
      </p:sp>
      <p:sp>
        <p:nvSpPr>
          <p:cNvPr id="3" name="Text Placeholder 2"/>
          <p:cNvSpPr>
            <a:spLocks noGrp="1"/>
          </p:cNvSpPr>
          <p:nvPr>
            <p:ph type="body" idx="1"/>
          </p:nvPr>
        </p:nvSpPr>
        <p:spPr/>
        <p:txBody>
          <a:bodyPr/>
          <a:lstStyle/>
          <a:p>
            <a:r>
              <a:rPr lang="en-US" dirty="0" smtClean="0"/>
              <a:t>Note</a:t>
            </a:r>
            <a:endParaRPr lang="en-US" dirty="0"/>
          </a:p>
        </p:txBody>
      </p:sp>
      <p:sp>
        <p:nvSpPr>
          <p:cNvPr id="4" name="Content Placeholder 3"/>
          <p:cNvSpPr>
            <a:spLocks noGrp="1"/>
          </p:cNvSpPr>
          <p:nvPr>
            <p:ph sz="half" idx="2"/>
          </p:nvPr>
        </p:nvSpPr>
        <p:spPr/>
        <p:txBody>
          <a:bodyPr/>
          <a:lstStyle/>
          <a:p>
            <a:r>
              <a:rPr lang="en-US" dirty="0"/>
              <a:t>VOUT = VADJ (1 + R1 / R2</a:t>
            </a:r>
            <a:r>
              <a:rPr lang="en-US" dirty="0" smtClean="0"/>
              <a:t>)</a:t>
            </a:r>
          </a:p>
          <a:p>
            <a:pPr lvl="1"/>
            <a:r>
              <a:rPr lang="en-US" dirty="0" smtClean="0"/>
              <a:t>VADJ </a:t>
            </a:r>
            <a:r>
              <a:rPr lang="en-US" dirty="0"/>
              <a:t>= 0.8 </a:t>
            </a:r>
            <a:r>
              <a:rPr lang="en-US" dirty="0" smtClean="0"/>
              <a:t>V</a:t>
            </a:r>
          </a:p>
          <a:p>
            <a:r>
              <a:rPr lang="en-US" dirty="0"/>
              <a:t>Power dissipation</a:t>
            </a:r>
            <a:endParaRPr lang="en-US" dirty="0" smtClean="0"/>
          </a:p>
          <a:p>
            <a:pPr lvl="1"/>
            <a:r>
              <a:rPr lang="en-US" dirty="0"/>
              <a:t>PD = (VIN -VOUT) </a:t>
            </a:r>
            <a:r>
              <a:rPr lang="en-US" dirty="0" smtClean="0"/>
              <a:t>IOUT</a:t>
            </a:r>
          </a:p>
          <a:p>
            <a:endParaRPr lang="en-US" dirty="0"/>
          </a:p>
        </p:txBody>
      </p:sp>
      <p:sp>
        <p:nvSpPr>
          <p:cNvPr id="5" name="Text Placeholder 4"/>
          <p:cNvSpPr>
            <a:spLocks noGrp="1"/>
          </p:cNvSpPr>
          <p:nvPr>
            <p:ph type="body" sz="quarter" idx="3"/>
          </p:nvPr>
        </p:nvSpPr>
        <p:spPr/>
        <p:txBody>
          <a:bodyPr/>
          <a:lstStyle/>
          <a:p>
            <a:r>
              <a:rPr lang="en-US" dirty="0" smtClean="0"/>
              <a:t>Sample circuit</a:t>
            </a:r>
            <a:endParaRPr lang="en-US" dirty="0"/>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87938" y="3204575"/>
            <a:ext cx="4186237" cy="2369724"/>
          </a:xfrm>
        </p:spPr>
      </p:pic>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64</a:t>
            </a:fld>
            <a:endParaRPr lang="en-US"/>
          </a:p>
        </p:txBody>
      </p:sp>
    </p:spTree>
    <p:extLst>
      <p:ext uri="{BB962C8B-B14F-4D97-AF65-F5344CB8AC3E}">
        <p14:creationId xmlns:p14="http://schemas.microsoft.com/office/powerpoint/2010/main" val="2325220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a:t>
            </a:r>
            <a:endParaRPr lang="en-US" dirty="0"/>
          </a:p>
        </p:txBody>
      </p:sp>
      <p:sp>
        <p:nvSpPr>
          <p:cNvPr id="9" name="Content Placeholder 8"/>
          <p:cNvSpPr>
            <a:spLocks noGrp="1"/>
          </p:cNvSpPr>
          <p:nvPr>
            <p:ph sz="half" idx="1"/>
          </p:nvPr>
        </p:nvSpPr>
        <p:spPr/>
        <p:txBody>
          <a:bodyPr/>
          <a:lstStyle/>
          <a:p>
            <a:r>
              <a:rPr lang="en-US" dirty="0" smtClean="0"/>
              <a:t>TLMS1000-GS08</a:t>
            </a:r>
          </a:p>
          <a:p>
            <a:pPr lvl="1"/>
            <a:r>
              <a:rPr lang="en-US" dirty="0" smtClean="0"/>
              <a:t>Datasheet</a:t>
            </a:r>
          </a:p>
          <a:p>
            <a:r>
              <a:rPr lang="en-US" dirty="0" smtClean="0"/>
              <a:t>Low </a:t>
            </a:r>
            <a:r>
              <a:rPr lang="en-US" dirty="0"/>
              <a:t>Current 0603 SMD </a:t>
            </a:r>
            <a:r>
              <a:rPr lang="en-US" dirty="0" smtClean="0"/>
              <a:t>LED</a:t>
            </a:r>
          </a:p>
          <a:p>
            <a:r>
              <a:rPr lang="en-US" dirty="0" smtClean="0"/>
              <a:t>Color: super red</a:t>
            </a:r>
          </a:p>
          <a:p>
            <a:r>
              <a:rPr lang="en-US" dirty="0" smtClean="0"/>
              <a:t>Forward current: 2mA</a:t>
            </a:r>
          </a:p>
          <a:p>
            <a:r>
              <a:rPr lang="en-US" dirty="0" smtClean="0"/>
              <a:t>Forward voltage</a:t>
            </a:r>
          </a:p>
          <a:p>
            <a:pPr lvl="1"/>
            <a:r>
              <a:rPr lang="en-US" dirty="0" smtClean="0"/>
              <a:t>Min: 1.8V	Max: 2.6V</a:t>
            </a:r>
          </a:p>
          <a:p>
            <a:r>
              <a:rPr lang="en-US" dirty="0"/>
              <a:t>1.6 mm x 0.8 mm x 0.6 </a:t>
            </a:r>
            <a:r>
              <a:rPr lang="en-US" dirty="0" smtClean="0"/>
              <a:t>mm </a:t>
            </a:r>
            <a:r>
              <a:rPr lang="pl-PL" dirty="0" smtClean="0"/>
              <a:t>(L </a:t>
            </a:r>
            <a:r>
              <a:rPr lang="pl-PL" dirty="0"/>
              <a:t>x W x H)</a:t>
            </a:r>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7769" y="3334437"/>
            <a:ext cx="2048161" cy="1533739"/>
          </a:xfrm>
        </p:spPr>
      </p:pic>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65</a:t>
            </a:fld>
            <a:endParaRPr lang="en-US"/>
          </a:p>
        </p:txBody>
      </p:sp>
    </p:spTree>
    <p:extLst>
      <p:ext uri="{BB962C8B-B14F-4D97-AF65-F5344CB8AC3E}">
        <p14:creationId xmlns:p14="http://schemas.microsoft.com/office/powerpoint/2010/main" val="16361442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Antenna</a:t>
            </a:r>
            <a:endParaRPr lang="en-US" dirty="0"/>
          </a:p>
        </p:txBody>
      </p:sp>
      <p:sp>
        <p:nvSpPr>
          <p:cNvPr id="7" name="Content Placeholder 6"/>
          <p:cNvSpPr>
            <a:spLocks noGrp="1"/>
          </p:cNvSpPr>
          <p:nvPr>
            <p:ph idx="1"/>
          </p:nvPr>
        </p:nvSpPr>
        <p:spPr/>
        <p:txBody>
          <a:bodyPr>
            <a:normAutofit/>
          </a:bodyPr>
          <a:lstStyle/>
          <a:p>
            <a:r>
              <a:rPr lang="en-US" dirty="0"/>
              <a:t>NANO </a:t>
            </a:r>
            <a:r>
              <a:rPr lang="en-US" dirty="0" err="1" smtClean="0"/>
              <a:t>mXTEND</a:t>
            </a:r>
            <a:r>
              <a:rPr lang="en-US" dirty="0" smtClean="0"/>
              <a:t> (NN02-101)</a:t>
            </a:r>
          </a:p>
          <a:p>
            <a:pPr lvl="1"/>
            <a:r>
              <a:rPr lang="en-US" dirty="0" smtClean="0"/>
              <a:t>Datasheet</a:t>
            </a:r>
          </a:p>
          <a:p>
            <a:r>
              <a:rPr lang="en-US" dirty="0" smtClean="0"/>
              <a:t>Smallest clearance</a:t>
            </a:r>
            <a:endParaRPr lang="en-US" b="1" dirty="0"/>
          </a:p>
          <a:p>
            <a:pPr lvl="1"/>
            <a:r>
              <a:rPr lang="en-US" dirty="0" smtClean="0"/>
              <a:t>5mm </a:t>
            </a:r>
            <a:r>
              <a:rPr lang="en-US" dirty="0"/>
              <a:t>x </a:t>
            </a:r>
            <a:r>
              <a:rPr lang="en-US" dirty="0" smtClean="0"/>
              <a:t>5mm</a:t>
            </a:r>
          </a:p>
          <a:p>
            <a:r>
              <a:rPr lang="en-US" dirty="0" smtClean="0"/>
              <a:t>Miniature</a:t>
            </a:r>
          </a:p>
          <a:p>
            <a:pPr lvl="1"/>
            <a:r>
              <a:rPr lang="en-US" dirty="0" smtClean="0"/>
              <a:t>Smallest </a:t>
            </a:r>
            <a:r>
              <a:rPr lang="en-US" dirty="0"/>
              <a:t>Virtual Antenna™ form factor of 3.0 mm x 2.0 mm x 0.8 </a:t>
            </a:r>
            <a:r>
              <a:rPr lang="en-US" dirty="0" smtClean="0"/>
              <a:t>mm</a:t>
            </a:r>
          </a:p>
          <a:p>
            <a:r>
              <a:rPr lang="en-US" dirty="0"/>
              <a:t>Bluetooth and Wi-Fi (2400 – 2500MHz</a:t>
            </a:r>
            <a:r>
              <a:rPr lang="en-US" dirty="0" smtClean="0"/>
              <a:t>)</a:t>
            </a:r>
          </a:p>
          <a:p>
            <a:r>
              <a:rPr lang="en-US" dirty="0" smtClean="0"/>
              <a:t>Impedance: 50 Ohms</a:t>
            </a:r>
          </a:p>
          <a:p>
            <a:r>
              <a:rPr lang="en-US" dirty="0" smtClean="0"/>
              <a:t>Dimensions </a:t>
            </a:r>
            <a:r>
              <a:rPr lang="pl-PL" dirty="0" smtClean="0"/>
              <a:t>(L </a:t>
            </a:r>
            <a:r>
              <a:rPr lang="pl-PL" dirty="0"/>
              <a:t>x W x H</a:t>
            </a:r>
            <a:r>
              <a:rPr lang="pl-PL" dirty="0" smtClean="0"/>
              <a:t>)</a:t>
            </a:r>
            <a:r>
              <a:rPr lang="en-US" dirty="0" smtClean="0"/>
              <a:t>: 3.0 </a:t>
            </a:r>
            <a:r>
              <a:rPr lang="en-US" dirty="0"/>
              <a:t>mm x 2.0 mm x 0.8 mm</a:t>
            </a:r>
          </a:p>
        </p:txBody>
      </p:sp>
      <p:sp>
        <p:nvSpPr>
          <p:cNvPr id="5" name="Date Placeholder 4"/>
          <p:cNvSpPr>
            <a:spLocks noGrp="1"/>
          </p:cNvSpPr>
          <p:nvPr>
            <p:ph type="dt" sz="half" idx="10"/>
          </p:nvPr>
        </p:nvSpPr>
        <p:spPr/>
        <p:txBody>
          <a:bodyPr/>
          <a:lstStyle/>
          <a:p>
            <a:fld id="{673811F6-07BC-4A4F-B1A5-A050492193DE}" type="datetime1">
              <a:rPr lang="en-US" smtClean="0"/>
              <a:t>11/9/2022</a:t>
            </a:fld>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66</a:t>
            </a:fld>
            <a:endParaRPr lang="en-US"/>
          </a:p>
        </p:txBody>
      </p:sp>
    </p:spTree>
    <p:extLst>
      <p:ext uri="{BB962C8B-B14F-4D97-AF65-F5344CB8AC3E}">
        <p14:creationId xmlns:p14="http://schemas.microsoft.com/office/powerpoint/2010/main" val="3002312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NN02-101</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8805" y="3105805"/>
            <a:ext cx="4134427" cy="1991003"/>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67</a:t>
            </a:fld>
            <a:endParaRPr lang="en-US"/>
          </a:p>
        </p:txBody>
      </p:sp>
    </p:spTree>
    <p:extLst>
      <p:ext uri="{BB962C8B-B14F-4D97-AF65-F5344CB8AC3E}">
        <p14:creationId xmlns:p14="http://schemas.microsoft.com/office/powerpoint/2010/main" val="17801676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Low-Dropout Regulators (1.8 V)</a:t>
            </a:r>
            <a:endParaRPr lang="en-US" dirty="0"/>
          </a:p>
        </p:txBody>
      </p:sp>
      <p:sp>
        <p:nvSpPr>
          <p:cNvPr id="3" name="Content Placeholder 2"/>
          <p:cNvSpPr>
            <a:spLocks noGrp="1"/>
          </p:cNvSpPr>
          <p:nvPr>
            <p:ph idx="1"/>
          </p:nvPr>
        </p:nvSpPr>
        <p:spPr/>
        <p:txBody>
          <a:bodyPr/>
          <a:lstStyle/>
          <a:p>
            <a:r>
              <a:rPr lang="en-US" dirty="0" smtClean="0"/>
              <a:t>MAX8887EZK18+T</a:t>
            </a:r>
          </a:p>
          <a:p>
            <a:pPr lvl="1"/>
            <a:r>
              <a:rPr lang="en-US" dirty="0" smtClean="0"/>
              <a:t>Datasheet</a:t>
            </a:r>
          </a:p>
          <a:p>
            <a:r>
              <a:rPr lang="en-US" dirty="0"/>
              <a:t>Guaranteed 300mA Output Current (500mA </a:t>
            </a:r>
            <a:r>
              <a:rPr lang="en-US" dirty="0" smtClean="0"/>
              <a:t>for Pulsed </a:t>
            </a:r>
            <a:r>
              <a:rPr lang="en-US" dirty="0"/>
              <a:t>Loads</a:t>
            </a:r>
            <a:r>
              <a:rPr lang="en-US" dirty="0" smtClean="0"/>
              <a:t>)</a:t>
            </a:r>
          </a:p>
          <a:p>
            <a:r>
              <a:rPr lang="el-GR" dirty="0"/>
              <a:t>55μ</a:t>
            </a:r>
            <a:r>
              <a:rPr lang="en-US" dirty="0"/>
              <a:t>A No-Load Supply </a:t>
            </a:r>
            <a:r>
              <a:rPr lang="en-US" dirty="0" smtClean="0"/>
              <a:t>Current</a:t>
            </a:r>
          </a:p>
          <a:p>
            <a:r>
              <a:rPr lang="el-GR" dirty="0"/>
              <a:t>0.1μ</a:t>
            </a:r>
            <a:r>
              <a:rPr lang="en-US" dirty="0"/>
              <a:t>A Shutdown </a:t>
            </a:r>
            <a:r>
              <a:rPr lang="en-US" dirty="0" smtClean="0"/>
              <a:t>Current</a:t>
            </a:r>
          </a:p>
          <a:p>
            <a:r>
              <a:rPr lang="da-DK" dirty="0"/>
              <a:t>Input Voltage </a:t>
            </a:r>
            <a:r>
              <a:rPr lang="da-DK" dirty="0" smtClean="0"/>
              <a:t>VIN</a:t>
            </a:r>
          </a:p>
          <a:p>
            <a:pPr lvl="1"/>
            <a:r>
              <a:rPr lang="da-DK" dirty="0" smtClean="0"/>
              <a:t>Min: 2.5 V	Max: </a:t>
            </a:r>
            <a:r>
              <a:rPr lang="da-DK" dirty="0"/>
              <a:t>5.5 </a:t>
            </a:r>
            <a:r>
              <a:rPr lang="da-DK" dirty="0" smtClean="0"/>
              <a:t>V</a:t>
            </a:r>
          </a:p>
          <a:p>
            <a:endParaRPr lang="en-US" dirty="0" smtClean="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68</a:t>
            </a:fld>
            <a:endParaRPr lang="en-US"/>
          </a:p>
        </p:txBody>
      </p:sp>
    </p:spTree>
    <p:extLst>
      <p:ext uri="{BB962C8B-B14F-4D97-AF65-F5344CB8AC3E}">
        <p14:creationId xmlns:p14="http://schemas.microsoft.com/office/powerpoint/2010/main" val="1098356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MAX8887EZK18+T</a:t>
            </a:r>
            <a:endParaRPr lang="en-US" dirty="0"/>
          </a:p>
        </p:txBody>
      </p:sp>
      <p:sp>
        <p:nvSpPr>
          <p:cNvPr id="6" name="Text Placeholder 5"/>
          <p:cNvSpPr>
            <a:spLocks noGrp="1"/>
          </p:cNvSpPr>
          <p:nvPr>
            <p:ph type="body" idx="1"/>
          </p:nvPr>
        </p:nvSpPr>
        <p:spPr/>
        <p:txBody>
          <a:bodyPr/>
          <a:lstStyle/>
          <a:p>
            <a:r>
              <a:rPr lang="en-US" dirty="0" smtClean="0"/>
              <a:t>Pinout</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25546" y="3713068"/>
            <a:ext cx="1486107" cy="1352739"/>
          </a:xfrm>
        </p:spPr>
      </p:pic>
      <p:sp>
        <p:nvSpPr>
          <p:cNvPr id="8" name="Text Placeholder 7"/>
          <p:cNvSpPr>
            <a:spLocks noGrp="1"/>
          </p:cNvSpPr>
          <p:nvPr>
            <p:ph type="body" sz="quarter" idx="3"/>
          </p:nvPr>
        </p:nvSpPr>
        <p:spPr/>
        <p:txBody>
          <a:bodyPr/>
          <a:lstStyle/>
          <a:p>
            <a:r>
              <a:rPr lang="en-US" dirty="0" smtClean="0"/>
              <a:t>Sample circuit</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42554" y="3508252"/>
            <a:ext cx="3077004" cy="1762371"/>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69</a:t>
            </a:fld>
            <a:endParaRPr lang="en-US"/>
          </a:p>
        </p:txBody>
      </p:sp>
    </p:spTree>
    <p:extLst>
      <p:ext uri="{BB962C8B-B14F-4D97-AF65-F5344CB8AC3E}">
        <p14:creationId xmlns:p14="http://schemas.microsoft.com/office/powerpoint/2010/main" val="551258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a:t>
            </a:r>
            <a:r>
              <a:rPr lang="en-US" dirty="0" smtClean="0"/>
              <a:t>Description</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342900" lvl="1" indent="-342900"/>
            <a:r>
              <a:rPr lang="en-US" sz="1800" dirty="0"/>
              <a:t>Sample circuit</a:t>
            </a:r>
          </a:p>
          <a:p>
            <a:r>
              <a:rPr lang="en-US" dirty="0" smtClean="0"/>
              <a:t>RF part design</a:t>
            </a:r>
          </a:p>
          <a:p>
            <a:pPr lvl="1"/>
            <a:r>
              <a:rPr lang="en-US" dirty="0" smtClean="0"/>
              <a:t>PCB layout &amp; layer stack up</a:t>
            </a:r>
          </a:p>
          <a:p>
            <a:pPr lvl="1"/>
            <a:r>
              <a:rPr lang="en-US" dirty="0" smtClean="0"/>
              <a:t>IPD</a:t>
            </a:r>
          </a:p>
          <a:p>
            <a:r>
              <a:rPr lang="en-US" dirty="0" smtClean="0"/>
              <a:t>Embedded SMPS </a:t>
            </a:r>
          </a:p>
          <a:p>
            <a:pPr lvl="1"/>
            <a:r>
              <a:rPr lang="en-US" dirty="0" smtClean="0"/>
              <a:t>PCB layout </a:t>
            </a:r>
          </a:p>
          <a:p>
            <a:pPr lvl="1"/>
            <a:r>
              <a:rPr lang="en-US" dirty="0" smtClean="0"/>
              <a:t>Inductor &amp; </a:t>
            </a:r>
            <a:r>
              <a:rPr lang="en-US" dirty="0"/>
              <a:t>c</a:t>
            </a:r>
            <a:r>
              <a:rPr lang="en-US" dirty="0" smtClean="0"/>
              <a:t>apacitance </a:t>
            </a:r>
            <a:r>
              <a:rPr lang="en-US" dirty="0"/>
              <a:t>s</a:t>
            </a:r>
            <a:r>
              <a:rPr lang="en-US" dirty="0" smtClean="0"/>
              <a:t>election guide</a:t>
            </a:r>
          </a:p>
          <a:p>
            <a:r>
              <a:rPr lang="en-US" dirty="0" smtClean="0"/>
              <a:t>Clock Source</a:t>
            </a:r>
          </a:p>
          <a:p>
            <a:pPr marL="742950" lvl="2" indent="-342900"/>
            <a:r>
              <a:rPr lang="en-US" dirty="0"/>
              <a:t>PCB layout </a:t>
            </a:r>
            <a:endParaRPr lang="en-US" dirty="0" smtClean="0"/>
          </a:p>
          <a:p>
            <a:pPr lvl="1"/>
            <a:r>
              <a:rPr lang="en-US" dirty="0" smtClean="0"/>
              <a:t>Integrated </a:t>
            </a:r>
            <a:r>
              <a:rPr lang="en-US" dirty="0"/>
              <a:t>trimming capacitors </a:t>
            </a:r>
            <a:r>
              <a:rPr lang="en-US" dirty="0" smtClean="0"/>
              <a:t>for 32MHz crystal oscillator</a:t>
            </a:r>
          </a:p>
          <a:p>
            <a:r>
              <a:rPr lang="en-US" dirty="0" smtClean="0"/>
              <a:t>Touch sensing controller consideration</a:t>
            </a:r>
          </a:p>
          <a:p>
            <a:pPr lvl="1"/>
            <a:r>
              <a:rPr lang="en-US" dirty="0" smtClean="0"/>
              <a:t>PCB layout</a:t>
            </a:r>
          </a:p>
          <a:p>
            <a:pPr lvl="1"/>
            <a:r>
              <a:rPr lang="en-US" dirty="0" err="1" smtClean="0"/>
              <a:t>Denoising</a:t>
            </a:r>
            <a:r>
              <a:rPr lang="en-US" dirty="0" smtClean="0"/>
              <a:t> &amp; optimization</a:t>
            </a:r>
          </a:p>
          <a:p>
            <a:pPr lvl="1"/>
            <a:r>
              <a:rPr lang="en-US" dirty="0" smtClean="0"/>
              <a:t>Sampling capacitance selection guide</a:t>
            </a:r>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7</a:t>
            </a:fld>
            <a:endParaRPr lang="en-US"/>
          </a:p>
        </p:txBody>
      </p:sp>
    </p:spTree>
    <p:extLst>
      <p:ext uri="{BB962C8B-B14F-4D97-AF65-F5344CB8AC3E}">
        <p14:creationId xmlns:p14="http://schemas.microsoft.com/office/powerpoint/2010/main" val="40185201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LDO Regulators (1.2V)</a:t>
            </a:r>
            <a:endParaRPr lang="en-US" dirty="0"/>
          </a:p>
        </p:txBody>
      </p:sp>
      <p:sp>
        <p:nvSpPr>
          <p:cNvPr id="10" name="Content Placeholder 9"/>
          <p:cNvSpPr>
            <a:spLocks noGrp="1"/>
          </p:cNvSpPr>
          <p:nvPr>
            <p:ph idx="1"/>
          </p:nvPr>
        </p:nvSpPr>
        <p:spPr/>
        <p:txBody>
          <a:bodyPr/>
          <a:lstStyle/>
          <a:p>
            <a:r>
              <a:rPr lang="en-US" dirty="0" smtClean="0"/>
              <a:t>MAX1963AEZT120+T</a:t>
            </a:r>
          </a:p>
          <a:p>
            <a:pPr lvl="1"/>
            <a:r>
              <a:rPr lang="en-US" dirty="0" smtClean="0"/>
              <a:t>Datasheet</a:t>
            </a:r>
          </a:p>
          <a:p>
            <a:r>
              <a:rPr lang="en-US" dirty="0"/>
              <a:t>Low 1.62V Minimum Input Voltage</a:t>
            </a:r>
          </a:p>
          <a:p>
            <a:r>
              <a:rPr lang="en-US" dirty="0" smtClean="0"/>
              <a:t>Guaranteed </a:t>
            </a:r>
            <a:r>
              <a:rPr lang="en-US" dirty="0"/>
              <a:t>300mA Output </a:t>
            </a:r>
            <a:r>
              <a:rPr lang="en-US" dirty="0" smtClean="0"/>
              <a:t>Current</a:t>
            </a:r>
          </a:p>
          <a:p>
            <a:r>
              <a:rPr lang="da-DK" dirty="0"/>
              <a:t>Input Voltage </a:t>
            </a:r>
            <a:r>
              <a:rPr lang="da-DK" dirty="0" smtClean="0"/>
              <a:t>VIN</a:t>
            </a:r>
          </a:p>
          <a:p>
            <a:pPr lvl="1"/>
            <a:r>
              <a:rPr lang="da-DK" dirty="0" smtClean="0"/>
              <a:t>Min: 1.62 V		Max: 3.60 </a:t>
            </a:r>
            <a:r>
              <a:rPr lang="da-DK" dirty="0"/>
              <a:t>V</a:t>
            </a:r>
            <a:endParaRPr lang="en-US" dirty="0"/>
          </a:p>
        </p:txBody>
      </p:sp>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70</a:t>
            </a:fld>
            <a:endParaRPr lang="en-US"/>
          </a:p>
        </p:txBody>
      </p:sp>
    </p:spTree>
    <p:extLst>
      <p:ext uri="{BB962C8B-B14F-4D97-AF65-F5344CB8AC3E}">
        <p14:creationId xmlns:p14="http://schemas.microsoft.com/office/powerpoint/2010/main" val="37889766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MAX1963AEZT120+T</a:t>
            </a:r>
          </a:p>
        </p:txBody>
      </p:sp>
      <p:sp>
        <p:nvSpPr>
          <p:cNvPr id="6" name="Text Placeholder 5"/>
          <p:cNvSpPr>
            <a:spLocks noGrp="1"/>
          </p:cNvSpPr>
          <p:nvPr>
            <p:ph type="body" idx="1"/>
          </p:nvPr>
        </p:nvSpPr>
        <p:spPr/>
        <p:txBody>
          <a:bodyPr/>
          <a:lstStyle/>
          <a:p>
            <a:r>
              <a:rPr lang="en-US" dirty="0" smtClean="0"/>
              <a:t>Pinout</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96941" y="3560647"/>
            <a:ext cx="1743318" cy="1657581"/>
          </a:xfrm>
        </p:spPr>
      </p:pic>
      <p:sp>
        <p:nvSpPr>
          <p:cNvPr id="8" name="Text Placeholder 7"/>
          <p:cNvSpPr>
            <a:spLocks noGrp="1"/>
          </p:cNvSpPr>
          <p:nvPr>
            <p:ph type="body" sz="quarter" idx="3"/>
          </p:nvPr>
        </p:nvSpPr>
        <p:spPr/>
        <p:txBody>
          <a:bodyPr/>
          <a:lstStyle/>
          <a:p>
            <a:r>
              <a:rPr lang="en-US" dirty="0" smtClean="0"/>
              <a:t>Sample circuit</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56817" y="3322488"/>
            <a:ext cx="3248478" cy="2133898"/>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71</a:t>
            </a:fld>
            <a:endParaRPr lang="en-US"/>
          </a:p>
        </p:txBody>
      </p:sp>
    </p:spTree>
    <p:extLst>
      <p:ext uri="{BB962C8B-B14F-4D97-AF65-F5344CB8AC3E}">
        <p14:creationId xmlns:p14="http://schemas.microsoft.com/office/powerpoint/2010/main" val="39972667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RF Inductors</a:t>
            </a:r>
            <a:endParaRPr lang="en-US" dirty="0"/>
          </a:p>
        </p:txBody>
      </p:sp>
      <p:sp>
        <p:nvSpPr>
          <p:cNvPr id="10" name="Content Placeholder 9"/>
          <p:cNvSpPr>
            <a:spLocks noGrp="1"/>
          </p:cNvSpPr>
          <p:nvPr>
            <p:ph idx="1"/>
          </p:nvPr>
        </p:nvSpPr>
        <p:spPr/>
        <p:txBody>
          <a:bodyPr>
            <a:normAutofit fontScale="77500" lnSpcReduction="20000"/>
          </a:bodyPr>
          <a:lstStyle/>
          <a:p>
            <a:r>
              <a:rPr lang="en-US" dirty="0" smtClean="0"/>
              <a:t>Inductors </a:t>
            </a:r>
            <a:r>
              <a:rPr lang="en-US" dirty="0"/>
              <a:t>for high-frequency circuits are used in the high-frequency band from 10 MHz to several </a:t>
            </a:r>
            <a:r>
              <a:rPr lang="en-US" dirty="0" smtClean="0"/>
              <a:t>GHz</a:t>
            </a:r>
          </a:p>
          <a:p>
            <a:r>
              <a:rPr lang="en-US" dirty="0" smtClean="0"/>
              <a:t>RF inductors require:</a:t>
            </a:r>
          </a:p>
          <a:p>
            <a:pPr lvl="1"/>
            <a:r>
              <a:rPr lang="en-US" dirty="0" smtClean="0"/>
              <a:t> </a:t>
            </a:r>
            <a:r>
              <a:rPr lang="en-US" dirty="0"/>
              <a:t>a high Q (Quality factor) </a:t>
            </a:r>
            <a:r>
              <a:rPr lang="en-US" dirty="0" smtClean="0"/>
              <a:t>value</a:t>
            </a:r>
          </a:p>
          <a:p>
            <a:pPr lvl="1"/>
            <a:r>
              <a:rPr lang="en-US" dirty="0" smtClean="0"/>
              <a:t>a </a:t>
            </a:r>
            <a:r>
              <a:rPr lang="en-US" dirty="0"/>
              <a:t>non-magnetic core </a:t>
            </a:r>
            <a:r>
              <a:rPr lang="en-US" dirty="0" smtClean="0"/>
              <a:t>structure</a:t>
            </a:r>
          </a:p>
          <a:p>
            <a:r>
              <a:rPr lang="en-US" dirty="0" smtClean="0"/>
              <a:t>mainly using:</a:t>
            </a:r>
          </a:p>
          <a:p>
            <a:pPr lvl="1"/>
            <a:r>
              <a:rPr lang="en-US" dirty="0" smtClean="0"/>
              <a:t>in </a:t>
            </a:r>
            <a:r>
              <a:rPr lang="en-US" dirty="0"/>
              <a:t>the high-frequency </a:t>
            </a:r>
            <a:r>
              <a:rPr lang="en-US" dirty="0" smtClean="0"/>
              <a:t>circuits</a:t>
            </a:r>
          </a:p>
          <a:p>
            <a:pPr lvl="2"/>
            <a:r>
              <a:rPr lang="en-US" dirty="0" smtClean="0"/>
              <a:t>mobile </a:t>
            </a:r>
            <a:r>
              <a:rPr lang="en-US" dirty="0"/>
              <a:t>communications </a:t>
            </a:r>
            <a:r>
              <a:rPr lang="en-US" dirty="0" smtClean="0"/>
              <a:t>equipment</a:t>
            </a:r>
          </a:p>
          <a:p>
            <a:pPr lvl="3"/>
            <a:r>
              <a:rPr lang="en-US" dirty="0" smtClean="0"/>
              <a:t>mobile phones</a:t>
            </a:r>
          </a:p>
          <a:p>
            <a:pPr lvl="3"/>
            <a:r>
              <a:rPr lang="en-US" dirty="0" smtClean="0"/>
              <a:t>wireless </a:t>
            </a:r>
            <a:r>
              <a:rPr lang="en-US" dirty="0" err="1" smtClean="0"/>
              <a:t>LANMain</a:t>
            </a:r>
            <a:r>
              <a:rPr lang="en-US" dirty="0" smtClean="0"/>
              <a:t> type</a:t>
            </a:r>
          </a:p>
          <a:p>
            <a:r>
              <a:rPr lang="en-US" dirty="0" smtClean="0"/>
              <a:t>Main types:</a:t>
            </a:r>
          </a:p>
          <a:p>
            <a:pPr lvl="1"/>
            <a:r>
              <a:rPr lang="en-US" dirty="0" smtClean="0"/>
              <a:t>Film </a:t>
            </a:r>
            <a:r>
              <a:rPr lang="en-US" dirty="0"/>
              <a:t>type</a:t>
            </a:r>
          </a:p>
          <a:p>
            <a:pPr lvl="1"/>
            <a:r>
              <a:rPr lang="en-US" dirty="0"/>
              <a:t>Wire wound type</a:t>
            </a:r>
          </a:p>
          <a:p>
            <a:pPr lvl="1"/>
            <a:r>
              <a:rPr lang="en-US" dirty="0"/>
              <a:t>Multilayer </a:t>
            </a:r>
            <a:r>
              <a:rPr lang="en-US" dirty="0" smtClean="0"/>
              <a:t>type</a:t>
            </a:r>
          </a:p>
          <a:p>
            <a:endParaRPr lang="en-US" dirty="0"/>
          </a:p>
          <a:p>
            <a:endParaRPr lang="en-US" dirty="0"/>
          </a:p>
        </p:txBody>
      </p:sp>
      <p:sp>
        <p:nvSpPr>
          <p:cNvPr id="7" name="Date Placeholder 6"/>
          <p:cNvSpPr>
            <a:spLocks noGrp="1"/>
          </p:cNvSpPr>
          <p:nvPr>
            <p:ph type="dt" sz="half" idx="10"/>
          </p:nvPr>
        </p:nvSpPr>
        <p:spPr/>
        <p:txBody>
          <a:bodyPr/>
          <a:lstStyle/>
          <a:p>
            <a:fld id="{032621A1-A217-4C1F-BB83-869ED0C4F177}" type="datetime1">
              <a:rPr lang="en-US" smtClean="0"/>
              <a:t>11/9/2022</a:t>
            </a:fld>
            <a:endParaRPr lang="en-US"/>
          </a:p>
        </p:txBody>
      </p:sp>
      <p:sp>
        <p:nvSpPr>
          <p:cNvPr id="8" name="Slide Number Placeholder 7"/>
          <p:cNvSpPr>
            <a:spLocks noGrp="1"/>
          </p:cNvSpPr>
          <p:nvPr>
            <p:ph type="sldNum" sz="quarter" idx="12"/>
          </p:nvPr>
        </p:nvSpPr>
        <p:spPr/>
        <p:txBody>
          <a:bodyPr/>
          <a:lstStyle/>
          <a:p>
            <a:fld id="{F21C91B6-D89A-464B-9C1A-C18744F82C9C}" type="slidenum">
              <a:rPr lang="en-US" smtClean="0"/>
              <a:t>72</a:t>
            </a:fld>
            <a:endParaRPr lang="en-US"/>
          </a:p>
        </p:txBody>
      </p:sp>
    </p:spTree>
    <p:extLst>
      <p:ext uri="{BB962C8B-B14F-4D97-AF65-F5344CB8AC3E}">
        <p14:creationId xmlns:p14="http://schemas.microsoft.com/office/powerpoint/2010/main" val="2651344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Inductor Applications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3522503"/>
            <a:ext cx="8596312" cy="1157607"/>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73</a:t>
            </a:fld>
            <a:endParaRPr lang="en-US"/>
          </a:p>
        </p:txBody>
      </p:sp>
    </p:spTree>
    <p:extLst>
      <p:ext uri="{BB962C8B-B14F-4D97-AF65-F5344CB8AC3E}">
        <p14:creationId xmlns:p14="http://schemas.microsoft.com/office/powerpoint/2010/main" val="7643612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a:t>
            </a:r>
            <a:r>
              <a:rPr lang="en-US" b="1" dirty="0" smtClean="0"/>
              <a:t>Technologies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593" y="2572330"/>
            <a:ext cx="6096851" cy="3057952"/>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74</a:t>
            </a:fld>
            <a:endParaRPr lang="en-US"/>
          </a:p>
        </p:txBody>
      </p:sp>
    </p:spTree>
    <p:extLst>
      <p:ext uri="{BB962C8B-B14F-4D97-AF65-F5344CB8AC3E}">
        <p14:creationId xmlns:p14="http://schemas.microsoft.com/office/powerpoint/2010/main" val="15013610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Murat RF Inductor Comparison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284" y="2160588"/>
            <a:ext cx="5475470" cy="3881437"/>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75</a:t>
            </a:fld>
            <a:endParaRPr lang="en-US"/>
          </a:p>
        </p:txBody>
      </p:sp>
    </p:spTree>
    <p:extLst>
      <p:ext uri="{BB962C8B-B14F-4D97-AF65-F5344CB8AC3E}">
        <p14:creationId xmlns:p14="http://schemas.microsoft.com/office/powerpoint/2010/main" val="3975655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W</a:t>
            </a:r>
            <a:r>
              <a:rPr lang="en-US" b="1" dirty="0" smtClean="0"/>
              <a:t>ire </a:t>
            </a:r>
            <a:r>
              <a:rPr lang="en-US" b="1" dirty="0"/>
              <a:t>W</a:t>
            </a:r>
            <a:r>
              <a:rPr lang="en-US" b="1" dirty="0" smtClean="0"/>
              <a:t>ound </a:t>
            </a:r>
            <a:r>
              <a:rPr lang="en-US" b="1" dirty="0"/>
              <a:t>S</a:t>
            </a:r>
            <a:r>
              <a:rPr lang="en-US" b="1" dirty="0" smtClean="0"/>
              <a:t>tructure</a:t>
            </a:r>
            <a:r>
              <a:rPr lang="en-US" b="1" dirty="0"/>
              <a:t/>
            </a:r>
            <a:br>
              <a:rPr lang="en-US" b="1" dirty="0"/>
            </a:br>
            <a:endParaRPr lang="en-US" dirty="0"/>
          </a:p>
        </p:txBody>
      </p:sp>
      <p:sp>
        <p:nvSpPr>
          <p:cNvPr id="7" name="Content Placeholder 6"/>
          <p:cNvSpPr>
            <a:spLocks noGrp="1"/>
          </p:cNvSpPr>
          <p:nvPr>
            <p:ph sz="half" idx="1"/>
          </p:nvPr>
        </p:nvSpPr>
        <p:spPr/>
        <p:txBody>
          <a:bodyPr>
            <a:normAutofit/>
          </a:bodyPr>
          <a:lstStyle/>
          <a:p>
            <a:r>
              <a:rPr lang="en-US" dirty="0"/>
              <a:t>The wire wound structure is formed by winding copper wire in a spiral shape around an alumina core</a:t>
            </a:r>
            <a:r>
              <a:rPr lang="en-US" dirty="0" smtClean="0"/>
              <a:t>.</a:t>
            </a:r>
          </a:p>
          <a:p>
            <a:r>
              <a:rPr lang="en-US" dirty="0"/>
              <a:t>The coil can be formed using thicker wire than the multilayer and film structures, which provides the following features</a:t>
            </a:r>
            <a:r>
              <a:rPr lang="en-US" dirty="0" smtClean="0"/>
              <a:t>:</a:t>
            </a:r>
          </a:p>
          <a:p>
            <a:pPr lvl="1"/>
            <a:r>
              <a:rPr lang="en-US" dirty="0"/>
              <a:t>Low DC resistance is possible</a:t>
            </a:r>
          </a:p>
          <a:p>
            <a:pPr lvl="1"/>
            <a:r>
              <a:rPr lang="en-US" dirty="0"/>
              <a:t>Extremely high Q (Quality factor) value</a:t>
            </a:r>
          </a:p>
          <a:p>
            <a:pPr lvl="1"/>
            <a:r>
              <a:rPr lang="en-US" dirty="0"/>
              <a:t>Large currents can be </a:t>
            </a:r>
            <a:r>
              <a:rPr lang="en-US" dirty="0" smtClean="0"/>
              <a:t>supported</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00611" y="2843831"/>
            <a:ext cx="2162477" cy="2514951"/>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76</a:t>
            </a:fld>
            <a:endParaRPr lang="en-US"/>
          </a:p>
        </p:txBody>
      </p:sp>
    </p:spTree>
    <p:extLst>
      <p:ext uri="{BB962C8B-B14F-4D97-AF65-F5344CB8AC3E}">
        <p14:creationId xmlns:p14="http://schemas.microsoft.com/office/powerpoint/2010/main" val="12890123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 Wound </a:t>
            </a:r>
            <a:r>
              <a:rPr lang="en-US" b="1" dirty="0" smtClean="0"/>
              <a:t>Application</a:t>
            </a:r>
            <a:endParaRPr lang="en-US" dirty="0"/>
          </a:p>
        </p:txBody>
      </p:sp>
      <p:sp>
        <p:nvSpPr>
          <p:cNvPr id="3" name="Content Placeholder 2"/>
          <p:cNvSpPr>
            <a:spLocks noGrp="1"/>
          </p:cNvSpPr>
          <p:nvPr>
            <p:ph sz="half" idx="1"/>
          </p:nvPr>
        </p:nvSpPr>
        <p:spPr/>
        <p:txBody>
          <a:bodyPr/>
          <a:lstStyle/>
          <a:p>
            <a:r>
              <a:rPr lang="en-US" dirty="0" smtClean="0"/>
              <a:t>suitable for:</a:t>
            </a:r>
          </a:p>
          <a:p>
            <a:pPr lvl="1"/>
            <a:r>
              <a:rPr lang="en-US" dirty="0" smtClean="0"/>
              <a:t>matching </a:t>
            </a:r>
            <a:r>
              <a:rPr lang="en-US" dirty="0"/>
              <a:t>applications in antenna and PA circuits that require an extremely high Q factor, and resonance applications in IF circuits.</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00611" y="2843831"/>
            <a:ext cx="2162477" cy="2514951"/>
          </a:xfrm>
        </p:spPr>
      </p:pic>
      <p:sp>
        <p:nvSpPr>
          <p:cNvPr id="5" name="Date Placeholder 4"/>
          <p:cNvSpPr>
            <a:spLocks noGrp="1"/>
          </p:cNvSpPr>
          <p:nvPr>
            <p:ph type="dt" sz="half" idx="10"/>
          </p:nvPr>
        </p:nvSpPr>
        <p:spPr/>
        <p:txBody>
          <a:bodyPr/>
          <a:lstStyle/>
          <a:p>
            <a:fld id="{673811F6-07BC-4A4F-B1A5-A050492193DE}" type="datetime1">
              <a:rPr lang="en-US" smtClean="0"/>
              <a:t>11/9/2022</a:t>
            </a:fld>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77</a:t>
            </a:fld>
            <a:endParaRPr lang="en-US"/>
          </a:p>
        </p:txBody>
      </p:sp>
    </p:spTree>
    <p:extLst>
      <p:ext uri="{BB962C8B-B14F-4D97-AF65-F5344CB8AC3E}">
        <p14:creationId xmlns:p14="http://schemas.microsoft.com/office/powerpoint/2010/main" val="22809556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t>
            </a:r>
            <a:r>
              <a:rPr lang="en-US" b="1" dirty="0" smtClean="0"/>
              <a:t>ilm </a:t>
            </a:r>
            <a:r>
              <a:rPr lang="en-US" b="1" dirty="0"/>
              <a:t>S</a:t>
            </a:r>
            <a:r>
              <a:rPr lang="en-US" b="1" dirty="0" smtClean="0"/>
              <a:t>tructure</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Film structure chip inductors have a multilayer structure, but the coil is formed with high accuracy over ceramic materials using Murata's original micro-processing technology.</a:t>
            </a:r>
            <a:br>
              <a:rPr lang="en-US" dirty="0"/>
            </a:br>
            <a:r>
              <a:rPr lang="en-US" dirty="0"/>
              <a:t>Extremely accurate cores can be formed, providing the following features:</a:t>
            </a:r>
          </a:p>
          <a:p>
            <a:r>
              <a:rPr lang="en-US" dirty="0"/>
              <a:t>High-performance electrical characteristics can be realized even for compact chips such as 0603 size</a:t>
            </a:r>
          </a:p>
          <a:p>
            <a:r>
              <a:rPr lang="en-US" dirty="0"/>
              <a:t>Prepared fine lineup of close inductance steps and tight inductance tolerance.</a:t>
            </a:r>
          </a:p>
          <a:p>
            <a:r>
              <a:rPr lang="en-US" dirty="0"/>
              <a:t>High Q and high SRF</a:t>
            </a:r>
          </a:p>
          <a:p>
            <a:r>
              <a:rPr lang="en-US" dirty="0"/>
              <a:t>This makes film structure chip inductors suitable for RF circuit matching and resonance applications that require narrow tolerance and a high Q factor to support trends toward smaller and more lightweight mobile communication equipment</a:t>
            </a:r>
            <a:r>
              <a:rPr lang="en-US" dirty="0" smtClean="0"/>
              <a:t>.</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9217" y="3029594"/>
            <a:ext cx="1905266" cy="2143424"/>
          </a:xfrm>
        </p:spPr>
      </p:pic>
      <p:sp>
        <p:nvSpPr>
          <p:cNvPr id="5" name="Date Placeholder 4"/>
          <p:cNvSpPr>
            <a:spLocks noGrp="1"/>
          </p:cNvSpPr>
          <p:nvPr>
            <p:ph type="dt" sz="half" idx="10"/>
          </p:nvPr>
        </p:nvSpPr>
        <p:spPr/>
        <p:txBody>
          <a:bodyPr/>
          <a:lstStyle/>
          <a:p>
            <a:fld id="{673811F6-07BC-4A4F-B1A5-A050492193DE}" type="datetime1">
              <a:rPr lang="en-US" smtClean="0"/>
              <a:t>11/9/2022</a:t>
            </a:fld>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78</a:t>
            </a:fld>
            <a:endParaRPr lang="en-US"/>
          </a:p>
        </p:txBody>
      </p:sp>
    </p:spTree>
    <p:extLst>
      <p:ext uri="{BB962C8B-B14F-4D97-AF65-F5344CB8AC3E}">
        <p14:creationId xmlns:p14="http://schemas.microsoft.com/office/powerpoint/2010/main" val="10862190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Multilayer </a:t>
            </a:r>
            <a:r>
              <a:rPr lang="en-US" b="1" dirty="0"/>
              <a:t>S</a:t>
            </a:r>
            <a:r>
              <a:rPr lang="en-US" b="1" dirty="0" smtClean="0"/>
              <a:t>tructure</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The multilayer structure is formed by layering ceramic materials and a coil conductor to create an integrated multilayer-type inductor. This enables a smaller size and lower cost compared to the wire wound structure.</a:t>
            </a:r>
            <a:r>
              <a:rPr lang="en-US" dirty="0"/>
              <a:t/>
            </a:r>
            <a:br>
              <a:rPr lang="en-US" dirty="0"/>
            </a:br>
            <a:r>
              <a:rPr lang="en-US" dirty="0"/>
              <a:t>While the Q factor is lower than that of the wire wound structure, the multilayer structure provides good overall balance between the L value tolerance, rated current, size, price, and other characteristics, enabling use in a wide range of applications.</a:t>
            </a:r>
            <a:r>
              <a:rPr lang="en-US" dirty="0"/>
              <a:t/>
            </a:r>
            <a:br>
              <a:rPr lang="en-US" dirty="0"/>
            </a:br>
            <a:r>
              <a:rPr lang="en-US" dirty="0"/>
              <a:t>The multilayer structure is suitable for various applications such as RF circuit matching, choke, and resonance for mobile communication equipment.</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1111" y="3029594"/>
            <a:ext cx="1981477" cy="2143424"/>
          </a:xfrm>
        </p:spPr>
      </p:pic>
      <p:sp>
        <p:nvSpPr>
          <p:cNvPr id="5" name="Date Placeholder 4"/>
          <p:cNvSpPr>
            <a:spLocks noGrp="1"/>
          </p:cNvSpPr>
          <p:nvPr>
            <p:ph type="dt" sz="half" idx="10"/>
          </p:nvPr>
        </p:nvSpPr>
        <p:spPr/>
        <p:txBody>
          <a:bodyPr/>
          <a:lstStyle/>
          <a:p>
            <a:fld id="{673811F6-07BC-4A4F-B1A5-A050492193DE}" type="datetime1">
              <a:rPr lang="en-US" smtClean="0"/>
              <a:t>11/9/2022</a:t>
            </a:fld>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79</a:t>
            </a:fld>
            <a:endParaRPr lang="en-US"/>
          </a:p>
        </p:txBody>
      </p:sp>
    </p:spTree>
    <p:extLst>
      <p:ext uri="{BB962C8B-B14F-4D97-AF65-F5344CB8AC3E}">
        <p14:creationId xmlns:p14="http://schemas.microsoft.com/office/powerpoint/2010/main" val="1347324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US" sz="3600" kern="1200" dirty="0" smtClean="0">
                <a:solidFill>
                  <a:schemeClr val="accent1"/>
                </a:solidFill>
                <a:latin typeface="+mj-lt"/>
                <a:ea typeface="+mj-ea"/>
                <a:cs typeface="+mj-cs"/>
              </a:rPr>
              <a:t>Capacitance</a:t>
            </a:r>
            <a:r>
              <a:rPr lang="en-US" dirty="0" smtClean="0"/>
              <a:t> </a:t>
            </a:r>
            <a:r>
              <a:rPr lang="en-US" sz="3600" kern="1200" dirty="0" smtClean="0">
                <a:solidFill>
                  <a:schemeClr val="accent1"/>
                </a:solidFill>
                <a:latin typeface="+mj-lt"/>
                <a:ea typeface="+mj-ea"/>
                <a:cs typeface="+mj-cs"/>
              </a:rPr>
              <a:t>Selection</a:t>
            </a:r>
            <a:r>
              <a:rPr lang="en-US" dirty="0" smtClean="0"/>
              <a:t> </a:t>
            </a:r>
            <a:r>
              <a:rPr lang="en-US" sz="3600" kern="1200" dirty="0" smtClean="0">
                <a:solidFill>
                  <a:schemeClr val="accent1"/>
                </a:solidFill>
                <a:latin typeface="+mj-lt"/>
                <a:ea typeface="+mj-ea"/>
                <a:cs typeface="+mj-cs"/>
              </a:rPr>
              <a:t>Guide</a:t>
            </a:r>
            <a:endParaRPr lang="en-US" sz="3600" kern="1200" dirty="0">
              <a:solidFill>
                <a:schemeClr val="accent1"/>
              </a:solidFill>
              <a:latin typeface="+mj-lt"/>
              <a:ea typeface="+mj-ea"/>
              <a:cs typeface="+mj-cs"/>
            </a:endParaRPr>
          </a:p>
        </p:txBody>
      </p:sp>
      <p:sp>
        <p:nvSpPr>
          <p:cNvPr id="3" name="Content Placeholder 2"/>
          <p:cNvSpPr>
            <a:spLocks noGrp="1"/>
          </p:cNvSpPr>
          <p:nvPr>
            <p:ph idx="1"/>
          </p:nvPr>
        </p:nvSpPr>
        <p:spPr/>
        <p:txBody>
          <a:bodyPr>
            <a:normAutofit fontScale="92500" lnSpcReduction="20000"/>
          </a:bodyPr>
          <a:lstStyle/>
          <a:p>
            <a:r>
              <a:rPr lang="en-US" dirty="0" smtClean="0"/>
              <a:t>RF design</a:t>
            </a:r>
          </a:p>
          <a:p>
            <a:pPr lvl="1"/>
            <a:r>
              <a:rPr lang="en-US" dirty="0" smtClean="0"/>
              <a:t>Use </a:t>
            </a:r>
            <a:r>
              <a:rPr lang="en-US" dirty="0"/>
              <a:t>ceramic capacitors on surface mount </a:t>
            </a:r>
            <a:r>
              <a:rPr lang="en-US" dirty="0" smtClean="0"/>
              <a:t>version</a:t>
            </a:r>
          </a:p>
          <a:p>
            <a:r>
              <a:rPr lang="en-US" dirty="0" smtClean="0"/>
              <a:t>RF matching</a:t>
            </a:r>
          </a:p>
          <a:p>
            <a:pPr lvl="1"/>
            <a:r>
              <a:rPr lang="en-US" dirty="0"/>
              <a:t>M</a:t>
            </a:r>
            <a:r>
              <a:rPr lang="en-US" dirty="0" smtClean="0"/>
              <a:t>ultilayer </a:t>
            </a:r>
            <a:r>
              <a:rPr lang="en-US" dirty="0"/>
              <a:t>ceramic capacitors offer linear temperature </a:t>
            </a:r>
            <a:r>
              <a:rPr lang="en-US" dirty="0" smtClean="0"/>
              <a:t>coefficients</a:t>
            </a:r>
          </a:p>
          <a:p>
            <a:pPr lvl="1"/>
            <a:r>
              <a:rPr lang="en-US" dirty="0" smtClean="0"/>
              <a:t>low losses </a:t>
            </a:r>
          </a:p>
          <a:p>
            <a:pPr lvl="1"/>
            <a:r>
              <a:rPr lang="en-US" dirty="0" smtClean="0"/>
              <a:t>stable </a:t>
            </a:r>
            <a:r>
              <a:rPr lang="en-US" dirty="0"/>
              <a:t>electrical properties over time, voltage and </a:t>
            </a:r>
            <a:r>
              <a:rPr lang="en-US" dirty="0" smtClean="0"/>
              <a:t>frequency</a:t>
            </a:r>
          </a:p>
          <a:p>
            <a:r>
              <a:rPr lang="en-US" dirty="0" smtClean="0"/>
              <a:t>SMD </a:t>
            </a:r>
            <a:r>
              <a:rPr lang="en-US" dirty="0"/>
              <a:t>(Surface Mount Device) </a:t>
            </a:r>
            <a:r>
              <a:rPr lang="en-US" dirty="0" smtClean="0"/>
              <a:t>with </a:t>
            </a:r>
            <a:r>
              <a:rPr lang="en-US" dirty="0"/>
              <a:t>a 0402 </a:t>
            </a:r>
            <a:r>
              <a:rPr lang="en-US" dirty="0" smtClean="0"/>
              <a:t>package</a:t>
            </a:r>
          </a:p>
          <a:p>
            <a:pPr lvl="1"/>
            <a:r>
              <a:rPr lang="en-US" dirty="0"/>
              <a:t>A</a:t>
            </a:r>
            <a:r>
              <a:rPr lang="en-US" dirty="0" smtClean="0"/>
              <a:t> </a:t>
            </a:r>
            <a:r>
              <a:rPr lang="en-US" dirty="0"/>
              <a:t>good compromise between performance and </a:t>
            </a:r>
            <a:r>
              <a:rPr lang="en-US" dirty="0" smtClean="0"/>
              <a:t>handling</a:t>
            </a:r>
          </a:p>
          <a:p>
            <a:r>
              <a:rPr lang="en-US" dirty="0" smtClean="0"/>
              <a:t>RF decoupling</a:t>
            </a:r>
          </a:p>
          <a:p>
            <a:pPr lvl="1"/>
            <a:r>
              <a:rPr lang="en-US" dirty="0" smtClean="0"/>
              <a:t>Choose capacitance value</a:t>
            </a:r>
          </a:p>
          <a:p>
            <a:pPr lvl="2"/>
            <a:r>
              <a:rPr lang="en-US" dirty="0" smtClean="0"/>
              <a:t>the </a:t>
            </a:r>
            <a:r>
              <a:rPr lang="en-US" dirty="0"/>
              <a:t>frequency to be decoupled is close to or just above the self-resonant frequency of the </a:t>
            </a:r>
            <a:r>
              <a:rPr lang="en-US" dirty="0" smtClean="0"/>
              <a:t>capacitor</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8</a:t>
            </a:fld>
            <a:endParaRPr lang="en-US"/>
          </a:p>
        </p:txBody>
      </p:sp>
    </p:spTree>
    <p:extLst>
      <p:ext uri="{BB962C8B-B14F-4D97-AF65-F5344CB8AC3E}">
        <p14:creationId xmlns:p14="http://schemas.microsoft.com/office/powerpoint/2010/main" val="279977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differences in characteristics based on the structures</a:t>
            </a:r>
            <a:br>
              <a:rPr lang="en-US" b="1" dirty="0"/>
            </a:b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641219"/>
            <a:ext cx="8596312" cy="2920175"/>
          </a:xfrm>
        </p:spPr>
      </p:pic>
      <p:sp>
        <p:nvSpPr>
          <p:cNvPr id="5" name="Date Placeholder 4"/>
          <p:cNvSpPr>
            <a:spLocks noGrp="1"/>
          </p:cNvSpPr>
          <p:nvPr>
            <p:ph type="dt" sz="half" idx="10"/>
          </p:nvPr>
        </p:nvSpPr>
        <p:spPr/>
        <p:txBody>
          <a:bodyPr/>
          <a:lstStyle/>
          <a:p>
            <a:fld id="{673811F6-07BC-4A4F-B1A5-A050492193DE}" type="datetime1">
              <a:rPr lang="en-US" smtClean="0"/>
              <a:t>11/9/2022</a:t>
            </a:fld>
            <a:endParaRPr lang="en-US"/>
          </a:p>
        </p:txBody>
      </p:sp>
      <p:sp>
        <p:nvSpPr>
          <p:cNvPr id="6" name="Slide Number Placeholder 5"/>
          <p:cNvSpPr>
            <a:spLocks noGrp="1"/>
          </p:cNvSpPr>
          <p:nvPr>
            <p:ph type="sldNum" sz="quarter" idx="12"/>
          </p:nvPr>
        </p:nvSpPr>
        <p:spPr/>
        <p:txBody>
          <a:bodyPr/>
          <a:lstStyle/>
          <a:p>
            <a:fld id="{F21C91B6-D89A-464B-9C1A-C18744F82C9C}" type="slidenum">
              <a:rPr lang="en-US" smtClean="0"/>
              <a:t>80</a:t>
            </a:fld>
            <a:endParaRPr lang="en-US"/>
          </a:p>
        </p:txBody>
      </p:sp>
    </p:spTree>
    <p:extLst>
      <p:ext uri="{BB962C8B-B14F-4D97-AF65-F5344CB8AC3E}">
        <p14:creationId xmlns:p14="http://schemas.microsoft.com/office/powerpoint/2010/main" val="229684197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Effective use of Inductors</a:t>
            </a:r>
            <a:br>
              <a:rPr lang="en-US" b="1" dirty="0"/>
            </a:br>
            <a:endParaRPr lang="en-US" dirty="0"/>
          </a:p>
        </p:txBody>
      </p:sp>
      <p:sp>
        <p:nvSpPr>
          <p:cNvPr id="3" name="Content Placeholder 2"/>
          <p:cNvSpPr>
            <a:spLocks noGrp="1"/>
          </p:cNvSpPr>
          <p:nvPr>
            <p:ph idx="1"/>
          </p:nvPr>
        </p:nvSpPr>
        <p:spPr/>
        <p:txBody>
          <a:bodyPr/>
          <a:lstStyle/>
          <a:p>
            <a:r>
              <a:rPr lang="en-US" dirty="0"/>
              <a:t>High-frequency coils are mainly used in cell phones, wireless LANs and other high-frequency circuits. Some typical examples of their uses and applications are described below</a:t>
            </a:r>
            <a:r>
              <a:rPr lang="en-US" dirty="0" smtClean="0"/>
              <a:t>.</a:t>
            </a:r>
          </a:p>
          <a:p>
            <a:r>
              <a:rPr lang="en-US" dirty="0"/>
              <a:t>Wire wound </a:t>
            </a:r>
            <a:r>
              <a:rPr lang="en-US" dirty="0" smtClean="0"/>
              <a:t>type</a:t>
            </a:r>
          </a:p>
          <a:p>
            <a:pPr lvl="1"/>
            <a:r>
              <a:rPr lang="en-US" dirty="0"/>
              <a:t>The wire wound inductors in the LQW series feature a high Q value. Inductors with high Q values are used in the matching circuits of RF units because their high Q values give them excellent attenuation characteristics inside the pass band of the filters. They are also frequently used in the matching applications of antennas for maintaining the transmission and reception sensitivity of the antennas. Furthermore, since they have low </a:t>
            </a:r>
            <a:r>
              <a:rPr lang="en-US" dirty="0" err="1"/>
              <a:t>Rdc</a:t>
            </a:r>
            <a:r>
              <a:rPr lang="en-US" dirty="0"/>
              <a:t> characteristics, they are also employed in choke circuits in which high current levels flow.</a:t>
            </a:r>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81</a:t>
            </a:fld>
            <a:endParaRPr lang="en-US"/>
          </a:p>
        </p:txBody>
      </p:sp>
    </p:spTree>
    <p:extLst>
      <p:ext uri="{BB962C8B-B14F-4D97-AF65-F5344CB8AC3E}">
        <p14:creationId xmlns:p14="http://schemas.microsoft.com/office/powerpoint/2010/main" val="18169482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Effective use of Inductors</a:t>
            </a:r>
            <a:endParaRPr lang="en-US" dirty="0"/>
          </a:p>
        </p:txBody>
      </p:sp>
      <p:sp>
        <p:nvSpPr>
          <p:cNvPr id="3" name="Content Placeholder 2"/>
          <p:cNvSpPr>
            <a:spLocks noGrp="1"/>
          </p:cNvSpPr>
          <p:nvPr>
            <p:ph idx="1"/>
          </p:nvPr>
        </p:nvSpPr>
        <p:spPr/>
        <p:txBody>
          <a:bodyPr/>
          <a:lstStyle/>
          <a:p>
            <a:r>
              <a:rPr lang="en-US" dirty="0"/>
              <a:t>Film </a:t>
            </a:r>
            <a:r>
              <a:rPr lang="en-US" dirty="0" smtClean="0"/>
              <a:t>type</a:t>
            </a:r>
          </a:p>
          <a:p>
            <a:pPr lvl="1"/>
            <a:r>
              <a:rPr lang="en-US" dirty="0"/>
              <a:t>The film inductors in the LQP series have a different set of features, since micromachining of the coil patterns is enabled by forming the electrodes using a photolithography technique. The inductors can have smaller sizes and high Q characteristics, while at the same time the series offers a line-up of inductors with inductance values that both deviate minimally and are finely graded. The line-up consists of a wide range of the inductors in the 0603 size, which is becoming the mainstream, and in the 0402 size, which is the smallest in the industry, and both sizes support the trend toward miniaturized sizes. These inductors are used in the matching and resonance circuits of RF units that require miniaturized sizes, minimal tolerance in inductance and finely graded inductance levels. They are also used in choke circuits that demand miniaturized sizes and low </a:t>
            </a:r>
            <a:r>
              <a:rPr lang="en-US" dirty="0" err="1"/>
              <a:t>Rdc</a:t>
            </a:r>
            <a:r>
              <a:rPr lang="en-US" dirty="0"/>
              <a:t>.</a:t>
            </a:r>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82</a:t>
            </a:fld>
            <a:endParaRPr lang="en-US"/>
          </a:p>
        </p:txBody>
      </p:sp>
    </p:spTree>
    <p:extLst>
      <p:ext uri="{BB962C8B-B14F-4D97-AF65-F5344CB8AC3E}">
        <p14:creationId xmlns:p14="http://schemas.microsoft.com/office/powerpoint/2010/main" val="23864778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Effective use of Inductors</a:t>
            </a:r>
            <a:endParaRPr lang="en-US" dirty="0"/>
          </a:p>
        </p:txBody>
      </p:sp>
      <p:sp>
        <p:nvSpPr>
          <p:cNvPr id="3" name="Content Placeholder 2"/>
          <p:cNvSpPr>
            <a:spLocks noGrp="1"/>
          </p:cNvSpPr>
          <p:nvPr>
            <p:ph idx="1"/>
          </p:nvPr>
        </p:nvSpPr>
        <p:spPr/>
        <p:txBody>
          <a:bodyPr/>
          <a:lstStyle/>
          <a:p>
            <a:r>
              <a:rPr lang="en-US" dirty="0"/>
              <a:t>Multilayer </a:t>
            </a:r>
            <a:r>
              <a:rPr lang="en-US" dirty="0" smtClean="0"/>
              <a:t>type</a:t>
            </a:r>
          </a:p>
          <a:p>
            <a:r>
              <a:rPr lang="en-US" dirty="0"/>
              <a:t>Multilayer inductors have the lowest Q value of the three structures. They feature a good overall balance in terms of the inductance value line-up, size and cost, and are used in the matching and resonance circuits of RF units and in all kinds of choke circuits.</a:t>
            </a:r>
          </a:p>
          <a:p>
            <a:r>
              <a:rPr lang="en-US" dirty="0"/>
              <a:t>For typical usage examples, please refer </a:t>
            </a:r>
            <a:r>
              <a:rPr lang="en-US" dirty="0" err="1"/>
              <a:t>to</a:t>
            </a:r>
            <a:r>
              <a:rPr lang="en-US" u="sng" dirty="0" err="1">
                <a:hlinkClick r:id="rId2"/>
              </a:rPr>
              <a:t>"Application</a:t>
            </a:r>
            <a:r>
              <a:rPr lang="en-US" u="sng" dirty="0">
                <a:hlinkClick r:id="rId2"/>
              </a:rPr>
              <a:t> </a:t>
            </a:r>
            <a:r>
              <a:rPr lang="en-US" u="sng" dirty="0" err="1">
                <a:hlinkClick r:id="rId2"/>
              </a:rPr>
              <a:t>Examples"</a:t>
            </a:r>
            <a:r>
              <a:rPr lang="en-US" dirty="0" err="1"/>
              <a:t>page</a:t>
            </a:r>
            <a:r>
              <a:rPr lang="en-US" dirty="0" smtClean="0"/>
              <a:t>.</a:t>
            </a:r>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83</a:t>
            </a:fld>
            <a:endParaRPr lang="en-US"/>
          </a:p>
        </p:txBody>
      </p:sp>
    </p:spTree>
    <p:extLst>
      <p:ext uri="{BB962C8B-B14F-4D97-AF65-F5344CB8AC3E}">
        <p14:creationId xmlns:p14="http://schemas.microsoft.com/office/powerpoint/2010/main" val="19018398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RF </a:t>
            </a:r>
            <a:r>
              <a:rPr lang="en-US" dirty="0" smtClean="0"/>
              <a:t>Inductor</a:t>
            </a:r>
            <a:br>
              <a:rPr lang="en-US" dirty="0" smtClean="0"/>
            </a:br>
            <a:r>
              <a:rPr lang="en-US" dirty="0" smtClean="0"/>
              <a:t>Mobile </a:t>
            </a:r>
            <a:r>
              <a:rPr lang="en-US" dirty="0"/>
              <a:t>Phones </a:t>
            </a:r>
            <a:r>
              <a:rPr lang="en-US" dirty="0" smtClean="0"/>
              <a:t>Antenna</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www.murata.com/en-us/products/inductor/chip/overview/app/app1/mobile/mobileindex/ant</a:t>
            </a:r>
            <a:endParaRPr lang="en-US" dirty="0" smtClean="0"/>
          </a:p>
          <a:p>
            <a:r>
              <a:rPr lang="en-US" dirty="0"/>
              <a:t>Selection Method of Inductors used for </a:t>
            </a:r>
            <a:r>
              <a:rPr lang="en-US" dirty="0" smtClean="0"/>
              <a:t>Antennas</a:t>
            </a:r>
          </a:p>
          <a:p>
            <a:pPr lvl="1"/>
            <a:r>
              <a:rPr lang="en-US" dirty="0" smtClean="0"/>
              <a:t>Select </a:t>
            </a:r>
            <a:r>
              <a:rPr lang="en-US" dirty="0"/>
              <a:t>an inductor with a high </a:t>
            </a:r>
            <a:r>
              <a:rPr lang="en-US" dirty="0" smtClean="0"/>
              <a:t>Q</a:t>
            </a:r>
          </a:p>
          <a:p>
            <a:pPr lvl="2"/>
            <a:r>
              <a:rPr lang="en-US" dirty="0" smtClean="0"/>
              <a:t>which </a:t>
            </a:r>
            <a:r>
              <a:rPr lang="en-US" dirty="0"/>
              <a:t>can maintain a low insertion </a:t>
            </a:r>
            <a:r>
              <a:rPr lang="en-US" dirty="0" smtClean="0"/>
              <a:t>loss, </a:t>
            </a:r>
            <a:r>
              <a:rPr lang="en-US" dirty="0"/>
              <a:t>In order to prevent the deterioration of the radiation characteristics of the </a:t>
            </a:r>
            <a:r>
              <a:rPr lang="en-US" dirty="0" smtClean="0"/>
              <a:t>antenna.</a:t>
            </a:r>
          </a:p>
          <a:p>
            <a:pPr lvl="1"/>
            <a:r>
              <a:rPr lang="en-US" dirty="0" smtClean="0"/>
              <a:t>Use </a:t>
            </a:r>
            <a:r>
              <a:rPr lang="en-US" dirty="0"/>
              <a:t>an inductor with less </a:t>
            </a:r>
            <a:r>
              <a:rPr lang="en-US" dirty="0" smtClean="0"/>
              <a:t>tolerance</a:t>
            </a:r>
          </a:p>
          <a:p>
            <a:pPr lvl="2"/>
            <a:r>
              <a:rPr lang="en-US" dirty="0" smtClean="0"/>
              <a:t>in </a:t>
            </a:r>
            <a:r>
              <a:rPr lang="en-US" dirty="0"/>
              <a:t>order to suppress the variation in the resonance </a:t>
            </a:r>
            <a:r>
              <a:rPr lang="en-US" dirty="0" smtClean="0"/>
              <a:t>frequency</a:t>
            </a:r>
            <a:endParaRPr lang="en-US" dirty="0"/>
          </a:p>
          <a:p>
            <a:r>
              <a:rPr lang="en-US" dirty="0"/>
              <a:t>Radiation Characteristics of Antennas by Types of Inductors</a:t>
            </a:r>
          </a:p>
          <a:p>
            <a:r>
              <a:rPr lang="en-US" dirty="0"/>
              <a:t>Frequency Variation by Tolerance of the Inductor</a:t>
            </a:r>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84</a:t>
            </a:fld>
            <a:endParaRPr lang="en-US"/>
          </a:p>
        </p:txBody>
      </p:sp>
    </p:spTree>
    <p:extLst>
      <p:ext uri="{BB962C8B-B14F-4D97-AF65-F5344CB8AC3E}">
        <p14:creationId xmlns:p14="http://schemas.microsoft.com/office/powerpoint/2010/main" val="36255609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Radiation </a:t>
            </a:r>
            <a:r>
              <a:rPr lang="en-US" dirty="0"/>
              <a:t>Characteristics of </a:t>
            </a:r>
            <a:r>
              <a:rPr lang="en-US" dirty="0" smtClean="0"/>
              <a:t>Antennas</a:t>
            </a:r>
            <a:endParaRPr lang="en-US" dirty="0"/>
          </a:p>
        </p:txBody>
      </p:sp>
      <p:sp>
        <p:nvSpPr>
          <p:cNvPr id="6" name="Text Placeholder 5"/>
          <p:cNvSpPr>
            <a:spLocks noGrp="1"/>
          </p:cNvSpPr>
          <p:nvPr>
            <p:ph type="body" idx="1"/>
          </p:nvPr>
        </p:nvSpPr>
        <p:spPr/>
        <p:txBody>
          <a:bodyPr/>
          <a:lstStyle/>
          <a:p>
            <a:r>
              <a:rPr lang="en-US" dirty="0" smtClean="0"/>
              <a:t>Q </a:t>
            </a:r>
            <a:r>
              <a:rPr lang="en-US" dirty="0"/>
              <a:t>characteristics </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4078" y="2967828"/>
            <a:ext cx="3929043" cy="3074197"/>
          </a:xfrm>
        </p:spPr>
      </p:pic>
      <p:sp>
        <p:nvSpPr>
          <p:cNvPr id="8" name="Text Placeholder 7"/>
          <p:cNvSpPr>
            <a:spLocks noGrp="1"/>
          </p:cNvSpPr>
          <p:nvPr>
            <p:ph type="body" sz="quarter" idx="3"/>
          </p:nvPr>
        </p:nvSpPr>
        <p:spPr/>
        <p:txBody>
          <a:bodyPr/>
          <a:lstStyle/>
          <a:p>
            <a:r>
              <a:rPr lang="en-US" dirty="0" smtClean="0"/>
              <a:t>R </a:t>
            </a:r>
            <a:r>
              <a:rPr lang="en-US" dirty="0"/>
              <a:t>characteristics </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87025" y="2967828"/>
            <a:ext cx="3988062" cy="3074197"/>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85</a:t>
            </a:fld>
            <a:endParaRPr lang="en-US"/>
          </a:p>
        </p:txBody>
      </p:sp>
    </p:spTree>
    <p:extLst>
      <p:ext uri="{BB962C8B-B14F-4D97-AF65-F5344CB8AC3E}">
        <p14:creationId xmlns:p14="http://schemas.microsoft.com/office/powerpoint/2010/main" val="228320141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Tolerance </a:t>
            </a:r>
            <a:r>
              <a:rPr lang="en-US" dirty="0"/>
              <a:t>of the </a:t>
            </a:r>
            <a:r>
              <a:rPr lang="en-US" dirty="0" smtClean="0"/>
              <a:t>Inductor</a:t>
            </a:r>
            <a:br>
              <a:rPr lang="en-US" dirty="0" smtClean="0"/>
            </a:br>
            <a:r>
              <a:rPr lang="en-US" dirty="0"/>
              <a:t>Return Loss</a:t>
            </a:r>
            <a:endParaRPr lang="en-US" dirty="0"/>
          </a:p>
        </p:txBody>
      </p:sp>
      <p:sp>
        <p:nvSpPr>
          <p:cNvPr id="6" name="Text Placeholder 5"/>
          <p:cNvSpPr>
            <a:spLocks noGrp="1"/>
          </p:cNvSpPr>
          <p:nvPr>
            <p:ph type="body" idx="1"/>
          </p:nvPr>
        </p:nvSpPr>
        <p:spPr/>
        <p:txBody>
          <a:bodyPr/>
          <a:lstStyle/>
          <a:p>
            <a:r>
              <a:rPr lang="en-US" sz="2200" dirty="0" smtClean="0">
                <a:solidFill>
                  <a:srgbClr val="00B050"/>
                </a:solidFill>
              </a:rPr>
              <a:t>±</a:t>
            </a:r>
            <a:r>
              <a:rPr lang="en-US" sz="2200" dirty="0">
                <a:solidFill>
                  <a:srgbClr val="00B050"/>
                </a:solidFill>
              </a:rPr>
              <a:t>2%</a:t>
            </a:r>
            <a:r>
              <a:rPr lang="en-US" sz="2200" dirty="0"/>
              <a:t> Tolerance</a:t>
            </a:r>
            <a:endParaRPr lang="en-US" sz="2200"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2743" y="2844800"/>
            <a:ext cx="3671714" cy="3197225"/>
          </a:xfrm>
        </p:spPr>
      </p:pic>
      <p:sp>
        <p:nvSpPr>
          <p:cNvPr id="8" name="Text Placeholder 7"/>
          <p:cNvSpPr>
            <a:spLocks noGrp="1"/>
          </p:cNvSpPr>
          <p:nvPr>
            <p:ph type="body" sz="quarter" idx="3"/>
          </p:nvPr>
        </p:nvSpPr>
        <p:spPr/>
        <p:txBody>
          <a:bodyPr/>
          <a:lstStyle/>
          <a:p>
            <a:endParaRPr lang="en-US" sz="2200" dirty="0" smtClean="0"/>
          </a:p>
          <a:p>
            <a:r>
              <a:rPr lang="en-US" sz="2200" dirty="0" smtClean="0">
                <a:solidFill>
                  <a:srgbClr val="FF0000"/>
                </a:solidFill>
              </a:rPr>
              <a:t>±5%</a:t>
            </a:r>
            <a:r>
              <a:rPr lang="en-US" sz="2200" dirty="0" smtClean="0"/>
              <a:t> </a:t>
            </a:r>
            <a:r>
              <a:rPr lang="en-US" sz="2200" dirty="0"/>
              <a:t>Tolerance</a:t>
            </a:r>
            <a:endParaRPr lang="en-US" sz="2200"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359134" y="2844800"/>
            <a:ext cx="3643845" cy="3197225"/>
          </a:xfrm>
        </p:spPr>
      </p:pic>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86</a:t>
            </a:fld>
            <a:endParaRPr lang="en-US"/>
          </a:p>
        </p:txBody>
      </p:sp>
    </p:spTree>
    <p:extLst>
      <p:ext uri="{BB962C8B-B14F-4D97-AF65-F5344CB8AC3E}">
        <p14:creationId xmlns:p14="http://schemas.microsoft.com/office/powerpoint/2010/main" val="22258158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 </a:t>
            </a:r>
            <a:r>
              <a:rPr lang="en-US" dirty="0"/>
              <a:t>Inductors - </a:t>
            </a:r>
            <a:r>
              <a:rPr lang="en-US" dirty="0" smtClean="0"/>
              <a:t>Matching</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www.murata.com/en-us/products/inductor/chip/overview/learn/apply/matching</a:t>
            </a:r>
            <a:endParaRPr lang="en-US" dirty="0" smtClean="0"/>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87</a:t>
            </a:fld>
            <a:endParaRPr lang="en-US"/>
          </a:p>
        </p:txBody>
      </p:sp>
    </p:spTree>
    <p:extLst>
      <p:ext uri="{BB962C8B-B14F-4D97-AF65-F5344CB8AC3E}">
        <p14:creationId xmlns:p14="http://schemas.microsoft.com/office/powerpoint/2010/main" val="2377402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Inductor S</a:t>
            </a:r>
            <a:r>
              <a:rPr lang="en-US" dirty="0" smtClean="0"/>
              <a:t>election Guide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RF design</a:t>
            </a:r>
          </a:p>
          <a:p>
            <a:pPr lvl="1"/>
            <a:r>
              <a:rPr lang="en-US" dirty="0" smtClean="0"/>
              <a:t>high </a:t>
            </a:r>
            <a:r>
              <a:rPr lang="en-US" dirty="0"/>
              <a:t>Q (quality factor = </a:t>
            </a:r>
            <a:r>
              <a:rPr lang="en-US" dirty="0" err="1"/>
              <a:t>Im</a:t>
            </a:r>
            <a:r>
              <a:rPr lang="en-US" dirty="0"/>
              <a:t>[Z] / Re[Z</a:t>
            </a:r>
            <a:r>
              <a:rPr lang="en-US" dirty="0" smtClean="0"/>
              <a:t>])</a:t>
            </a:r>
          </a:p>
          <a:p>
            <a:pPr lvl="2"/>
            <a:r>
              <a:rPr lang="en-US" dirty="0" smtClean="0"/>
              <a:t> To </a:t>
            </a:r>
            <a:r>
              <a:rPr lang="en-US" dirty="0"/>
              <a:t>reduce insertion </a:t>
            </a:r>
            <a:r>
              <a:rPr lang="en-US" dirty="0" smtClean="0"/>
              <a:t>loss</a:t>
            </a:r>
          </a:p>
          <a:p>
            <a:pPr lvl="2"/>
            <a:r>
              <a:rPr lang="en-US" dirty="0"/>
              <a:t>G</a:t>
            </a:r>
            <a:r>
              <a:rPr lang="en-US" dirty="0" smtClean="0"/>
              <a:t>enerally </a:t>
            </a:r>
            <a:r>
              <a:rPr lang="en-US" dirty="0"/>
              <a:t>recommended to use air core </a:t>
            </a:r>
            <a:r>
              <a:rPr lang="en-US" dirty="0" smtClean="0"/>
              <a:t>inductors</a:t>
            </a:r>
          </a:p>
          <a:p>
            <a:pPr lvl="3"/>
            <a:r>
              <a:rPr lang="en-US" dirty="0"/>
              <a:t>D</a:t>
            </a:r>
            <a:r>
              <a:rPr lang="en-US" dirty="0" smtClean="0"/>
              <a:t>o </a:t>
            </a:r>
            <a:r>
              <a:rPr lang="en-US" dirty="0"/>
              <a:t>not use a magnetic core made of ferromagnetic </a:t>
            </a:r>
            <a:r>
              <a:rPr lang="en-US" dirty="0" smtClean="0"/>
              <a:t>material</a:t>
            </a:r>
          </a:p>
          <a:p>
            <a:pPr lvl="3"/>
            <a:r>
              <a:rPr lang="en-US" dirty="0"/>
              <a:t>A</a:t>
            </a:r>
            <a:r>
              <a:rPr lang="en-US" dirty="0" smtClean="0"/>
              <a:t>re </a:t>
            </a:r>
            <a:r>
              <a:rPr lang="en-US" dirty="0"/>
              <a:t>wound on plastic, ceramic, or other nonmagnetic </a:t>
            </a:r>
            <a:r>
              <a:rPr lang="en-US" dirty="0" smtClean="0"/>
              <a:t>materials</a:t>
            </a:r>
          </a:p>
          <a:p>
            <a:pPr lvl="2"/>
            <a:r>
              <a:rPr lang="en-US" dirty="0" smtClean="0"/>
              <a:t>Package: SMD </a:t>
            </a:r>
            <a:r>
              <a:rPr lang="en-US" dirty="0"/>
              <a:t>0402</a:t>
            </a:r>
            <a:endParaRPr lang="en-US" dirty="0" smtClean="0"/>
          </a:p>
          <a:p>
            <a:r>
              <a:rPr lang="en-US" dirty="0" smtClean="0"/>
              <a:t>RF </a:t>
            </a:r>
            <a:r>
              <a:rPr lang="en-US" dirty="0"/>
              <a:t>matching and </a:t>
            </a:r>
            <a:r>
              <a:rPr lang="en-US" dirty="0" smtClean="0"/>
              <a:t>decoupling</a:t>
            </a:r>
          </a:p>
          <a:p>
            <a:pPr lvl="1"/>
            <a:r>
              <a:rPr lang="en-US" dirty="0"/>
              <a:t>use an inductor with medium </a:t>
            </a:r>
            <a:r>
              <a:rPr lang="en-US" dirty="0" smtClean="0"/>
              <a:t>Q</a:t>
            </a:r>
          </a:p>
          <a:p>
            <a:pPr lvl="1"/>
            <a:r>
              <a:rPr lang="en-US" dirty="0" smtClean="0"/>
              <a:t>a </a:t>
            </a:r>
            <a:r>
              <a:rPr lang="en-US" dirty="0"/>
              <a:t>good compromise </a:t>
            </a:r>
            <a:r>
              <a:rPr lang="en-US" dirty="0" smtClean="0"/>
              <a:t>between</a:t>
            </a:r>
          </a:p>
          <a:p>
            <a:pPr lvl="2"/>
            <a:r>
              <a:rPr lang="en-US" dirty="0" smtClean="0"/>
              <a:t>application cost</a:t>
            </a:r>
          </a:p>
          <a:p>
            <a:pPr lvl="2"/>
            <a:r>
              <a:rPr lang="en-US" dirty="0" smtClean="0"/>
              <a:t>RF performance</a:t>
            </a:r>
          </a:p>
          <a:p>
            <a:endParaRPr lang="en-US" dirty="0"/>
          </a:p>
        </p:txBody>
      </p:sp>
      <p:sp>
        <p:nvSpPr>
          <p:cNvPr id="4" name="Date Placeholder 3"/>
          <p:cNvSpPr>
            <a:spLocks noGrp="1"/>
          </p:cNvSpPr>
          <p:nvPr>
            <p:ph type="dt" sz="half" idx="10"/>
          </p:nvPr>
        </p:nvSpPr>
        <p:spPr/>
        <p:txBody>
          <a:bodyPr/>
          <a:lstStyle/>
          <a:p>
            <a:fld id="{0AA39B9A-72AE-4F98-ADB2-EEBF35DFBEBF}" type="datetime1">
              <a:rPr lang="en-US" smtClean="0"/>
              <a:t>11/9/2022</a:t>
            </a:fld>
            <a:endParaRPr lang="en-US"/>
          </a:p>
        </p:txBody>
      </p:sp>
      <p:sp>
        <p:nvSpPr>
          <p:cNvPr id="5" name="Slide Number Placeholder 4"/>
          <p:cNvSpPr>
            <a:spLocks noGrp="1"/>
          </p:cNvSpPr>
          <p:nvPr>
            <p:ph type="sldNum" sz="quarter" idx="12"/>
          </p:nvPr>
        </p:nvSpPr>
        <p:spPr/>
        <p:txBody>
          <a:bodyPr/>
          <a:lstStyle/>
          <a:p>
            <a:fld id="{F21C91B6-D89A-464B-9C1A-C18744F82C9C}" type="slidenum">
              <a:rPr lang="en-US" smtClean="0"/>
              <a:t>9</a:t>
            </a:fld>
            <a:endParaRPr lang="en-US"/>
          </a:p>
        </p:txBody>
      </p:sp>
    </p:spTree>
    <p:extLst>
      <p:ext uri="{BB962C8B-B14F-4D97-AF65-F5344CB8AC3E}">
        <p14:creationId xmlns:p14="http://schemas.microsoft.com/office/powerpoint/2010/main" val="3783968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2484</TotalTime>
  <Words>4032</Words>
  <Application>Microsoft Office PowerPoint</Application>
  <PresentationFormat>Widescreen</PresentationFormat>
  <Paragraphs>782</Paragraphs>
  <Slides>87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Calibri</vt:lpstr>
      <vt:lpstr>Century Gothic</vt:lpstr>
      <vt:lpstr>Wingdings 3</vt:lpstr>
      <vt:lpstr>Facet</vt:lpstr>
      <vt:lpstr>Project Name</vt:lpstr>
      <vt:lpstr>Overall Block Diagram</vt:lpstr>
      <vt:lpstr>Component Info</vt:lpstr>
      <vt:lpstr>MCU selection &amp; Specification </vt:lpstr>
      <vt:lpstr>MCU Datasheet, Application Notes &amp; Design Resources</vt:lpstr>
      <vt:lpstr>MCU Datasheet, Application Notes &amp; Design Resources</vt:lpstr>
      <vt:lpstr>Operation Description </vt:lpstr>
      <vt:lpstr>Capacitance Selection Guide</vt:lpstr>
      <vt:lpstr>Inductor Selection Guide</vt:lpstr>
      <vt:lpstr>SMPS</vt:lpstr>
      <vt:lpstr>SMPS</vt:lpstr>
      <vt:lpstr>SMPS</vt:lpstr>
      <vt:lpstr>SMPS</vt:lpstr>
      <vt:lpstr>SMPS</vt:lpstr>
      <vt:lpstr>External crystal</vt:lpstr>
      <vt:lpstr>External crystal</vt:lpstr>
      <vt:lpstr>External crystal</vt:lpstr>
      <vt:lpstr>Crystal specifications</vt:lpstr>
      <vt:lpstr>IPD</vt:lpstr>
      <vt:lpstr>IPD</vt:lpstr>
      <vt:lpstr>PCB stack and technology</vt:lpstr>
      <vt:lpstr>PCB stack and technology</vt:lpstr>
      <vt:lpstr>Critical parts</vt:lpstr>
      <vt:lpstr>Critical parts</vt:lpstr>
      <vt:lpstr>Critical parts</vt:lpstr>
      <vt:lpstr>Critical parts</vt:lpstr>
      <vt:lpstr>Layout recommendations for reference boards</vt:lpstr>
      <vt:lpstr>Check list</vt:lpstr>
      <vt:lpstr>Check list</vt:lpstr>
      <vt:lpstr>Check list</vt:lpstr>
      <vt:lpstr>Pinout</vt:lpstr>
      <vt:lpstr>MCU Simulation</vt:lpstr>
      <vt:lpstr>Tools</vt:lpstr>
      <vt:lpstr>Software Configuration</vt:lpstr>
      <vt:lpstr>PCB Design</vt:lpstr>
      <vt:lpstr>Matching Network Design</vt:lpstr>
      <vt:lpstr>Inductor and Capacitance Selection Guide</vt:lpstr>
      <vt:lpstr>Power Consumption</vt:lpstr>
      <vt:lpstr>Components</vt:lpstr>
      <vt:lpstr>Components</vt:lpstr>
      <vt:lpstr>TOF Sensor</vt:lpstr>
      <vt:lpstr>VL6180X</vt:lpstr>
      <vt:lpstr>VL6180X (Sample Circuit)</vt:lpstr>
      <vt:lpstr>MEMS Microphone</vt:lpstr>
      <vt:lpstr>MP34DT06J</vt:lpstr>
      <vt:lpstr>MP34DT06J</vt:lpstr>
      <vt:lpstr>MP34DT06J (Sample Circuit)</vt:lpstr>
      <vt:lpstr>MP34DT06J (PCB Layout)</vt:lpstr>
      <vt:lpstr>MEMS Speakers </vt:lpstr>
      <vt:lpstr>UT-P2020</vt:lpstr>
      <vt:lpstr>UT-P2020</vt:lpstr>
      <vt:lpstr>Low-Power DC-DC Boost Converter</vt:lpstr>
      <vt:lpstr>TPS61040</vt:lpstr>
      <vt:lpstr>TPS61040 (Pin Description)</vt:lpstr>
      <vt:lpstr>TPS61040</vt:lpstr>
      <vt:lpstr>TPS61040 (PCB Layout)</vt:lpstr>
      <vt:lpstr>Audio Power Amplifier</vt:lpstr>
      <vt:lpstr>LM48580</vt:lpstr>
      <vt:lpstr>LM48580 (Sample Circuit)</vt:lpstr>
      <vt:lpstr>LM48580 (PCB Layout)</vt:lpstr>
      <vt:lpstr>LM48580</vt:lpstr>
      <vt:lpstr>Voltage Regulator</vt:lpstr>
      <vt:lpstr>LD39050</vt:lpstr>
      <vt:lpstr>LD39050</vt:lpstr>
      <vt:lpstr>LED</vt:lpstr>
      <vt:lpstr>Bluetooth Antenna</vt:lpstr>
      <vt:lpstr>NN02-101</vt:lpstr>
      <vt:lpstr>Low-Dropout Regulators (1.8 V)</vt:lpstr>
      <vt:lpstr>MAX8887EZK18+T</vt:lpstr>
      <vt:lpstr>LDO Regulators (1.2V)</vt:lpstr>
      <vt:lpstr>MAX1963AEZT120+T</vt:lpstr>
      <vt:lpstr>RF Inductors</vt:lpstr>
      <vt:lpstr>RF Inductor Applications</vt:lpstr>
      <vt:lpstr>Manufacturing Technologies</vt:lpstr>
      <vt:lpstr>Murat RF Inductor Comparison</vt:lpstr>
      <vt:lpstr>Wire Wound Structure </vt:lpstr>
      <vt:lpstr>Wire Wound Application</vt:lpstr>
      <vt:lpstr>Film Structure</vt:lpstr>
      <vt:lpstr>Multilayer Structure</vt:lpstr>
      <vt:lpstr>The differences in characteristics based on the structures </vt:lpstr>
      <vt:lpstr>Effective use of Inductors </vt:lpstr>
      <vt:lpstr>Effective use of Inductors</vt:lpstr>
      <vt:lpstr>Effective use of Inductors</vt:lpstr>
      <vt:lpstr>RF Inductor Mobile Phones Antenna </vt:lpstr>
      <vt:lpstr>Radiation Characteristics of Antennas</vt:lpstr>
      <vt:lpstr>Tolerance of the Inductor Return Loss</vt:lpstr>
      <vt:lpstr>RF Inductors - Matching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Hossein Mokarian</dc:creator>
  <cp:lastModifiedBy>Hossein Mokarian</cp:lastModifiedBy>
  <cp:revision>699</cp:revision>
  <dcterms:created xsi:type="dcterms:W3CDTF">2022-10-08T08:10:27Z</dcterms:created>
  <dcterms:modified xsi:type="dcterms:W3CDTF">2022-11-09T08:53:43Z</dcterms:modified>
</cp:coreProperties>
</file>