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34"/>
  </p:notesMasterIdLst>
  <p:sldIdLst>
    <p:sldId id="307" r:id="rId2"/>
    <p:sldId id="288" r:id="rId3"/>
    <p:sldId id="378" r:id="rId4"/>
    <p:sldId id="374" r:id="rId5"/>
    <p:sldId id="309" r:id="rId6"/>
    <p:sldId id="375" r:id="rId7"/>
    <p:sldId id="376" r:id="rId8"/>
    <p:sldId id="377" r:id="rId9"/>
    <p:sldId id="400" r:id="rId10"/>
    <p:sldId id="395" r:id="rId11"/>
    <p:sldId id="399" r:id="rId12"/>
    <p:sldId id="396" r:id="rId13"/>
    <p:sldId id="397" r:id="rId14"/>
    <p:sldId id="401" r:id="rId15"/>
    <p:sldId id="393" r:id="rId16"/>
    <p:sldId id="398" r:id="rId17"/>
    <p:sldId id="394" r:id="rId18"/>
    <p:sldId id="310" r:id="rId19"/>
    <p:sldId id="327" r:id="rId20"/>
    <p:sldId id="380" r:id="rId21"/>
    <p:sldId id="381" r:id="rId22"/>
    <p:sldId id="382" r:id="rId23"/>
    <p:sldId id="379" r:id="rId24"/>
    <p:sldId id="384" r:id="rId25"/>
    <p:sldId id="386" r:id="rId26"/>
    <p:sldId id="387" r:id="rId27"/>
    <p:sldId id="385" r:id="rId28"/>
    <p:sldId id="388" r:id="rId29"/>
    <p:sldId id="390" r:id="rId30"/>
    <p:sldId id="392" r:id="rId31"/>
    <p:sldId id="391" r:id="rId32"/>
    <p:sldId id="3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FFFF"/>
    <a:srgbClr val="00FF00"/>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2851" autoAdjust="0"/>
  </p:normalViewPr>
  <p:slideViewPr>
    <p:cSldViewPr>
      <p:cViewPr varScale="1">
        <p:scale>
          <a:sx n="105" d="100"/>
          <a:sy n="105" d="100"/>
        </p:scale>
        <p:origin x="-968" y="-10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AFA43-BDEE-4AAF-B305-DC1C4CE610ED}" type="datetimeFigureOut">
              <a:rPr lang="en-US" smtClean="0"/>
              <a:pPr/>
              <a:t>4/2/19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B37C7-B57A-4E5C-94F3-0CDCC1D29AEE}"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112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Resume – remarks:</a:t>
            </a:r>
          </a:p>
          <a:p>
            <a:pPr marL="171450" indent="-171450">
              <a:buFontTx/>
              <a:buChar char="-"/>
            </a:pPr>
            <a:r>
              <a:rPr lang="en-US" baseline="0" dirty="0"/>
              <a:t>Welcome back</a:t>
            </a:r>
          </a:p>
          <a:p>
            <a:pPr marL="171450" indent="-171450">
              <a:buFontTx/>
              <a:buChar char="-"/>
            </a:pPr>
            <a:r>
              <a:rPr lang="en-US" baseline="0" dirty="0"/>
              <a:t>Storytelling/motivational purposes</a:t>
            </a:r>
          </a:p>
          <a:p>
            <a:pPr marL="171450" indent="-171450">
              <a:buFontTx/>
              <a:buChar char="-"/>
            </a:pPr>
            <a:r>
              <a:rPr lang="en-US" baseline="0" dirty="0"/>
              <a:t>Introducing</a:t>
            </a:r>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90271304"/>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19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23027247"/>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0348034"/>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3830822"/>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57940320"/>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1465781"/>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24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4915090"/>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54999779"/>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79376229"/>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9443571"/>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28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6786759"/>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7138146"/>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6021051"/>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30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0660645"/>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31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78241900"/>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32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4900017"/>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7557998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82505090"/>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96411740"/>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907690"/>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how the different architectures have different thread per block counts. </a:t>
            </a:r>
          </a:p>
        </p:txBody>
      </p:sp>
      <p:sp>
        <p:nvSpPr>
          <p:cNvPr id="4" name="Slide Number Placeholder 3"/>
          <p:cNvSpPr>
            <a:spLocks noGrp="1"/>
          </p:cNvSpPr>
          <p:nvPr>
            <p:ph type="sldNum" sz="quarter" idx="10"/>
          </p:nvPr>
        </p:nvSpPr>
        <p:spPr/>
        <p:txBody>
          <a:bodyPr/>
          <a:lstStyle/>
          <a:p>
            <a:fld id="{A72B37C7-B57A-4E5C-94F3-0CDCC1D29AEE}"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0342092"/>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17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94383239"/>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18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3193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050A936B-72C2-4D57-8E79-F7F90B27616C}" type="datetimeFigureOut">
              <a:rPr lang="en-US" smtClean="0"/>
              <a:pPr/>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062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0A936B-72C2-4D57-8E79-F7F90B27616C}" type="datetimeFigureOut">
              <a:rPr lang="en-US" smtClean="0"/>
              <a:pPr/>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2849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0A936B-72C2-4D57-8E79-F7F90B27616C}" type="datetimeFigureOut">
              <a:rPr lang="en-US" smtClean="0"/>
              <a:pPr/>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07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0A936B-72C2-4D57-8E79-F7F90B27616C}" type="datetimeFigureOut">
              <a:rPr lang="en-US" smtClean="0"/>
              <a:pPr/>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565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050A936B-72C2-4D57-8E79-F7F90B27616C}" type="datetimeFigureOut">
              <a:rPr lang="en-US" smtClean="0"/>
              <a:pPr/>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1530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0A936B-72C2-4D57-8E79-F7F90B27616C}" type="datetimeFigureOut">
              <a:rPr lang="en-US" smtClean="0"/>
              <a:pPr/>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374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50A936B-72C2-4D57-8E79-F7F90B27616C}" type="datetimeFigureOut">
              <a:rPr lang="en-US" smtClean="0"/>
              <a:pPr/>
              <a:t>4/2/19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507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0A936B-72C2-4D57-8E79-F7F90B27616C}" type="datetimeFigureOut">
              <a:rPr lang="en-US" smtClean="0"/>
              <a:pPr/>
              <a:t>4/2/19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1744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0A936B-72C2-4D57-8E79-F7F90B27616C}" type="datetimeFigureOut">
              <a:rPr lang="en-US" smtClean="0"/>
              <a:pPr/>
              <a:t>4/2/19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2486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50A936B-72C2-4D57-8E79-F7F90B27616C}" type="datetimeFigureOut">
              <a:rPr lang="en-US" smtClean="0"/>
              <a:pPr/>
              <a:t>4/2/19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335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050A936B-72C2-4D57-8E79-F7F90B27616C}" type="datetimeFigureOut">
              <a:rPr lang="en-US" smtClean="0"/>
              <a:pPr/>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926645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50A936B-72C2-4D57-8E79-F7F90B27616C}" type="datetimeFigureOut">
              <a:rPr lang="en-US" smtClean="0"/>
              <a:pPr/>
              <a:t>4/2/19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4490232-0E8C-4E6E-8542-EA8E7800CB3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57974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olly.llvm.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sefk.com/blog/simd-simt-smt-parallelism-in-nvidia-gpus.html" TargetMode="External"/><Relationship Id="rId3" Type="http://schemas.openxmlformats.org/officeDocument/2006/relationships/hyperlink" Target="https://docs.nvidia.com/cuda/cuda-c-programming-guide/index.html%23hardware-implement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s://international.download.nvidia.com/geforce-com/international/pdfs/GeForce_GTX_1080_Whitepaper_FINAL.pdf" TargetMode="External"/><Relationship Id="rId5" Type="http://schemas.openxmlformats.org/officeDocument/2006/relationships/hyperlink" Target="http://www.nvidia.com/content/PDF/product-specifications/GeForce_GTX_680_Whitepaper_FINAL.pdf"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nvidia.com/cuda/cuda-c-programming-guide/index.html%23c-cplusplus-language-suppor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179: GPU Computing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Lecture 2: Intro to the </a:t>
            </a:r>
            <a:r>
              <a:rPr lang="en-US" dirty="0" err="1"/>
              <a:t>simd</a:t>
            </a:r>
            <a:r>
              <a:rPr lang="en-US" dirty="0"/>
              <a:t> lifestyle and GPU internals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2091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1840A3C-9AB2-40CA-BEB1-257BB5902489}"/>
              </a:ext>
            </a:extLst>
          </p:cNvPr>
          <p:cNvSpPr>
            <a:spLocks noGrp="1"/>
          </p:cNvSpPr>
          <p:nvPr>
            <p:ph type="title"/>
          </p:nvPr>
        </p:nvSpPr>
        <p:spPr/>
        <p:txBody>
          <a:bodyPr/>
          <a:lstStyle/>
          <a:p>
            <a:r>
              <a:rPr lang="en-US" dirty="0"/>
              <a:t>Dim3</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9CEA73BE-7C2B-479F-994C-AE7A29C7A130}"/>
              </a:ext>
            </a:extLst>
          </p:cNvPr>
          <p:cNvSpPr>
            <a:spLocks noGrp="1"/>
          </p:cNvSpPr>
          <p:nvPr>
            <p:ph idx="1"/>
          </p:nvPr>
        </p:nvSpPr>
        <p:spPr>
          <a:xfrm>
            <a:off x="838200" y="1981200"/>
            <a:ext cx="7543801" cy="712021"/>
          </a:xfrm>
        </p:spPr>
        <p:txBody>
          <a:bodyPr/>
          <a:lstStyle/>
          <a:p>
            <a:pPr>
              <a:buNone/>
            </a:pPr>
            <a:r>
              <a:rPr lang="en-US" dirty="0"/>
              <a:t>dim3 is </a:t>
            </a:r>
            <a:r>
              <a:rPr lang="en-US" dirty="0"/>
              <a:t>a struct (defined in </a:t>
            </a:r>
            <a:r>
              <a:rPr lang="en-US" dirty="0" err="1"/>
              <a:t>vector_types.h</a:t>
            </a:r>
            <a:r>
              <a:rPr lang="en-US" dirty="0"/>
              <a:t>) to define your Grid and Block dimensions.</a:t>
            </a:r>
          </a:p>
          <a:p>
            <a:pPr lvl="1"/>
            <a:endParaRPr lang="en-US" dirty="0"/>
          </a:p>
        </p:txBody>
      </p:sp>
      <p:pic>
        <p:nvPicPr>
          <p:cNvPr id="8" name="Picture 7">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340DB35-A8DB-4F69-A912-510B2B22EBF4}"/>
              </a:ext>
            </a:extLst>
          </p:cNvPr>
          <p:cNvPicPr>
            <a:picLocks noChangeAspect="1"/>
          </p:cNvPicPr>
          <p:nvPr/>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04800" y="2667000"/>
            <a:ext cx="8534400" cy="1742490"/>
          </a:xfrm>
          <a:prstGeom prst="rect">
            <a:avLst/>
          </a:prstGeom>
        </p:spPr>
      </p:pic>
      <p:sp>
        <p:nvSpPr>
          <p:cNvPr id="9" name="TextBox 8">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A03F98B1-AFA3-4C68-BDA4-79907362643C}"/>
              </a:ext>
            </a:extLst>
          </p:cNvPr>
          <p:cNvSpPr txBox="1"/>
          <p:nvPr/>
        </p:nvSpPr>
        <p:spPr>
          <a:xfrm>
            <a:off x="381000" y="4648200"/>
            <a:ext cx="8382000" cy="1200329"/>
          </a:xfrm>
          <a:prstGeom prst="rect">
            <a:avLst/>
          </a:prstGeom>
          <a:noFill/>
        </p:spPr>
        <p:txBody>
          <a:bodyPr wrap="square" rtlCol="0">
            <a:spAutoFit/>
          </a:bodyPr>
          <a:lstStyle/>
          <a:p>
            <a:pPr marL="285750" indent="-285750"/>
            <a:r>
              <a:rPr lang="en-US" dirty="0"/>
              <a:t>Works for dimensions 1, 2, and 3:</a:t>
            </a:r>
          </a:p>
          <a:p>
            <a:pPr marL="285750" indent="-285750">
              <a:buFont typeface="Arial" panose="020B0604020202020204" pitchFamily="34" charset="0"/>
              <a:buChar char="•"/>
            </a:pPr>
            <a:r>
              <a:rPr lang="en-US" dirty="0"/>
              <a:t>dim3 grid(256);            // defines a grid of 256 x 1 x 1 blocks</a:t>
            </a:r>
          </a:p>
          <a:p>
            <a:pPr marL="285750" indent="-285750">
              <a:buFont typeface="Arial" panose="020B0604020202020204" pitchFamily="34" charset="0"/>
              <a:buChar char="•"/>
            </a:pPr>
            <a:r>
              <a:rPr lang="en-US" dirty="0"/>
              <a:t>dim3 block(512, 512);       // defines a block of 512 x 512 x 1 threads</a:t>
            </a:r>
          </a:p>
          <a:p>
            <a:pPr marL="285750" indent="-285750">
              <a:buFont typeface="Arial" panose="020B0604020202020204" pitchFamily="34" charset="0"/>
              <a:buChar char="•"/>
            </a:pPr>
            <a:r>
              <a:rPr lang="en-US" dirty="0"/>
              <a:t>foo&lt;&lt;&lt;grid, block&gt;&gt;&gt;(...);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95298111"/>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90BB121-9969-4390-8FB7-77EDBD37BF9C}"/>
              </a:ext>
            </a:extLst>
          </p:cNvPr>
          <p:cNvSpPr>
            <a:spLocks noGrp="1"/>
          </p:cNvSpPr>
          <p:nvPr>
            <p:ph type="title"/>
          </p:nvPr>
        </p:nvSpPr>
        <p:spPr>
          <a:xfrm>
            <a:off x="822960" y="286605"/>
            <a:ext cx="7559040" cy="1084996"/>
          </a:xfrm>
        </p:spPr>
        <p:txBody>
          <a:bodyPr>
            <a:normAutofit fontScale="90000"/>
          </a:bodyPr>
          <a:lstStyle/>
          <a:p>
            <a:r>
              <a:rPr lang="en-US" dirty="0"/>
              <a:t>Grid/Block/Thread Visualized</a:t>
            </a:r>
          </a:p>
        </p:txBody>
      </p:sp>
      <p:pic>
        <p:nvPicPr>
          <p:cNvPr id="5" name="Content Placeholder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6B8D832-17DB-490A-835D-E71033E00B8F}"/>
              </a:ext>
            </a:extLst>
          </p:cNvPr>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1515" y="1756350"/>
            <a:ext cx="4093285" cy="5080136"/>
          </a:xfrm>
        </p:spPr>
      </p:pic>
      <p:pic>
        <p:nvPicPr>
          <p:cNvPr id="7" name="Picture 6">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804E86B-D3AB-45C4-BBAA-6815896DE5B7}"/>
              </a:ext>
            </a:extLst>
          </p:cNvPr>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063519" y="1756350"/>
            <a:ext cx="5032988" cy="258705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8239201"/>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A63475C-2D65-49A5-9769-E950EAE715E8}"/>
              </a:ext>
            </a:extLst>
          </p:cNvPr>
          <p:cNvSpPr>
            <a:spLocks noGrp="1"/>
          </p:cNvSpPr>
          <p:nvPr>
            <p:ph type="title"/>
          </p:nvPr>
        </p:nvSpPr>
        <p:spPr>
          <a:xfrm>
            <a:off x="304800" y="914400"/>
            <a:ext cx="8686800" cy="780196"/>
          </a:xfrm>
        </p:spPr>
        <p:txBody>
          <a:bodyPr>
            <a:normAutofit fontScale="90000"/>
          </a:bodyPr>
          <a:lstStyle/>
          <a:p>
            <a:r>
              <a:rPr lang="en-US" dirty="0"/>
              <a:t>Single Instruction, Multiple Data (SIMD)</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5C1A0851-06F2-412B-B65D-33819964C463}"/>
              </a:ext>
            </a:extLst>
          </p:cNvPr>
          <p:cNvSpPr>
            <a:spLocks noGrp="1"/>
          </p:cNvSpPr>
          <p:nvPr>
            <p:ph idx="1"/>
          </p:nvPr>
        </p:nvSpPr>
        <p:spPr>
          <a:xfrm>
            <a:off x="152400" y="1752600"/>
            <a:ext cx="8762999" cy="4572000"/>
          </a:xfrm>
        </p:spPr>
        <p:txBody>
          <a:bodyPr>
            <a:noAutofit/>
          </a:bodyPr>
          <a:lstStyle/>
          <a:p>
            <a:pPr lvl="1"/>
            <a:r>
              <a:rPr lang="en-US" dirty="0"/>
              <a:t>SIMD describes a class of instructions which perform the same operation on multiple registers simultaneously.</a:t>
            </a:r>
          </a:p>
          <a:p>
            <a:pPr lvl="1"/>
            <a:r>
              <a:rPr lang="en-US" dirty="0"/>
              <a:t>Example: Add some scalar to 3 registers, storing the output for each addition in those registers. </a:t>
            </a:r>
          </a:p>
          <a:p>
            <a:pPr lvl="2"/>
            <a:r>
              <a:rPr lang="en-US" sz="1800" dirty="0"/>
              <a:t>Used to increase the brightness of a pixel </a:t>
            </a:r>
          </a:p>
          <a:p>
            <a:pPr lvl="1"/>
            <a:r>
              <a:rPr lang="en-US" dirty="0"/>
              <a:t>CPUs also have SIMD instructions and are very important for applications that need to do a lot of number crunching</a:t>
            </a:r>
          </a:p>
          <a:p>
            <a:pPr lvl="2"/>
            <a:r>
              <a:rPr lang="en-US" sz="1800" dirty="0"/>
              <a:t>Video codecs like x264/x265 make extensive use of SIMD instructions to speed up video encoding and decoding.</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9643276"/>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67BD481B-3FAA-4CA0-A88C-22D293AF027B}"/>
              </a:ext>
            </a:extLst>
          </p:cNvPr>
          <p:cNvSpPr>
            <a:spLocks noGrp="1"/>
          </p:cNvSpPr>
          <p:nvPr>
            <p:ph type="title"/>
          </p:nvPr>
        </p:nvSpPr>
        <p:spPr/>
        <p:txBody>
          <a:bodyPr/>
          <a:lstStyle/>
          <a:p>
            <a:r>
              <a:rPr lang="en-US" dirty="0"/>
              <a:t>SIMD continued</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3C894EC-2356-4C6B-9A4B-80AFD7F8D8F5}"/>
              </a:ext>
            </a:extLst>
          </p:cNvPr>
          <p:cNvSpPr>
            <a:spLocks noGrp="1"/>
          </p:cNvSpPr>
          <p:nvPr>
            <p:ph idx="1"/>
          </p:nvPr>
        </p:nvSpPr>
        <p:spPr>
          <a:xfrm>
            <a:off x="304800" y="1828800"/>
            <a:ext cx="8458199" cy="4040294"/>
          </a:xfrm>
        </p:spPr>
        <p:txBody>
          <a:bodyPr>
            <a:normAutofit/>
          </a:bodyPr>
          <a:lstStyle/>
          <a:p>
            <a:pPr lvl="1"/>
            <a:r>
              <a:rPr lang="en-US" sz="2000" dirty="0"/>
              <a:t>Converting an algorithm to use SIMD is usually called “Vectorizing” </a:t>
            </a:r>
          </a:p>
          <a:p>
            <a:pPr lvl="2"/>
            <a:r>
              <a:rPr lang="en-US" sz="2000" dirty="0"/>
              <a:t>Not every algorithm can benefit from this or even be vectorized at all, </a:t>
            </a:r>
            <a:r>
              <a:rPr lang="en-US" sz="2000" dirty="0" err="1"/>
              <a:t>e.x</a:t>
            </a:r>
            <a:r>
              <a:rPr lang="en-US" sz="2000" dirty="0"/>
              <a:t>. Parsing. </a:t>
            </a:r>
          </a:p>
          <a:p>
            <a:pPr lvl="2"/>
            <a:r>
              <a:rPr lang="en-US" sz="2000" dirty="0"/>
              <a:t>Using SIMD instructions is not always beneficial though. </a:t>
            </a:r>
          </a:p>
          <a:p>
            <a:pPr lvl="3"/>
            <a:r>
              <a:rPr lang="en-US" sz="2000" dirty="0"/>
              <a:t>Even using the SIMD hardware requires additional power, and thus waste heat.</a:t>
            </a:r>
          </a:p>
          <a:p>
            <a:pPr lvl="3"/>
            <a:r>
              <a:rPr lang="en-US" sz="2000" dirty="0"/>
              <a:t>If the gains are small it probably isn’t worth the additional complexity.</a:t>
            </a:r>
          </a:p>
          <a:p>
            <a:pPr lvl="2"/>
            <a:r>
              <a:rPr lang="en-US" sz="2000" dirty="0"/>
              <a:t>Optimizing compilers like GCC and LLVM are still being trained to be able to vectorize code usefully, though there has been many exciting developments on this front in the last 2 years and is an active area of study. </a:t>
            </a:r>
          </a:p>
          <a:p>
            <a:pPr lvl="3"/>
            <a:r>
              <a:rPr lang="en-US" sz="2000" dirty="0">
                <a:hlinkClick r:id="rId2"/>
              </a:rPr>
              <a:t>https://polly.llvm.org/</a:t>
            </a:r>
            <a:r>
              <a:rPr lang="en-US" sz="2000" dirty="0"/>
              <a:t> </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494987"/>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SIMT (Single Instruction, Multiple Thread) Architecture </a:t>
            </a:r>
          </a:p>
        </p:txBody>
      </p:sp>
      <p:sp>
        <p:nvSpPr>
          <p:cNvPr id="3" name="Content Placeholder 2"/>
          <p:cNvSpPr>
            <a:spLocks noGrp="1"/>
          </p:cNvSpPr>
          <p:nvPr>
            <p:ph idx="1"/>
          </p:nvPr>
        </p:nvSpPr>
        <p:spPr/>
        <p:txBody>
          <a:bodyPr>
            <a:normAutofit lnSpcReduction="10000"/>
          </a:bodyPr>
          <a:lstStyle/>
          <a:p>
            <a:r>
              <a:rPr lang="en-US"/>
              <a:t>A looser extension of SIMD which is what CUDA’s computational model uses</a:t>
            </a:r>
          </a:p>
          <a:p>
            <a:pPr lvl="1"/>
            <a:r>
              <a:rPr lang="en-US" sz="2000"/>
              <a:t>Key differences:</a:t>
            </a:r>
          </a:p>
          <a:p>
            <a:pPr lvl="2"/>
            <a:r>
              <a:rPr lang="en-US" sz="1600"/>
              <a:t>Single instruction, multiple register sets</a:t>
            </a:r>
          </a:p>
          <a:p>
            <a:pPr lvl="3"/>
            <a:r>
              <a:rPr lang="en-US"/>
              <a:t>Wastes some registers, but mostly necessary for following two points</a:t>
            </a:r>
          </a:p>
          <a:p>
            <a:pPr lvl="2"/>
            <a:r>
              <a:rPr lang="en-US" sz="1600"/>
              <a:t>Single </a:t>
            </a:r>
            <a:r>
              <a:rPr lang="en-US" sz="1600" smtClean="0"/>
              <a:t>instruction, multiple addresses (i.e. parallel memory access!)</a:t>
            </a:r>
          </a:p>
          <a:p>
            <a:pPr lvl="3"/>
            <a:r>
              <a:rPr lang="en-US" smtClean="0"/>
              <a:t>Memory access conflicts! Will discuss next week.</a:t>
            </a:r>
            <a:endParaRPr lang="en-US"/>
          </a:p>
          <a:p>
            <a:pPr lvl="2"/>
            <a:r>
              <a:rPr lang="en-US" sz="1600"/>
              <a:t>Single instruction, multiple flow paths (i.e. if statements are allowed!!!)</a:t>
            </a:r>
          </a:p>
          <a:p>
            <a:pPr lvl="3"/>
            <a:r>
              <a:rPr lang="en-US"/>
              <a:t>Introduces slowdowns, called ‘warp-divergence.’ </a:t>
            </a:r>
          </a:p>
          <a:p>
            <a:r>
              <a:rPr lang="en-US"/>
              <a:t>Good description of differences</a:t>
            </a:r>
          </a:p>
          <a:p>
            <a:pPr lvl="1"/>
            <a:r>
              <a:rPr lang="en-US">
                <a:hlinkClick r:id="rId2"/>
              </a:rPr>
              <a:t>https://yosefk.com/blog/simd-simt-smt-parallelism-in-nvidia-gpus.html</a:t>
            </a:r>
            <a:endParaRPr lang="en-US"/>
          </a:p>
          <a:p>
            <a:pPr lvl="1"/>
            <a:r>
              <a:rPr lang="en-US">
                <a:hlinkClick r:id="rId3"/>
              </a:rPr>
              <a:t>https://docs.nvidia.com/cuda/cuda-c-programming-guide/index.html#hardware-implementation</a:t>
            </a:r>
            <a:endParaRPr lang="en-US"/>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D49FF373-911F-4134-AB19-8F8EF214AC2F}"/>
              </a:ext>
            </a:extLst>
          </p:cNvPr>
          <p:cNvSpPr>
            <a:spLocks noGrp="1"/>
          </p:cNvSpPr>
          <p:nvPr>
            <p:ph type="title"/>
          </p:nvPr>
        </p:nvSpPr>
        <p:spPr>
          <a:xfrm>
            <a:off x="457200" y="286605"/>
            <a:ext cx="8458200" cy="780196"/>
          </a:xfrm>
        </p:spPr>
        <p:txBody>
          <a:bodyPr>
            <a:normAutofit fontScale="90000"/>
          </a:bodyPr>
          <a:lstStyle/>
          <a:p>
            <a:r>
              <a:rPr lang="en-US" sz="4000" dirty="0"/>
              <a:t>Thread blocks and Warps – Questions?</a:t>
            </a:r>
          </a:p>
        </p:txBody>
      </p:sp>
      <p:pic>
        <p:nvPicPr>
          <p:cNvPr id="5" name="Content Placeholder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BAD8032-B6BC-46DC-B682-164FE759B0B3}"/>
              </a:ext>
            </a:extLst>
          </p:cNvPr>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5477" y="1066801"/>
            <a:ext cx="9108523" cy="5752752"/>
          </a:xfrm>
        </p:spPr>
      </p:pic>
      <p:sp>
        <p:nvSpPr>
          <p:cNvPr id="6" name="TextBox 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0DB4AAD-5D4E-4866-93BA-8350C79B0021}"/>
              </a:ext>
            </a:extLst>
          </p:cNvPr>
          <p:cNvSpPr txBox="1"/>
          <p:nvPr/>
        </p:nvSpPr>
        <p:spPr>
          <a:xfrm>
            <a:off x="5925279" y="6472532"/>
            <a:ext cx="3183244" cy="369332"/>
          </a:xfrm>
          <a:prstGeom prst="rect">
            <a:avLst/>
          </a:prstGeom>
          <a:noFill/>
        </p:spPr>
        <p:txBody>
          <a:bodyPr wrap="none" rtlCol="0">
            <a:spAutoFit/>
          </a:bodyPr>
          <a:lstStyle/>
          <a:p>
            <a:r>
              <a:rPr lang="en-US" dirty="0"/>
              <a:t>Copyright Games Workshop </a:t>
            </a:r>
            <a:r>
              <a:rPr lang="en-US" dirty="0" err="1"/>
              <a:t>inc.</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67428016"/>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2CA86B74-D228-4443-9E32-2B848850AB20}"/>
              </a:ext>
            </a:extLst>
          </p:cNvPr>
          <p:cNvSpPr>
            <a:spLocks noGrp="1"/>
          </p:cNvSpPr>
          <p:nvPr>
            <p:ph type="title"/>
          </p:nvPr>
        </p:nvSpPr>
        <p:spPr/>
        <p:txBody>
          <a:bodyPr>
            <a:normAutofit/>
          </a:bodyPr>
          <a:lstStyle/>
          <a:p>
            <a:r>
              <a:rPr lang="en-US" dirty="0"/>
              <a:t>Important CUDA Hardware Keywords! </a:t>
            </a:r>
          </a:p>
        </p:txBody>
      </p:sp>
      <p:sp>
        <p:nvSpPr>
          <p:cNvPr id="3" name="Content Placeholder 2">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7DBAAEA2-A913-4E05-A7CF-9FA264B09A50}"/>
              </a:ext>
            </a:extLst>
          </p:cNvPr>
          <p:cNvSpPr>
            <a:spLocks noGrp="1"/>
          </p:cNvSpPr>
          <p:nvPr>
            <p:ph idx="1"/>
          </p:nvPr>
        </p:nvSpPr>
        <p:spPr>
          <a:xfrm>
            <a:off x="228600" y="1752600"/>
            <a:ext cx="8534399" cy="4419600"/>
          </a:xfrm>
        </p:spPr>
        <p:txBody>
          <a:bodyPr>
            <a:noAutofit/>
          </a:bodyPr>
          <a:lstStyle/>
          <a:p>
            <a:pPr lvl="2"/>
            <a:r>
              <a:rPr lang="en-US" sz="1600" dirty="0"/>
              <a:t>Streaming Multiprocessor (SM) – Each contains (usually) 128 single precision CUDA cores (which execute a thread) and their associated cache. </a:t>
            </a:r>
          </a:p>
          <a:p>
            <a:pPr lvl="3"/>
            <a:r>
              <a:rPr lang="en-US" sz="1600" dirty="0"/>
              <a:t>This is a standard based on your machines Compute Capability.</a:t>
            </a:r>
          </a:p>
          <a:p>
            <a:pPr lvl="2"/>
            <a:r>
              <a:rPr lang="en-US" sz="1600" dirty="0"/>
              <a:t>Warp – A unit of up to 32 threads (all within the same block)</a:t>
            </a:r>
          </a:p>
          <a:p>
            <a:pPr lvl="3"/>
            <a:r>
              <a:rPr lang="en-US" sz="1600" dirty="0"/>
              <a:t>Each SM creates and manages multiple warps via the block abstraction. Assigns to each warp a </a:t>
            </a:r>
            <a:r>
              <a:rPr lang="en-US" sz="1600" dirty="0"/>
              <a:t>Warp Scheduler to schedule the execution of instructions in each warp.</a:t>
            </a:r>
          </a:p>
          <a:p>
            <a:pPr lvl="2"/>
            <a:r>
              <a:rPr lang="en-US" sz="1600" dirty="0"/>
              <a:t>Warp Divergence – A condition where threads within a warp need to execute different instructions in order to continue executing their kernel. </a:t>
            </a:r>
          </a:p>
          <a:p>
            <a:pPr lvl="3"/>
            <a:r>
              <a:rPr lang="en-US" sz="1600" dirty="0"/>
              <a:t>In order to maintain multiple flow path per instruction, threads in different ‘execution branches’ during an instruction are given no-ops. </a:t>
            </a:r>
          </a:p>
          <a:p>
            <a:pPr lvl="3"/>
            <a:r>
              <a:rPr lang="en-US" sz="1600" dirty="0"/>
              <a:t>Causes threads to execute sequentially, in most cases ruining parallel performance.</a:t>
            </a:r>
          </a:p>
          <a:p>
            <a:pPr lvl="3"/>
            <a:r>
              <a:rPr lang="en-US" sz="1600" dirty="0"/>
              <a:t>As of the Kepler (2012) architecture each Warp can have at most 2 branches, starting with Volta (2017) this condition has been nearly eliminated. For this class assume your code must only branch at most twice as we are not yet allocating Volta GPUs to this class. </a:t>
            </a:r>
          </a:p>
          <a:p>
            <a:pPr lvl="4"/>
            <a:r>
              <a:rPr lang="en-US" sz="1600" dirty="0"/>
              <a:t>Inpendent Thread Scheduling fixes this problem by maintianing an execution state per thread. See Compute Capability 7.x</a:t>
            </a:r>
          </a:p>
          <a:p>
            <a:endParaRPr lang="en-US" sz="16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99905072"/>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B2E7940C-2BF3-4032-8C1B-A38232F5BDEB}"/>
              </a:ext>
            </a:extLst>
          </p:cNvPr>
          <p:cNvSpPr>
            <a:spLocks noGrp="1"/>
          </p:cNvSpPr>
          <p:nvPr>
            <p:ph type="title"/>
          </p:nvPr>
        </p:nvSpPr>
        <p:spPr>
          <a:xfrm>
            <a:off x="767393" y="37651"/>
            <a:ext cx="7543800" cy="1450757"/>
          </a:xfrm>
        </p:spPr>
        <p:txBody>
          <a:bodyPr/>
          <a:lstStyle/>
          <a:p>
            <a:r>
              <a:rPr lang="en-US" dirty="0"/>
              <a:t>What a modern GPU looks like</a:t>
            </a:r>
          </a:p>
        </p:txBody>
      </p:sp>
      <p:pic>
        <p:nvPicPr>
          <p:cNvPr id="5" name="Content Placeholder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F7AFF578-9894-4C94-B608-85AB71AD6396}"/>
              </a:ext>
            </a:extLst>
          </p:cNvPr>
          <p:cNvPicPr>
            <a:picLocks noGrp="1" noChangeAspect="1"/>
          </p:cNvPicPr>
          <p:nvPr>
            <p:ph idx="1"/>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1582272"/>
            <a:ext cx="9078587" cy="5257799"/>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4267710"/>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 GPU</a:t>
            </a:r>
          </a:p>
        </p:txBody>
      </p:sp>
      <p:pic>
        <p:nvPicPr>
          <p:cNvPr id="1027" name="Picture 3" descr="C:\Users\Kevin\Downloads\cuda_hard.png"/>
          <p:cNvPicPr>
            <a:picLocks noGrp="1" noChangeAspect="1" noChangeArrowheads="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648200" y="1752600"/>
            <a:ext cx="3628508" cy="454359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cxnSp>
        <p:nvCxnSpPr>
          <p:cNvPr id="3" name="Straight Arrow Connector 2"/>
          <p:cNvCxnSpPr/>
          <p:nvPr/>
        </p:nvCxnSpPr>
        <p:spPr>
          <a:xfrm>
            <a:off x="4948791" y="4550953"/>
            <a:ext cx="2950834" cy="20463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 name="Straight Arrow Connector 4"/>
          <p:cNvCxnSpPr/>
          <p:nvPr/>
        </p:nvCxnSpPr>
        <p:spPr>
          <a:xfrm flipV="1">
            <a:off x="4930515" y="4594182"/>
            <a:ext cx="2987692" cy="136421"/>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p:cNvCxnSpPr/>
          <p:nvPr/>
        </p:nvCxnSpPr>
        <p:spPr>
          <a:xfrm flipV="1">
            <a:off x="4933559" y="5028760"/>
            <a:ext cx="2987692" cy="136421"/>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p:cNvCxnSpPr/>
          <p:nvPr/>
        </p:nvCxnSpPr>
        <p:spPr>
          <a:xfrm>
            <a:off x="4924338" y="5001070"/>
            <a:ext cx="2950834" cy="20463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p:nvPr/>
        </p:nvCxnSpPr>
        <p:spPr>
          <a:xfrm>
            <a:off x="4832062" y="3311953"/>
            <a:ext cx="2305810" cy="176981"/>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p:nvPr/>
        </p:nvCxnSpPr>
        <p:spPr>
          <a:xfrm flipV="1">
            <a:off x="4915149" y="3350844"/>
            <a:ext cx="2222878" cy="127203"/>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4" name="Rectangle 3"/>
          <p:cNvSpPr/>
          <p:nvPr/>
        </p:nvSpPr>
        <p:spPr>
          <a:xfrm>
            <a:off x="1295400" y="3200400"/>
            <a:ext cx="2657475"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black </a:t>
            </a:r>
            <a:r>
              <a:rPr lang="en-US" dirty="0" err="1"/>
              <a:t>Xs</a:t>
            </a:r>
            <a:r>
              <a:rPr lang="en-US" dirty="0"/>
              <a:t> are just crossing out things you don’t have to think about just yet. We’ll cover memory next week</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242324"/>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72166" y="1782097"/>
            <a:ext cx="3628508" cy="454359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6" name="Content Placeholder 2"/>
          <p:cNvSpPr txBox="1">
            <a:spLocks/>
          </p:cNvSpPr>
          <p:nvPr/>
        </p:nvSpPr>
        <p:spPr>
          <a:xfrm>
            <a:off x="821483" y="1836799"/>
            <a:ext cx="4664917" cy="4023360"/>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alibri"/>
              </a:rPr>
              <a:t>Think of </a:t>
            </a:r>
            <a:r>
              <a:rPr lang="en-US" b="1" dirty="0">
                <a:latin typeface="Calibri"/>
              </a:rPr>
              <a:t>Device Memory</a:t>
            </a:r>
            <a:r>
              <a:rPr lang="en-US" dirty="0">
                <a:latin typeface="Calibri"/>
              </a:rPr>
              <a:t> (we will also</a:t>
            </a:r>
            <a:br>
              <a:rPr lang="en-US" dirty="0">
                <a:latin typeface="Calibri"/>
              </a:rPr>
            </a:br>
            <a:r>
              <a:rPr lang="en-US" dirty="0">
                <a:solidFill>
                  <a:srgbClr val="404040"/>
                </a:solidFill>
                <a:latin typeface="Calibri"/>
              </a:rPr>
              <a:t>refer to it as </a:t>
            </a:r>
            <a:r>
              <a:rPr lang="en-US" b="1" dirty="0">
                <a:solidFill>
                  <a:srgbClr val="404040"/>
                </a:solidFill>
                <a:latin typeface="Calibri"/>
              </a:rPr>
              <a:t>Global Memory</a:t>
            </a:r>
            <a:r>
              <a:rPr lang="en-US" dirty="0">
                <a:solidFill>
                  <a:srgbClr val="404040"/>
                </a:solidFill>
                <a:latin typeface="Calibri"/>
              </a:rPr>
              <a:t>) as a</a:t>
            </a:r>
            <a:br>
              <a:rPr lang="en-US" dirty="0">
                <a:solidFill>
                  <a:srgbClr val="404040"/>
                </a:solidFill>
                <a:latin typeface="Calibri"/>
              </a:rPr>
            </a:br>
            <a:r>
              <a:rPr lang="en-US" dirty="0">
                <a:solidFill>
                  <a:srgbClr val="404040"/>
                </a:solidFill>
                <a:latin typeface="Calibri"/>
              </a:rPr>
              <a:t>RAM for your GPU</a:t>
            </a:r>
          </a:p>
          <a:p>
            <a:pPr lvl="1"/>
            <a:r>
              <a:rPr lang="en-US" sz="2000" dirty="0">
                <a:solidFill>
                  <a:srgbClr val="404040"/>
                </a:solidFill>
                <a:latin typeface="Calibri"/>
              </a:rPr>
              <a:t>Faster than getting memory from the</a:t>
            </a:r>
            <a:br>
              <a:rPr lang="en-US" sz="2000" dirty="0">
                <a:solidFill>
                  <a:srgbClr val="404040"/>
                </a:solidFill>
                <a:latin typeface="Calibri"/>
              </a:rPr>
            </a:br>
            <a:r>
              <a:rPr lang="en-US" sz="2000" dirty="0">
                <a:solidFill>
                  <a:srgbClr val="404040"/>
                </a:solidFill>
                <a:latin typeface="Calibri"/>
              </a:rPr>
              <a:t>actual RAM but still have other options</a:t>
            </a:r>
          </a:p>
          <a:p>
            <a:pPr lvl="1"/>
            <a:r>
              <a:rPr lang="en-US" sz="2000" dirty="0">
                <a:solidFill>
                  <a:srgbClr val="404040"/>
                </a:solidFill>
                <a:latin typeface="Calibri"/>
              </a:rPr>
              <a:t>Will come back to this in future lectures</a:t>
            </a:r>
          </a:p>
          <a:p>
            <a:r>
              <a:rPr lang="en-US" dirty="0">
                <a:solidFill>
                  <a:srgbClr val="404040"/>
                </a:solidFill>
                <a:latin typeface="Calibri"/>
              </a:rPr>
              <a:t>GPUs have many </a:t>
            </a:r>
            <a:r>
              <a:rPr lang="en-US" b="1" dirty="0">
                <a:solidFill>
                  <a:srgbClr val="404040"/>
                </a:solidFill>
                <a:latin typeface="Calibri"/>
              </a:rPr>
              <a:t>Streaming</a:t>
            </a:r>
            <a:r>
              <a:rPr lang="en-US" dirty="0">
                <a:solidFill>
                  <a:srgbClr val="404040"/>
                </a:solidFill>
                <a:latin typeface="Calibri"/>
              </a:rPr>
              <a:t/>
            </a:r>
            <a:br>
              <a:rPr lang="en-US" dirty="0">
                <a:solidFill>
                  <a:srgbClr val="404040"/>
                </a:solidFill>
                <a:latin typeface="Calibri"/>
              </a:rPr>
            </a:br>
            <a:r>
              <a:rPr lang="en-US" b="1" dirty="0">
                <a:solidFill>
                  <a:srgbClr val="404040"/>
                </a:solidFill>
                <a:latin typeface="Calibri"/>
              </a:rPr>
              <a:t>Multiprocessors (SMs)</a:t>
            </a:r>
          </a:p>
          <a:p>
            <a:pPr lvl="1"/>
            <a:r>
              <a:rPr lang="en-US" sz="2000" dirty="0">
                <a:solidFill>
                  <a:srgbClr val="404040"/>
                </a:solidFill>
                <a:latin typeface="Calibri"/>
              </a:rPr>
              <a:t>Each SM has multiple processors but</a:t>
            </a:r>
            <a:br>
              <a:rPr lang="en-US" sz="2000" dirty="0">
                <a:solidFill>
                  <a:srgbClr val="404040"/>
                </a:solidFill>
                <a:latin typeface="Calibri"/>
              </a:rPr>
            </a:br>
            <a:r>
              <a:rPr lang="en-US" sz="2000" dirty="0">
                <a:solidFill>
                  <a:srgbClr val="404040"/>
                </a:solidFill>
                <a:latin typeface="Calibri"/>
              </a:rPr>
              <a:t>only one instruction unit (each thread shares program counter)</a:t>
            </a:r>
          </a:p>
          <a:p>
            <a:pPr lvl="1"/>
            <a:r>
              <a:rPr lang="en-US" sz="2000" dirty="0">
                <a:solidFill>
                  <a:srgbClr val="404040"/>
                </a:solidFill>
                <a:latin typeface="Calibri"/>
              </a:rPr>
              <a:t>Groups of processors must run the</a:t>
            </a:r>
            <a:br>
              <a:rPr lang="en-US" sz="2000" dirty="0">
                <a:solidFill>
                  <a:srgbClr val="404040"/>
                </a:solidFill>
                <a:latin typeface="Calibri"/>
              </a:rPr>
            </a:br>
            <a:r>
              <a:rPr lang="en-US" sz="2000" dirty="0">
                <a:solidFill>
                  <a:srgbClr val="404040"/>
                </a:solidFill>
                <a:latin typeface="Calibri"/>
              </a:rPr>
              <a:t>exact same set of instructions at any</a:t>
            </a:r>
            <a:br>
              <a:rPr lang="en-US" sz="2000" dirty="0">
                <a:solidFill>
                  <a:srgbClr val="404040"/>
                </a:solidFill>
                <a:latin typeface="Calibri"/>
              </a:rPr>
            </a:br>
            <a:r>
              <a:rPr lang="en-US" sz="2000" dirty="0">
                <a:solidFill>
                  <a:srgbClr val="404040"/>
                </a:solidFill>
                <a:latin typeface="Calibri"/>
              </a:rPr>
              <a:t>given time with in a single SM</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87474900"/>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vert="horz" lIns="0" tIns="45720" rIns="0" bIns="45720" rtlCol="0" anchor="t">
            <a:normAutofit/>
          </a:bodyPr>
          <a:lstStyle/>
          <a:p>
            <a:r>
              <a:rPr lang="en-US" dirty="0"/>
              <a:t>Can use GPU to solve highly parallelizable problems</a:t>
            </a:r>
          </a:p>
          <a:p>
            <a:r>
              <a:rPr lang="en-US" dirty="0"/>
              <a:t>Looked at the a[] + b[] -&gt; c[] example</a:t>
            </a:r>
          </a:p>
          <a:p>
            <a:pPr>
              <a:buNone/>
            </a:pPr>
            <a:endParaRPr lang="en-US" dirty="0"/>
          </a:p>
          <a:p>
            <a:r>
              <a:rPr lang="en-US" dirty="0"/>
              <a:t>CUDA is a straightforward extension to C++</a:t>
            </a:r>
          </a:p>
          <a:p>
            <a:pPr lvl="1"/>
            <a:r>
              <a:rPr lang="en-US" sz="2000" dirty="0"/>
              <a:t>Separate CUDA code into .cu and .</a:t>
            </a:r>
            <a:r>
              <a:rPr lang="en-US" sz="2000" dirty="0" err="1"/>
              <a:t>cuh</a:t>
            </a:r>
            <a:r>
              <a:rPr lang="en-US" sz="2000" dirty="0"/>
              <a:t> files </a:t>
            </a:r>
          </a:p>
          <a:p>
            <a:pPr lvl="1"/>
            <a:r>
              <a:rPr lang="en-US" sz="2000" dirty="0"/>
              <a:t>We compile with </a:t>
            </a:r>
            <a:r>
              <a:rPr lang="en-US" sz="2000" dirty="0" err="1"/>
              <a:t>nvcc, NVIDIA’s compiler for CUDA,</a:t>
            </a:r>
            <a:r>
              <a:rPr lang="en-US" sz="2000" dirty="0"/>
              <a:t> to create object files (.o files)</a:t>
            </a:r>
          </a:p>
          <a:p>
            <a:pPr>
              <a:buNone/>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469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6187440" cy="780196"/>
          </a:xfrm>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58276" y="914401"/>
            <a:ext cx="4285724" cy="5366554"/>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6" name="Content Placeholder 2"/>
          <p:cNvSpPr txBox="1">
            <a:spLocks/>
          </p:cNvSpPr>
          <p:nvPr/>
        </p:nvSpPr>
        <p:spPr>
          <a:xfrm>
            <a:off x="152400" y="1836738"/>
            <a:ext cx="5334000" cy="4418831"/>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rgbClr val="404040"/>
                </a:solidFill>
                <a:latin typeface="Calibri"/>
              </a:rPr>
              <a:t>When a kernel (the thing you define in</a:t>
            </a:r>
            <a:br>
              <a:rPr lang="en-US" sz="2000" dirty="0">
                <a:solidFill>
                  <a:srgbClr val="404040"/>
                </a:solidFill>
                <a:latin typeface="Calibri"/>
              </a:rPr>
            </a:br>
            <a:r>
              <a:rPr lang="en-US" sz="2000" dirty="0">
                <a:solidFill>
                  <a:srgbClr val="404040"/>
                </a:solidFill>
                <a:latin typeface="Calibri"/>
              </a:rPr>
              <a:t>.cu files) is called, the task is divided up</a:t>
            </a:r>
            <a:br>
              <a:rPr lang="en-US" sz="2000" dirty="0">
                <a:solidFill>
                  <a:srgbClr val="404040"/>
                </a:solidFill>
                <a:latin typeface="Calibri"/>
              </a:rPr>
            </a:br>
            <a:r>
              <a:rPr lang="en-US" sz="2000" dirty="0">
                <a:solidFill>
                  <a:srgbClr val="404040"/>
                </a:solidFill>
                <a:latin typeface="Calibri"/>
              </a:rPr>
              <a:t>into threads</a:t>
            </a:r>
          </a:p>
          <a:p>
            <a:pPr lvl="1"/>
            <a:r>
              <a:rPr lang="en-US" dirty="0">
                <a:solidFill>
                  <a:srgbClr val="404040"/>
                </a:solidFill>
                <a:latin typeface="Calibri"/>
              </a:rPr>
              <a:t>Each thread handles a small portion of</a:t>
            </a:r>
            <a:r>
              <a:rPr lang="en-US" sz="2000" dirty="0">
                <a:solidFill>
                  <a:srgbClr val="404040"/>
                </a:solidFill>
                <a:latin typeface="Calibri"/>
              </a:rPr>
              <a:t/>
            </a:r>
            <a:br>
              <a:rPr lang="en-US" sz="2000" dirty="0">
                <a:solidFill>
                  <a:srgbClr val="404040"/>
                </a:solidFill>
                <a:latin typeface="Calibri"/>
              </a:rPr>
            </a:br>
            <a:r>
              <a:rPr lang="en-US" dirty="0">
                <a:solidFill>
                  <a:srgbClr val="404040"/>
                </a:solidFill>
                <a:latin typeface="Calibri"/>
              </a:rPr>
              <a:t>the given task</a:t>
            </a:r>
          </a:p>
          <a:p>
            <a:r>
              <a:rPr lang="en-US" sz="1800" dirty="0">
                <a:solidFill>
                  <a:srgbClr val="404040"/>
                </a:solidFill>
                <a:latin typeface="Calibri"/>
              </a:rPr>
              <a:t>The threads are divided into a </a:t>
            </a:r>
            <a:r>
              <a:rPr lang="en-US" sz="1800" b="1" dirty="0">
                <a:solidFill>
                  <a:srgbClr val="404040"/>
                </a:solidFill>
                <a:latin typeface="Calibri"/>
              </a:rPr>
              <a:t>Grid</a:t>
            </a:r>
            <a:r>
              <a:rPr lang="en-US" sz="1800" dirty="0">
                <a:solidFill>
                  <a:srgbClr val="404040"/>
                </a:solidFill>
                <a:latin typeface="Calibri"/>
              </a:rPr>
              <a:t> of</a:t>
            </a:r>
            <a:br>
              <a:rPr lang="en-US" sz="1800" dirty="0">
                <a:solidFill>
                  <a:srgbClr val="404040"/>
                </a:solidFill>
                <a:latin typeface="Calibri"/>
              </a:rPr>
            </a:br>
            <a:r>
              <a:rPr lang="en-US" sz="1800" b="1" dirty="0">
                <a:solidFill>
                  <a:srgbClr val="404040"/>
                </a:solidFill>
                <a:latin typeface="Calibri"/>
              </a:rPr>
              <a:t>Blocks</a:t>
            </a:r>
            <a:endParaRPr lang="en-US" sz="1800" dirty="0">
              <a:solidFill>
                <a:srgbClr val="404040"/>
              </a:solidFill>
              <a:latin typeface="Calibri"/>
            </a:endParaRPr>
          </a:p>
          <a:p>
            <a:pPr lvl="1"/>
            <a:r>
              <a:rPr lang="en-US" dirty="0">
                <a:solidFill>
                  <a:srgbClr val="404040"/>
                </a:solidFill>
                <a:latin typeface="Calibri"/>
              </a:rPr>
              <a:t>Both Grids and Blocks are 3 dimensional</a:t>
            </a:r>
          </a:p>
          <a:p>
            <a:pPr lvl="1"/>
            <a:r>
              <a:rPr lang="en-US" dirty="0">
                <a:solidFill>
                  <a:srgbClr val="404040"/>
                </a:solidFill>
                <a:latin typeface="Calibri" charset="0"/>
              </a:rPr>
              <a:t>e.g.</a:t>
            </a:r>
          </a:p>
          <a:p>
            <a:pPr marL="201168" lvl="1" indent="0">
              <a:buNone/>
            </a:pPr>
            <a:r>
              <a:rPr lang="en-US" dirty="0">
                <a:solidFill>
                  <a:srgbClr val="404040"/>
                </a:solidFill>
                <a:latin typeface="Calibri" charset="0"/>
              </a:rPr>
              <a:t>dim3 </a:t>
            </a:r>
            <a:r>
              <a:rPr lang="en-US" dirty="0" err="1">
                <a:solidFill>
                  <a:srgbClr val="404040"/>
                </a:solidFill>
                <a:latin typeface="Calibri" charset="0"/>
              </a:rPr>
              <a:t>dimBlock</a:t>
            </a:r>
            <a:r>
              <a:rPr lang="en-US" dirty="0">
                <a:solidFill>
                  <a:srgbClr val="404040"/>
                </a:solidFill>
                <a:latin typeface="Calibri" charset="0"/>
              </a:rPr>
              <a:t>(8, 8, 8);</a:t>
            </a:r>
          </a:p>
          <a:p>
            <a:pPr marL="201168" lvl="1" indent="0">
              <a:buNone/>
            </a:pPr>
            <a:r>
              <a:rPr lang="nl-NL" dirty="0">
                <a:solidFill>
                  <a:srgbClr val="404040"/>
                </a:solidFill>
                <a:latin typeface="Calibri" charset="0"/>
              </a:rPr>
              <a:t>dim3 </a:t>
            </a:r>
            <a:r>
              <a:rPr lang="nl-NL" dirty="0" err="1">
                <a:solidFill>
                  <a:srgbClr val="404040"/>
                </a:solidFill>
                <a:latin typeface="Calibri" charset="0"/>
              </a:rPr>
              <a:t>dimGrid</a:t>
            </a:r>
            <a:r>
              <a:rPr lang="nl-NL" dirty="0">
                <a:solidFill>
                  <a:srgbClr val="404040"/>
                </a:solidFill>
                <a:latin typeface="Calibri" charset="0"/>
              </a:rPr>
              <a:t>(100, 100, 1);</a:t>
            </a:r>
            <a:endParaRPr lang="en-US" dirty="0">
              <a:solidFill>
                <a:srgbClr val="404040"/>
              </a:solidFill>
              <a:latin typeface="Calibri" charset="0"/>
            </a:endParaRPr>
          </a:p>
          <a:p>
            <a:pPr marL="201168" lvl="1" indent="0">
              <a:buNone/>
            </a:pPr>
            <a:r>
              <a:rPr lang="en-US" dirty="0">
                <a:solidFill>
                  <a:srgbClr val="404040"/>
                </a:solidFill>
                <a:latin typeface="Calibri" charset="0"/>
              </a:rPr>
              <a:t>Kernel&lt;&lt;&lt;</a:t>
            </a:r>
            <a:r>
              <a:rPr lang="en-US" dirty="0" err="1">
                <a:solidFill>
                  <a:srgbClr val="404040"/>
                </a:solidFill>
                <a:latin typeface="Calibri" charset="0"/>
              </a:rPr>
              <a:t>dimGrid</a:t>
            </a:r>
            <a:r>
              <a:rPr lang="en-US" dirty="0">
                <a:solidFill>
                  <a:srgbClr val="404040"/>
                </a:solidFill>
                <a:latin typeface="Calibri" charset="0"/>
              </a:rPr>
              <a:t>, </a:t>
            </a:r>
            <a:r>
              <a:rPr lang="en-US" dirty="0" err="1">
                <a:solidFill>
                  <a:srgbClr val="404040"/>
                </a:solidFill>
                <a:latin typeface="Calibri" charset="0"/>
              </a:rPr>
              <a:t>dimBlock</a:t>
            </a:r>
            <a:r>
              <a:rPr lang="en-US" dirty="0">
                <a:solidFill>
                  <a:srgbClr val="404040"/>
                </a:solidFill>
                <a:latin typeface="Calibri" charset="0"/>
              </a:rPr>
              <a:t>&gt;&gt;&gt;(…);</a:t>
            </a:r>
          </a:p>
          <a:p>
            <a:pPr lvl="1"/>
            <a:r>
              <a:rPr lang="en-US" dirty="0">
                <a:solidFill>
                  <a:srgbClr val="404040"/>
                </a:solidFill>
                <a:latin typeface="Calibri" charset="0"/>
              </a:rPr>
              <a:t>However, we'll often only work with 1</a:t>
            </a:r>
            <a:br>
              <a:rPr lang="en-US" dirty="0">
                <a:solidFill>
                  <a:srgbClr val="404040"/>
                </a:solidFill>
                <a:latin typeface="Calibri" charset="0"/>
              </a:rPr>
            </a:br>
            <a:r>
              <a:rPr lang="en-US" dirty="0">
                <a:solidFill>
                  <a:srgbClr val="404040"/>
                </a:solidFill>
                <a:latin typeface="Calibri"/>
              </a:rPr>
              <a:t>dimensional grids </a:t>
            </a:r>
            <a:r>
              <a:rPr lang="en-US" dirty="0">
                <a:solidFill>
                  <a:srgbClr val="404040"/>
                </a:solidFill>
                <a:latin typeface="Calibri" charset="0"/>
              </a:rPr>
              <a:t>and blocks</a:t>
            </a:r>
          </a:p>
          <a:p>
            <a:pPr lvl="1"/>
            <a:r>
              <a:rPr lang="en-US" sz="1730" dirty="0">
                <a:solidFill>
                  <a:srgbClr val="404040"/>
                </a:solidFill>
                <a:latin typeface="Calibri" charset="0"/>
              </a:rPr>
              <a:t>e.g. Kernel&lt;&lt;&lt;</a:t>
            </a:r>
            <a:r>
              <a:rPr lang="en-US" sz="1730" dirty="0" err="1">
                <a:solidFill>
                  <a:srgbClr val="404040"/>
                </a:solidFill>
                <a:latin typeface="Calibri" charset="0"/>
              </a:rPr>
              <a:t>block_count</a:t>
            </a:r>
            <a:r>
              <a:rPr lang="en-US" sz="1730" dirty="0">
                <a:solidFill>
                  <a:srgbClr val="404040"/>
                </a:solidFill>
                <a:latin typeface="Calibri" charset="0"/>
              </a:rPr>
              <a:t>, </a:t>
            </a:r>
            <a:r>
              <a:rPr lang="en-US" sz="1730" dirty="0" err="1">
                <a:solidFill>
                  <a:srgbClr val="404040"/>
                </a:solidFill>
                <a:latin typeface="Calibri" charset="0"/>
              </a:rPr>
              <a:t>block_size</a:t>
            </a:r>
            <a:r>
              <a:rPr lang="en-US" sz="1730" dirty="0">
                <a:solidFill>
                  <a:srgbClr val="404040"/>
                </a:solidFill>
                <a:latin typeface="Calibri" charset="0"/>
              </a:rPr>
              <a:t>&gt;&gt;&gt;(…);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46260769"/>
      </p:ext>
    </p:extLst>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946192" y="990600"/>
            <a:ext cx="4260597" cy="533509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6" name="Content Placeholder 2"/>
          <p:cNvSpPr txBox="1">
            <a:spLocks/>
          </p:cNvSpPr>
          <p:nvPr/>
        </p:nvSpPr>
        <p:spPr>
          <a:xfrm>
            <a:off x="152400" y="1815185"/>
            <a:ext cx="5219766" cy="4483612"/>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rgbClr val="404040"/>
                </a:solidFill>
                <a:latin typeface="Calibri"/>
              </a:rPr>
              <a:t>Maximum number of threads per block</a:t>
            </a:r>
            <a:br>
              <a:rPr lang="en-US" sz="2000" dirty="0">
                <a:solidFill>
                  <a:srgbClr val="404040"/>
                </a:solidFill>
                <a:latin typeface="Calibri"/>
              </a:rPr>
            </a:br>
            <a:r>
              <a:rPr lang="en-US" sz="2000" dirty="0">
                <a:solidFill>
                  <a:srgbClr val="404040"/>
                </a:solidFill>
                <a:latin typeface="Calibri"/>
              </a:rPr>
              <a:t>count is usually 512 or 1024 depending</a:t>
            </a:r>
            <a:br>
              <a:rPr lang="en-US" sz="2000" dirty="0">
                <a:solidFill>
                  <a:srgbClr val="404040"/>
                </a:solidFill>
                <a:latin typeface="Calibri"/>
              </a:rPr>
            </a:br>
            <a:r>
              <a:rPr lang="en-US" sz="2000" dirty="0">
                <a:solidFill>
                  <a:srgbClr val="404040"/>
                </a:solidFill>
                <a:latin typeface="Calibri"/>
              </a:rPr>
              <a:t>on the machine</a:t>
            </a:r>
          </a:p>
          <a:p>
            <a:r>
              <a:rPr lang="en-US" sz="2000" dirty="0">
                <a:solidFill>
                  <a:srgbClr val="404040"/>
                </a:solidFill>
                <a:latin typeface="Calibri"/>
              </a:rPr>
              <a:t>Maximum number of blocks per grid is</a:t>
            </a:r>
            <a:br>
              <a:rPr lang="en-US" sz="2000" dirty="0">
                <a:solidFill>
                  <a:srgbClr val="404040"/>
                </a:solidFill>
                <a:latin typeface="Calibri"/>
              </a:rPr>
            </a:br>
            <a:r>
              <a:rPr lang="en-US" sz="2000" dirty="0">
                <a:solidFill>
                  <a:srgbClr val="404040"/>
                </a:solidFill>
                <a:latin typeface="Calibri"/>
              </a:rPr>
              <a:t>usually 65535</a:t>
            </a:r>
          </a:p>
          <a:p>
            <a:pPr lvl="1"/>
            <a:r>
              <a:rPr lang="en-US" sz="2000" dirty="0">
                <a:solidFill>
                  <a:srgbClr val="404040"/>
                </a:solidFill>
                <a:latin typeface="Calibri"/>
              </a:rPr>
              <a:t>If you go over either of these numbers</a:t>
            </a:r>
            <a:br>
              <a:rPr lang="en-US" sz="2000" dirty="0">
                <a:solidFill>
                  <a:srgbClr val="404040"/>
                </a:solidFill>
                <a:latin typeface="Calibri"/>
              </a:rPr>
            </a:br>
            <a:r>
              <a:rPr lang="en-US" sz="2000" dirty="0">
                <a:solidFill>
                  <a:srgbClr val="404040"/>
                </a:solidFill>
                <a:latin typeface="Calibri"/>
              </a:rPr>
              <a:t>your GPU will just give up or output</a:t>
            </a:r>
            <a:br>
              <a:rPr lang="en-US" sz="2000" dirty="0">
                <a:solidFill>
                  <a:srgbClr val="404040"/>
                </a:solidFill>
                <a:latin typeface="Calibri"/>
              </a:rPr>
            </a:br>
            <a:r>
              <a:rPr lang="en-US" sz="2000" dirty="0">
                <a:solidFill>
                  <a:srgbClr val="404040"/>
                </a:solidFill>
                <a:latin typeface="Calibri"/>
              </a:rPr>
              <a:t>garbage data</a:t>
            </a:r>
          </a:p>
          <a:p>
            <a:pPr lvl="1"/>
            <a:r>
              <a:rPr lang="en-US" sz="2000" dirty="0">
                <a:solidFill>
                  <a:srgbClr val="404040"/>
                </a:solidFill>
                <a:latin typeface="Calibri"/>
              </a:rPr>
              <a:t>Much of GPU programming is dealing</a:t>
            </a:r>
            <a:br>
              <a:rPr lang="en-US" sz="2000" dirty="0">
                <a:solidFill>
                  <a:srgbClr val="404040"/>
                </a:solidFill>
                <a:latin typeface="Calibri"/>
              </a:rPr>
            </a:br>
            <a:r>
              <a:rPr lang="en-US" sz="2000" dirty="0">
                <a:solidFill>
                  <a:srgbClr val="404040"/>
                </a:solidFill>
                <a:latin typeface="Calibri"/>
              </a:rPr>
              <a:t>with this kind of hardware limitations!</a:t>
            </a:r>
            <a:br>
              <a:rPr lang="en-US" sz="2000" dirty="0">
                <a:solidFill>
                  <a:srgbClr val="404040"/>
                </a:solidFill>
                <a:latin typeface="Calibri"/>
              </a:rPr>
            </a:br>
            <a:r>
              <a:rPr lang="en-US" sz="2000" dirty="0">
                <a:solidFill>
                  <a:srgbClr val="404040"/>
                </a:solidFill>
                <a:latin typeface="Calibri"/>
              </a:rPr>
              <a:t>Get used to it</a:t>
            </a:r>
          </a:p>
          <a:p>
            <a:pPr lvl="1"/>
            <a:r>
              <a:rPr lang="en-US" sz="2000" dirty="0">
                <a:solidFill>
                  <a:srgbClr val="404040"/>
                </a:solidFill>
                <a:latin typeface="Calibri"/>
              </a:rPr>
              <a:t>This limitation also means that your</a:t>
            </a:r>
            <a:br>
              <a:rPr lang="en-US" sz="2000" dirty="0">
                <a:solidFill>
                  <a:srgbClr val="404040"/>
                </a:solidFill>
                <a:latin typeface="Calibri"/>
              </a:rPr>
            </a:br>
            <a:r>
              <a:rPr lang="en-US" sz="2000" dirty="0">
                <a:solidFill>
                  <a:srgbClr val="404040"/>
                </a:solidFill>
                <a:latin typeface="Calibri"/>
              </a:rPr>
              <a:t>Kernel must compensate for the fact that</a:t>
            </a:r>
            <a:br>
              <a:rPr lang="en-US" sz="2000" dirty="0">
                <a:solidFill>
                  <a:srgbClr val="404040"/>
                </a:solidFill>
                <a:latin typeface="Calibri"/>
              </a:rPr>
            </a:br>
            <a:r>
              <a:rPr lang="en-US" sz="2000" dirty="0">
                <a:solidFill>
                  <a:srgbClr val="404040"/>
                </a:solidFill>
                <a:latin typeface="Calibri"/>
              </a:rPr>
              <a:t>you may not have enough threads to</a:t>
            </a:r>
            <a:br>
              <a:rPr lang="en-US" sz="2000" dirty="0">
                <a:solidFill>
                  <a:srgbClr val="404040"/>
                </a:solidFill>
                <a:latin typeface="Calibri"/>
              </a:rPr>
            </a:br>
            <a:r>
              <a:rPr lang="en-US" sz="2000" dirty="0">
                <a:solidFill>
                  <a:srgbClr val="404040"/>
                </a:solidFill>
                <a:latin typeface="Calibri"/>
              </a:rPr>
              <a:t>individually allocate to your data points</a:t>
            </a:r>
          </a:p>
          <a:p>
            <a:pPr lvl="2"/>
            <a:r>
              <a:rPr lang="en-US" sz="2000" dirty="0">
                <a:solidFill>
                  <a:srgbClr val="404040"/>
                </a:solidFill>
                <a:latin typeface="Calibri"/>
              </a:rPr>
              <a:t>Will show how to do this later (this lecture)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6311360"/>
      </p:ext>
    </p:extLst>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70229" y="1600200"/>
            <a:ext cx="3773771" cy="472549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6" name="Content Placeholder 2"/>
          <p:cNvSpPr txBox="1">
            <a:spLocks/>
          </p:cNvSpPr>
          <p:nvPr/>
        </p:nvSpPr>
        <p:spPr>
          <a:xfrm>
            <a:off x="533400" y="1828800"/>
            <a:ext cx="4953000" cy="4492829"/>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rgbClr val="404040"/>
                </a:solidFill>
                <a:latin typeface="Calibri"/>
              </a:rPr>
              <a:t>Each block is assigned to an SM</a:t>
            </a:r>
          </a:p>
          <a:p>
            <a:r>
              <a:rPr lang="en-US" dirty="0">
                <a:solidFill>
                  <a:srgbClr val="404040"/>
                </a:solidFill>
                <a:latin typeface="Calibri"/>
              </a:rPr>
              <a:t>Inside the SM, the block is divided into</a:t>
            </a:r>
            <a:br>
              <a:rPr lang="en-US" dirty="0">
                <a:solidFill>
                  <a:srgbClr val="404040"/>
                </a:solidFill>
                <a:latin typeface="Calibri"/>
              </a:rPr>
            </a:br>
            <a:r>
              <a:rPr lang="en-US" b="1" dirty="0">
                <a:solidFill>
                  <a:srgbClr val="404040"/>
                </a:solidFill>
                <a:latin typeface="Calibri"/>
              </a:rPr>
              <a:t>Warps</a:t>
            </a:r>
            <a:r>
              <a:rPr lang="en-US" dirty="0">
                <a:solidFill>
                  <a:srgbClr val="404040"/>
                </a:solidFill>
                <a:latin typeface="Calibri"/>
              </a:rPr>
              <a:t> of threads</a:t>
            </a:r>
          </a:p>
          <a:p>
            <a:pPr lvl="1"/>
            <a:r>
              <a:rPr lang="en-US" sz="2000" dirty="0">
                <a:solidFill>
                  <a:srgbClr val="404040"/>
                </a:solidFill>
                <a:latin typeface="Calibri"/>
              </a:rPr>
              <a:t>Warps consist of 32 threads </a:t>
            </a:r>
          </a:p>
          <a:p>
            <a:pPr lvl="2"/>
            <a:r>
              <a:rPr lang="en-US" sz="1600" dirty="0">
                <a:solidFill>
                  <a:srgbClr val="404040"/>
                </a:solidFill>
                <a:latin typeface="Calibri"/>
              </a:rPr>
              <a:t>CUDA defined constant in cuda_runtime.h</a:t>
            </a:r>
          </a:p>
          <a:p>
            <a:pPr lvl="1"/>
            <a:r>
              <a:rPr lang="en-US" sz="2000" dirty="0">
                <a:solidFill>
                  <a:srgbClr val="404040"/>
                </a:solidFill>
                <a:latin typeface="Calibri"/>
              </a:rPr>
              <a:t>All 32 threads MUST run the exact</a:t>
            </a:r>
            <a:br>
              <a:rPr lang="en-US" sz="2000" dirty="0">
                <a:solidFill>
                  <a:srgbClr val="404040"/>
                </a:solidFill>
                <a:latin typeface="Calibri"/>
              </a:rPr>
            </a:br>
            <a:r>
              <a:rPr lang="en-US" sz="2000" dirty="0">
                <a:solidFill>
                  <a:srgbClr val="404040"/>
                </a:solidFill>
                <a:latin typeface="Calibri"/>
              </a:rPr>
              <a:t>same set of instructions at the same</a:t>
            </a:r>
            <a:br>
              <a:rPr lang="en-US" sz="2000" dirty="0">
                <a:solidFill>
                  <a:srgbClr val="404040"/>
                </a:solidFill>
                <a:latin typeface="Calibri"/>
              </a:rPr>
            </a:br>
            <a:r>
              <a:rPr lang="en-US" sz="2000" dirty="0">
                <a:solidFill>
                  <a:srgbClr val="404040"/>
                </a:solidFill>
                <a:latin typeface="Calibri"/>
              </a:rPr>
              <a:t>time</a:t>
            </a:r>
          </a:p>
          <a:p>
            <a:pPr lvl="2"/>
            <a:r>
              <a:rPr lang="en-US" sz="2000" dirty="0">
                <a:solidFill>
                  <a:srgbClr val="404040"/>
                </a:solidFill>
                <a:latin typeface="Calibri"/>
              </a:rPr>
              <a:t>Due to the fact that there is only one</a:t>
            </a:r>
            <a:br>
              <a:rPr lang="en-US" sz="2000" dirty="0">
                <a:solidFill>
                  <a:srgbClr val="404040"/>
                </a:solidFill>
                <a:latin typeface="Calibri"/>
              </a:rPr>
            </a:br>
            <a:r>
              <a:rPr lang="en-US" sz="2000" dirty="0">
                <a:solidFill>
                  <a:srgbClr val="404040"/>
                </a:solidFill>
                <a:latin typeface="Calibri"/>
              </a:rPr>
              <a:t>instruction unit</a:t>
            </a:r>
          </a:p>
          <a:p>
            <a:pPr lvl="1"/>
            <a:r>
              <a:rPr lang="en-US" sz="2000" dirty="0">
                <a:solidFill>
                  <a:srgbClr val="404040"/>
                </a:solidFill>
                <a:latin typeface="Calibri"/>
              </a:rPr>
              <a:t>Warps are run concurrently in an SM</a:t>
            </a:r>
          </a:p>
          <a:p>
            <a:pPr lvl="1"/>
            <a:r>
              <a:rPr lang="en-US" sz="2000" dirty="0">
                <a:solidFill>
                  <a:srgbClr val="404040"/>
                </a:solidFill>
                <a:latin typeface="Calibri"/>
              </a:rPr>
              <a:t>If your Kernel tries to have threads do</a:t>
            </a:r>
            <a:br>
              <a:rPr lang="en-US" sz="2000" dirty="0">
                <a:solidFill>
                  <a:srgbClr val="404040"/>
                </a:solidFill>
                <a:latin typeface="Calibri"/>
              </a:rPr>
            </a:br>
            <a:r>
              <a:rPr lang="en-US" sz="2000" dirty="0">
                <a:solidFill>
                  <a:srgbClr val="404040"/>
                </a:solidFill>
                <a:latin typeface="Calibri"/>
              </a:rPr>
              <a:t>different things in a single warp (using</a:t>
            </a:r>
            <a:br>
              <a:rPr lang="en-US" sz="2000" dirty="0">
                <a:solidFill>
                  <a:srgbClr val="404040"/>
                </a:solidFill>
                <a:latin typeface="Calibri"/>
              </a:rPr>
            </a:br>
            <a:r>
              <a:rPr lang="en-US" sz="2000" dirty="0">
                <a:solidFill>
                  <a:srgbClr val="404040"/>
                </a:solidFill>
                <a:latin typeface="Calibri"/>
              </a:rPr>
              <a:t>if statements for example), the two tasks</a:t>
            </a:r>
            <a:br>
              <a:rPr lang="en-US" sz="2000" dirty="0">
                <a:solidFill>
                  <a:srgbClr val="404040"/>
                </a:solidFill>
                <a:latin typeface="Calibri"/>
              </a:rPr>
            </a:br>
            <a:r>
              <a:rPr lang="en-US" sz="2000" dirty="0">
                <a:solidFill>
                  <a:srgbClr val="404040"/>
                </a:solidFill>
                <a:latin typeface="Calibri"/>
              </a:rPr>
              <a:t>will be run sequentially</a:t>
            </a:r>
          </a:p>
          <a:p>
            <a:pPr lvl="2"/>
            <a:r>
              <a:rPr lang="en-US" sz="2000" dirty="0">
                <a:solidFill>
                  <a:srgbClr val="404040"/>
                </a:solidFill>
                <a:latin typeface="Calibri"/>
              </a:rPr>
              <a:t>Called </a:t>
            </a:r>
            <a:r>
              <a:rPr lang="en-US" sz="2000" b="1" dirty="0">
                <a:solidFill>
                  <a:srgbClr val="404040"/>
                </a:solidFill>
                <a:latin typeface="Calibri"/>
              </a:rPr>
              <a:t>Warp Divergence</a:t>
            </a:r>
            <a:r>
              <a:rPr lang="en-US" sz="2000" dirty="0">
                <a:solidFill>
                  <a:srgbClr val="404040"/>
                </a:solidFill>
                <a:latin typeface="Calibri"/>
              </a:rPr>
              <a:t> (NOT GOOD)</a:t>
            </a:r>
            <a:endParaRPr lang="en-US" sz="2000" b="1" dirty="0">
              <a:solidFill>
                <a:srgbClr val="404040"/>
              </a:solidFill>
              <a:latin typeface="Calibri"/>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3562192"/>
      </p:ext>
    </p:extLst>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Inside a GPU</a:t>
            </a:r>
            <a:br>
              <a:rPr lang="en-US" dirty="0">
                <a:latin typeface="Calibri Light" charset="0"/>
              </a:rPr>
            </a:br>
            <a:r>
              <a:rPr lang="en-US" dirty="0">
                <a:latin typeface="Calibri Light" charset="0"/>
              </a:rPr>
              <a:t>(fun hardware info)</a:t>
            </a:r>
          </a:p>
        </p:txBody>
      </p:sp>
      <p:pic>
        <p:nvPicPr>
          <p:cNvPr id="9" name="Picture 3" descr="C:\Users\Kevin\Downloads\cuda_hard.png"/>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72166" y="1782097"/>
            <a:ext cx="3628508" cy="454359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6" name="Content Placeholder 2"/>
          <p:cNvSpPr txBox="1">
            <a:spLocks/>
          </p:cNvSpPr>
          <p:nvPr/>
        </p:nvSpPr>
        <p:spPr>
          <a:xfrm>
            <a:off x="228601" y="1836799"/>
            <a:ext cx="5029199" cy="4023360"/>
          </a:xfrm>
          <a:prstGeom prst="rect">
            <a:avLst/>
          </a:prstGeom>
        </p:spPr>
        <p:txBody>
          <a:bodyPr vert="horz" lIns="0" tIns="45720" rIns="0" bIns="45720" rtlCol="0" anchor="t">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rgbClr val="404040"/>
                </a:solidFill>
                <a:latin typeface="Calibri"/>
              </a:rPr>
              <a:t>In Fermi Architecture (i.e. GPUs with</a:t>
            </a:r>
            <a:br>
              <a:rPr lang="en-US" dirty="0">
                <a:solidFill>
                  <a:srgbClr val="404040"/>
                </a:solidFill>
                <a:latin typeface="Calibri"/>
              </a:rPr>
            </a:br>
            <a:r>
              <a:rPr lang="en-US" dirty="0">
                <a:solidFill>
                  <a:srgbClr val="404040"/>
                </a:solidFill>
                <a:latin typeface="Calibri"/>
              </a:rPr>
              <a:t>Compute Capability 2.x), each SM has</a:t>
            </a:r>
            <a:br>
              <a:rPr lang="en-US" dirty="0">
                <a:solidFill>
                  <a:srgbClr val="404040"/>
                </a:solidFill>
                <a:latin typeface="Calibri"/>
              </a:rPr>
            </a:br>
            <a:r>
              <a:rPr lang="en-US" dirty="0">
                <a:solidFill>
                  <a:srgbClr val="404040"/>
                </a:solidFill>
                <a:latin typeface="Calibri"/>
              </a:rPr>
              <a:t>32 cores, later architectures have more. </a:t>
            </a:r>
          </a:p>
          <a:p>
            <a:pPr lvl="1"/>
            <a:r>
              <a:rPr lang="en-US" sz="2000" dirty="0">
                <a:solidFill>
                  <a:srgbClr val="404040"/>
                </a:solidFill>
                <a:latin typeface="Calibri"/>
              </a:rPr>
              <a:t>e.g. GTX 400, 500 series</a:t>
            </a:r>
          </a:p>
          <a:p>
            <a:pPr lvl="1"/>
            <a:r>
              <a:rPr lang="en-US" sz="2000" dirty="0">
                <a:solidFill>
                  <a:srgbClr val="404040"/>
                </a:solidFill>
                <a:latin typeface="Calibri"/>
              </a:rPr>
              <a:t>32 cores is not what makes each</a:t>
            </a:r>
            <a:br>
              <a:rPr lang="en-US" sz="2000" dirty="0">
                <a:solidFill>
                  <a:srgbClr val="404040"/>
                </a:solidFill>
                <a:latin typeface="Calibri"/>
              </a:rPr>
            </a:br>
            <a:r>
              <a:rPr lang="en-US" sz="2000" dirty="0">
                <a:solidFill>
                  <a:srgbClr val="404040"/>
                </a:solidFill>
                <a:latin typeface="Calibri"/>
              </a:rPr>
              <a:t>warp have 32 threads. Previous</a:t>
            </a:r>
            <a:br>
              <a:rPr lang="en-US" sz="2000" dirty="0">
                <a:solidFill>
                  <a:srgbClr val="404040"/>
                </a:solidFill>
                <a:latin typeface="Calibri"/>
              </a:rPr>
            </a:br>
            <a:r>
              <a:rPr lang="en-US" sz="2000" dirty="0">
                <a:solidFill>
                  <a:srgbClr val="404040"/>
                </a:solidFill>
                <a:latin typeface="Calibri"/>
              </a:rPr>
              <a:t>architecture also had 32 threads per</a:t>
            </a:r>
            <a:br>
              <a:rPr lang="en-US" sz="2000" dirty="0">
                <a:solidFill>
                  <a:srgbClr val="404040"/>
                </a:solidFill>
                <a:latin typeface="Calibri"/>
              </a:rPr>
            </a:br>
            <a:r>
              <a:rPr lang="en-US" sz="2000" dirty="0">
                <a:solidFill>
                  <a:srgbClr val="404040"/>
                </a:solidFill>
                <a:latin typeface="Calibri"/>
              </a:rPr>
              <a:t>warp but had less than 32 cores per</a:t>
            </a:r>
            <a:br>
              <a:rPr lang="en-US" sz="2000" dirty="0">
                <a:solidFill>
                  <a:srgbClr val="404040"/>
                </a:solidFill>
                <a:latin typeface="Calibri"/>
              </a:rPr>
            </a:br>
            <a:r>
              <a:rPr lang="en-US" sz="2000" dirty="0">
                <a:solidFill>
                  <a:srgbClr val="404040"/>
                </a:solidFill>
                <a:latin typeface="Calibri"/>
              </a:rPr>
              <a:t>SM</a:t>
            </a:r>
          </a:p>
          <a:p>
            <a:pPr lvl="1"/>
            <a:r>
              <a:rPr lang="en-US" sz="2000" dirty="0">
                <a:solidFill>
                  <a:srgbClr val="404040"/>
                </a:solidFill>
                <a:latin typeface="Calibri"/>
              </a:rPr>
              <a:t>Some early Pascal (2016) GPUs (GP100) had 64 cores per SM, but later chips in that generation (GP104) had 128 core model. </a:t>
            </a:r>
          </a:p>
          <a:p>
            <a:pPr lvl="1"/>
            <a:r>
              <a:rPr lang="en-US" sz="2000" dirty="0">
                <a:solidFill>
                  <a:srgbClr val="404040"/>
                </a:solidFill>
                <a:latin typeface="Calibri"/>
              </a:rPr>
              <a:t>Turing (2018) maintains 128 core standard</a:t>
            </a:r>
            <a:endParaRPr lang="en-US" sz="2000" dirty="0">
              <a:solidFill>
                <a:srgbClr val="404040"/>
              </a:solidFill>
              <a:latin typeface="Calibri"/>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40176577"/>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4206240" cy="1450757"/>
          </a:xfrm>
        </p:spPr>
        <p:txBody>
          <a:bodyPr/>
          <a:lstStyle/>
          <a:p>
            <a:r>
              <a:rPr lang="en-US" dirty="0"/>
              <a:t>Streaming Multiprocessor</a:t>
            </a:r>
          </a:p>
        </p:txBody>
      </p:sp>
      <p:pic>
        <p:nvPicPr>
          <p:cNvPr id="5" name="Picture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3F699C85-7A28-42CE-9A47-F7F63139051E}"/>
              </a:ext>
            </a:extLst>
          </p:cNvPr>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181600" y="24205"/>
            <a:ext cx="3962400" cy="6943250"/>
          </a:xfrm>
          <a:prstGeom prst="rect">
            <a:avLst/>
          </a:prstGeom>
        </p:spPr>
      </p:pic>
      <p:sp>
        <p:nvSpPr>
          <p:cNvPr id="6" name="TextBox 5">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03E6EA2A-D775-4E62-B27B-CD59A5BB96A0}"/>
              </a:ext>
            </a:extLst>
          </p:cNvPr>
          <p:cNvSpPr txBox="1"/>
          <p:nvPr/>
        </p:nvSpPr>
        <p:spPr>
          <a:xfrm>
            <a:off x="304800" y="2057400"/>
            <a:ext cx="4572000" cy="3708708"/>
          </a:xfrm>
          <a:prstGeom prst="rect">
            <a:avLst/>
          </a:prstGeom>
          <a:noFill/>
        </p:spPr>
        <p:txBody>
          <a:bodyPr wrap="square" rtlCol="0">
            <a:spAutoFit/>
          </a:bodyPr>
          <a:lstStyle/>
          <a:p>
            <a:pPr marL="285750" indent="-285750">
              <a:buFont typeface="Arial" panose="020B0604020202020204" pitchFamily="34" charset="0"/>
              <a:buChar char="•"/>
            </a:pPr>
            <a:r>
              <a:rPr lang="en-US" dirty="0"/>
              <a:t>Shown here is a Pascal GP104 GPU Streaming Multiprocessor that can be found in a GTX1080 graphics card. </a:t>
            </a:r>
          </a:p>
          <a:p>
            <a:pPr marL="285750" indent="-285750">
              <a:buFont typeface="Arial" panose="020B0604020202020204" pitchFamily="34" charset="0"/>
              <a:buChar char="•"/>
            </a:pPr>
            <a:r>
              <a:rPr lang="en-US" dirty="0"/>
              <a:t>The exact amount of Cache and Shared Memory differ between GPU models, and even more so between different architectures.</a:t>
            </a:r>
          </a:p>
          <a:p>
            <a:pPr marL="742950" lvl="1" indent="-285750">
              <a:buFont typeface="Arial" panose="020B0604020202020204" pitchFamily="34" charset="0"/>
              <a:buChar char="•"/>
            </a:pPr>
            <a:r>
              <a:rPr lang="en-US" dirty="0"/>
              <a:t>Whitepapers with exact information can be gotten from Nvidia (use Google)</a:t>
            </a:r>
          </a:p>
          <a:p>
            <a:pPr marL="742950" lvl="1" indent="-285750">
              <a:buFont typeface="Arial" panose="020B0604020202020204" pitchFamily="34" charset="0"/>
              <a:buChar char="•"/>
            </a:pPr>
            <a:r>
              <a:rPr lang="en-US" sz="1100" dirty="0">
                <a:hlinkClick r:id="rId4"/>
              </a:rPr>
              <a:t>https://international.download.nvidia.com/geforce-com/international/pdfs/GeForce_GTX_1080_Whitepaper_FINAL.pdf</a:t>
            </a:r>
            <a:r>
              <a:rPr lang="en-US" sz="1100" dirty="0"/>
              <a:t> </a:t>
            </a:r>
          </a:p>
          <a:p>
            <a:pPr marL="742950" lvl="1" indent="-285750">
              <a:buFont typeface="Arial" panose="020B0604020202020204" pitchFamily="34" charset="0"/>
              <a:buChar char="•"/>
            </a:pPr>
            <a:r>
              <a:rPr lang="en-US" sz="1100" dirty="0">
                <a:hlinkClick r:id="rId5"/>
              </a:rPr>
              <a:t>http://www.nvidia.com/content/PDF/product-specifications/GeForce_GTX_680_Whitepaper_FINAL.pdf</a:t>
            </a:r>
            <a:r>
              <a:rPr lang="en-US" sz="1100" dirty="0"/>
              <a:t> </a:t>
            </a:r>
          </a:p>
          <a:p>
            <a:pPr marL="742950" lvl="1" indent="-285750">
              <a:buFont typeface="Arial" panose="020B0604020202020204" pitchFamily="34" charset="0"/>
              <a:buChar char="•"/>
            </a:pPr>
            <a:r>
              <a:rPr lang="en-US" dirty="0"/>
              <a:t>“</a:t>
            </a:r>
            <a:r>
              <a:rPr lang="en-US" dirty="0" err="1"/>
              <a:t>nvidia</a:t>
            </a:r>
            <a:r>
              <a:rPr lang="en-US" dirty="0"/>
              <a:t> </a:t>
            </a:r>
            <a:r>
              <a:rPr lang="en-US" dirty="0" err="1"/>
              <a:t>kepler</a:t>
            </a:r>
            <a:r>
              <a:rPr lang="en-US" dirty="0"/>
              <a:t> whitepaper”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399051"/>
      </p:ext>
    </p:extLst>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charset="0"/>
              </a:rPr>
              <a:t>A[] + B[] -&gt; C[] (again) </a:t>
            </a:r>
            <a:endParaRPr lang="en-US" dirty="0"/>
          </a:p>
        </p:txBody>
      </p:sp>
      <p:pic>
        <p:nvPicPr>
          <p:cNvPr id="3" name="Picture 2" descr="57.png"/>
          <p:cNvPicPr>
            <a:picLocks noChangeAspect="1"/>
          </p:cNvPicPr>
          <p:nvPr/>
        </p:nvPicPr>
        <p:blipFill>
          <a:blip r:embed="rId3"/>
          <a:stretch>
            <a:fillRect/>
          </a:stretch>
        </p:blipFill>
        <p:spPr>
          <a:xfrm>
            <a:off x="187325" y="1715722"/>
            <a:ext cx="8751033" cy="4931594"/>
          </a:xfrm>
          <a:prstGeom prst="rect">
            <a:avLst/>
          </a:prstGeom>
        </p:spPr>
      </p:pic>
      <p:cxnSp>
        <p:nvCxnSpPr>
          <p:cNvPr id="6" name="Straight Arrow Connector 5"/>
          <p:cNvCxnSpPr/>
          <p:nvPr/>
        </p:nvCxnSpPr>
        <p:spPr>
          <a:xfrm flipV="1">
            <a:off x="719641" y="4221720"/>
            <a:ext cx="2904760" cy="16591"/>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3673" y="161527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40808158"/>
      </p:ext>
    </p:extLst>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charset="0"/>
              </a:rPr>
              <a:t>A[] + B[] -&gt; C[] (again) </a:t>
            </a:r>
          </a:p>
        </p:txBody>
      </p:sp>
      <p:pic>
        <p:nvPicPr>
          <p:cNvPr id="3" name="Picture 2" descr="02.png"/>
          <p:cNvPicPr>
            <a:picLocks noChangeAspect="1"/>
          </p:cNvPicPr>
          <p:nvPr/>
        </p:nvPicPr>
        <p:blipFill>
          <a:blip r:embed="rId3"/>
          <a:stretch>
            <a:fillRect/>
          </a:stretch>
        </p:blipFill>
        <p:spPr>
          <a:xfrm>
            <a:off x="209550" y="1754525"/>
            <a:ext cx="8722669" cy="4913209"/>
          </a:xfrm>
          <a:prstGeom prst="rect">
            <a:avLst/>
          </a:prstGeom>
        </p:spPr>
      </p:pic>
      <p:cxnSp>
        <p:nvCxnSpPr>
          <p:cNvPr id="5" name="Straight Arrow Connector 4"/>
          <p:cNvCxnSpPr/>
          <p:nvPr/>
        </p:nvCxnSpPr>
        <p:spPr>
          <a:xfrm>
            <a:off x="609065" y="3736051"/>
            <a:ext cx="3153556"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4368" y="160604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8313203"/>
      </p:ext>
    </p:extLst>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16.png"/>
          <p:cNvPicPr>
            <a:picLocks noChangeAspect="1"/>
          </p:cNvPicPr>
          <p:nvPr/>
        </p:nvPicPr>
        <p:blipFill>
          <a:blip r:embed="rId3"/>
          <a:stretch>
            <a:fillRect/>
          </a:stretch>
        </p:blipFill>
        <p:spPr>
          <a:xfrm>
            <a:off x="231575" y="1829364"/>
            <a:ext cx="8688428" cy="4893709"/>
          </a:xfrm>
          <a:prstGeom prst="rect">
            <a:avLst/>
          </a:prstGeom>
        </p:spPr>
      </p:pic>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 + B[] -&gt; C[] (new!!)</a:t>
            </a:r>
          </a:p>
        </p:txBody>
      </p:sp>
      <p:cxnSp>
        <p:nvCxnSpPr>
          <p:cNvPr id="6" name="Straight Arrow Connector 5"/>
          <p:cNvCxnSpPr/>
          <p:nvPr/>
        </p:nvCxnSpPr>
        <p:spPr>
          <a:xfrm>
            <a:off x="766009" y="3912147"/>
            <a:ext cx="189115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1005822" y="4557575"/>
            <a:ext cx="2517746"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37030120"/>
      </p:ext>
    </p:extLst>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hardware?</a:t>
            </a:r>
          </a:p>
        </p:txBody>
      </p:sp>
      <p:sp>
        <p:nvSpPr>
          <p:cNvPr id="3" name="Content Placeholder 2"/>
          <p:cNvSpPr>
            <a:spLocks noGrp="1"/>
          </p:cNvSpPr>
          <p:nvPr>
            <p:ph idx="1"/>
          </p:nvPr>
        </p:nvSpPr>
        <p:spPr/>
        <p:txBody>
          <a:bodyPr vert="horz" lIns="0" tIns="45720" rIns="0" bIns="45720" rtlCol="0" anchor="t">
            <a:normAutofit/>
          </a:bodyPr>
          <a:lstStyle/>
          <a:p>
            <a:endParaRPr lang="en-US" dirty="0"/>
          </a:p>
        </p:txBody>
      </p:sp>
      <p:pic>
        <p:nvPicPr>
          <p:cNvPr id="5" name="Picture 4"/>
          <p:cNvPicPr>
            <a:picLocks noChangeAspect="1"/>
          </p:cNvPicPr>
          <p:nvPr/>
        </p:nvPicPr>
        <p:blipFill>
          <a:blip r:embed="rId3"/>
          <a:srcRect t="1667" b="1667"/>
          <a:stretch>
            <a:fillRect/>
          </a:stretch>
        </p:blipFill>
        <p:spPr>
          <a:xfrm>
            <a:off x="1447800" y="1752600"/>
            <a:ext cx="6096000" cy="44196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1174925"/>
      </p:ext>
    </p:extLst>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Stuff that will be useful later</a:t>
            </a:r>
          </a:p>
        </p:txBody>
      </p:sp>
      <p:pic>
        <p:nvPicPr>
          <p:cNvPr id="2" name="Picture 1" descr="39.png"/>
          <p:cNvPicPr>
            <a:picLocks noChangeAspect="1"/>
          </p:cNvPicPr>
          <p:nvPr/>
        </p:nvPicPr>
        <p:blipFill>
          <a:blip r:embed="rId3"/>
          <a:stretch>
            <a:fillRect/>
          </a:stretch>
        </p:blipFill>
        <p:spPr>
          <a:xfrm>
            <a:off x="207963" y="1809907"/>
            <a:ext cx="8711966" cy="4905908"/>
          </a:xfrm>
          <a:prstGeom prst="rect">
            <a:avLst/>
          </a:prstGeom>
        </p:spPr>
      </p:pic>
      <p:cxnSp>
        <p:nvCxnSpPr>
          <p:cNvPr id="3" name="Straight Arrow Connector 2"/>
          <p:cNvCxnSpPr/>
          <p:nvPr/>
        </p:nvCxnSpPr>
        <p:spPr>
          <a:xfrm>
            <a:off x="471940" y="3658514"/>
            <a:ext cx="2794185"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51535648"/>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NVCC and G++</a:t>
            </a:r>
          </a:p>
        </p:txBody>
      </p:sp>
      <p:sp>
        <p:nvSpPr>
          <p:cNvPr id="3" name="Content Placeholder 2"/>
          <p:cNvSpPr>
            <a:spLocks noGrp="1"/>
          </p:cNvSpPr>
          <p:nvPr>
            <p:ph idx="1"/>
          </p:nvPr>
        </p:nvSpPr>
        <p:spPr/>
        <p:txBody>
          <a:bodyPr vert="horz" lIns="0" tIns="45720" rIns="0" bIns="45720" rtlCol="0" anchor="t">
            <a:normAutofit/>
          </a:bodyPr>
          <a:lstStyle/>
          <a:p>
            <a:r>
              <a:rPr lang="en-US" dirty="0"/>
              <a:t>CUDA is simply an extension of other bits of code you write!!!!</a:t>
            </a:r>
          </a:p>
          <a:p>
            <a:pPr lvl="1"/>
            <a:r>
              <a:rPr lang="en-US" sz="2000" dirty="0"/>
              <a:t>Evident in .cu/.</a:t>
            </a:r>
            <a:r>
              <a:rPr lang="en-US" sz="2000" dirty="0" err="1"/>
              <a:t>cuh</a:t>
            </a:r>
            <a:r>
              <a:rPr lang="en-US" sz="2000" dirty="0"/>
              <a:t> vs .</a:t>
            </a:r>
            <a:r>
              <a:rPr lang="en-US" sz="2000" dirty="0" err="1"/>
              <a:t>cpp</a:t>
            </a:r>
            <a:r>
              <a:rPr lang="en-US" sz="2000" dirty="0"/>
              <a:t>/.</a:t>
            </a:r>
            <a:r>
              <a:rPr lang="en-US" sz="2000" dirty="0" err="1"/>
              <a:t>hpp</a:t>
            </a:r>
            <a:r>
              <a:rPr lang="en-US" sz="2000" dirty="0"/>
              <a:t> distinction</a:t>
            </a:r>
          </a:p>
          <a:p>
            <a:pPr lvl="1"/>
            <a:r>
              <a:rPr lang="en-US" sz="2000" dirty="0"/>
              <a:t>.cu/.</a:t>
            </a:r>
            <a:r>
              <a:rPr lang="en-US" sz="2000" dirty="0" err="1"/>
              <a:t>cuh</a:t>
            </a:r>
            <a:r>
              <a:rPr lang="en-US" sz="2000" dirty="0"/>
              <a:t> is compiled by </a:t>
            </a:r>
            <a:r>
              <a:rPr lang="en-US" sz="2000" dirty="0" err="1"/>
              <a:t>nvcc</a:t>
            </a:r>
            <a:r>
              <a:rPr lang="en-US" sz="2000" dirty="0"/>
              <a:t> to produce a .o file</a:t>
            </a:r>
          </a:p>
          <a:p>
            <a:pPr lvl="2"/>
            <a:r>
              <a:rPr lang="en-US" sz="1800" dirty="0"/>
              <a:t>Since CUDA 7.0 / 9.0 there’s support by NVCC for most C++11 / C++14 language features, but make sure to read restrictions for device code</a:t>
            </a:r>
          </a:p>
          <a:p>
            <a:pPr lvl="3"/>
            <a:r>
              <a:rPr lang="en-US" sz="1800" dirty="0">
                <a:hlinkClick r:id="rId3"/>
              </a:rPr>
              <a:t>https://docs.nvidia.com/cuda/cuda-c-programming-guide/index.html#c-cplusplus-language-support</a:t>
            </a:r>
            <a:endParaRPr lang="en-US" sz="1800" dirty="0"/>
          </a:p>
          <a:p>
            <a:pPr lvl="1"/>
            <a:r>
              <a:rPr lang="en-US" sz="2000" dirty="0"/>
              <a:t>.</a:t>
            </a:r>
            <a:r>
              <a:rPr lang="en-US" sz="2000" dirty="0" err="1"/>
              <a:t>cpp</a:t>
            </a:r>
            <a:r>
              <a:rPr lang="en-US" sz="2000" dirty="0"/>
              <a:t>/.</a:t>
            </a:r>
            <a:r>
              <a:rPr lang="en-US" sz="2000" dirty="0" err="1"/>
              <a:t>hpp</a:t>
            </a:r>
            <a:r>
              <a:rPr lang="en-US" sz="2000" dirty="0"/>
              <a:t> is compiled by g++ and the .o file from the CUDA code is simply linked in using a "#include xxx.cuh" call</a:t>
            </a:r>
          </a:p>
          <a:p>
            <a:pPr lvl="2"/>
            <a:r>
              <a:rPr lang="en-US" sz="2000" dirty="0"/>
              <a:t>No different from how you link in .o files from normal C++ code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02038863"/>
      </p:ext>
    </p:extLst>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Stuff that will be useful later</a:t>
            </a:r>
          </a:p>
        </p:txBody>
      </p:sp>
      <p:cxnSp>
        <p:nvCxnSpPr>
          <p:cNvPr id="3" name="Straight Arrow Connector 2"/>
          <p:cNvCxnSpPr/>
          <p:nvPr/>
        </p:nvCxnSpPr>
        <p:spPr>
          <a:xfrm>
            <a:off x="471940" y="3658514"/>
            <a:ext cx="2794185"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pic>
        <p:nvPicPr>
          <p:cNvPr id="4" name="Picture 3" descr="19.png"/>
          <p:cNvPicPr>
            <a:picLocks noChangeAspect="1"/>
          </p:cNvPicPr>
          <p:nvPr/>
        </p:nvPicPr>
        <p:blipFill>
          <a:blip r:embed="rId3"/>
          <a:stretch>
            <a:fillRect/>
          </a:stretch>
        </p:blipFill>
        <p:spPr>
          <a:xfrm>
            <a:off x="187325" y="1789563"/>
            <a:ext cx="8729253" cy="491930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18619720"/>
      </p:ext>
    </p:extLst>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16.png"/>
          <p:cNvPicPr>
            <a:picLocks noChangeAspect="1"/>
          </p:cNvPicPr>
          <p:nvPr/>
        </p:nvPicPr>
        <p:blipFill>
          <a:blip r:embed="rId3"/>
          <a:stretch>
            <a:fillRect/>
          </a:stretch>
        </p:blipFill>
        <p:spPr>
          <a:xfrm>
            <a:off x="231575" y="1829364"/>
            <a:ext cx="8688428" cy="4893709"/>
          </a:xfrm>
          <a:prstGeom prst="rect">
            <a:avLst/>
          </a:prstGeom>
        </p:spPr>
      </p:pic>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charset="0"/>
              </a:rPr>
              <a:t>Stuff that will be useful later</a:t>
            </a:r>
            <a:endParaRPr lang="en-US" dirty="0"/>
          </a:p>
        </p:txBody>
      </p:sp>
      <p:cxnSp>
        <p:nvCxnSpPr>
          <p:cNvPr id="7" name="Straight Arrow Connector 6"/>
          <p:cNvCxnSpPr/>
          <p:nvPr/>
        </p:nvCxnSpPr>
        <p:spPr>
          <a:xfrm flipV="1">
            <a:off x="471373" y="2522300"/>
            <a:ext cx="757750" cy="7373"/>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7407312"/>
      </p:ext>
    </p:extLst>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vert="horz" lIns="0" tIns="45720" rIns="0" bIns="45720" rtlCol="0" anchor="t">
            <a:normAutofit/>
          </a:bodyPr>
          <a:lstStyle/>
          <a:p>
            <a:r>
              <a:rPr lang="en-US" dirty="0"/>
              <a:t>Global Memory access is not that fast</a:t>
            </a:r>
          </a:p>
          <a:p>
            <a:pPr lvl="1"/>
            <a:r>
              <a:rPr lang="en-US" dirty="0">
                <a:latin typeface="Arial" charset="0"/>
              </a:rPr>
              <a:t>Tends to be the bottleneck in many GPU programs</a:t>
            </a:r>
          </a:p>
          <a:p>
            <a:pPr lvl="1"/>
            <a:r>
              <a:rPr lang="en-US" dirty="0"/>
              <a:t>Especially true if done stupidly</a:t>
            </a:r>
          </a:p>
          <a:p>
            <a:pPr lvl="2"/>
            <a:r>
              <a:rPr lang="en-US" sz="1600" dirty="0"/>
              <a:t>We'll look at what "stupidly" means</a:t>
            </a:r>
          </a:p>
          <a:p>
            <a:r>
              <a:rPr lang="en-US" dirty="0"/>
              <a:t>Optimize memory access by utilizing hardware specific memory access patterns</a:t>
            </a:r>
          </a:p>
          <a:p>
            <a:r>
              <a:rPr lang="en-US" dirty="0"/>
              <a:t>Optimize memory access by utilizing different caches that come with the GPU</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45285517"/>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pic>
        <p:nvPicPr>
          <p:cNvPr id="2" name="Picture 1" descr="39.png"/>
          <p:cNvPicPr>
            <a:picLocks noChangeAspect="1"/>
          </p:cNvPicPr>
          <p:nvPr/>
        </p:nvPicPr>
        <p:blipFill>
          <a:blip r:embed="rId3"/>
          <a:stretch>
            <a:fillRect/>
          </a:stretch>
        </p:blipFill>
        <p:spPr>
          <a:xfrm>
            <a:off x="207963" y="1809907"/>
            <a:ext cx="8711966" cy="4905908"/>
          </a:xfrm>
          <a:prstGeom prst="rect">
            <a:avLst/>
          </a:prstGeom>
        </p:spPr>
      </p:pic>
      <p:cxnSp>
        <p:nvCxnSpPr>
          <p:cNvPr id="3" name="Straight Arrow Connector 2"/>
          <p:cNvCxnSpPr/>
          <p:nvPr/>
        </p:nvCxnSpPr>
        <p:spPr>
          <a:xfrm>
            <a:off x="536443" y="2911877"/>
            <a:ext cx="1605497"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867308" y="1620927"/>
            <a:ext cx="2047798"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48536280"/>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16.png"/>
          <p:cNvPicPr>
            <a:picLocks noChangeAspect="1"/>
          </p:cNvPicPr>
          <p:nvPr/>
        </p:nvPicPr>
        <p:blipFill>
          <a:blip r:embed="rId3"/>
          <a:stretch>
            <a:fillRect/>
          </a:stretch>
        </p:blipFill>
        <p:spPr>
          <a:xfrm>
            <a:off x="231575" y="1829364"/>
            <a:ext cx="8688428" cy="4893709"/>
          </a:xfrm>
          <a:prstGeom prst="rect">
            <a:avLst/>
          </a:prstGeom>
        </p:spPr>
      </p:pic>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cxnSp>
        <p:nvCxnSpPr>
          <p:cNvPr id="4" name="Straight Arrow Connector 3"/>
          <p:cNvCxnSpPr/>
          <p:nvPr/>
        </p:nvCxnSpPr>
        <p:spPr>
          <a:xfrm>
            <a:off x="498489" y="2289908"/>
            <a:ext cx="1476493"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nvCxnSpPr>
        <p:spPr>
          <a:xfrm>
            <a:off x="858403" y="1615275"/>
            <a:ext cx="2047798"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7165114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pic>
        <p:nvPicPr>
          <p:cNvPr id="3" name="Picture 2" descr="57.png"/>
          <p:cNvPicPr>
            <a:picLocks noChangeAspect="1"/>
          </p:cNvPicPr>
          <p:nvPr/>
        </p:nvPicPr>
        <p:blipFill>
          <a:blip r:embed="rId3"/>
          <a:stretch>
            <a:fillRect/>
          </a:stretch>
        </p:blipFill>
        <p:spPr>
          <a:xfrm>
            <a:off x="187325" y="1715722"/>
            <a:ext cx="8751033" cy="4931594"/>
          </a:xfrm>
          <a:prstGeom prst="rect">
            <a:avLst/>
          </a:prstGeom>
        </p:spPr>
      </p:pic>
      <p:cxnSp>
        <p:nvCxnSpPr>
          <p:cNvPr id="5" name="Straight Arrow Connector 4"/>
          <p:cNvCxnSpPr/>
          <p:nvPr/>
        </p:nvCxnSpPr>
        <p:spPr>
          <a:xfrm>
            <a:off x="452416" y="3285423"/>
            <a:ext cx="1605497"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719602" y="3811023"/>
            <a:ext cx="361522"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3673" y="161527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10858041"/>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pic>
        <p:nvPicPr>
          <p:cNvPr id="3" name="Picture 2" descr="02.png"/>
          <p:cNvPicPr>
            <a:picLocks noChangeAspect="1"/>
          </p:cNvPicPr>
          <p:nvPr/>
        </p:nvPicPr>
        <p:blipFill>
          <a:blip r:embed="rId3"/>
          <a:stretch>
            <a:fillRect/>
          </a:stretch>
        </p:blipFill>
        <p:spPr>
          <a:xfrm>
            <a:off x="209550" y="1754525"/>
            <a:ext cx="8722669" cy="4913209"/>
          </a:xfrm>
          <a:prstGeom prst="rect">
            <a:avLst/>
          </a:prstGeom>
        </p:spPr>
      </p:pic>
      <p:cxnSp>
        <p:nvCxnSpPr>
          <p:cNvPr id="5" name="Straight Arrow Connector 4"/>
          <p:cNvCxnSpPr/>
          <p:nvPr/>
        </p:nvCxnSpPr>
        <p:spPr>
          <a:xfrm>
            <a:off x="609065" y="4511383"/>
            <a:ext cx="1605497"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4368" y="160604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0370154"/>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5"/>
            <a:ext cx="8534400" cy="1008796"/>
          </a:xfrm>
        </p:spPr>
        <p:txBody>
          <a:bodyPr>
            <a:normAutofit/>
          </a:bodyPr>
          <a:lstStyle/>
          <a:p>
            <a:r>
              <a:rPr lang="en-US" sz="4400" dirty="0"/>
              <a:t>Thread Block Organization</a:t>
            </a:r>
          </a:p>
        </p:txBody>
      </p:sp>
      <p:sp>
        <p:nvSpPr>
          <p:cNvPr id="3" name="Content Placeholder 2"/>
          <p:cNvSpPr>
            <a:spLocks noGrp="1"/>
          </p:cNvSpPr>
          <p:nvPr>
            <p:ph idx="1"/>
          </p:nvPr>
        </p:nvSpPr>
        <p:spPr>
          <a:xfrm>
            <a:off x="152400" y="1737361"/>
            <a:ext cx="4495800" cy="4478866"/>
          </a:xfrm>
        </p:spPr>
        <p:txBody>
          <a:bodyPr vert="horz" lIns="0" tIns="45720" rIns="0" bIns="45720" rtlCol="0" anchor="t">
            <a:normAutofit/>
          </a:bodyPr>
          <a:lstStyle/>
          <a:p>
            <a:pPr lvl="1"/>
            <a:r>
              <a:rPr lang="en-US" sz="2000" dirty="0"/>
              <a:t>Keywords you MUST know to code in CUDA:</a:t>
            </a:r>
          </a:p>
          <a:p>
            <a:pPr lvl="2"/>
            <a:r>
              <a:rPr lang="en-US" sz="2000" dirty="0"/>
              <a:t>Thread - Distributed by the CUDA runtime (</a:t>
            </a:r>
            <a:r>
              <a:rPr lang="en-US" sz="2000" dirty="0" err="1"/>
              <a:t>threadIdx</a:t>
            </a:r>
            <a:r>
              <a:rPr lang="en-US" sz="2000" dirty="0"/>
              <a:t>)</a:t>
            </a:r>
          </a:p>
          <a:p>
            <a:pPr lvl="2"/>
            <a:r>
              <a:rPr lang="en-US" sz="2000" dirty="0"/>
              <a:t>Block - A user defined group of 1 to ~512 threads (</a:t>
            </a:r>
            <a:r>
              <a:rPr lang="en-US" sz="2000" dirty="0" err="1"/>
              <a:t>blockIdx</a:t>
            </a:r>
            <a:r>
              <a:rPr lang="en-US" sz="2000" dirty="0"/>
              <a:t>) </a:t>
            </a:r>
          </a:p>
          <a:p>
            <a:pPr lvl="2"/>
            <a:r>
              <a:rPr lang="en-US" sz="2000" dirty="0"/>
              <a:t>Grid - A group of one or more blocks. A grid is created for each CUDA kernel function called.</a:t>
            </a:r>
          </a:p>
          <a:p>
            <a:pPr lvl="1"/>
            <a:r>
              <a:rPr lang="en-US" sz="2400" dirty="0"/>
              <a:t>Imagine thread organization as an array of thread indices</a:t>
            </a:r>
            <a:endParaRPr lang="en-US" sz="2400" dirty="0"/>
          </a:p>
        </p:txBody>
      </p:sp>
      <p:pic>
        <p:nvPicPr>
          <p:cNvPr id="5" name="Picture 4">
            <a:extLst>
              <a:ext uri="{FF2B5EF4-FFF2-40B4-BE49-F238E27FC236}">
                <a16:creationId xmlns:a16="http://schemas.microsoft.com/office/drawing/2014/main" xmlns:p="http://schemas.openxmlformats.org/presentationml/2006/main" xmlns:r="http://schemas.openxmlformats.org/officeDocument/2006/relationships" xmlns:a="http://schemas.openxmlformats.org/drawingml/2006/main" xmlns="" id="{E6FAD54E-5D78-4345-8BB0-B8F498EB2B93}"/>
              </a:ext>
            </a:extLst>
          </p:cNvPr>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648200" y="1616790"/>
            <a:ext cx="4495800" cy="5212521"/>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22519087"/>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Grid Dimensions</a:t>
            </a:r>
            <a:endParaRPr lang="en-US"/>
          </a:p>
        </p:txBody>
      </p:sp>
      <p:sp>
        <p:nvSpPr>
          <p:cNvPr id="3" name="Content Placeholder 2"/>
          <p:cNvSpPr>
            <a:spLocks noGrp="1"/>
          </p:cNvSpPr>
          <p:nvPr>
            <p:ph idx="1"/>
          </p:nvPr>
        </p:nvSpPr>
        <p:spPr>
          <a:xfrm>
            <a:off x="838200" y="2362200"/>
            <a:ext cx="7543801" cy="4023360"/>
          </a:xfrm>
        </p:spPr>
        <p:txBody>
          <a:bodyPr>
            <a:normAutofit/>
          </a:bodyPr>
          <a:lstStyle/>
          <a:p>
            <a:pPr lvl="1"/>
            <a:r>
              <a:rPr lang="en-US" sz="2400"/>
              <a:t>For many parallelizeable problems involving arrays, it’s useful to think of multidimensional arrays.</a:t>
            </a:r>
          </a:p>
          <a:p>
            <a:pPr lvl="2"/>
            <a:r>
              <a:rPr lang="en-US" sz="1800"/>
              <a:t>E.g. linear algebra, physical modelling, etc, where we want to assign unique thread indices over a multidimensional object</a:t>
            </a:r>
          </a:p>
          <a:p>
            <a:pPr lvl="2"/>
            <a:r>
              <a:rPr lang="en-US" sz="1800"/>
              <a:t>So, CUDA provides built in multidimensional thread indexing capabilities with a struct called dim3!</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10107</TotalTime>
  <Words>1911</Words>
  <Application>Microsoft Macintosh PowerPoint</Application>
  <PresentationFormat>On-screen Show (4:3)</PresentationFormat>
  <Paragraphs>169</Paragraphs>
  <Slides>32</Slides>
  <Notes>23</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Retrospect</vt:lpstr>
      <vt:lpstr>CS 179: GPU Computing</vt:lpstr>
      <vt:lpstr>Recap</vt:lpstr>
      <vt:lpstr>NVCC and G++</vt:lpstr>
      <vt:lpstr>Slide 4</vt:lpstr>
      <vt:lpstr>Slide 5</vt:lpstr>
      <vt:lpstr>Slide 6</vt:lpstr>
      <vt:lpstr>Slide 7</vt:lpstr>
      <vt:lpstr>Thread Block Organization</vt:lpstr>
      <vt:lpstr>Block and Grid Dimensions</vt:lpstr>
      <vt:lpstr>Dim3</vt:lpstr>
      <vt:lpstr>Grid/Block/Thread Visualized</vt:lpstr>
      <vt:lpstr>Single Instruction, Multiple Data (SIMD)</vt:lpstr>
      <vt:lpstr>SIMD continued</vt:lpstr>
      <vt:lpstr>SIMT (Single Instruction, Multiple Thread) Architecture </vt:lpstr>
      <vt:lpstr>Thread blocks and Warps – Questions?</vt:lpstr>
      <vt:lpstr>Important CUDA Hardware Keywords! </vt:lpstr>
      <vt:lpstr>What a modern GPU looks like</vt:lpstr>
      <vt:lpstr>Inside a GPU</vt:lpstr>
      <vt:lpstr>Inside a GPU </vt:lpstr>
      <vt:lpstr>Inside a GPU </vt:lpstr>
      <vt:lpstr>Inside a GPU </vt:lpstr>
      <vt:lpstr>Inside a GPU </vt:lpstr>
      <vt:lpstr>Inside a GPU (fun hardware info)</vt:lpstr>
      <vt:lpstr>Streaming Multiprocessor</vt:lpstr>
      <vt:lpstr>Slide 25</vt:lpstr>
      <vt:lpstr>Slide 26</vt:lpstr>
      <vt:lpstr>Slide 27</vt:lpstr>
      <vt:lpstr>Questions for hardware?</vt:lpstr>
      <vt:lpstr>Slide 29</vt:lpstr>
      <vt:lpstr>Slide 30</vt:lpstr>
      <vt:lpstr>Slide 31</vt:lpstr>
      <vt:lpstr>Next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179: GPU Programming</dc:title>
  <dc:creator>Kevin</dc:creator>
  <cp:lastModifiedBy>Andreas Stathopoulos</cp:lastModifiedBy>
  <cp:revision>733</cp:revision>
  <dcterms:created xsi:type="dcterms:W3CDTF">2019-04-03T00:45:01Z</dcterms:created>
  <dcterms:modified xsi:type="dcterms:W3CDTF">2019-04-03T21:10:04Z</dcterms:modified>
</cp:coreProperties>
</file>